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8A97653-0BFA-4486-BD1B-D1E23E05EEEC}">
  <a:tblStyle styleId="{08A97653-0BFA-4486-BD1B-D1E23E05EEEC}" styleName="Table_0">
    <a:wholeTbl>
      <a:tcStyle>
        <a:tcBdr>
          <a:left>
            <a:ln w="9525" cap="flat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2D90B237-2D9D-4357-8DE2-CCEEF20B7882}" styleName="Table_1">
    <a:wholeTbl>
      <a:tcStyle>
        <a:tcBdr>
          <a:left>
            <a:ln w="9525" cap="flat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17" autoAdjust="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72" y="249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8966787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1385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5582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959320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918572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60883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65616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Garbled</a:t>
            </a:r>
          </a:p>
        </p:txBody>
      </p:sp>
    </p:spTree>
    <p:extLst>
      <p:ext uri="{BB962C8B-B14F-4D97-AF65-F5344CB8AC3E}">
        <p14:creationId xmlns:p14="http://schemas.microsoft.com/office/powerpoint/2010/main" val="12016867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6632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11553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038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273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2207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4973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732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5672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7606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91638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298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issues.apache.org/jira/browse/AVRO-1067" TargetMode="External"/><Relationship Id="rId13" Type="http://schemas.openxmlformats.org/officeDocument/2006/relationships/hyperlink" Target="https://docs.python.org/2/library/re.html" TargetMode="External"/><Relationship Id="rId3" Type="http://schemas.openxmlformats.org/officeDocument/2006/relationships/hyperlink" Target="http://www.nltk.org/" TargetMode="External"/><Relationship Id="rId7" Type="http://schemas.openxmlformats.org/officeDocument/2006/relationships/hyperlink" Target="https://vtechworks.lib.vt.edu/handle/10919/50956" TargetMode="External"/><Relationship Id="rId12" Type="http://schemas.openxmlformats.org/officeDocument/2006/relationships/hyperlink" Target="https://github.com/Mimino666/langdetect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i-depot.com/articles/the-easy-way-to-extract-useful-text-from-arbitrary-html/" TargetMode="External"/><Relationship Id="rId11" Type="http://schemas.openxmlformats.org/officeDocument/2006/relationships/hyperlink" Target="https://github.com/buriy/python-readability" TargetMode="External"/><Relationship Id="rId5" Type="http://schemas.openxmlformats.org/officeDocument/2006/relationships/hyperlink" Target="http://www.crummy.com/software/BeautifulSoup/bs4/doc/" TargetMode="External"/><Relationship Id="rId10" Type="http://schemas.openxmlformats.org/officeDocument/2006/relationships/hyperlink" Target="http://www.crummy.com/software/BeautifulSoup/" TargetMode="External"/><Relationship Id="rId4" Type="http://schemas.openxmlformats.org/officeDocument/2006/relationships/hyperlink" Target="http://lucene.apache.org/solr/mirrors-solr-latest-redir.html" TargetMode="External"/><Relationship Id="rId9" Type="http://schemas.openxmlformats.org/officeDocument/2006/relationships/hyperlink" Target="http://www.michael-noll.com/blog/2013/07/04/using-avro-in-mapreduce-jobs-with-hadoop-pig-hive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Reducing Noise </a:t>
            </a:r>
          </a:p>
          <a:p>
            <a:pPr rtl="0">
              <a:spcBef>
                <a:spcPts val="0"/>
              </a:spcBef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>
              <a:spcBef>
                <a:spcPts val="0"/>
              </a:spcBef>
              <a:buNone/>
            </a:pPr>
            <a:r>
              <a:rPr lang="en" sz="3600" b="0">
                <a:latin typeface="Calibri"/>
                <a:ea typeface="Calibri"/>
                <a:cs typeface="Calibri"/>
                <a:sym typeface="Calibri"/>
              </a:rPr>
              <a:t>CS5604: Final Presentation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Xiangwen Wang, Prashant Chandrasekar</a:t>
            </a:r>
            <a:r>
              <a:rPr lang="en"/>
              <a:t>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114476" y="-246261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Web pages cleaning process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1702" y="748815"/>
            <a:ext cx="8594563" cy="4191900"/>
            <a:chOff x="-212538" y="638925"/>
            <a:chExt cx="8594563" cy="4191900"/>
          </a:xfrm>
        </p:grpSpPr>
        <p:sp>
          <p:nvSpPr>
            <p:cNvPr id="113" name="Shape 113"/>
            <p:cNvSpPr/>
            <p:nvPr/>
          </p:nvSpPr>
          <p:spPr>
            <a:xfrm>
              <a:off x="5584375" y="638925"/>
              <a:ext cx="2741400" cy="621000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800">
                  <a:latin typeface="Calibri"/>
                  <a:ea typeface="Calibri"/>
                  <a:cs typeface="Calibri"/>
                  <a:sym typeface="Calibri"/>
                </a:rPr>
                <a:t>Raw consolidated </a:t>
              </a:r>
              <a:r>
                <a:rPr lang="en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files</a:t>
              </a:r>
              <a:r>
                <a:rPr lang="en" sz="1800">
                  <a:latin typeface="Calibri"/>
                  <a:ea typeface="Calibri"/>
                  <a:cs typeface="Calibri"/>
                  <a:sym typeface="Calibri"/>
                </a:rPr>
                <a:t> &amp; metadata in Text format</a:t>
              </a:r>
            </a:p>
          </p:txBody>
        </p:sp>
        <p:sp>
          <p:nvSpPr>
            <p:cNvPr id="114" name="Shape 114"/>
            <p:cNvSpPr/>
            <p:nvPr/>
          </p:nvSpPr>
          <p:spPr>
            <a:xfrm>
              <a:off x="58325" y="1711410"/>
              <a:ext cx="2532299" cy="438600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800">
                  <a:latin typeface="Calibri"/>
                  <a:ea typeface="Calibri"/>
                  <a:cs typeface="Calibri"/>
                  <a:sym typeface="Calibri"/>
                </a:rPr>
                <a:t>Titles &amp; “Useful” HTML</a:t>
              </a:r>
            </a:p>
          </p:txBody>
        </p:sp>
        <p:sp>
          <p:nvSpPr>
            <p:cNvPr id="115" name="Shape 115"/>
            <p:cNvSpPr/>
            <p:nvPr/>
          </p:nvSpPr>
          <p:spPr>
            <a:xfrm>
              <a:off x="3277650" y="2880925"/>
              <a:ext cx="1944000" cy="403499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800">
                  <a:latin typeface="Calibri"/>
                  <a:ea typeface="Calibri"/>
                  <a:cs typeface="Calibri"/>
                  <a:sym typeface="Calibri"/>
                </a:rPr>
                <a:t>English only Text</a:t>
              </a:r>
            </a:p>
          </p:txBody>
        </p:sp>
        <p:sp>
          <p:nvSpPr>
            <p:cNvPr id="116" name="Shape 116"/>
            <p:cNvSpPr/>
            <p:nvPr/>
          </p:nvSpPr>
          <p:spPr>
            <a:xfrm>
              <a:off x="5831350" y="4171725"/>
              <a:ext cx="2446200" cy="460800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600">
                  <a:latin typeface="Calibri"/>
                  <a:ea typeface="Calibri"/>
                  <a:cs typeface="Calibri"/>
                  <a:sym typeface="Calibri"/>
                </a:rPr>
                <a:t>Clean Text and Extract URLs</a:t>
              </a:r>
            </a:p>
          </p:txBody>
        </p:sp>
        <p:sp>
          <p:nvSpPr>
            <p:cNvPr id="117" name="Shape 117"/>
            <p:cNvSpPr/>
            <p:nvPr/>
          </p:nvSpPr>
          <p:spPr>
            <a:xfrm>
              <a:off x="6140550" y="2863377"/>
              <a:ext cx="1827600" cy="438600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800">
                  <a:latin typeface="Calibri"/>
                  <a:ea typeface="Calibri"/>
                  <a:cs typeface="Calibri"/>
                  <a:sym typeface="Calibri"/>
                </a:rPr>
                <a:t>ASCII only Text</a:t>
              </a:r>
            </a:p>
          </p:txBody>
        </p:sp>
        <p:sp>
          <p:nvSpPr>
            <p:cNvPr id="118" name="Shape 118"/>
            <p:cNvSpPr/>
            <p:nvPr/>
          </p:nvSpPr>
          <p:spPr>
            <a:xfrm>
              <a:off x="610775" y="638925"/>
              <a:ext cx="2630700" cy="621000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800" dirty="0">
                  <a:latin typeface="Calibri"/>
                  <a:ea typeface="Calibri"/>
                  <a:cs typeface="Calibri"/>
                  <a:sym typeface="Calibri"/>
                </a:rPr>
                <a:t>Raw Files &amp; metadata in Sequence File format</a:t>
              </a:r>
            </a:p>
          </p:txBody>
        </p:sp>
        <p:sp>
          <p:nvSpPr>
            <p:cNvPr id="119" name="Shape 119"/>
            <p:cNvSpPr/>
            <p:nvPr/>
          </p:nvSpPr>
          <p:spPr>
            <a:xfrm>
              <a:off x="5528125" y="1620200"/>
              <a:ext cx="2853900" cy="621000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800" dirty="0">
                  <a:latin typeface="Calibri"/>
                  <a:ea typeface="Calibri"/>
                  <a:cs typeface="Calibri"/>
                  <a:sym typeface="Calibri"/>
                </a:rPr>
                <a:t>Identified individual files with corresponding URLs</a:t>
              </a:r>
            </a:p>
          </p:txBody>
        </p:sp>
        <p:sp>
          <p:nvSpPr>
            <p:cNvPr id="120" name="Shape 120"/>
            <p:cNvSpPr/>
            <p:nvPr/>
          </p:nvSpPr>
          <p:spPr>
            <a:xfrm>
              <a:off x="3050775" y="1695862"/>
              <a:ext cx="1944000" cy="438600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800">
                  <a:latin typeface="Calibri"/>
                  <a:ea typeface="Calibri"/>
                  <a:cs typeface="Calibri"/>
                  <a:sym typeface="Calibri"/>
                </a:rPr>
                <a:t>HTML only (raw)</a:t>
              </a:r>
            </a:p>
          </p:txBody>
        </p:sp>
        <p:cxnSp>
          <p:nvCxnSpPr>
            <p:cNvPr id="121" name="Shape 121"/>
            <p:cNvCxnSpPr>
              <a:stCxn id="118" idx="3"/>
              <a:endCxn id="113" idx="1"/>
            </p:cNvCxnSpPr>
            <p:nvPr/>
          </p:nvCxnSpPr>
          <p:spPr>
            <a:xfrm>
              <a:off x="3241475" y="949425"/>
              <a:ext cx="2342900" cy="0"/>
            </a:xfrm>
            <a:prstGeom prst="straightConnector1">
              <a:avLst/>
            </a:prstGeom>
            <a:noFill/>
            <a:ln w="38100" cap="flat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122" name="Shape 122"/>
            <p:cNvCxnSpPr>
              <a:stCxn id="113" idx="2"/>
              <a:endCxn id="119" idx="0"/>
            </p:cNvCxnSpPr>
            <p:nvPr/>
          </p:nvCxnSpPr>
          <p:spPr>
            <a:xfrm>
              <a:off x="6955075" y="1259925"/>
              <a:ext cx="0" cy="360300"/>
            </a:xfrm>
            <a:prstGeom prst="straightConnector1">
              <a:avLst/>
            </a:prstGeom>
            <a:noFill/>
            <a:ln w="38100" cap="flat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123" name="Shape 123"/>
            <p:cNvCxnSpPr>
              <a:stCxn id="119" idx="1"/>
              <a:endCxn id="120" idx="3"/>
            </p:cNvCxnSpPr>
            <p:nvPr/>
          </p:nvCxnSpPr>
          <p:spPr>
            <a:xfrm rot="10800000">
              <a:off x="4994725" y="1915100"/>
              <a:ext cx="533400" cy="15600"/>
            </a:xfrm>
            <a:prstGeom prst="straightConnector1">
              <a:avLst/>
            </a:prstGeom>
            <a:noFill/>
            <a:ln w="38100" cap="flat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124" name="Shape 124"/>
            <p:cNvCxnSpPr>
              <a:stCxn id="120" idx="1"/>
              <a:endCxn id="114" idx="3"/>
            </p:cNvCxnSpPr>
            <p:nvPr/>
          </p:nvCxnSpPr>
          <p:spPr>
            <a:xfrm flipH="1">
              <a:off x="2590575" y="1915162"/>
              <a:ext cx="460200" cy="15600"/>
            </a:xfrm>
            <a:prstGeom prst="straightConnector1">
              <a:avLst/>
            </a:prstGeom>
            <a:noFill/>
            <a:ln w="38100" cap="flat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125" name="Shape 125"/>
            <p:cNvCxnSpPr>
              <a:stCxn id="114" idx="2"/>
              <a:endCxn id="126" idx="0"/>
            </p:cNvCxnSpPr>
            <p:nvPr/>
          </p:nvCxnSpPr>
          <p:spPr>
            <a:xfrm>
              <a:off x="1324474" y="2150010"/>
              <a:ext cx="0" cy="730800"/>
            </a:xfrm>
            <a:prstGeom prst="straightConnector1">
              <a:avLst/>
            </a:prstGeom>
            <a:noFill/>
            <a:ln w="38100" cap="flat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127" name="Shape 127"/>
            <p:cNvCxnSpPr>
              <a:stCxn id="117" idx="2"/>
              <a:endCxn id="116" idx="0"/>
            </p:cNvCxnSpPr>
            <p:nvPr/>
          </p:nvCxnSpPr>
          <p:spPr>
            <a:xfrm>
              <a:off x="7054350" y="3301977"/>
              <a:ext cx="0" cy="869700"/>
            </a:xfrm>
            <a:prstGeom prst="straightConnector1">
              <a:avLst/>
            </a:prstGeom>
            <a:noFill/>
            <a:ln w="38100" cap="flat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128" name="Shape 128"/>
            <p:cNvCxnSpPr>
              <a:stCxn id="115" idx="3"/>
              <a:endCxn id="117" idx="1"/>
            </p:cNvCxnSpPr>
            <p:nvPr/>
          </p:nvCxnSpPr>
          <p:spPr>
            <a:xfrm>
              <a:off x="5221650" y="3082674"/>
              <a:ext cx="918900" cy="0"/>
            </a:xfrm>
            <a:prstGeom prst="straightConnector1">
              <a:avLst/>
            </a:prstGeom>
            <a:noFill/>
            <a:ln w="38100" cap="flat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129" name="Shape 129"/>
            <p:cNvSpPr txBox="1"/>
            <p:nvPr/>
          </p:nvSpPr>
          <p:spPr>
            <a:xfrm>
              <a:off x="2317305" y="2056712"/>
              <a:ext cx="1466940" cy="4034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rPr lang="en" dirty="0">
                  <a:solidFill>
                    <a:srgbClr val="0000FF"/>
                  </a:solidFill>
                </a:rPr>
                <a:t>Readability</a:t>
              </a:r>
            </a:p>
          </p:txBody>
        </p:sp>
        <p:sp>
          <p:nvSpPr>
            <p:cNvPr id="130" name="Shape 130"/>
            <p:cNvSpPr txBox="1"/>
            <p:nvPr/>
          </p:nvSpPr>
          <p:spPr>
            <a:xfrm>
              <a:off x="-212538" y="2258462"/>
              <a:ext cx="1646626" cy="4034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dirty="0">
                  <a:solidFill>
                    <a:srgbClr val="0000FF"/>
                  </a:solidFill>
                </a:rPr>
                <a:t>Beautifulsoup</a:t>
              </a:r>
            </a:p>
          </p:txBody>
        </p:sp>
        <p:sp>
          <p:nvSpPr>
            <p:cNvPr id="131" name="Shape 131"/>
            <p:cNvSpPr txBox="1"/>
            <p:nvPr/>
          </p:nvSpPr>
          <p:spPr>
            <a:xfrm>
              <a:off x="2038175" y="3144619"/>
              <a:ext cx="1586582" cy="4034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dirty="0">
                  <a:solidFill>
                    <a:srgbClr val="0000FF"/>
                  </a:solidFill>
                </a:rPr>
                <a:t>Langdetect</a:t>
              </a:r>
            </a:p>
          </p:txBody>
        </p:sp>
        <p:sp>
          <p:nvSpPr>
            <p:cNvPr id="132" name="Shape 132"/>
            <p:cNvSpPr txBox="1"/>
            <p:nvPr/>
          </p:nvSpPr>
          <p:spPr>
            <a:xfrm>
              <a:off x="7160850" y="3535100"/>
              <a:ext cx="807300" cy="4034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0000FF"/>
                  </a:solidFill>
                </a:rPr>
                <a:t>Re</a:t>
              </a:r>
            </a:p>
          </p:txBody>
        </p:sp>
        <p:sp>
          <p:nvSpPr>
            <p:cNvPr id="133" name="Shape 133"/>
            <p:cNvSpPr txBox="1"/>
            <p:nvPr/>
          </p:nvSpPr>
          <p:spPr>
            <a:xfrm>
              <a:off x="7069075" y="1238312"/>
              <a:ext cx="1256700" cy="4034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dirty="0">
                  <a:solidFill>
                    <a:srgbClr val="0000FF"/>
                  </a:solidFill>
                </a:rPr>
                <a:t>Re</a:t>
              </a:r>
            </a:p>
          </p:txBody>
        </p:sp>
        <p:sp>
          <p:nvSpPr>
            <p:cNvPr id="134" name="Shape 134"/>
            <p:cNvSpPr/>
            <p:nvPr/>
          </p:nvSpPr>
          <p:spPr>
            <a:xfrm>
              <a:off x="1485725" y="3973425"/>
              <a:ext cx="2532299" cy="857400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 rtl="0">
                <a:spcBef>
                  <a:spcPts val="0"/>
                </a:spcBef>
                <a:buNone/>
              </a:pPr>
              <a:r>
                <a:rPr lang="en" sz="1600" dirty="0">
                  <a:latin typeface="Calibri"/>
                  <a:ea typeface="Calibri"/>
                  <a:cs typeface="Calibri"/>
                  <a:sym typeface="Calibri"/>
                </a:rPr>
                <a:t>Clean web pages</a:t>
              </a:r>
            </a:p>
            <a:p>
              <a:pPr algn="ctr" rtl="0">
                <a:spcBef>
                  <a:spcPts val="0"/>
                </a:spcBef>
                <a:buNone/>
              </a:pPr>
              <a:r>
                <a:rPr lang="en" sz="1600" dirty="0">
                  <a:latin typeface="Calibri"/>
                  <a:ea typeface="Calibri"/>
                  <a:cs typeface="Calibri"/>
                  <a:sym typeface="Calibri"/>
                </a:rPr>
                <a:t>in </a:t>
              </a:r>
              <a:r>
                <a:rPr lang="en" sz="1600" dirty="0" smtClean="0">
                  <a:latin typeface="Calibri"/>
                  <a:ea typeface="Calibri"/>
                  <a:cs typeface="Calibri"/>
                  <a:sym typeface="Calibri"/>
                </a:rPr>
                <a:t>A</a:t>
              </a:r>
              <a:r>
                <a:rPr lang="en-US" sz="1600" dirty="0" smtClean="0">
                  <a:latin typeface="Calibri"/>
                  <a:ea typeface="Calibri"/>
                  <a:cs typeface="Calibri"/>
                  <a:sym typeface="Calibri"/>
                </a:rPr>
                <a:t>VRO</a:t>
              </a:r>
              <a:r>
                <a:rPr lang="en" sz="1600" dirty="0" smtClean="0"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" sz="1600" dirty="0">
                  <a:latin typeface="Calibri"/>
                  <a:ea typeface="Calibri"/>
                  <a:cs typeface="Calibri"/>
                  <a:sym typeface="Calibri"/>
                </a:rPr>
                <a:t>format</a:t>
              </a:r>
            </a:p>
            <a:p>
              <a:pPr lvl="0" algn="ctr" rtl="0">
                <a:spcBef>
                  <a:spcPts val="0"/>
                </a:spcBef>
                <a:buNone/>
              </a:pPr>
              <a:r>
                <a:rPr lang="en" sz="1600" dirty="0">
                  <a:latin typeface="Calibri"/>
                  <a:ea typeface="Calibri"/>
                  <a:cs typeface="Calibri"/>
                  <a:sym typeface="Calibri"/>
                </a:rPr>
                <a:t>with pre-setted schema</a:t>
              </a:r>
            </a:p>
          </p:txBody>
        </p:sp>
        <p:cxnSp>
          <p:nvCxnSpPr>
            <p:cNvPr id="135" name="Shape 135"/>
            <p:cNvCxnSpPr>
              <a:stCxn id="116" idx="1"/>
              <a:endCxn id="134" idx="3"/>
            </p:cNvCxnSpPr>
            <p:nvPr/>
          </p:nvCxnSpPr>
          <p:spPr>
            <a:xfrm rot="10800000">
              <a:off x="4018150" y="4402125"/>
              <a:ext cx="1813200" cy="0"/>
            </a:xfrm>
            <a:prstGeom prst="straightConnector1">
              <a:avLst/>
            </a:prstGeom>
            <a:noFill/>
            <a:ln w="38100" cap="flat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126" name="Shape 126"/>
            <p:cNvSpPr/>
            <p:nvPr/>
          </p:nvSpPr>
          <p:spPr>
            <a:xfrm>
              <a:off x="610775" y="2880925"/>
              <a:ext cx="1427400" cy="403499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sz="1800" dirty="0">
                  <a:latin typeface="Calibri"/>
                  <a:ea typeface="Calibri"/>
                  <a:cs typeface="Calibri"/>
                  <a:sym typeface="Calibri"/>
                </a:rPr>
                <a:t>Content only</a:t>
              </a:r>
            </a:p>
          </p:txBody>
        </p:sp>
        <p:cxnSp>
          <p:nvCxnSpPr>
            <p:cNvPr id="136" name="Shape 136"/>
            <p:cNvCxnSpPr>
              <a:stCxn id="126" idx="3"/>
              <a:endCxn id="115" idx="1"/>
            </p:cNvCxnSpPr>
            <p:nvPr/>
          </p:nvCxnSpPr>
          <p:spPr>
            <a:xfrm>
              <a:off x="2038175" y="3082674"/>
              <a:ext cx="1239599" cy="0"/>
            </a:xfrm>
            <a:prstGeom prst="straightConnector1">
              <a:avLst/>
            </a:prstGeom>
            <a:noFill/>
            <a:ln w="38100" cap="flat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396675" y="4460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Web Page Cleaning: Original Page</a:t>
            </a:r>
            <a:r>
              <a:rPr lang="en"/>
              <a:t> 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599" y="959206"/>
            <a:ext cx="8686799" cy="63581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Web Page Cleaning: Clean Text</a:t>
            </a:r>
            <a:r>
              <a:rPr lang="en"/>
              <a:t> 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150" name="Shape 1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200" y="1663737"/>
            <a:ext cx="8963025" cy="261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318389" y="-31882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200" dirty="0">
                <a:latin typeface="Calibri"/>
                <a:ea typeface="Calibri"/>
                <a:cs typeface="Calibri"/>
                <a:sym typeface="Calibri"/>
              </a:rPr>
              <a:t>Output Statistics: Tweets</a:t>
            </a:r>
          </a:p>
        </p:txBody>
      </p:sp>
      <p:graphicFrame>
        <p:nvGraphicFramePr>
          <p:cNvPr id="156" name="Shape 156"/>
          <p:cNvGraphicFramePr/>
          <p:nvPr>
            <p:extLst>
              <p:ext uri="{D42A27DB-BD31-4B8C-83A1-F6EECF244321}">
                <p14:modId xmlns:p14="http://schemas.microsoft.com/office/powerpoint/2010/main" val="2476654441"/>
              </p:ext>
            </p:extLst>
          </p:nvPr>
        </p:nvGraphicFramePr>
        <p:xfrm>
          <a:off x="515348" y="503847"/>
          <a:ext cx="8001156" cy="4592324"/>
        </p:xfrm>
        <a:graphic>
          <a:graphicData uri="http://schemas.openxmlformats.org/drawingml/2006/table">
            <a:tbl>
              <a:tblPr>
                <a:noFill/>
                <a:tableStyleId>{08A97653-0BFA-4486-BD1B-D1E23E05EEEC}</a:tableStyleId>
              </a:tblPr>
              <a:tblGrid>
                <a:gridCol w="1845017"/>
                <a:gridCol w="1202699"/>
                <a:gridCol w="1254277"/>
                <a:gridCol w="1320430"/>
                <a:gridCol w="1256830"/>
                <a:gridCol w="1121903"/>
              </a:tblGrid>
              <a:tr h="410706"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Collection Name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Number of Tweets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Number of Non-English Tweets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Percent of Tweets cleaned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Execution Time (seconds)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Size of Output File (MB)</a:t>
                      </a:r>
                    </a:p>
                  </a:txBody>
                  <a:tcPr marL="91425" marR="91425" marT="91425" marB="91425"/>
                </a:tc>
              </a:tr>
              <a:tr h="298687"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suicide_bomb_attack_S 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39258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2083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95% (37175)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32.18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15.8</a:t>
                      </a:r>
                    </a:p>
                  </a:txBody>
                  <a:tcPr marL="91425" marR="91425" marT="91425" marB="91425"/>
                </a:tc>
              </a:tr>
              <a:tr h="298687"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Jan_25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911684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415873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55% (495811)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475.18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210.2</a:t>
                      </a:r>
                    </a:p>
                  </a:txBody>
                  <a:tcPr marL="91425" marR="91425" marT="91425" marB="91425"/>
                </a:tc>
              </a:tr>
              <a:tr h="298687"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charlie_hebdo_S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520211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346989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34% (173222)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85.46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70.1</a:t>
                      </a:r>
                    </a:p>
                  </a:txBody>
                  <a:tcPr marL="91425" marR="91425" marT="91425" marB="91425"/>
                </a:tc>
              </a:tr>
              <a:tr h="298687"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ebola_S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621099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240655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62% (380444)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422.66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136.3</a:t>
                      </a:r>
                    </a:p>
                  </a:txBody>
                  <a:tcPr marL="91425" marR="91425" marT="91425" marB="91425"/>
                </a:tc>
              </a:tr>
              <a:tr h="298687"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election_S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931436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101659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90% (829777)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823.77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323.5</a:t>
                      </a:r>
                    </a:p>
                  </a:txBody>
                  <a:tcPr marL="91425" marR="91425" marT="91425" marB="91425"/>
                </a:tc>
              </a:tr>
              <a:tr h="298687"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plane_crash_S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273595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7561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98% (266034)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237.96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100.0</a:t>
                      </a:r>
                    </a:p>
                  </a:txBody>
                  <a:tcPr marL="91425" marR="91425" marT="91425" marB="91425"/>
                </a:tc>
              </a:tr>
              <a:tr h="298687"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winter_storm_S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493812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7772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99% (486040)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444.90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192.9</a:t>
                      </a:r>
                    </a:p>
                  </a:txBody>
                  <a:tcPr marL="91425" marR="91425" marT="91425" marB="91425"/>
                </a:tc>
              </a:tr>
              <a:tr h="298687"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egypt_B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11747983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3797211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68% (7950772)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7271.36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3313.</a:t>
                      </a:r>
                      <a:r>
                        <a:rPr lang="en-US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</a:tr>
              <a:tr h="298687"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Malaysia_Airlines_B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1239606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462651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63% (776955)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769.62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305.3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</a:tr>
              <a:tr h="298687"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bomb_B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24676569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3955957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84%</a:t>
                      </a:r>
                      <a:r>
                        <a:rPr lang="zh-CN" altLang="en-US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(20720612)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16506</a:t>
                      </a:r>
                      <a:r>
                        <a:rPr lang="en-US" altLang="zh-C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.19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6537.7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</a:tr>
              <a:tr h="298687"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diabetes_B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8382585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2845395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67%</a:t>
                      </a:r>
                      <a:r>
                        <a:rPr lang="zh-CN" altLang="en-US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(5537190)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5452</a:t>
                      </a:r>
                      <a:r>
                        <a:rPr lang="en-US" altLang="zh-C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.62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2073.2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</a:tr>
              <a:tr h="298687"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shooting_B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26381867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3535187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87%</a:t>
                      </a:r>
                      <a:r>
                        <a:rPr lang="zh-CN" altLang="en-US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(22846680)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19377</a:t>
                      </a:r>
                      <a:r>
                        <a:rPr lang="en-US" altLang="zh-C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.55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8403.2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</a:tr>
              <a:tr h="298687"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storm_B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27286337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4949268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82%</a:t>
                      </a:r>
                      <a:r>
                        <a:rPr lang="zh-CN" altLang="en-US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(22337069)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18649</a:t>
                      </a:r>
                      <a:r>
                        <a:rPr lang="en-US" altLang="zh-C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.99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7591.7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</a:tr>
              <a:tr h="298687"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tunisia_B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6061926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3322288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46%</a:t>
                      </a:r>
                      <a:r>
                        <a:rPr lang="zh-CN" altLang="en-US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altLang="zh-C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(2739638)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3265</a:t>
                      </a:r>
                      <a:r>
                        <a:rPr lang="en-US" altLang="zh-C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.69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6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200" b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1004.4</a:t>
                      </a:r>
                      <a:endParaRPr lang="en" sz="1200" b="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Output Statistics: Web pages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graphicFrame>
        <p:nvGraphicFramePr>
          <p:cNvPr id="163" name="Shape 163"/>
          <p:cNvGraphicFramePr/>
          <p:nvPr/>
        </p:nvGraphicFramePr>
        <p:xfrm>
          <a:off x="457200" y="1133937"/>
          <a:ext cx="8439125" cy="3728354"/>
        </p:xfrm>
        <a:graphic>
          <a:graphicData uri="http://schemas.openxmlformats.org/drawingml/2006/table">
            <a:tbl>
              <a:tblPr>
                <a:noFill/>
                <a:tableStyleId>{2D90B237-2D9D-4357-8DE2-CCEEF20B7882}</a:tableStyleId>
              </a:tblPr>
              <a:tblGrid>
                <a:gridCol w="1687825"/>
                <a:gridCol w="1687825"/>
                <a:gridCol w="1687825"/>
                <a:gridCol w="2030725"/>
                <a:gridCol w="1344925"/>
              </a:tblGrid>
              <a:tr h="535475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Collection Name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Number of web pages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Percent of web pages cleaned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Execution Time (seconds)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Size of Output File (MB)</a:t>
                      </a:r>
                    </a:p>
                  </a:txBody>
                  <a:tcPr marL="91425" marR="91425" marT="91425" marB="91425"/>
                </a:tc>
              </a:tr>
              <a:tr h="535475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ebola_S 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1279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36%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64.51 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28.58</a:t>
                      </a:r>
                    </a:p>
                  </a:txBody>
                  <a:tcPr marL="91425" marR="91425" marT="91425" marB="91425"/>
                </a:tc>
              </a:tr>
              <a:tr h="535475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election_S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72%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16.15 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11.44</a:t>
                      </a:r>
                    </a:p>
                  </a:txBody>
                  <a:tcPr marL="91425" marR="91425" marT="91425" marB="91425"/>
                </a:tc>
              </a:tr>
              <a:tr h="535475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charlie_hebdo_S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339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87%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21.54 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17.02</a:t>
                      </a:r>
                    </a:p>
                  </a:txBody>
                  <a:tcPr marL="91425" marR="91425" marT="91425" marB="91425"/>
                </a:tc>
              </a:tr>
              <a:tr h="535475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winter_storm_S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1726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66%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79.93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65.06</a:t>
                      </a:r>
                    </a:p>
                  </a:txBody>
                  <a:tcPr marL="91425" marR="91425" marT="91425" marB="91425"/>
                </a:tc>
              </a:tr>
              <a:tr h="580675"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egypt_B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6,844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45%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330.12 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143.42</a:t>
                      </a:r>
                    </a:p>
                  </a:txBody>
                  <a:tcPr marL="91425" marR="91425" marT="91425" marB="91425"/>
                </a:tc>
              </a:tr>
              <a:tr h="349050"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shooting_B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10843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81%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524.49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462.11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Challenges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/>
              <a:t>Non-ASCII characters</a:t>
            </a:r>
          </a:p>
          <a:p>
            <a:pPr rtl="0">
              <a:spcBef>
                <a:spcPts val="0"/>
              </a:spcBef>
              <a:buNone/>
            </a:pPr>
            <a:endParaRPr sz="2400"/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/>
              <a:t>Language of document</a:t>
            </a:r>
          </a:p>
          <a:p>
            <a:pPr rtl="0">
              <a:spcBef>
                <a:spcPts val="0"/>
              </a:spcBef>
              <a:buNone/>
            </a:pPr>
            <a:endParaRPr sz="2400"/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/>
              <a:t>AVRO with Hadoop Streaming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Next Steps and Future Work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Next Steps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Clean big collection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Reducing Noise using MR</a:t>
            </a:r>
          </a:p>
          <a:p>
            <a:pPr marL="457200" lvl="0" indent="0" rtl="0">
              <a:spcBef>
                <a:spcPts val="0"/>
              </a:spcBef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Future Work</a:t>
            </a:r>
          </a:p>
          <a:p>
            <a:pPr marL="9144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Cleaning Document with multiple languages</a:t>
            </a:r>
          </a:p>
          <a:p>
            <a:pPr marL="9144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Cleaning different document formats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416850" y="-152396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References</a:t>
            </a:r>
          </a:p>
        </p:txBody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457200" y="595025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38000"/>
              </a:lnSpc>
              <a:spcBef>
                <a:spcPts val="0"/>
              </a:spcBef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-  Steven Bird, Ewan Klein, and Edward Loper, </a:t>
            </a:r>
            <a:r>
              <a:rPr lang="en" sz="1100" i="1">
                <a:latin typeface="Calibri"/>
                <a:ea typeface="Calibri"/>
                <a:cs typeface="Calibri"/>
                <a:sym typeface="Calibri"/>
              </a:rPr>
              <a:t>Natural language processing with Python.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 O'Reilly Media, 2009.</a:t>
            </a:r>
          </a:p>
          <a:p>
            <a:pPr lvl="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-  NLTK project, NLTK 3.0 documentation.</a:t>
            </a:r>
            <a:r>
              <a:rPr lang="en" sz="1100">
                <a:latin typeface="Calibri"/>
                <a:ea typeface="Calibri"/>
                <a:cs typeface="Calibri"/>
                <a:sym typeface="Calibri"/>
                <a:hlinkClick r:id="rId3"/>
              </a:rPr>
              <a:t> </a:t>
            </a:r>
            <a:r>
              <a:rPr lang="en" sz="1100" u="sng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http://www.nltk.org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, accessed on 02/05/2015.</a:t>
            </a:r>
          </a:p>
          <a:p>
            <a:pPr lvl="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-  The Apache Software Foundation, Solr Download.</a:t>
            </a:r>
            <a:r>
              <a:rPr lang="en" sz="1100">
                <a:latin typeface="Calibri"/>
                <a:ea typeface="Calibri"/>
                <a:cs typeface="Calibri"/>
                <a:sym typeface="Calibri"/>
                <a:hlinkClick r:id="rId4"/>
              </a:rPr>
              <a:t> </a:t>
            </a:r>
            <a:r>
              <a:rPr lang="en" sz="1100" u="sng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http://lucene.apache.org/solr/mirrors-solr-latest-redir.html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, accessed on 02/05/2015.</a:t>
            </a:r>
          </a:p>
          <a:p>
            <a:pPr lvl="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-  Leonard Richardson, Beautiful Soup Documentation.</a:t>
            </a:r>
            <a:r>
              <a:rPr lang="en" sz="1100">
                <a:latin typeface="Calibri"/>
                <a:ea typeface="Calibri"/>
                <a:cs typeface="Calibri"/>
                <a:sym typeface="Calibri"/>
                <a:hlinkClick r:id="rId5"/>
              </a:rPr>
              <a:t> </a:t>
            </a:r>
            <a:r>
              <a:rPr lang="en" sz="1100" u="sng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http://www.crummy.com/software/BeautifulSoup/bs4/doc/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, accessed on 02/05/2015.</a:t>
            </a:r>
          </a:p>
          <a:p>
            <a:pPr lvl="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-  Christopher Manning, Prabhakar Raghavan, and Hinrich Schütze, </a:t>
            </a:r>
            <a:r>
              <a:rPr lang="en" sz="1100" i="1">
                <a:latin typeface="Calibri"/>
                <a:ea typeface="Calibri"/>
                <a:cs typeface="Calibri"/>
                <a:sym typeface="Calibri"/>
              </a:rPr>
              <a:t>Introduction to information retrieval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. Vol. 1. Cambridge: Cambridge University Press, 2008.</a:t>
            </a:r>
          </a:p>
          <a:p>
            <a:pPr lvl="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-  Alex J. Champandard, The Easy Way to Extract Useful Text from Arbitrary HTML. </a:t>
            </a:r>
            <a:r>
              <a:rPr lang="en" sz="1100" u="sng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http://ai-depot.com/articles/the-easy-way-to-extract-useful-text-from-arbitrary-html/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, accessed on 02/05/2015</a:t>
            </a:r>
          </a:p>
          <a:p>
            <a:pPr lvl="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-  Joseph Acanfora, Stanislaw Antol, Souleiman Ayoub, et al. Vtechworks: CS4984 Computational Linguistics.</a:t>
            </a:r>
            <a:r>
              <a:rPr lang="en" sz="1100">
                <a:latin typeface="Calibri"/>
                <a:ea typeface="Calibri"/>
                <a:cs typeface="Calibri"/>
                <a:sym typeface="Calibri"/>
                <a:hlinkClick r:id="rId7"/>
              </a:rPr>
              <a:t> </a:t>
            </a:r>
            <a:r>
              <a:rPr lang="en" sz="1100" u="sng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https://vtechworks.lib.vt.edu/handle/10919/50956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 accessed on 02/05/2015.</a:t>
            </a:r>
          </a:p>
          <a:p>
            <a:pPr lvl="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-  </a:t>
            </a:r>
            <a:r>
              <a:rPr lang="en" sz="11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Ari Pollak, 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Include OutputFormat for a specified Avro schema that works with Streaming.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 u="sng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https://issues.apache.org/jira/browse/AVRO-1067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, accessed on 03/29/2015.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-  Michael G. Noll, Using Avro in MapReduce Jobs With Hadoop, Pig, Hive.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 u="sng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  <a:hlinkClick r:id="rId9"/>
              </a:rPr>
              <a:t>http://www.michael-noll.com/blog/2013/07/04/using-avro-in-mapreduce-jobs-with-hadoop-pig-hive/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, accessed on 03/29/2015.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-  Leonard Richardson, BeautifulSoup, </a:t>
            </a:r>
            <a:r>
              <a:rPr lang="en" sz="11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0"/>
              </a:rPr>
              <a:t>http://www.crummy.com/software/BeautifulSoup/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, accessed on 04/30/2015.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-  Yuri Baburov, python-readability, </a:t>
            </a:r>
            <a:r>
              <a:rPr lang="en" sz="11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1"/>
              </a:rPr>
              <a:t>https://github.com/buriy/python-readability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, accessed on 04/30/2015.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-  </a:t>
            </a:r>
            <a:r>
              <a:rPr lang="en" sz="11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Michal Danilák, langdetect, </a:t>
            </a:r>
            <a:r>
              <a:rPr lang="en" sz="11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2"/>
              </a:rPr>
              <a:t>https://github.com/Mimino666/langdetect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, accessed on 04/30/2015.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-  Python Software Foundation, Regular expression operations, </a:t>
            </a:r>
            <a:r>
              <a:rPr lang="en" sz="11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https://docs.python.org/2/library/re.html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, accessed on 04/30/2015.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1858100" y="2041500"/>
            <a:ext cx="5119500" cy="1536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algn="ctr" rtl="0"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Thank you</a:t>
            </a:r>
          </a:p>
          <a:p>
            <a:pPr algn="ctr" rtl="0">
              <a:spcBef>
                <a:spcPts val="0"/>
              </a:spcBef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algn="ctr"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{wxw, peecee}@vt.edu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Acknowledgements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Integrated Digital Event Archiving and Library (IDEAL)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Digital Libraries Research Laboratory (DLRL)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Dr. Fox, IDEAL GRA’s (Sunshin &amp; Mohamed)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All of the teams especially the Hadoop &amp; Solr team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Goal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Providing “quality” data 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Identify and remove “noisy” data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Process and clean “sound” data</a:t>
            </a:r>
          </a:p>
          <a:p>
            <a:pPr marL="914400" lvl="1" indent="-381000">
              <a:spcBef>
                <a:spcPts val="0"/>
              </a:spcBef>
              <a:buClr>
                <a:schemeClr val="dk1"/>
              </a:buClr>
              <a:buSzPct val="800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Extract and organize data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0" y="-46146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  Reducing Noise in IR System </a:t>
            </a:r>
          </a:p>
        </p:txBody>
      </p:sp>
      <p:pic>
        <p:nvPicPr>
          <p:cNvPr id="49" name="Shape 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9275" y="740175"/>
            <a:ext cx="6219376" cy="4664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104225" y="145426"/>
            <a:ext cx="8229600" cy="599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 Cleanup Process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39825" y="944925"/>
            <a:ext cx="8022600" cy="3725499"/>
            <a:chOff x="539825" y="944925"/>
            <a:chExt cx="8022600" cy="3725499"/>
          </a:xfrm>
        </p:grpSpPr>
        <p:sp>
          <p:nvSpPr>
            <p:cNvPr id="64" name="Shape 64"/>
            <p:cNvSpPr txBox="1"/>
            <p:nvPr/>
          </p:nvSpPr>
          <p:spPr>
            <a:xfrm>
              <a:off x="6142775" y="2462675"/>
              <a:ext cx="806250" cy="42022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rPr lang="en" sz="1600" dirty="0">
                  <a:solidFill>
                    <a:srgbClr val="0000FF"/>
                  </a:solidFill>
                </a:rPr>
                <a:t>Nutch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39825" y="944925"/>
              <a:ext cx="8022600" cy="3725499"/>
              <a:chOff x="476325" y="716325"/>
              <a:chExt cx="8022600" cy="3725499"/>
            </a:xfrm>
          </p:grpSpPr>
          <p:cxnSp>
            <p:nvCxnSpPr>
              <p:cNvPr id="55" name="Shape 55"/>
              <p:cNvCxnSpPr>
                <a:stCxn id="56" idx="2"/>
                <a:endCxn id="57" idx="0"/>
              </p:cNvCxnSpPr>
              <p:nvPr/>
            </p:nvCxnSpPr>
            <p:spPr>
              <a:xfrm flipH="1">
                <a:off x="2076225" y="1230524"/>
                <a:ext cx="2148687" cy="2697001"/>
              </a:xfrm>
              <a:prstGeom prst="straightConnector1">
                <a:avLst/>
              </a:prstGeom>
              <a:noFill/>
              <a:ln w="38100" cap="flat">
                <a:solidFill>
                  <a:srgbClr val="000090"/>
                </a:solidFill>
                <a:prstDash val="solid"/>
                <a:round/>
                <a:headEnd type="none" w="lg" len="lg"/>
                <a:tailEnd type="triangle" w="lg" len="lg"/>
              </a:ln>
            </p:spPr>
          </p:cxnSp>
          <p:sp>
            <p:nvSpPr>
              <p:cNvPr id="58" name="Shape 58"/>
              <p:cNvSpPr/>
              <p:nvPr/>
            </p:nvSpPr>
            <p:spPr>
              <a:xfrm>
                <a:off x="5166625" y="1718975"/>
                <a:ext cx="1655400" cy="438900"/>
              </a:xfrm>
              <a:prstGeom prst="rect">
                <a:avLst/>
              </a:prstGeom>
              <a:solidFill>
                <a:schemeClr val="lt2"/>
              </a:solidFill>
              <a:ln w="19050" cap="flat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r>
                  <a:rPr lang="en" sz="1800"/>
                  <a:t>Lists of URLs</a:t>
                </a:r>
              </a:p>
            </p:txBody>
          </p:sp>
          <p:sp>
            <p:nvSpPr>
              <p:cNvPr id="59" name="Shape 59"/>
              <p:cNvSpPr/>
              <p:nvPr/>
            </p:nvSpPr>
            <p:spPr>
              <a:xfrm>
                <a:off x="3530601" y="2785650"/>
                <a:ext cx="4968324" cy="514199"/>
              </a:xfrm>
              <a:prstGeom prst="rect">
                <a:avLst/>
              </a:prstGeom>
              <a:solidFill>
                <a:schemeClr val="lt2"/>
              </a:solidFill>
              <a:ln w="19050" cap="flat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r>
                  <a:rPr lang="en" sz="1800" dirty="0"/>
                  <a:t>Raw Files &amp; Metadata in SequenceFile Format</a:t>
                </a:r>
              </a:p>
            </p:txBody>
          </p:sp>
          <p:sp>
            <p:nvSpPr>
              <p:cNvPr id="60" name="Shape 60"/>
              <p:cNvSpPr/>
              <p:nvPr/>
            </p:nvSpPr>
            <p:spPr>
              <a:xfrm>
                <a:off x="4129825" y="3927625"/>
                <a:ext cx="3771900" cy="514199"/>
              </a:xfrm>
              <a:prstGeom prst="rect">
                <a:avLst/>
              </a:prstGeom>
              <a:solidFill>
                <a:schemeClr val="lt2"/>
              </a:solidFill>
              <a:ln w="19050" cap="flat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r>
                  <a:rPr lang="en" sz="1800" dirty="0"/>
                  <a:t>Clean web pages in Avro Format</a:t>
                </a:r>
              </a:p>
            </p:txBody>
          </p:sp>
          <p:sp>
            <p:nvSpPr>
              <p:cNvPr id="57" name="Shape 57"/>
              <p:cNvSpPr/>
              <p:nvPr/>
            </p:nvSpPr>
            <p:spPr>
              <a:xfrm>
                <a:off x="476325" y="3927525"/>
                <a:ext cx="3199799" cy="514199"/>
              </a:xfrm>
              <a:prstGeom prst="rect">
                <a:avLst/>
              </a:prstGeom>
              <a:solidFill>
                <a:schemeClr val="lt2"/>
              </a:solidFill>
              <a:ln w="19050" cap="flat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r>
                  <a:rPr lang="en" sz="1800" dirty="0"/>
                  <a:t>Clean Tweets in Avro Format</a:t>
                </a:r>
              </a:p>
            </p:txBody>
          </p:sp>
          <p:cxnSp>
            <p:nvCxnSpPr>
              <p:cNvPr id="61" name="Shape 61"/>
              <p:cNvCxnSpPr>
                <a:stCxn id="56" idx="2"/>
                <a:endCxn id="58" idx="0"/>
              </p:cNvCxnSpPr>
              <p:nvPr/>
            </p:nvCxnSpPr>
            <p:spPr>
              <a:xfrm>
                <a:off x="4224912" y="1230524"/>
                <a:ext cx="1769413" cy="488451"/>
              </a:xfrm>
              <a:prstGeom prst="straightConnector1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  <a:headEnd type="none" w="lg" len="lg"/>
                <a:tailEnd type="triangle" w="lg" len="lg"/>
              </a:ln>
            </p:spPr>
          </p:cxnSp>
          <p:cxnSp>
            <p:nvCxnSpPr>
              <p:cNvPr id="62" name="Shape 62"/>
              <p:cNvCxnSpPr>
                <a:stCxn id="58" idx="2"/>
                <a:endCxn id="59" idx="0"/>
              </p:cNvCxnSpPr>
              <p:nvPr/>
            </p:nvCxnSpPr>
            <p:spPr>
              <a:xfrm>
                <a:off x="5994325" y="2157875"/>
                <a:ext cx="20438" cy="627775"/>
              </a:xfrm>
              <a:prstGeom prst="straightConnector1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  <a:headEnd type="none" w="lg" len="lg"/>
                <a:tailEnd type="triangle" w="lg" len="lg"/>
              </a:ln>
            </p:spPr>
          </p:cxnSp>
          <p:cxnSp>
            <p:nvCxnSpPr>
              <p:cNvPr id="63" name="Shape 63"/>
              <p:cNvCxnSpPr>
                <a:stCxn id="59" idx="2"/>
                <a:endCxn id="60" idx="0"/>
              </p:cNvCxnSpPr>
              <p:nvPr/>
            </p:nvCxnSpPr>
            <p:spPr>
              <a:xfrm>
                <a:off x="6014763" y="3299849"/>
                <a:ext cx="1012" cy="627776"/>
              </a:xfrm>
              <a:prstGeom prst="straightConnector1">
                <a:avLst/>
              </a:prstGeom>
              <a:noFill/>
              <a:ln w="38100" cap="flat">
                <a:solidFill>
                  <a:srgbClr val="000090"/>
                </a:solidFill>
                <a:prstDash val="solid"/>
                <a:round/>
                <a:headEnd type="none" w="lg" len="lg"/>
                <a:tailEnd type="triangle" w="lg" len="lg"/>
              </a:ln>
            </p:spPr>
          </p:cxnSp>
          <p:sp>
            <p:nvSpPr>
              <p:cNvPr id="56" name="Shape 56"/>
              <p:cNvSpPr/>
              <p:nvPr/>
            </p:nvSpPr>
            <p:spPr>
              <a:xfrm>
                <a:off x="1627799" y="716325"/>
                <a:ext cx="5194225" cy="514199"/>
              </a:xfrm>
              <a:prstGeom prst="rect">
                <a:avLst/>
              </a:prstGeom>
              <a:solidFill>
                <a:schemeClr val="lt2"/>
              </a:solidFill>
              <a:ln w="19050" cap="flat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>
                  <a:spcBef>
                    <a:spcPts val="0"/>
                  </a:spcBef>
                  <a:buNone/>
                </a:pPr>
                <a:r>
                  <a:rPr lang="en" sz="1800" dirty="0">
                    <a:solidFill>
                      <a:schemeClr val="dk1"/>
                    </a:solidFill>
                    <a:latin typeface="+mj-lt"/>
                    <a:ea typeface="Calibri"/>
                    <a:cs typeface="Calibri"/>
                    <a:sym typeface="Calibri"/>
                  </a:rPr>
                  <a:t>Raw Tweets Collections in Avro Format on HDFS</a:t>
                </a:r>
              </a:p>
            </p:txBody>
          </p:sp>
        </p:grp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205075" y="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Libraries/Packages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316000" y="708900"/>
            <a:ext cx="8229600" cy="426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/>
              <a:t>BeautifulSoup4: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/>
              <a:t>Parse text out of HTML and XML files.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/>
              <a:t>Readability: 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/>
              <a:t>Pull out the title and main body text from a webpage.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/>
              <a:t>Langdetect: 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/>
              <a:t>Detect language of a text using naive Bayesian filter.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/>
              <a:t>Re: 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/>
              <a:t>Provide regular expression matching operations.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/>
              <a:t>NLTK: 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/>
              <a:t>Natural language processing (stemming, stopwords removal).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Cleaning Rules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507625" y="70890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" sz="2400" dirty="0">
                <a:latin typeface="Calibri"/>
                <a:ea typeface="Calibri"/>
                <a:cs typeface="Calibri"/>
                <a:sym typeface="Calibri"/>
              </a:rPr>
              <a:t>Remove Emoticons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" sz="2400" dirty="0">
                <a:latin typeface="Calibri"/>
                <a:ea typeface="Calibri"/>
                <a:cs typeface="Calibri"/>
                <a:sym typeface="Calibri"/>
              </a:rPr>
              <a:t>Remove Non-ASCII Characters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" sz="2400" dirty="0">
                <a:latin typeface="Calibri"/>
                <a:ea typeface="Calibri"/>
                <a:cs typeface="Calibri"/>
                <a:sym typeface="Calibri"/>
              </a:rPr>
              <a:t>Filter english text only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" sz="2400" dirty="0">
                <a:latin typeface="Calibri"/>
                <a:ea typeface="Calibri"/>
                <a:cs typeface="Calibri"/>
                <a:sym typeface="Calibri"/>
              </a:rPr>
              <a:t>Extract URLs, (Tweets) Hashtags, (Tweets) User Handles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" sz="2400" dirty="0">
                <a:latin typeface="Calibri"/>
                <a:ea typeface="Calibri"/>
                <a:cs typeface="Calibri"/>
                <a:sym typeface="Calibri"/>
              </a:rPr>
              <a:t>Stopwords removal, Stemming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" sz="2400" dirty="0">
                <a:latin typeface="Calibri"/>
                <a:ea typeface="Calibri"/>
                <a:cs typeface="Calibri"/>
                <a:sym typeface="Calibri"/>
              </a:rPr>
              <a:t>Remove invalid </a:t>
            </a:r>
            <a:r>
              <a:rPr lang="en" sz="2400" dirty="0" smtClean="0">
                <a:latin typeface="Calibri"/>
                <a:ea typeface="Calibri"/>
                <a:cs typeface="Calibri"/>
                <a:sym typeface="Calibri"/>
              </a:rPr>
              <a:t>URLs</a:t>
            </a:r>
            <a:endParaRPr lang="en-US" sz="2400" dirty="0" smtClean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2400" dirty="0" smtClean="0">
                <a:latin typeface="Calibri"/>
                <a:ea typeface="Calibri"/>
                <a:cs typeface="Calibri"/>
                <a:sym typeface="Calibri"/>
              </a:rPr>
              <a:t>Remove profane words</a:t>
            </a:r>
            <a:endParaRPr lang="en" sz="2400" dirty="0"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buNone/>
            </a:pP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400" dirty="0">
                <a:latin typeface="Calibri"/>
                <a:ea typeface="Calibri"/>
                <a:cs typeface="Calibri"/>
                <a:sym typeface="Calibri"/>
              </a:rPr>
              <a:t>Implemented with regular expressions, e.g.</a:t>
            </a:r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3842500"/>
            <a:ext cx="8229599" cy="8501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198300" y="-107725"/>
            <a:ext cx="65700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Tweets cleaning process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95025" y="825875"/>
            <a:ext cx="8232025" cy="4227899"/>
            <a:chOff x="595025" y="825875"/>
            <a:chExt cx="8232025" cy="4227899"/>
          </a:xfrm>
        </p:grpSpPr>
        <p:sp>
          <p:nvSpPr>
            <p:cNvPr id="82" name="Shape 82"/>
            <p:cNvSpPr/>
            <p:nvPr/>
          </p:nvSpPr>
          <p:spPr>
            <a:xfrm>
              <a:off x="595025" y="3349475"/>
              <a:ext cx="4992000" cy="1704299"/>
            </a:xfrm>
            <a:prstGeom prst="roundRect">
              <a:avLst>
                <a:gd name="adj" fmla="val 16667"/>
              </a:avLst>
            </a:prstGeom>
            <a:noFill/>
            <a:ln w="19050" cap="flat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1256800" y="825875"/>
              <a:ext cx="3833399" cy="403499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rPr lang="en" sz="2000" dirty="0">
                  <a:latin typeface="Calibri"/>
                  <a:ea typeface="Calibri"/>
                  <a:cs typeface="Calibri"/>
                  <a:sym typeface="Calibri"/>
                </a:rPr>
                <a:t>Tweets collections in </a:t>
              </a:r>
              <a:r>
                <a:rPr lang="en" sz="2000" dirty="0" smtClean="0">
                  <a:latin typeface="Calibri"/>
                  <a:ea typeface="Calibri"/>
                  <a:cs typeface="Calibri"/>
                  <a:sym typeface="Calibri"/>
                </a:rPr>
                <a:t>A</a:t>
              </a:r>
              <a:r>
                <a:rPr lang="en-US" sz="2000" dirty="0" smtClean="0">
                  <a:latin typeface="Calibri"/>
                  <a:ea typeface="Calibri"/>
                  <a:cs typeface="Calibri"/>
                  <a:sym typeface="Calibri"/>
                </a:rPr>
                <a:t>VRO</a:t>
              </a:r>
              <a:r>
                <a:rPr lang="en" sz="2000" dirty="0" smtClean="0"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" sz="2000" dirty="0">
                  <a:latin typeface="Calibri"/>
                  <a:ea typeface="Calibri"/>
                  <a:cs typeface="Calibri"/>
                  <a:sym typeface="Calibri"/>
                </a:rPr>
                <a:t>Format</a:t>
              </a:r>
            </a:p>
          </p:txBody>
        </p:sp>
        <p:sp>
          <p:nvSpPr>
            <p:cNvPr id="85" name="Shape 85"/>
            <p:cNvSpPr/>
            <p:nvPr/>
          </p:nvSpPr>
          <p:spPr>
            <a:xfrm>
              <a:off x="1958500" y="1581125"/>
              <a:ext cx="2430000" cy="403499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2000" dirty="0">
                  <a:latin typeface="Calibri"/>
                  <a:ea typeface="Calibri"/>
                  <a:cs typeface="Calibri"/>
                  <a:sym typeface="Calibri"/>
                </a:rPr>
                <a:t>ASCII characters only </a:t>
              </a:r>
            </a:p>
          </p:txBody>
        </p:sp>
        <p:sp>
          <p:nvSpPr>
            <p:cNvPr id="86" name="Shape 86"/>
            <p:cNvSpPr/>
            <p:nvPr/>
          </p:nvSpPr>
          <p:spPr>
            <a:xfrm>
              <a:off x="2033650" y="2327976"/>
              <a:ext cx="2279699" cy="464099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2000" dirty="0">
                  <a:latin typeface="Calibri"/>
                  <a:ea typeface="Calibri"/>
                  <a:cs typeface="Calibri"/>
                  <a:sym typeface="Calibri"/>
                </a:rPr>
                <a:t>English only Tweets</a:t>
              </a:r>
            </a:p>
          </p:txBody>
        </p:sp>
        <p:sp>
          <p:nvSpPr>
            <p:cNvPr id="87" name="Shape 87"/>
            <p:cNvSpPr/>
            <p:nvPr/>
          </p:nvSpPr>
          <p:spPr>
            <a:xfrm>
              <a:off x="689150" y="3769625"/>
              <a:ext cx="2196600" cy="677699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 rtl="0">
                <a:spcBef>
                  <a:spcPts val="0"/>
                </a:spcBef>
                <a:buNone/>
              </a:pPr>
              <a:r>
                <a:rPr lang="en" sz="2000">
                  <a:latin typeface="Calibri"/>
                  <a:ea typeface="Calibri"/>
                  <a:cs typeface="Calibri"/>
                  <a:sym typeface="Calibri"/>
                </a:rPr>
                <a:t>URLs, Hashtags, </a:t>
              </a:r>
            </a:p>
            <a:p>
              <a:pPr lvl="0" algn="ctr" rtl="0">
                <a:spcBef>
                  <a:spcPts val="0"/>
                </a:spcBef>
                <a:buNone/>
              </a:pPr>
              <a:r>
                <a:rPr lang="en" sz="2000">
                  <a:latin typeface="Calibri"/>
                  <a:ea typeface="Calibri"/>
                  <a:cs typeface="Calibri"/>
                  <a:sym typeface="Calibri"/>
                </a:rPr>
                <a:t>User Handles, etc.</a:t>
              </a:r>
            </a:p>
          </p:txBody>
        </p:sp>
        <p:sp>
          <p:nvSpPr>
            <p:cNvPr id="88" name="Shape 88"/>
            <p:cNvSpPr/>
            <p:nvPr/>
          </p:nvSpPr>
          <p:spPr>
            <a:xfrm>
              <a:off x="3669701" y="4460975"/>
              <a:ext cx="1790100" cy="403499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800"/>
                <a:t>Clean Tweets 2</a:t>
              </a:r>
            </a:p>
          </p:txBody>
        </p:sp>
        <p:sp>
          <p:nvSpPr>
            <p:cNvPr id="89" name="Shape 89"/>
            <p:cNvSpPr/>
            <p:nvPr/>
          </p:nvSpPr>
          <p:spPr>
            <a:xfrm>
              <a:off x="3726700" y="3538775"/>
              <a:ext cx="1676100" cy="403499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sz="1800"/>
                <a:t>Clean Tweets</a:t>
              </a:r>
            </a:p>
          </p:txBody>
        </p:sp>
        <p:cxnSp>
          <p:nvCxnSpPr>
            <p:cNvPr id="90" name="Shape 90"/>
            <p:cNvCxnSpPr>
              <a:stCxn id="84" idx="2"/>
              <a:endCxn id="85" idx="0"/>
            </p:cNvCxnSpPr>
            <p:nvPr/>
          </p:nvCxnSpPr>
          <p:spPr>
            <a:xfrm>
              <a:off x="3173499" y="1229374"/>
              <a:ext cx="0" cy="351900"/>
            </a:xfrm>
            <a:prstGeom prst="straightConnector1">
              <a:avLst/>
            </a:prstGeom>
            <a:noFill/>
            <a:ln w="38100" cap="flat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91" name="Shape 91"/>
            <p:cNvCxnSpPr>
              <a:stCxn id="85" idx="2"/>
              <a:endCxn id="86" idx="0"/>
            </p:cNvCxnSpPr>
            <p:nvPr/>
          </p:nvCxnSpPr>
          <p:spPr>
            <a:xfrm>
              <a:off x="3173500" y="1984624"/>
              <a:ext cx="0" cy="343500"/>
            </a:xfrm>
            <a:prstGeom prst="straightConnector1">
              <a:avLst/>
            </a:prstGeom>
            <a:noFill/>
            <a:ln w="38100" cap="flat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92" name="Shape 92"/>
            <p:cNvCxnSpPr>
              <a:stCxn id="89" idx="2"/>
              <a:endCxn id="88" idx="0"/>
            </p:cNvCxnSpPr>
            <p:nvPr/>
          </p:nvCxnSpPr>
          <p:spPr>
            <a:xfrm>
              <a:off x="4564750" y="3942274"/>
              <a:ext cx="0" cy="518700"/>
            </a:xfrm>
            <a:prstGeom prst="straightConnector1">
              <a:avLst/>
            </a:prstGeom>
            <a:noFill/>
            <a:ln w="38100" cap="flat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93" name="Shape 93"/>
            <p:cNvSpPr txBox="1"/>
            <p:nvPr/>
          </p:nvSpPr>
          <p:spPr>
            <a:xfrm>
              <a:off x="3249400" y="4002875"/>
              <a:ext cx="2153400" cy="6776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rPr lang="en" dirty="0">
                  <a:solidFill>
                    <a:srgbClr val="0000FF"/>
                  </a:solidFill>
                </a:rPr>
                <a:t>Stemming</a:t>
              </a:r>
            </a:p>
          </p:txBody>
        </p:sp>
        <p:cxnSp>
          <p:nvCxnSpPr>
            <p:cNvPr id="94" name="Shape 94"/>
            <p:cNvCxnSpPr>
              <a:stCxn id="86" idx="2"/>
              <a:endCxn id="87" idx="0"/>
            </p:cNvCxnSpPr>
            <p:nvPr/>
          </p:nvCxnSpPr>
          <p:spPr>
            <a:xfrm flipH="1">
              <a:off x="1787499" y="2792076"/>
              <a:ext cx="1386000" cy="977400"/>
            </a:xfrm>
            <a:prstGeom prst="straightConnector1">
              <a:avLst/>
            </a:prstGeom>
            <a:noFill/>
            <a:ln w="38100" cap="flat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95" name="Shape 95"/>
            <p:cNvSpPr txBox="1"/>
            <p:nvPr/>
          </p:nvSpPr>
          <p:spPr>
            <a:xfrm>
              <a:off x="689150" y="2700996"/>
              <a:ext cx="1985356" cy="6776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rtl="0">
                <a:spcBef>
                  <a:spcPts val="0"/>
                </a:spcBef>
                <a:buNone/>
              </a:pPr>
              <a:r>
                <a:rPr lang="en" dirty="0">
                  <a:solidFill>
                    <a:srgbClr val="0000FF"/>
                  </a:solidFill>
                </a:rPr>
                <a:t>Matching regular </a:t>
              </a:r>
            </a:p>
            <a:p>
              <a:pPr>
                <a:spcBef>
                  <a:spcPts val="0"/>
                </a:spcBef>
                <a:buNone/>
              </a:pPr>
              <a:r>
                <a:rPr lang="en" dirty="0">
                  <a:solidFill>
                    <a:srgbClr val="0000FF"/>
                  </a:solidFill>
                </a:rPr>
                <a:t>expressions</a:t>
              </a:r>
            </a:p>
          </p:txBody>
        </p:sp>
        <p:cxnSp>
          <p:nvCxnSpPr>
            <p:cNvPr id="96" name="Shape 96"/>
            <p:cNvCxnSpPr>
              <a:stCxn id="86" idx="2"/>
              <a:endCxn id="89" idx="0"/>
            </p:cNvCxnSpPr>
            <p:nvPr/>
          </p:nvCxnSpPr>
          <p:spPr>
            <a:xfrm>
              <a:off x="3173499" y="2792076"/>
              <a:ext cx="1391399" cy="746700"/>
            </a:xfrm>
            <a:prstGeom prst="straightConnector1">
              <a:avLst/>
            </a:prstGeom>
            <a:noFill/>
            <a:ln w="38100" cap="flat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97" name="Shape 97"/>
            <p:cNvSpPr txBox="1"/>
            <p:nvPr/>
          </p:nvSpPr>
          <p:spPr>
            <a:xfrm>
              <a:off x="3173499" y="2692491"/>
              <a:ext cx="3066830" cy="6776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algn="r"/>
              <a:r>
                <a:rPr lang="en" dirty="0">
                  <a:solidFill>
                    <a:srgbClr val="0000FF"/>
                  </a:solidFill>
                </a:rPr>
                <a:t>Stop </a:t>
              </a:r>
              <a:r>
                <a:rPr lang="en" dirty="0" smtClean="0">
                  <a:solidFill>
                    <a:srgbClr val="0000FF"/>
                  </a:solidFill>
                </a:rPr>
                <a:t>words</a:t>
              </a:r>
              <a:r>
                <a:rPr lang="en-US" dirty="0">
                  <a:solidFill>
                    <a:srgbClr val="0000FF"/>
                  </a:solidFill>
                </a:rPr>
                <a:t> </a:t>
              </a:r>
              <a:r>
                <a:rPr lang="en-US" dirty="0" smtClean="0">
                  <a:solidFill>
                    <a:srgbClr val="0000FF"/>
                  </a:solidFill>
                </a:rPr>
                <a:t>and</a:t>
              </a:r>
              <a:r>
                <a:rPr lang="en-US" dirty="0">
                  <a:solidFill>
                    <a:srgbClr val="0000FF"/>
                  </a:solidFill>
                </a:rPr>
                <a:t> profane</a:t>
              </a:r>
              <a:endParaRPr lang="en-US" dirty="0" smtClean="0">
                <a:solidFill>
                  <a:srgbClr val="0000FF"/>
                </a:solidFill>
              </a:endParaRPr>
            </a:p>
            <a:p>
              <a:pPr algn="r" rtl="0">
                <a:spcBef>
                  <a:spcPts val="0"/>
                </a:spcBef>
                <a:buNone/>
              </a:pPr>
              <a:r>
                <a:rPr lang="en-US" dirty="0">
                  <a:solidFill>
                    <a:srgbClr val="0000FF"/>
                  </a:solidFill>
                </a:rPr>
                <a:t>w</a:t>
              </a:r>
              <a:r>
                <a:rPr lang="en-US" dirty="0" smtClean="0">
                  <a:solidFill>
                    <a:srgbClr val="0000FF"/>
                  </a:solidFill>
                </a:rPr>
                <a:t>ords </a:t>
              </a:r>
              <a:r>
                <a:rPr lang="en" dirty="0" smtClean="0">
                  <a:solidFill>
                    <a:srgbClr val="0000FF"/>
                  </a:solidFill>
                </a:rPr>
                <a:t>removal</a:t>
              </a:r>
              <a:endParaRPr lang="en" dirty="0">
                <a:solidFill>
                  <a:srgbClr val="0000FF"/>
                </a:solidFill>
              </a:endParaRPr>
            </a:p>
          </p:txBody>
        </p:sp>
        <p:cxnSp>
          <p:nvCxnSpPr>
            <p:cNvPr id="98" name="Shape 98"/>
            <p:cNvCxnSpPr>
              <a:stCxn id="82" idx="3"/>
              <a:endCxn id="99" idx="1"/>
            </p:cNvCxnSpPr>
            <p:nvPr/>
          </p:nvCxnSpPr>
          <p:spPr>
            <a:xfrm>
              <a:off x="5587025" y="4201624"/>
              <a:ext cx="656700" cy="0"/>
            </a:xfrm>
            <a:prstGeom prst="straightConnector1">
              <a:avLst/>
            </a:prstGeom>
            <a:noFill/>
            <a:ln w="76200" cap="flat">
              <a:solidFill>
                <a:schemeClr val="dk2"/>
              </a:solidFill>
              <a:prstDash val="solid"/>
              <a:round/>
              <a:headEnd type="none" w="lg" len="lg"/>
              <a:tailEnd type="stealth" w="lg" len="lg"/>
            </a:ln>
          </p:spPr>
        </p:cxnSp>
        <p:sp>
          <p:nvSpPr>
            <p:cNvPr id="99" name="Shape 99"/>
            <p:cNvSpPr/>
            <p:nvPr/>
          </p:nvSpPr>
          <p:spPr>
            <a:xfrm>
              <a:off x="6243750" y="3655775"/>
              <a:ext cx="2583300" cy="1091700"/>
            </a:xfrm>
            <a:prstGeom prst="rect">
              <a:avLst/>
            </a:prstGeom>
            <a:solidFill>
              <a:schemeClr val="lt2"/>
            </a:solidFill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 rtl="0">
                <a:spcBef>
                  <a:spcPts val="0"/>
                </a:spcBef>
                <a:buNone/>
              </a:pPr>
              <a:r>
                <a:rPr lang="en" sz="1800" dirty="0"/>
                <a:t>Clean Tweets</a:t>
              </a:r>
            </a:p>
            <a:p>
              <a:pPr algn="ctr" rtl="0">
                <a:spcBef>
                  <a:spcPts val="0"/>
                </a:spcBef>
                <a:buNone/>
              </a:pPr>
              <a:r>
                <a:rPr lang="en" sz="1800" dirty="0"/>
                <a:t>in </a:t>
              </a:r>
              <a:r>
                <a:rPr lang="en" sz="1800" dirty="0" smtClean="0"/>
                <a:t>A</a:t>
              </a:r>
              <a:r>
                <a:rPr lang="en-US" sz="1800" dirty="0" smtClean="0"/>
                <a:t>VRO</a:t>
              </a:r>
              <a:r>
                <a:rPr lang="en" sz="1800" dirty="0" smtClean="0"/>
                <a:t> </a:t>
              </a:r>
              <a:r>
                <a:rPr lang="en" sz="1800" dirty="0"/>
                <a:t>format </a:t>
              </a:r>
            </a:p>
            <a:p>
              <a:pPr algn="ctr">
                <a:spcBef>
                  <a:spcPts val="0"/>
                </a:spcBef>
                <a:buNone/>
              </a:pPr>
              <a:r>
                <a:rPr lang="en" sz="1800" dirty="0"/>
                <a:t>with pre-setted schema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/>
        </p:nvSpPr>
        <p:spPr>
          <a:xfrm>
            <a:off x="214301" y="825693"/>
            <a:ext cx="3902999" cy="399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dirty="0"/>
              <a:t>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/>
              <a:t>    'iso_language_code': 'en',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/>
              <a:t>    </a:t>
            </a:r>
            <a:r>
              <a:rPr lang="en" sz="1200" dirty="0">
                <a:solidFill>
                  <a:srgbClr val="FF0000"/>
                </a:solidFill>
              </a:rPr>
              <a:t>'text': u"News: Ebola in Canada?: @CharlieHebdo </a:t>
            </a:r>
            <a:r>
              <a:rPr lang="en" sz="1200" dirty="0" smtClean="0">
                <a:solidFill>
                  <a:srgbClr val="FF0000"/>
                </a:solidFill>
              </a:rPr>
              <a:t>#</a:t>
            </a:r>
            <a:r>
              <a:rPr lang="en" sz="1200" dirty="0">
                <a:solidFill>
                  <a:srgbClr val="FF0000"/>
                </a:solidFill>
              </a:rPr>
              <a:t>CharlieHebdo #Shooting Suspected patient returns from Nigeria to Ontario with symptoms http://t.co/KoOD8yweJd",</a:t>
            </a:r>
          </a:p>
          <a:p>
            <a:pPr lvl="0"/>
            <a:r>
              <a:rPr lang="en" sz="1200" dirty="0"/>
              <a:t> </a:t>
            </a:r>
            <a:r>
              <a:rPr lang="en-US" sz="1200" dirty="0"/>
              <a:t> </a:t>
            </a:r>
            <a:r>
              <a:rPr lang="en-US" sz="1200" dirty="0" smtClean="0"/>
              <a:t>  </a:t>
            </a:r>
            <a:r>
              <a:rPr lang="en" sz="1200" dirty="0" smtClean="0"/>
              <a:t>'time</a:t>
            </a:r>
            <a:r>
              <a:rPr lang="en" sz="1200" dirty="0"/>
              <a:t>': 1407706831, </a:t>
            </a:r>
          </a:p>
          <a:p>
            <a:pPr lvl="0"/>
            <a:r>
              <a:rPr lang="en" sz="1200" dirty="0"/>
              <a:t>    'from_user': 'toyeenb', </a:t>
            </a:r>
          </a:p>
          <a:p>
            <a:pPr lvl="0"/>
            <a:r>
              <a:rPr lang="en" sz="1200" dirty="0"/>
              <a:t>    'from_user_id': '81703236', </a:t>
            </a:r>
          </a:p>
          <a:p>
            <a:pPr lvl="0"/>
            <a:r>
              <a:rPr lang="en" sz="1200" dirty="0"/>
              <a:t>    'to_user_id': '', </a:t>
            </a:r>
          </a:p>
          <a:p>
            <a:pPr lvl="0"/>
            <a:r>
              <a:rPr lang="en" sz="1200" dirty="0"/>
              <a:t>    'id': </a:t>
            </a:r>
            <a:r>
              <a:rPr lang="en" sz="1200" dirty="0" smtClean="0"/>
              <a:t>'498584703352320001’</a:t>
            </a:r>
            <a:endParaRPr lang="en" sz="1200" dirty="0">
              <a:solidFill>
                <a:srgbClr val="FF0000"/>
              </a:solidFill>
            </a:endParaRPr>
          </a:p>
          <a:p>
            <a:pPr lvl="0"/>
            <a:r>
              <a:rPr lang="en-US" b="1" dirty="0"/>
              <a:t>   . . </a:t>
            </a:r>
            <a:r>
              <a:rPr lang="en-US" b="1" dirty="0" smtClean="0"/>
              <a:t>.</a:t>
            </a:r>
            <a:endParaRPr lang="en" b="1" dirty="0"/>
          </a:p>
          <a:p>
            <a:pPr lvl="0">
              <a:spcBef>
                <a:spcPts val="0"/>
              </a:spcBef>
              <a:buNone/>
            </a:pPr>
            <a:r>
              <a:rPr lang="en" sz="1200" dirty="0" smtClean="0"/>
              <a:t>}</a:t>
            </a:r>
            <a:endParaRPr lang="en" sz="1200" dirty="0"/>
          </a:p>
        </p:txBody>
      </p:sp>
      <p:sp>
        <p:nvSpPr>
          <p:cNvPr id="105" name="Shape 105"/>
          <p:cNvSpPr txBox="1"/>
          <p:nvPr/>
        </p:nvSpPr>
        <p:spPr>
          <a:xfrm>
            <a:off x="4072989" y="443793"/>
            <a:ext cx="3902999" cy="437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dirty="0" smtClean="0"/>
              <a:t>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 smtClean="0"/>
              <a:t>    'lang': 'English',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 smtClean="0"/>
              <a:t>    'user_id': '81703236',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 smtClean="0"/>
              <a:t>   </a:t>
            </a:r>
            <a:r>
              <a:rPr lang="en" sz="1200" dirty="0" smtClean="0">
                <a:solidFill>
                  <a:srgbClr val="FF0000"/>
                </a:solidFill>
              </a:rPr>
              <a:t> 'text_clean': 'News Ebola in Canada Suspected patient returns from Nigeria to Ontario with symptoms',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 smtClean="0">
                <a:solidFill>
                  <a:srgbClr val="FF0000"/>
                </a:solidFill>
              </a:rPr>
              <a:t>    'text_clean2': 'new ebol canad suspect paty return niger ontario symptom ',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 smtClean="0"/>
              <a:t>    'created_at': '1407706831',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 smtClean="0"/>
              <a:t>    </a:t>
            </a:r>
            <a:r>
              <a:rPr lang="en" sz="1200" dirty="0" smtClean="0">
                <a:solidFill>
                  <a:srgbClr val="FF0000"/>
                </a:solidFill>
              </a:rPr>
              <a:t>'hashtags': 'CharlieHebdo|Shooting’,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    </a:t>
            </a:r>
            <a:r>
              <a:rPr lang="en" sz="1200" dirty="0" smtClean="0">
                <a:solidFill>
                  <a:srgbClr val="FF0000"/>
                </a:solidFill>
              </a:rPr>
              <a:t>'user_mentions_id': 'CharlieHebdo',</a:t>
            </a:r>
            <a:r>
              <a:rPr lang="en" sz="1200" dirty="0" smtClean="0"/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1200" dirty="0" smtClean="0"/>
              <a:t>    </a:t>
            </a:r>
            <a:r>
              <a:rPr lang="en" sz="1200" dirty="0" smtClean="0"/>
              <a:t>'tweet_id': '498584703352320001', </a:t>
            </a:r>
            <a:endParaRPr lang="en-US" sz="1200" dirty="0" smtClean="0"/>
          </a:p>
          <a:p>
            <a:pPr lvl="0" rtl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    </a:t>
            </a:r>
            <a:r>
              <a:rPr lang="en" sz="1200" dirty="0" smtClean="0">
                <a:solidFill>
                  <a:srgbClr val="FF0000"/>
                </a:solidFill>
              </a:rPr>
              <a:t>'urls': 'http://t.co/KoOD8yweJd',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 smtClean="0"/>
              <a:t>    'collection': 'charlie_hebdo_S', </a:t>
            </a:r>
          </a:p>
          <a:p>
            <a:pPr lvl="0"/>
            <a:r>
              <a:rPr lang="en" sz="1200" dirty="0" smtClean="0"/>
              <a:t>    </a:t>
            </a:r>
            <a:r>
              <a:rPr lang="en" sz="1200" dirty="0" smtClean="0">
                <a:solidFill>
                  <a:srgbClr val="FF0000"/>
                </a:solidFill>
              </a:rPr>
              <a:t>'doc_id': 'charlie_hebdo_S--8515a3c7-1d97-3bfa-a264-93ddb159e58e',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 smtClean="0"/>
              <a:t>    'user_screen_name': 'toyeenb', </a:t>
            </a:r>
            <a:endParaRPr lang="en-US" sz="1200" dirty="0" smtClean="0"/>
          </a:p>
          <a:p>
            <a:pPr lvl="0" rtl="0">
              <a:spcBef>
                <a:spcPts val="0"/>
              </a:spcBef>
              <a:buNone/>
            </a:pPr>
            <a:r>
              <a:rPr lang="en-US" sz="1200" dirty="0" smtClean="0"/>
              <a:t>    </a:t>
            </a:r>
            <a:r>
              <a:rPr lang="en-US" sz="1200" b="1" dirty="0" smtClean="0"/>
              <a:t>. . 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 smtClean="0"/>
              <a:t>}</a:t>
            </a:r>
            <a:endParaRPr lang="en" sz="1200" dirty="0"/>
          </a:p>
        </p:txBody>
      </p:sp>
      <p:sp>
        <p:nvSpPr>
          <p:cNvPr id="106" name="Shape 106"/>
          <p:cNvSpPr txBox="1"/>
          <p:nvPr/>
        </p:nvSpPr>
        <p:spPr>
          <a:xfrm>
            <a:off x="948025" y="4508125"/>
            <a:ext cx="2501100" cy="373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Original Tweet Example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5345225" y="4508125"/>
            <a:ext cx="2077499" cy="373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Clean Tweet Example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1036</Words>
  <Application>Microsoft Office PowerPoint</Application>
  <PresentationFormat>On-screen Show (16:9)</PresentationFormat>
  <Paragraphs>269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simple-light</vt:lpstr>
      <vt:lpstr>Reducing Noise   CS5604: Final Presentation</vt:lpstr>
      <vt:lpstr>Acknowledgements</vt:lpstr>
      <vt:lpstr>Goal</vt:lpstr>
      <vt:lpstr>  Reducing Noise in IR System </vt:lpstr>
      <vt:lpstr> Cleanup Process </vt:lpstr>
      <vt:lpstr>Libraries/Packages</vt:lpstr>
      <vt:lpstr>Cleaning Rules</vt:lpstr>
      <vt:lpstr>Tweets cleaning process</vt:lpstr>
      <vt:lpstr>PowerPoint Presentation</vt:lpstr>
      <vt:lpstr>Web pages cleaning process</vt:lpstr>
      <vt:lpstr>Web Page Cleaning: Original Page </vt:lpstr>
      <vt:lpstr>Web Page Cleaning: Clean Text </vt:lpstr>
      <vt:lpstr>Output Statistics: Tweets</vt:lpstr>
      <vt:lpstr>Output Statistics: Web pages</vt:lpstr>
      <vt:lpstr>Challenges</vt:lpstr>
      <vt:lpstr>Next Steps and Future Work</vt:lpstr>
      <vt:lpstr>References</vt:lpstr>
      <vt:lpstr> Thank you  {wxw, peecee}@vt.edu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Reducing Noise   CS5604: Final Presentation</dc:title>
  <dc:creator>peecee</dc:creator>
  <cp:lastModifiedBy>peecee</cp:lastModifiedBy>
  <cp:revision>19</cp:revision>
  <dcterms:modified xsi:type="dcterms:W3CDTF">2015-05-12T06:27:18Z</dcterms:modified>
</cp:coreProperties>
</file>