
<file path=[Content_Types].xml><?xml version="1.0" encoding="utf-8"?>
<Types xmlns="http://schemas.openxmlformats.org/package/2006/content-types">
  <Default Extension="jpeg" ContentType="image/jpeg"/>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ict" ContentType="image/pict"/>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docProps/app.xml" ContentType="application/vnd.openxmlformats-officedocument.extended-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theme/theme2.xml" ContentType="application/vnd.openxmlformats-officedocument.theme+xml"/>
  <Override PartName="/ppt/viewProps.xml" ContentType="application/vnd.openxmlformats-officedocument.presentationml.viewProps+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2.xml" ContentType="application/vnd.openxmlformats-officedocument.presentationml.slideLayout+xml"/>
  <Default Extension="bin" ContentType="application/vnd.openxmlformats-officedocument.presentationml.printerSettings"/>
  <Override PartName="/ppt/slides/slide1.xml" ContentType="application/vnd.openxmlformats-officedocument.presentationml.slide+xml"/>
  <Default Extension="vml" ContentType="application/vnd.openxmlformats-officedocument.vmlDrawing"/>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3"/>
  </p:notesMasterIdLst>
  <p:sldIdLst>
    <p:sldId id="256" r:id="rId2"/>
  </p:sldIdLst>
  <p:sldSz cx="36576000" cy="27432000"/>
  <p:notesSz cx="6858000" cy="9144000"/>
  <p:defaultTextStyle>
    <a:defPPr>
      <a:defRPr lang="en-US"/>
    </a:defPPr>
    <a:lvl1pPr marL="0" algn="l" defTabSz="1881012" rtl="0" eaLnBrk="1" latinLnBrk="0" hangingPunct="1">
      <a:defRPr sz="7400" kern="1200">
        <a:solidFill>
          <a:schemeClr val="tx1"/>
        </a:solidFill>
        <a:latin typeface="+mn-lt"/>
        <a:ea typeface="+mn-ea"/>
        <a:cs typeface="+mn-cs"/>
      </a:defRPr>
    </a:lvl1pPr>
    <a:lvl2pPr marL="1881012" algn="l" defTabSz="1881012" rtl="0" eaLnBrk="1" latinLnBrk="0" hangingPunct="1">
      <a:defRPr sz="7400" kern="1200">
        <a:solidFill>
          <a:schemeClr val="tx1"/>
        </a:solidFill>
        <a:latin typeface="+mn-lt"/>
        <a:ea typeface="+mn-ea"/>
        <a:cs typeface="+mn-cs"/>
      </a:defRPr>
    </a:lvl2pPr>
    <a:lvl3pPr marL="3762024" algn="l" defTabSz="1881012" rtl="0" eaLnBrk="1" latinLnBrk="0" hangingPunct="1">
      <a:defRPr sz="7400" kern="1200">
        <a:solidFill>
          <a:schemeClr val="tx1"/>
        </a:solidFill>
        <a:latin typeface="+mn-lt"/>
        <a:ea typeface="+mn-ea"/>
        <a:cs typeface="+mn-cs"/>
      </a:defRPr>
    </a:lvl3pPr>
    <a:lvl4pPr marL="5643037" algn="l" defTabSz="1881012" rtl="0" eaLnBrk="1" latinLnBrk="0" hangingPunct="1">
      <a:defRPr sz="7400" kern="1200">
        <a:solidFill>
          <a:schemeClr val="tx1"/>
        </a:solidFill>
        <a:latin typeface="+mn-lt"/>
        <a:ea typeface="+mn-ea"/>
        <a:cs typeface="+mn-cs"/>
      </a:defRPr>
    </a:lvl4pPr>
    <a:lvl5pPr marL="7524049" algn="l" defTabSz="1881012" rtl="0" eaLnBrk="1" latinLnBrk="0" hangingPunct="1">
      <a:defRPr sz="7400" kern="1200">
        <a:solidFill>
          <a:schemeClr val="tx1"/>
        </a:solidFill>
        <a:latin typeface="+mn-lt"/>
        <a:ea typeface="+mn-ea"/>
        <a:cs typeface="+mn-cs"/>
      </a:defRPr>
    </a:lvl5pPr>
    <a:lvl6pPr marL="9405061" algn="l" defTabSz="1881012" rtl="0" eaLnBrk="1" latinLnBrk="0" hangingPunct="1">
      <a:defRPr sz="7400" kern="1200">
        <a:solidFill>
          <a:schemeClr val="tx1"/>
        </a:solidFill>
        <a:latin typeface="+mn-lt"/>
        <a:ea typeface="+mn-ea"/>
        <a:cs typeface="+mn-cs"/>
      </a:defRPr>
    </a:lvl6pPr>
    <a:lvl7pPr marL="11286073" algn="l" defTabSz="1881012" rtl="0" eaLnBrk="1" latinLnBrk="0" hangingPunct="1">
      <a:defRPr sz="7400" kern="1200">
        <a:solidFill>
          <a:schemeClr val="tx1"/>
        </a:solidFill>
        <a:latin typeface="+mn-lt"/>
        <a:ea typeface="+mn-ea"/>
        <a:cs typeface="+mn-cs"/>
      </a:defRPr>
    </a:lvl7pPr>
    <a:lvl8pPr marL="13167086" algn="l" defTabSz="1881012" rtl="0" eaLnBrk="1" latinLnBrk="0" hangingPunct="1">
      <a:defRPr sz="7400" kern="1200">
        <a:solidFill>
          <a:schemeClr val="tx1"/>
        </a:solidFill>
        <a:latin typeface="+mn-lt"/>
        <a:ea typeface="+mn-ea"/>
        <a:cs typeface="+mn-cs"/>
      </a:defRPr>
    </a:lvl8pPr>
    <a:lvl9pPr marL="15048098" algn="l" defTabSz="1881012" rtl="0" eaLnBrk="1" latinLnBrk="0" hangingPunct="1">
      <a:defRPr sz="7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napVertSplitter="1" vertBarState="minimized">
    <p:restoredLeft sz="15620"/>
    <p:restoredTop sz="94660"/>
  </p:normalViewPr>
  <p:slideViewPr>
    <p:cSldViewPr snapToGrid="0" snapToObjects="1">
      <p:cViewPr>
        <p:scale>
          <a:sx n="33" d="100"/>
          <a:sy n="33" d="100"/>
        </p:scale>
        <p:origin x="-560" y="1824"/>
      </p:cViewPr>
      <p:guideLst>
        <p:guide orient="horz" pos="8640"/>
        <p:guide pos="1152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ict"/></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8796A7-143A-3541-9FFA-3013440DE489}" type="datetimeFigureOut">
              <a:rPr lang="en-US" smtClean="0"/>
              <a:pPr/>
              <a:t>4/12/12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D69641-05B9-E640-9002-726B0F951F4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1881012" rtl="0" eaLnBrk="1" latinLnBrk="0" hangingPunct="1">
      <a:defRPr sz="4900" kern="1200">
        <a:solidFill>
          <a:schemeClr val="tx1"/>
        </a:solidFill>
        <a:latin typeface="+mn-lt"/>
        <a:ea typeface="+mn-ea"/>
        <a:cs typeface="+mn-cs"/>
      </a:defRPr>
    </a:lvl1pPr>
    <a:lvl2pPr marL="1881012" algn="l" defTabSz="1881012" rtl="0" eaLnBrk="1" latinLnBrk="0" hangingPunct="1">
      <a:defRPr sz="4900" kern="1200">
        <a:solidFill>
          <a:schemeClr val="tx1"/>
        </a:solidFill>
        <a:latin typeface="+mn-lt"/>
        <a:ea typeface="+mn-ea"/>
        <a:cs typeface="+mn-cs"/>
      </a:defRPr>
    </a:lvl2pPr>
    <a:lvl3pPr marL="3762024" algn="l" defTabSz="1881012" rtl="0" eaLnBrk="1" latinLnBrk="0" hangingPunct="1">
      <a:defRPr sz="4900" kern="1200">
        <a:solidFill>
          <a:schemeClr val="tx1"/>
        </a:solidFill>
        <a:latin typeface="+mn-lt"/>
        <a:ea typeface="+mn-ea"/>
        <a:cs typeface="+mn-cs"/>
      </a:defRPr>
    </a:lvl3pPr>
    <a:lvl4pPr marL="5643037" algn="l" defTabSz="1881012" rtl="0" eaLnBrk="1" latinLnBrk="0" hangingPunct="1">
      <a:defRPr sz="4900" kern="1200">
        <a:solidFill>
          <a:schemeClr val="tx1"/>
        </a:solidFill>
        <a:latin typeface="+mn-lt"/>
        <a:ea typeface="+mn-ea"/>
        <a:cs typeface="+mn-cs"/>
      </a:defRPr>
    </a:lvl4pPr>
    <a:lvl5pPr marL="7524049" algn="l" defTabSz="1881012" rtl="0" eaLnBrk="1" latinLnBrk="0" hangingPunct="1">
      <a:defRPr sz="4900" kern="1200">
        <a:solidFill>
          <a:schemeClr val="tx1"/>
        </a:solidFill>
        <a:latin typeface="+mn-lt"/>
        <a:ea typeface="+mn-ea"/>
        <a:cs typeface="+mn-cs"/>
      </a:defRPr>
    </a:lvl5pPr>
    <a:lvl6pPr marL="9405061" algn="l" defTabSz="1881012" rtl="0" eaLnBrk="1" latinLnBrk="0" hangingPunct="1">
      <a:defRPr sz="4900" kern="1200">
        <a:solidFill>
          <a:schemeClr val="tx1"/>
        </a:solidFill>
        <a:latin typeface="+mn-lt"/>
        <a:ea typeface="+mn-ea"/>
        <a:cs typeface="+mn-cs"/>
      </a:defRPr>
    </a:lvl6pPr>
    <a:lvl7pPr marL="11286073" algn="l" defTabSz="1881012" rtl="0" eaLnBrk="1" latinLnBrk="0" hangingPunct="1">
      <a:defRPr sz="4900" kern="1200">
        <a:solidFill>
          <a:schemeClr val="tx1"/>
        </a:solidFill>
        <a:latin typeface="+mn-lt"/>
        <a:ea typeface="+mn-ea"/>
        <a:cs typeface="+mn-cs"/>
      </a:defRPr>
    </a:lvl7pPr>
    <a:lvl8pPr marL="13167086" algn="l" defTabSz="1881012" rtl="0" eaLnBrk="1" latinLnBrk="0" hangingPunct="1">
      <a:defRPr sz="4900" kern="1200">
        <a:solidFill>
          <a:schemeClr val="tx1"/>
        </a:solidFill>
        <a:latin typeface="+mn-lt"/>
        <a:ea typeface="+mn-ea"/>
        <a:cs typeface="+mn-cs"/>
      </a:defRPr>
    </a:lvl8pPr>
    <a:lvl9pPr marL="15048098" algn="l" defTabSz="1881012" rtl="0" eaLnBrk="1" latinLnBrk="0" hangingPunct="1">
      <a:defRPr sz="4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fld id="{36D69641-05B9-E640-9002-726B0F951F43}"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8521702"/>
            <a:ext cx="31089600" cy="5880100"/>
          </a:xfrm>
        </p:spPr>
        <p:txBody>
          <a:bodyPr/>
          <a:lstStyle/>
          <a:p>
            <a:r>
              <a:rPr lang="en-US" smtClean="0"/>
              <a:t>Click to edit Master title style</a:t>
            </a:r>
            <a:endParaRPr lang="en-US"/>
          </a:p>
        </p:txBody>
      </p:sp>
      <p:sp>
        <p:nvSpPr>
          <p:cNvPr id="3" name="Subtitle 2"/>
          <p:cNvSpPr>
            <a:spLocks noGrp="1"/>
          </p:cNvSpPr>
          <p:nvPr>
            <p:ph type="subTitle" idx="1"/>
          </p:nvPr>
        </p:nvSpPr>
        <p:spPr>
          <a:xfrm>
            <a:off x="5486400" y="15544800"/>
            <a:ext cx="25603200" cy="7010400"/>
          </a:xfrm>
        </p:spPr>
        <p:txBody>
          <a:bodyPr/>
          <a:lstStyle>
            <a:lvl1pPr marL="0" indent="0" algn="ctr">
              <a:buNone/>
              <a:defRPr>
                <a:solidFill>
                  <a:schemeClr val="tx1">
                    <a:tint val="75000"/>
                  </a:schemeClr>
                </a:solidFill>
              </a:defRPr>
            </a:lvl1pPr>
            <a:lvl2pPr marL="1881012" indent="0" algn="ctr">
              <a:buNone/>
              <a:defRPr>
                <a:solidFill>
                  <a:schemeClr val="tx1">
                    <a:tint val="75000"/>
                  </a:schemeClr>
                </a:solidFill>
              </a:defRPr>
            </a:lvl2pPr>
            <a:lvl3pPr marL="3762024" indent="0" algn="ctr">
              <a:buNone/>
              <a:defRPr>
                <a:solidFill>
                  <a:schemeClr val="tx1">
                    <a:tint val="75000"/>
                  </a:schemeClr>
                </a:solidFill>
              </a:defRPr>
            </a:lvl3pPr>
            <a:lvl4pPr marL="5643037" indent="0" algn="ctr">
              <a:buNone/>
              <a:defRPr>
                <a:solidFill>
                  <a:schemeClr val="tx1">
                    <a:tint val="75000"/>
                  </a:schemeClr>
                </a:solidFill>
              </a:defRPr>
            </a:lvl4pPr>
            <a:lvl5pPr marL="7524049" indent="0" algn="ctr">
              <a:buNone/>
              <a:defRPr>
                <a:solidFill>
                  <a:schemeClr val="tx1">
                    <a:tint val="75000"/>
                  </a:schemeClr>
                </a:solidFill>
              </a:defRPr>
            </a:lvl5pPr>
            <a:lvl6pPr marL="9405061" indent="0" algn="ctr">
              <a:buNone/>
              <a:defRPr>
                <a:solidFill>
                  <a:schemeClr val="tx1">
                    <a:tint val="75000"/>
                  </a:schemeClr>
                </a:solidFill>
              </a:defRPr>
            </a:lvl6pPr>
            <a:lvl7pPr marL="11286073" indent="0" algn="ctr">
              <a:buNone/>
              <a:defRPr>
                <a:solidFill>
                  <a:schemeClr val="tx1">
                    <a:tint val="75000"/>
                  </a:schemeClr>
                </a:solidFill>
              </a:defRPr>
            </a:lvl7pPr>
            <a:lvl8pPr marL="13167086" indent="0" algn="ctr">
              <a:buNone/>
              <a:defRPr>
                <a:solidFill>
                  <a:schemeClr val="tx1">
                    <a:tint val="75000"/>
                  </a:schemeClr>
                </a:solidFill>
              </a:defRPr>
            </a:lvl8pPr>
            <a:lvl9pPr marL="1504809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6FAEBA4-0995-3749-8821-19C563204FEF}" type="datetimeFigureOut">
              <a:rPr lang="en-US" smtClean="0"/>
              <a:pPr/>
              <a:t>4/12/12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EA0708-3500-064F-A089-16E3C09F5FE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FAEBA4-0995-3749-8821-19C563204FEF}" type="datetimeFigureOut">
              <a:rPr lang="en-US" smtClean="0"/>
              <a:pPr/>
              <a:t>4/12/12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EA0708-3500-064F-A089-16E3C09F5FE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1372652" y="4394200"/>
            <a:ext cx="34563048" cy="9362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83500" y="4394200"/>
            <a:ext cx="103079552" cy="9362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FAEBA4-0995-3749-8821-19C563204FEF}" type="datetimeFigureOut">
              <a:rPr lang="en-US" smtClean="0"/>
              <a:pPr/>
              <a:t>4/12/12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EA0708-3500-064F-A089-16E3C09F5FE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FAEBA4-0995-3749-8821-19C563204FEF}" type="datetimeFigureOut">
              <a:rPr lang="en-US" smtClean="0"/>
              <a:pPr/>
              <a:t>4/12/12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EA0708-3500-064F-A089-16E3C09F5FE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89252" y="17627602"/>
            <a:ext cx="31089600" cy="5448300"/>
          </a:xfrm>
        </p:spPr>
        <p:txBody>
          <a:bodyPr anchor="t"/>
          <a:lstStyle>
            <a:lvl1pPr algn="l">
              <a:defRPr sz="16500" b="1" cap="all"/>
            </a:lvl1pPr>
          </a:lstStyle>
          <a:p>
            <a:r>
              <a:rPr lang="en-US" smtClean="0"/>
              <a:t>Click to edit Master title style</a:t>
            </a:r>
            <a:endParaRPr lang="en-US"/>
          </a:p>
        </p:txBody>
      </p:sp>
      <p:sp>
        <p:nvSpPr>
          <p:cNvPr id="3" name="Text Placeholder 2"/>
          <p:cNvSpPr>
            <a:spLocks noGrp="1"/>
          </p:cNvSpPr>
          <p:nvPr>
            <p:ph type="body" idx="1"/>
          </p:nvPr>
        </p:nvSpPr>
        <p:spPr>
          <a:xfrm>
            <a:off x="2889252" y="11626854"/>
            <a:ext cx="31089600" cy="6000748"/>
          </a:xfrm>
        </p:spPr>
        <p:txBody>
          <a:bodyPr anchor="b"/>
          <a:lstStyle>
            <a:lvl1pPr marL="0" indent="0">
              <a:buNone/>
              <a:defRPr sz="8200">
                <a:solidFill>
                  <a:schemeClr val="tx1">
                    <a:tint val="75000"/>
                  </a:schemeClr>
                </a:solidFill>
              </a:defRPr>
            </a:lvl1pPr>
            <a:lvl2pPr marL="1881012" indent="0">
              <a:buNone/>
              <a:defRPr sz="7400">
                <a:solidFill>
                  <a:schemeClr val="tx1">
                    <a:tint val="75000"/>
                  </a:schemeClr>
                </a:solidFill>
              </a:defRPr>
            </a:lvl2pPr>
            <a:lvl3pPr marL="3762024" indent="0">
              <a:buNone/>
              <a:defRPr sz="6600">
                <a:solidFill>
                  <a:schemeClr val="tx1">
                    <a:tint val="75000"/>
                  </a:schemeClr>
                </a:solidFill>
              </a:defRPr>
            </a:lvl3pPr>
            <a:lvl4pPr marL="5643037" indent="0">
              <a:buNone/>
              <a:defRPr sz="5800">
                <a:solidFill>
                  <a:schemeClr val="tx1">
                    <a:tint val="75000"/>
                  </a:schemeClr>
                </a:solidFill>
              </a:defRPr>
            </a:lvl4pPr>
            <a:lvl5pPr marL="7524049" indent="0">
              <a:buNone/>
              <a:defRPr sz="5800">
                <a:solidFill>
                  <a:schemeClr val="tx1">
                    <a:tint val="75000"/>
                  </a:schemeClr>
                </a:solidFill>
              </a:defRPr>
            </a:lvl5pPr>
            <a:lvl6pPr marL="9405061" indent="0">
              <a:buNone/>
              <a:defRPr sz="5800">
                <a:solidFill>
                  <a:schemeClr val="tx1">
                    <a:tint val="75000"/>
                  </a:schemeClr>
                </a:solidFill>
              </a:defRPr>
            </a:lvl6pPr>
            <a:lvl7pPr marL="11286073" indent="0">
              <a:buNone/>
              <a:defRPr sz="5800">
                <a:solidFill>
                  <a:schemeClr val="tx1">
                    <a:tint val="75000"/>
                  </a:schemeClr>
                </a:solidFill>
              </a:defRPr>
            </a:lvl7pPr>
            <a:lvl8pPr marL="13167086" indent="0">
              <a:buNone/>
              <a:defRPr sz="5800">
                <a:solidFill>
                  <a:schemeClr val="tx1">
                    <a:tint val="75000"/>
                  </a:schemeClr>
                </a:solidFill>
              </a:defRPr>
            </a:lvl8pPr>
            <a:lvl9pPr marL="15048098" indent="0">
              <a:buNone/>
              <a:defRPr sz="58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FAEBA4-0995-3749-8821-19C563204FEF}" type="datetimeFigureOut">
              <a:rPr lang="en-US" smtClean="0"/>
              <a:pPr/>
              <a:t>4/12/12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EA0708-3500-064F-A089-16E3C09F5FE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83502" y="25603200"/>
            <a:ext cx="68821300" cy="72415400"/>
          </a:xfrm>
        </p:spPr>
        <p:txBody>
          <a:bodyPr/>
          <a:lstStyle>
            <a:lvl1pPr>
              <a:defRPr sz="11500"/>
            </a:lvl1pPr>
            <a:lvl2pPr>
              <a:defRPr sz="9900"/>
            </a:lvl2pPr>
            <a:lvl3pPr>
              <a:defRPr sz="8200"/>
            </a:lvl3pPr>
            <a:lvl4pPr>
              <a:defRPr sz="7400"/>
            </a:lvl4pPr>
            <a:lvl5pPr>
              <a:defRPr sz="7400"/>
            </a:lvl5pPr>
            <a:lvl6pPr>
              <a:defRPr sz="7400"/>
            </a:lvl6pPr>
            <a:lvl7pPr>
              <a:defRPr sz="7400"/>
            </a:lvl7pPr>
            <a:lvl8pPr>
              <a:defRPr sz="7400"/>
            </a:lvl8pPr>
            <a:lvl9pPr>
              <a:defRPr sz="7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77114402" y="25603200"/>
            <a:ext cx="68821300" cy="72415400"/>
          </a:xfrm>
        </p:spPr>
        <p:txBody>
          <a:bodyPr/>
          <a:lstStyle>
            <a:lvl1pPr>
              <a:defRPr sz="11500"/>
            </a:lvl1pPr>
            <a:lvl2pPr>
              <a:defRPr sz="9900"/>
            </a:lvl2pPr>
            <a:lvl3pPr>
              <a:defRPr sz="8200"/>
            </a:lvl3pPr>
            <a:lvl4pPr>
              <a:defRPr sz="7400"/>
            </a:lvl4pPr>
            <a:lvl5pPr>
              <a:defRPr sz="7400"/>
            </a:lvl5pPr>
            <a:lvl6pPr>
              <a:defRPr sz="7400"/>
            </a:lvl6pPr>
            <a:lvl7pPr>
              <a:defRPr sz="7400"/>
            </a:lvl7pPr>
            <a:lvl8pPr>
              <a:defRPr sz="7400"/>
            </a:lvl8pPr>
            <a:lvl9pPr>
              <a:defRPr sz="7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6FAEBA4-0995-3749-8821-19C563204FEF}" type="datetimeFigureOut">
              <a:rPr lang="en-US" smtClean="0"/>
              <a:pPr/>
              <a:t>4/12/12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EA0708-3500-064F-A089-16E3C09F5FE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28800" y="1098552"/>
            <a:ext cx="32918400" cy="4572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28800" y="6140452"/>
            <a:ext cx="16160752" cy="2559048"/>
          </a:xfrm>
        </p:spPr>
        <p:txBody>
          <a:bodyPr anchor="b"/>
          <a:lstStyle>
            <a:lvl1pPr marL="0" indent="0">
              <a:buNone/>
              <a:defRPr sz="9900" b="1"/>
            </a:lvl1pPr>
            <a:lvl2pPr marL="1881012" indent="0">
              <a:buNone/>
              <a:defRPr sz="8200" b="1"/>
            </a:lvl2pPr>
            <a:lvl3pPr marL="3762024" indent="0">
              <a:buNone/>
              <a:defRPr sz="7400" b="1"/>
            </a:lvl3pPr>
            <a:lvl4pPr marL="5643037" indent="0">
              <a:buNone/>
              <a:defRPr sz="6600" b="1"/>
            </a:lvl4pPr>
            <a:lvl5pPr marL="7524049" indent="0">
              <a:buNone/>
              <a:defRPr sz="6600" b="1"/>
            </a:lvl5pPr>
            <a:lvl6pPr marL="9405061" indent="0">
              <a:buNone/>
              <a:defRPr sz="6600" b="1"/>
            </a:lvl6pPr>
            <a:lvl7pPr marL="11286073" indent="0">
              <a:buNone/>
              <a:defRPr sz="6600" b="1"/>
            </a:lvl7pPr>
            <a:lvl8pPr marL="13167086" indent="0">
              <a:buNone/>
              <a:defRPr sz="6600" b="1"/>
            </a:lvl8pPr>
            <a:lvl9pPr marL="15048098" indent="0">
              <a:buNone/>
              <a:defRPr sz="6600" b="1"/>
            </a:lvl9pPr>
          </a:lstStyle>
          <a:p>
            <a:pPr lvl="0"/>
            <a:r>
              <a:rPr lang="en-US" smtClean="0"/>
              <a:t>Click to edit Master text styles</a:t>
            </a:r>
          </a:p>
        </p:txBody>
      </p:sp>
      <p:sp>
        <p:nvSpPr>
          <p:cNvPr id="4" name="Content Placeholder 3"/>
          <p:cNvSpPr>
            <a:spLocks noGrp="1"/>
          </p:cNvSpPr>
          <p:nvPr>
            <p:ph sz="half" idx="2"/>
          </p:nvPr>
        </p:nvSpPr>
        <p:spPr>
          <a:xfrm>
            <a:off x="1828800" y="8699500"/>
            <a:ext cx="16160752" cy="15805152"/>
          </a:xfrm>
        </p:spPr>
        <p:txBody>
          <a:bodyPr/>
          <a:lstStyle>
            <a:lvl1pPr>
              <a:defRPr sz="9900"/>
            </a:lvl1pPr>
            <a:lvl2pPr>
              <a:defRPr sz="8200"/>
            </a:lvl2pPr>
            <a:lvl3pPr>
              <a:defRPr sz="7400"/>
            </a:lvl3pPr>
            <a:lvl4pPr>
              <a:defRPr sz="6600"/>
            </a:lvl4pPr>
            <a:lvl5pPr>
              <a:defRPr sz="6600"/>
            </a:lvl5pPr>
            <a:lvl6pPr>
              <a:defRPr sz="6600"/>
            </a:lvl6pPr>
            <a:lvl7pPr>
              <a:defRPr sz="6600"/>
            </a:lvl7pPr>
            <a:lvl8pPr>
              <a:defRPr sz="6600"/>
            </a:lvl8pPr>
            <a:lvl9pPr>
              <a:defRPr sz="6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8580102" y="6140452"/>
            <a:ext cx="16167100" cy="2559048"/>
          </a:xfrm>
        </p:spPr>
        <p:txBody>
          <a:bodyPr anchor="b"/>
          <a:lstStyle>
            <a:lvl1pPr marL="0" indent="0">
              <a:buNone/>
              <a:defRPr sz="9900" b="1"/>
            </a:lvl1pPr>
            <a:lvl2pPr marL="1881012" indent="0">
              <a:buNone/>
              <a:defRPr sz="8200" b="1"/>
            </a:lvl2pPr>
            <a:lvl3pPr marL="3762024" indent="0">
              <a:buNone/>
              <a:defRPr sz="7400" b="1"/>
            </a:lvl3pPr>
            <a:lvl4pPr marL="5643037" indent="0">
              <a:buNone/>
              <a:defRPr sz="6600" b="1"/>
            </a:lvl4pPr>
            <a:lvl5pPr marL="7524049" indent="0">
              <a:buNone/>
              <a:defRPr sz="6600" b="1"/>
            </a:lvl5pPr>
            <a:lvl6pPr marL="9405061" indent="0">
              <a:buNone/>
              <a:defRPr sz="6600" b="1"/>
            </a:lvl6pPr>
            <a:lvl7pPr marL="11286073" indent="0">
              <a:buNone/>
              <a:defRPr sz="6600" b="1"/>
            </a:lvl7pPr>
            <a:lvl8pPr marL="13167086" indent="0">
              <a:buNone/>
              <a:defRPr sz="6600" b="1"/>
            </a:lvl8pPr>
            <a:lvl9pPr marL="15048098" indent="0">
              <a:buNone/>
              <a:defRPr sz="6600" b="1"/>
            </a:lvl9pPr>
          </a:lstStyle>
          <a:p>
            <a:pPr lvl="0"/>
            <a:r>
              <a:rPr lang="en-US" smtClean="0"/>
              <a:t>Click to edit Master text styles</a:t>
            </a:r>
          </a:p>
        </p:txBody>
      </p:sp>
      <p:sp>
        <p:nvSpPr>
          <p:cNvPr id="6" name="Content Placeholder 5"/>
          <p:cNvSpPr>
            <a:spLocks noGrp="1"/>
          </p:cNvSpPr>
          <p:nvPr>
            <p:ph sz="quarter" idx="4"/>
          </p:nvPr>
        </p:nvSpPr>
        <p:spPr>
          <a:xfrm>
            <a:off x="18580102" y="8699500"/>
            <a:ext cx="16167100" cy="15805152"/>
          </a:xfrm>
        </p:spPr>
        <p:txBody>
          <a:bodyPr/>
          <a:lstStyle>
            <a:lvl1pPr>
              <a:defRPr sz="9900"/>
            </a:lvl1pPr>
            <a:lvl2pPr>
              <a:defRPr sz="8200"/>
            </a:lvl2pPr>
            <a:lvl3pPr>
              <a:defRPr sz="7400"/>
            </a:lvl3pPr>
            <a:lvl4pPr>
              <a:defRPr sz="6600"/>
            </a:lvl4pPr>
            <a:lvl5pPr>
              <a:defRPr sz="6600"/>
            </a:lvl5pPr>
            <a:lvl6pPr>
              <a:defRPr sz="6600"/>
            </a:lvl6pPr>
            <a:lvl7pPr>
              <a:defRPr sz="6600"/>
            </a:lvl7pPr>
            <a:lvl8pPr>
              <a:defRPr sz="6600"/>
            </a:lvl8pPr>
            <a:lvl9pPr>
              <a:defRPr sz="6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6FAEBA4-0995-3749-8821-19C563204FEF}" type="datetimeFigureOut">
              <a:rPr lang="en-US" smtClean="0"/>
              <a:pPr/>
              <a:t>4/12/12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EA0708-3500-064F-A089-16E3C09F5FE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6FAEBA4-0995-3749-8821-19C563204FEF}" type="datetimeFigureOut">
              <a:rPr lang="en-US" smtClean="0"/>
              <a:pPr/>
              <a:t>4/12/12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EA0708-3500-064F-A089-16E3C09F5FE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FAEBA4-0995-3749-8821-19C563204FEF}" type="datetimeFigureOut">
              <a:rPr lang="en-US" smtClean="0"/>
              <a:pPr/>
              <a:t>4/12/12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EA0708-3500-064F-A089-16E3C09F5FE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3" y="1092200"/>
            <a:ext cx="12033252" cy="4648200"/>
          </a:xfrm>
        </p:spPr>
        <p:txBody>
          <a:bodyPr anchor="b"/>
          <a:lstStyle>
            <a:lvl1pPr algn="l">
              <a:defRPr sz="8200" b="1"/>
            </a:lvl1pPr>
          </a:lstStyle>
          <a:p>
            <a:r>
              <a:rPr lang="en-US" smtClean="0"/>
              <a:t>Click to edit Master title style</a:t>
            </a:r>
            <a:endParaRPr lang="en-US"/>
          </a:p>
        </p:txBody>
      </p:sp>
      <p:sp>
        <p:nvSpPr>
          <p:cNvPr id="3" name="Content Placeholder 2"/>
          <p:cNvSpPr>
            <a:spLocks noGrp="1"/>
          </p:cNvSpPr>
          <p:nvPr>
            <p:ph idx="1"/>
          </p:nvPr>
        </p:nvSpPr>
        <p:spPr>
          <a:xfrm>
            <a:off x="14300200" y="1092202"/>
            <a:ext cx="20447000" cy="23412452"/>
          </a:xfrm>
        </p:spPr>
        <p:txBody>
          <a:bodyPr/>
          <a:lstStyle>
            <a:lvl1pPr>
              <a:defRPr sz="13200"/>
            </a:lvl1pPr>
            <a:lvl2pPr>
              <a:defRPr sz="11500"/>
            </a:lvl2pPr>
            <a:lvl3pPr>
              <a:defRPr sz="99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828803" y="5740402"/>
            <a:ext cx="12033252" cy="18764252"/>
          </a:xfrm>
        </p:spPr>
        <p:txBody>
          <a:bodyPr/>
          <a:lstStyle>
            <a:lvl1pPr marL="0" indent="0">
              <a:buNone/>
              <a:defRPr sz="5800"/>
            </a:lvl1pPr>
            <a:lvl2pPr marL="1881012" indent="0">
              <a:buNone/>
              <a:defRPr sz="4900"/>
            </a:lvl2pPr>
            <a:lvl3pPr marL="3762024" indent="0">
              <a:buNone/>
              <a:defRPr sz="4100"/>
            </a:lvl3pPr>
            <a:lvl4pPr marL="5643037" indent="0">
              <a:buNone/>
              <a:defRPr sz="3700"/>
            </a:lvl4pPr>
            <a:lvl5pPr marL="7524049" indent="0">
              <a:buNone/>
              <a:defRPr sz="3700"/>
            </a:lvl5pPr>
            <a:lvl6pPr marL="9405061" indent="0">
              <a:buNone/>
              <a:defRPr sz="3700"/>
            </a:lvl6pPr>
            <a:lvl7pPr marL="11286073" indent="0">
              <a:buNone/>
              <a:defRPr sz="3700"/>
            </a:lvl7pPr>
            <a:lvl8pPr marL="13167086" indent="0">
              <a:buNone/>
              <a:defRPr sz="3700"/>
            </a:lvl8pPr>
            <a:lvl9pPr marL="15048098" indent="0">
              <a:buNone/>
              <a:defRPr sz="37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FAEBA4-0995-3749-8821-19C563204FEF}" type="datetimeFigureOut">
              <a:rPr lang="en-US" smtClean="0"/>
              <a:pPr/>
              <a:t>4/12/12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EA0708-3500-064F-A089-16E3C09F5FE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69152" y="19202400"/>
            <a:ext cx="21945600" cy="2266952"/>
          </a:xfrm>
        </p:spPr>
        <p:txBody>
          <a:bodyPr anchor="b"/>
          <a:lstStyle>
            <a:lvl1pPr algn="l">
              <a:defRPr sz="8200" b="1"/>
            </a:lvl1pPr>
          </a:lstStyle>
          <a:p>
            <a:r>
              <a:rPr lang="en-US" smtClean="0"/>
              <a:t>Click to edit Master title style</a:t>
            </a:r>
            <a:endParaRPr lang="en-US"/>
          </a:p>
        </p:txBody>
      </p:sp>
      <p:sp>
        <p:nvSpPr>
          <p:cNvPr id="3" name="Picture Placeholder 2"/>
          <p:cNvSpPr>
            <a:spLocks noGrp="1"/>
          </p:cNvSpPr>
          <p:nvPr>
            <p:ph type="pic" idx="1"/>
          </p:nvPr>
        </p:nvSpPr>
        <p:spPr>
          <a:xfrm>
            <a:off x="7169152" y="2451100"/>
            <a:ext cx="21945600" cy="16459200"/>
          </a:xfrm>
        </p:spPr>
        <p:txBody>
          <a:bodyPr/>
          <a:lstStyle>
            <a:lvl1pPr marL="0" indent="0">
              <a:buNone/>
              <a:defRPr sz="13200"/>
            </a:lvl1pPr>
            <a:lvl2pPr marL="1881012" indent="0">
              <a:buNone/>
              <a:defRPr sz="11500"/>
            </a:lvl2pPr>
            <a:lvl3pPr marL="3762024" indent="0">
              <a:buNone/>
              <a:defRPr sz="9900"/>
            </a:lvl3pPr>
            <a:lvl4pPr marL="5643037" indent="0">
              <a:buNone/>
              <a:defRPr sz="8200"/>
            </a:lvl4pPr>
            <a:lvl5pPr marL="7524049" indent="0">
              <a:buNone/>
              <a:defRPr sz="8200"/>
            </a:lvl5pPr>
            <a:lvl6pPr marL="9405061" indent="0">
              <a:buNone/>
              <a:defRPr sz="8200"/>
            </a:lvl6pPr>
            <a:lvl7pPr marL="11286073" indent="0">
              <a:buNone/>
              <a:defRPr sz="8200"/>
            </a:lvl7pPr>
            <a:lvl8pPr marL="13167086" indent="0">
              <a:buNone/>
              <a:defRPr sz="8200"/>
            </a:lvl8pPr>
            <a:lvl9pPr marL="15048098" indent="0">
              <a:buNone/>
              <a:defRPr sz="8200"/>
            </a:lvl9pPr>
          </a:lstStyle>
          <a:p>
            <a:endParaRPr lang="en-US"/>
          </a:p>
        </p:txBody>
      </p:sp>
      <p:sp>
        <p:nvSpPr>
          <p:cNvPr id="4" name="Text Placeholder 3"/>
          <p:cNvSpPr>
            <a:spLocks noGrp="1"/>
          </p:cNvSpPr>
          <p:nvPr>
            <p:ph type="body" sz="half" idx="2"/>
          </p:nvPr>
        </p:nvSpPr>
        <p:spPr>
          <a:xfrm>
            <a:off x="7169152" y="21469352"/>
            <a:ext cx="21945600" cy="3219448"/>
          </a:xfrm>
        </p:spPr>
        <p:txBody>
          <a:bodyPr/>
          <a:lstStyle>
            <a:lvl1pPr marL="0" indent="0">
              <a:buNone/>
              <a:defRPr sz="5800"/>
            </a:lvl1pPr>
            <a:lvl2pPr marL="1881012" indent="0">
              <a:buNone/>
              <a:defRPr sz="4900"/>
            </a:lvl2pPr>
            <a:lvl3pPr marL="3762024" indent="0">
              <a:buNone/>
              <a:defRPr sz="4100"/>
            </a:lvl3pPr>
            <a:lvl4pPr marL="5643037" indent="0">
              <a:buNone/>
              <a:defRPr sz="3700"/>
            </a:lvl4pPr>
            <a:lvl5pPr marL="7524049" indent="0">
              <a:buNone/>
              <a:defRPr sz="3700"/>
            </a:lvl5pPr>
            <a:lvl6pPr marL="9405061" indent="0">
              <a:buNone/>
              <a:defRPr sz="3700"/>
            </a:lvl6pPr>
            <a:lvl7pPr marL="11286073" indent="0">
              <a:buNone/>
              <a:defRPr sz="3700"/>
            </a:lvl7pPr>
            <a:lvl8pPr marL="13167086" indent="0">
              <a:buNone/>
              <a:defRPr sz="3700"/>
            </a:lvl8pPr>
            <a:lvl9pPr marL="15048098" indent="0">
              <a:buNone/>
              <a:defRPr sz="37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FAEBA4-0995-3749-8821-19C563204FEF}" type="datetimeFigureOut">
              <a:rPr lang="en-US" smtClean="0"/>
              <a:pPr/>
              <a:t>4/12/12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EA0708-3500-064F-A089-16E3C09F5FE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28800" y="1098552"/>
            <a:ext cx="32918400" cy="4572000"/>
          </a:xfrm>
          <a:prstGeom prst="rect">
            <a:avLst/>
          </a:prstGeom>
        </p:spPr>
        <p:txBody>
          <a:bodyPr vert="horz" lIns="376202" tIns="188101" rIns="376202" bIns="18810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828800" y="6400802"/>
            <a:ext cx="32918400" cy="18103852"/>
          </a:xfrm>
          <a:prstGeom prst="rect">
            <a:avLst/>
          </a:prstGeom>
        </p:spPr>
        <p:txBody>
          <a:bodyPr vert="horz" lIns="376202" tIns="188101" rIns="376202" bIns="18810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828800" y="25425402"/>
            <a:ext cx="8534400" cy="1460500"/>
          </a:xfrm>
          <a:prstGeom prst="rect">
            <a:avLst/>
          </a:prstGeom>
        </p:spPr>
        <p:txBody>
          <a:bodyPr vert="horz" lIns="376202" tIns="188101" rIns="376202" bIns="188101" rtlCol="0" anchor="ctr"/>
          <a:lstStyle>
            <a:lvl1pPr algn="l">
              <a:defRPr sz="4900">
                <a:solidFill>
                  <a:schemeClr val="tx1">
                    <a:tint val="75000"/>
                  </a:schemeClr>
                </a:solidFill>
              </a:defRPr>
            </a:lvl1pPr>
          </a:lstStyle>
          <a:p>
            <a:fld id="{56FAEBA4-0995-3749-8821-19C563204FEF}" type="datetimeFigureOut">
              <a:rPr lang="en-US" smtClean="0"/>
              <a:pPr/>
              <a:t>4/12/12</a:t>
            </a:fld>
            <a:endParaRPr lang="en-US"/>
          </a:p>
        </p:txBody>
      </p:sp>
      <p:sp>
        <p:nvSpPr>
          <p:cNvPr id="5" name="Footer Placeholder 4"/>
          <p:cNvSpPr>
            <a:spLocks noGrp="1"/>
          </p:cNvSpPr>
          <p:nvPr>
            <p:ph type="ftr" sz="quarter" idx="3"/>
          </p:nvPr>
        </p:nvSpPr>
        <p:spPr>
          <a:xfrm>
            <a:off x="12496800" y="25425402"/>
            <a:ext cx="11582400" cy="1460500"/>
          </a:xfrm>
          <a:prstGeom prst="rect">
            <a:avLst/>
          </a:prstGeom>
        </p:spPr>
        <p:txBody>
          <a:bodyPr vert="horz" lIns="376202" tIns="188101" rIns="376202" bIns="188101" rtlCol="0" anchor="ctr"/>
          <a:lstStyle>
            <a:lvl1pPr algn="ctr">
              <a:defRPr sz="4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6212800" y="25425402"/>
            <a:ext cx="8534400" cy="1460500"/>
          </a:xfrm>
          <a:prstGeom prst="rect">
            <a:avLst/>
          </a:prstGeom>
        </p:spPr>
        <p:txBody>
          <a:bodyPr vert="horz" lIns="376202" tIns="188101" rIns="376202" bIns="188101" rtlCol="0" anchor="ctr"/>
          <a:lstStyle>
            <a:lvl1pPr algn="r">
              <a:defRPr sz="4900">
                <a:solidFill>
                  <a:schemeClr val="tx1">
                    <a:tint val="75000"/>
                  </a:schemeClr>
                </a:solidFill>
              </a:defRPr>
            </a:lvl1pPr>
          </a:lstStyle>
          <a:p>
            <a:fld id="{90EA0708-3500-064F-A089-16E3C09F5FE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881012" rtl="0" eaLnBrk="1" latinLnBrk="0" hangingPunct="1">
        <a:spcBef>
          <a:spcPct val="0"/>
        </a:spcBef>
        <a:buNone/>
        <a:defRPr sz="18100" kern="1200">
          <a:solidFill>
            <a:schemeClr val="tx1"/>
          </a:solidFill>
          <a:latin typeface="+mj-lt"/>
          <a:ea typeface="+mj-ea"/>
          <a:cs typeface="+mj-cs"/>
        </a:defRPr>
      </a:lvl1pPr>
    </p:titleStyle>
    <p:bodyStyle>
      <a:lvl1pPr marL="1410759" indent="-1410759" algn="l" defTabSz="1881012" rtl="0" eaLnBrk="1" latinLnBrk="0" hangingPunct="1">
        <a:spcBef>
          <a:spcPct val="20000"/>
        </a:spcBef>
        <a:buFont typeface="Arial"/>
        <a:buChar char="•"/>
        <a:defRPr sz="13200" kern="1200">
          <a:solidFill>
            <a:schemeClr val="tx1"/>
          </a:solidFill>
          <a:latin typeface="+mn-lt"/>
          <a:ea typeface="+mn-ea"/>
          <a:cs typeface="+mn-cs"/>
        </a:defRPr>
      </a:lvl1pPr>
      <a:lvl2pPr marL="3056645" indent="-1175633" algn="l" defTabSz="1881012" rtl="0" eaLnBrk="1" latinLnBrk="0" hangingPunct="1">
        <a:spcBef>
          <a:spcPct val="20000"/>
        </a:spcBef>
        <a:buFont typeface="Arial"/>
        <a:buChar char="–"/>
        <a:defRPr sz="11500" kern="1200">
          <a:solidFill>
            <a:schemeClr val="tx1"/>
          </a:solidFill>
          <a:latin typeface="+mn-lt"/>
          <a:ea typeface="+mn-ea"/>
          <a:cs typeface="+mn-cs"/>
        </a:defRPr>
      </a:lvl2pPr>
      <a:lvl3pPr marL="4702531" indent="-940506" algn="l" defTabSz="1881012" rtl="0" eaLnBrk="1" latinLnBrk="0" hangingPunct="1">
        <a:spcBef>
          <a:spcPct val="20000"/>
        </a:spcBef>
        <a:buFont typeface="Arial"/>
        <a:buChar char="•"/>
        <a:defRPr sz="9900" kern="1200">
          <a:solidFill>
            <a:schemeClr val="tx1"/>
          </a:solidFill>
          <a:latin typeface="+mn-lt"/>
          <a:ea typeface="+mn-ea"/>
          <a:cs typeface="+mn-cs"/>
        </a:defRPr>
      </a:lvl3pPr>
      <a:lvl4pPr marL="6583543" indent="-940506" algn="l" defTabSz="1881012" rtl="0" eaLnBrk="1" latinLnBrk="0" hangingPunct="1">
        <a:spcBef>
          <a:spcPct val="20000"/>
        </a:spcBef>
        <a:buFont typeface="Arial"/>
        <a:buChar char="–"/>
        <a:defRPr sz="8200" kern="1200">
          <a:solidFill>
            <a:schemeClr val="tx1"/>
          </a:solidFill>
          <a:latin typeface="+mn-lt"/>
          <a:ea typeface="+mn-ea"/>
          <a:cs typeface="+mn-cs"/>
        </a:defRPr>
      </a:lvl4pPr>
      <a:lvl5pPr marL="8464555" indent="-940506" algn="l" defTabSz="1881012" rtl="0" eaLnBrk="1" latinLnBrk="0" hangingPunct="1">
        <a:spcBef>
          <a:spcPct val="20000"/>
        </a:spcBef>
        <a:buFont typeface="Arial"/>
        <a:buChar char="»"/>
        <a:defRPr sz="8200" kern="1200">
          <a:solidFill>
            <a:schemeClr val="tx1"/>
          </a:solidFill>
          <a:latin typeface="+mn-lt"/>
          <a:ea typeface="+mn-ea"/>
          <a:cs typeface="+mn-cs"/>
        </a:defRPr>
      </a:lvl5pPr>
      <a:lvl6pPr marL="10345567" indent="-940506" algn="l" defTabSz="1881012" rtl="0" eaLnBrk="1" latinLnBrk="0" hangingPunct="1">
        <a:spcBef>
          <a:spcPct val="20000"/>
        </a:spcBef>
        <a:buFont typeface="Arial"/>
        <a:buChar char="•"/>
        <a:defRPr sz="8200" kern="1200">
          <a:solidFill>
            <a:schemeClr val="tx1"/>
          </a:solidFill>
          <a:latin typeface="+mn-lt"/>
          <a:ea typeface="+mn-ea"/>
          <a:cs typeface="+mn-cs"/>
        </a:defRPr>
      </a:lvl6pPr>
      <a:lvl7pPr marL="12226580" indent="-940506" algn="l" defTabSz="1881012" rtl="0" eaLnBrk="1" latinLnBrk="0" hangingPunct="1">
        <a:spcBef>
          <a:spcPct val="20000"/>
        </a:spcBef>
        <a:buFont typeface="Arial"/>
        <a:buChar char="•"/>
        <a:defRPr sz="8200" kern="1200">
          <a:solidFill>
            <a:schemeClr val="tx1"/>
          </a:solidFill>
          <a:latin typeface="+mn-lt"/>
          <a:ea typeface="+mn-ea"/>
          <a:cs typeface="+mn-cs"/>
        </a:defRPr>
      </a:lvl7pPr>
      <a:lvl8pPr marL="14107592" indent="-940506" algn="l" defTabSz="1881012" rtl="0" eaLnBrk="1" latinLnBrk="0" hangingPunct="1">
        <a:spcBef>
          <a:spcPct val="20000"/>
        </a:spcBef>
        <a:buFont typeface="Arial"/>
        <a:buChar char="•"/>
        <a:defRPr sz="8200" kern="1200">
          <a:solidFill>
            <a:schemeClr val="tx1"/>
          </a:solidFill>
          <a:latin typeface="+mn-lt"/>
          <a:ea typeface="+mn-ea"/>
          <a:cs typeface="+mn-cs"/>
        </a:defRPr>
      </a:lvl8pPr>
      <a:lvl9pPr marL="15988604" indent="-940506" algn="l" defTabSz="1881012" rtl="0" eaLnBrk="1" latinLnBrk="0" hangingPunct="1">
        <a:spcBef>
          <a:spcPct val="20000"/>
        </a:spcBef>
        <a:buFont typeface="Arial"/>
        <a:buChar char="•"/>
        <a:defRPr sz="8200" kern="1200">
          <a:solidFill>
            <a:schemeClr val="tx1"/>
          </a:solidFill>
          <a:latin typeface="+mn-lt"/>
          <a:ea typeface="+mn-ea"/>
          <a:cs typeface="+mn-cs"/>
        </a:defRPr>
      </a:lvl9pPr>
    </p:bodyStyle>
    <p:otherStyle>
      <a:defPPr>
        <a:defRPr lang="en-US"/>
      </a:defPPr>
      <a:lvl1pPr marL="0" algn="l" defTabSz="1881012" rtl="0" eaLnBrk="1" latinLnBrk="0" hangingPunct="1">
        <a:defRPr sz="7400" kern="1200">
          <a:solidFill>
            <a:schemeClr val="tx1"/>
          </a:solidFill>
          <a:latin typeface="+mn-lt"/>
          <a:ea typeface="+mn-ea"/>
          <a:cs typeface="+mn-cs"/>
        </a:defRPr>
      </a:lvl1pPr>
      <a:lvl2pPr marL="1881012" algn="l" defTabSz="1881012" rtl="0" eaLnBrk="1" latinLnBrk="0" hangingPunct="1">
        <a:defRPr sz="7400" kern="1200">
          <a:solidFill>
            <a:schemeClr val="tx1"/>
          </a:solidFill>
          <a:latin typeface="+mn-lt"/>
          <a:ea typeface="+mn-ea"/>
          <a:cs typeface="+mn-cs"/>
        </a:defRPr>
      </a:lvl2pPr>
      <a:lvl3pPr marL="3762024" algn="l" defTabSz="1881012" rtl="0" eaLnBrk="1" latinLnBrk="0" hangingPunct="1">
        <a:defRPr sz="7400" kern="1200">
          <a:solidFill>
            <a:schemeClr val="tx1"/>
          </a:solidFill>
          <a:latin typeface="+mn-lt"/>
          <a:ea typeface="+mn-ea"/>
          <a:cs typeface="+mn-cs"/>
        </a:defRPr>
      </a:lvl3pPr>
      <a:lvl4pPr marL="5643037" algn="l" defTabSz="1881012" rtl="0" eaLnBrk="1" latinLnBrk="0" hangingPunct="1">
        <a:defRPr sz="7400" kern="1200">
          <a:solidFill>
            <a:schemeClr val="tx1"/>
          </a:solidFill>
          <a:latin typeface="+mn-lt"/>
          <a:ea typeface="+mn-ea"/>
          <a:cs typeface="+mn-cs"/>
        </a:defRPr>
      </a:lvl4pPr>
      <a:lvl5pPr marL="7524049" algn="l" defTabSz="1881012" rtl="0" eaLnBrk="1" latinLnBrk="0" hangingPunct="1">
        <a:defRPr sz="7400" kern="1200">
          <a:solidFill>
            <a:schemeClr val="tx1"/>
          </a:solidFill>
          <a:latin typeface="+mn-lt"/>
          <a:ea typeface="+mn-ea"/>
          <a:cs typeface="+mn-cs"/>
        </a:defRPr>
      </a:lvl5pPr>
      <a:lvl6pPr marL="9405061" algn="l" defTabSz="1881012" rtl="0" eaLnBrk="1" latinLnBrk="0" hangingPunct="1">
        <a:defRPr sz="7400" kern="1200">
          <a:solidFill>
            <a:schemeClr val="tx1"/>
          </a:solidFill>
          <a:latin typeface="+mn-lt"/>
          <a:ea typeface="+mn-ea"/>
          <a:cs typeface="+mn-cs"/>
        </a:defRPr>
      </a:lvl6pPr>
      <a:lvl7pPr marL="11286073" algn="l" defTabSz="1881012" rtl="0" eaLnBrk="1" latinLnBrk="0" hangingPunct="1">
        <a:defRPr sz="7400" kern="1200">
          <a:solidFill>
            <a:schemeClr val="tx1"/>
          </a:solidFill>
          <a:latin typeface="+mn-lt"/>
          <a:ea typeface="+mn-ea"/>
          <a:cs typeface="+mn-cs"/>
        </a:defRPr>
      </a:lvl7pPr>
      <a:lvl8pPr marL="13167086" algn="l" defTabSz="1881012" rtl="0" eaLnBrk="1" latinLnBrk="0" hangingPunct="1">
        <a:defRPr sz="7400" kern="1200">
          <a:solidFill>
            <a:schemeClr val="tx1"/>
          </a:solidFill>
          <a:latin typeface="+mn-lt"/>
          <a:ea typeface="+mn-ea"/>
          <a:cs typeface="+mn-cs"/>
        </a:defRPr>
      </a:lvl8pPr>
      <a:lvl9pPr marL="15048098" algn="l" defTabSz="1881012" rtl="0" eaLnBrk="1" latinLnBrk="0" hangingPunct="1">
        <a:defRPr sz="7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oleObject" Target="!OLE_LINK1" TargetMode="External"/><Relationship Id="rId8" Type="http://schemas.openxmlformats.org/officeDocument/2006/relationships/image" Target="../media/image5.png"/><Relationship Id="rId9" Type="http://schemas.openxmlformats.org/officeDocument/2006/relationships/image" Target="../media/image6.png"/><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384859" y="886925"/>
            <a:ext cx="35830335" cy="3786958"/>
          </a:xfrm>
        </p:spPr>
        <p:txBody>
          <a:bodyPr anchor="ctr">
            <a:normAutofit fontScale="90000"/>
          </a:bodyPr>
          <a:lstStyle/>
          <a:p>
            <a:r>
              <a:rPr lang="en-US" sz="6667" b="1" dirty="0" smtClean="0"/>
              <a:t>Using Fuzzy Cognitive Mapping to Understand Farmer's Perception </a:t>
            </a:r>
            <a:br>
              <a:rPr lang="en-US" sz="6667" b="1" dirty="0" smtClean="0"/>
            </a:br>
            <a:r>
              <a:rPr lang="en-US" sz="6667" b="1" dirty="0" smtClean="0"/>
              <a:t>of Sustainable Agricultural Practices for Enhanced Food Security in Nepal </a:t>
            </a:r>
            <a:r>
              <a:rPr lang="en-US" sz="7200" dirty="0" smtClean="0">
                <a:latin typeface="Candara"/>
                <a:cs typeface="Candara"/>
              </a:rPr>
              <a:t/>
            </a:r>
            <a:br>
              <a:rPr lang="en-US" sz="7200" dirty="0" smtClean="0">
                <a:latin typeface="Candara"/>
                <a:cs typeface="Candara"/>
              </a:rPr>
            </a:br>
            <a:r>
              <a:rPr lang="en-US" sz="5556" dirty="0" smtClean="0">
                <a:latin typeface="Candara"/>
                <a:cs typeface="Candara"/>
              </a:rPr>
              <a:t>J. Halbrendt</a:t>
            </a:r>
            <a:r>
              <a:rPr lang="en-US" sz="5556" baseline="30000" dirty="0" smtClean="0">
                <a:latin typeface="Candara"/>
                <a:cs typeface="Candara"/>
              </a:rPr>
              <a:t>1</a:t>
            </a:r>
            <a:r>
              <a:rPr lang="en-US" sz="5556" dirty="0" smtClean="0">
                <a:latin typeface="Candara"/>
                <a:cs typeface="Candara"/>
              </a:rPr>
              <a:t>, S. Gray</a:t>
            </a:r>
            <a:r>
              <a:rPr lang="en-US" sz="5556" baseline="30000" dirty="0" smtClean="0">
                <a:latin typeface="Candara"/>
                <a:cs typeface="Candara"/>
              </a:rPr>
              <a:t>1</a:t>
            </a:r>
            <a:r>
              <a:rPr lang="en-US" sz="5556" dirty="0" smtClean="0">
                <a:latin typeface="Candara"/>
                <a:cs typeface="Candara"/>
              </a:rPr>
              <a:t>, S. Crow</a:t>
            </a:r>
            <a:r>
              <a:rPr lang="en-US" sz="5556" baseline="30000" dirty="0" smtClean="0">
                <a:latin typeface="Candara"/>
                <a:cs typeface="Candara"/>
              </a:rPr>
              <a:t>1</a:t>
            </a:r>
            <a:r>
              <a:rPr lang="en-US" sz="5556" dirty="0" smtClean="0">
                <a:latin typeface="Candara"/>
                <a:cs typeface="Candara"/>
              </a:rPr>
              <a:t>, L. Shariq</a:t>
            </a:r>
            <a:r>
              <a:rPr lang="en-US" sz="5556" baseline="30000" dirty="0" smtClean="0">
                <a:latin typeface="Candara"/>
                <a:cs typeface="Candara"/>
              </a:rPr>
              <a:t>1</a:t>
            </a:r>
            <a:r>
              <a:rPr lang="en-US" sz="5556" dirty="0" smtClean="0">
                <a:latin typeface="Candara"/>
                <a:cs typeface="Candara"/>
              </a:rPr>
              <a:t>, and B.B. Tamang</a:t>
            </a:r>
            <a:r>
              <a:rPr lang="en-US" sz="5556" baseline="30000" dirty="0" smtClean="0">
                <a:latin typeface="Candara"/>
                <a:cs typeface="Candara"/>
              </a:rPr>
              <a:t>2</a:t>
            </a:r>
            <a:r>
              <a:rPr lang="en-US" sz="7200" dirty="0" smtClean="0">
                <a:latin typeface="Candara"/>
                <a:cs typeface="Candara"/>
              </a:rPr>
              <a:t/>
            </a:r>
            <a:br>
              <a:rPr lang="en-US" sz="7200" dirty="0" smtClean="0">
                <a:latin typeface="Candara"/>
                <a:cs typeface="Candara"/>
              </a:rPr>
            </a:br>
            <a:r>
              <a:rPr lang="en-US" sz="4222" baseline="30000" dirty="0" smtClean="0">
                <a:solidFill>
                  <a:schemeClr val="tx1">
                    <a:lumMod val="50000"/>
                    <a:lumOff val="50000"/>
                  </a:schemeClr>
                </a:solidFill>
                <a:latin typeface="Candara"/>
                <a:cs typeface="Candara"/>
              </a:rPr>
              <a:t>1</a:t>
            </a:r>
            <a:r>
              <a:rPr lang="en-US" sz="4222" dirty="0" smtClean="0">
                <a:solidFill>
                  <a:schemeClr val="tx1">
                    <a:lumMod val="50000"/>
                    <a:lumOff val="50000"/>
                  </a:schemeClr>
                </a:solidFill>
                <a:latin typeface="Candara"/>
                <a:cs typeface="Candara"/>
              </a:rPr>
              <a:t>University of Hawaii Dept. of Natural Resources &amp; Environmental Management, </a:t>
            </a:r>
            <a:r>
              <a:rPr lang="en-US" sz="4222" baseline="30000" dirty="0" smtClean="0">
                <a:solidFill>
                  <a:schemeClr val="tx1">
                    <a:lumMod val="50000"/>
                    <a:lumOff val="50000"/>
                  </a:schemeClr>
                </a:solidFill>
                <a:latin typeface="Candara"/>
                <a:cs typeface="Candara"/>
              </a:rPr>
              <a:t>2</a:t>
            </a:r>
            <a:r>
              <a:rPr lang="en-US" sz="4222" dirty="0" smtClean="0">
                <a:solidFill>
                  <a:schemeClr val="tx1">
                    <a:lumMod val="50000"/>
                    <a:lumOff val="50000"/>
                  </a:schemeClr>
                </a:solidFill>
                <a:latin typeface="Candara"/>
                <a:cs typeface="Candara"/>
              </a:rPr>
              <a:t>Local Initiatives for Biodiversity Research &amp; Development (Li-Bird)</a:t>
            </a:r>
            <a:br>
              <a:rPr lang="en-US" sz="4222" dirty="0" smtClean="0">
                <a:solidFill>
                  <a:schemeClr val="tx1">
                    <a:lumMod val="50000"/>
                    <a:lumOff val="50000"/>
                  </a:schemeClr>
                </a:solidFill>
                <a:latin typeface="Candara"/>
                <a:cs typeface="Candara"/>
              </a:rPr>
            </a:br>
            <a:endParaRPr lang="en-US" sz="4222" dirty="0">
              <a:solidFill>
                <a:schemeClr val="tx1">
                  <a:lumMod val="50000"/>
                  <a:lumOff val="50000"/>
                </a:schemeClr>
              </a:solidFill>
              <a:latin typeface="Candara"/>
              <a:cs typeface="Candara"/>
            </a:endParaRPr>
          </a:p>
        </p:txBody>
      </p:sp>
      <p:sp>
        <p:nvSpPr>
          <p:cNvPr id="3" name="Subtitle 2"/>
          <p:cNvSpPr>
            <a:spLocks noGrp="1"/>
          </p:cNvSpPr>
          <p:nvPr>
            <p:ph type="subTitle" idx="1"/>
          </p:nvPr>
        </p:nvSpPr>
        <p:spPr>
          <a:xfrm>
            <a:off x="406400" y="4596911"/>
            <a:ext cx="11285019" cy="8450368"/>
          </a:xfr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a:normAutofit/>
          </a:bodyPr>
          <a:lstStyle/>
          <a:p>
            <a:r>
              <a:rPr lang="en-US" sz="4500" b="1" dirty="0" smtClean="0">
                <a:solidFill>
                  <a:schemeClr val="tx1">
                    <a:lumMod val="95000"/>
                    <a:lumOff val="5000"/>
                  </a:schemeClr>
                </a:solidFill>
                <a:latin typeface="Candara"/>
                <a:cs typeface="Candara"/>
              </a:rPr>
              <a:t>Introduction</a:t>
            </a:r>
          </a:p>
          <a:p>
            <a:pPr algn="l">
              <a:buFont typeface="Arial"/>
              <a:buChar char="•"/>
            </a:pPr>
            <a:r>
              <a:rPr lang="en-US" sz="3500" dirty="0" smtClean="0">
                <a:solidFill>
                  <a:schemeClr val="tx1">
                    <a:lumMod val="95000"/>
                    <a:lumOff val="5000"/>
                  </a:schemeClr>
                </a:solidFill>
                <a:latin typeface="Candara"/>
                <a:cs typeface="Candara"/>
              </a:rPr>
              <a:t> Agricultural production in the central mid-hill region of Nepal supports 44% of the nation’s population of 29.8 million</a:t>
            </a:r>
          </a:p>
          <a:p>
            <a:pPr algn="l">
              <a:buFont typeface="Arial"/>
              <a:buChar char="•"/>
            </a:pPr>
            <a:r>
              <a:rPr lang="en-US" sz="3500" dirty="0" smtClean="0">
                <a:solidFill>
                  <a:schemeClr val="tx1">
                    <a:lumMod val="95000"/>
                    <a:lumOff val="5000"/>
                  </a:schemeClr>
                </a:solidFill>
                <a:latin typeface="Candara"/>
                <a:cs typeface="Candara"/>
              </a:rPr>
              <a:t> Populations in this region are predominantly smallholder subsistence farmers with less than 2 hectares of cultivated land</a:t>
            </a:r>
          </a:p>
          <a:p>
            <a:pPr algn="l">
              <a:buFont typeface="Arial"/>
              <a:buChar char="•"/>
            </a:pPr>
            <a:r>
              <a:rPr lang="en-US" sz="3500" dirty="0" smtClean="0">
                <a:solidFill>
                  <a:schemeClr val="tx1">
                    <a:lumMod val="95000"/>
                    <a:lumOff val="5000"/>
                  </a:schemeClr>
                </a:solidFill>
                <a:latin typeface="Candara"/>
                <a:cs typeface="Candara"/>
              </a:rPr>
              <a:t> This area is a prime focus for NGO and researcher groups to introduce conservation agricultural practices; however, long-term adoption of such technologies remain a challenge</a:t>
            </a:r>
          </a:p>
          <a:p>
            <a:pPr algn="l">
              <a:buFont typeface="Arial"/>
              <a:buChar char="•"/>
            </a:pPr>
            <a:r>
              <a:rPr lang="en-US" sz="3500" dirty="0" smtClean="0">
                <a:solidFill>
                  <a:schemeClr val="tx1">
                    <a:lumMod val="95000"/>
                    <a:lumOff val="5000"/>
                  </a:schemeClr>
                </a:solidFill>
                <a:latin typeface="Candara"/>
                <a:cs typeface="Candara"/>
              </a:rPr>
              <a:t> Fuzzy Cognitive Mapping (FCM) is a </a:t>
            </a:r>
            <a:r>
              <a:rPr lang="en-US" sz="3500" smtClean="0">
                <a:solidFill>
                  <a:schemeClr val="tx1">
                    <a:lumMod val="95000"/>
                    <a:lumOff val="5000"/>
                  </a:schemeClr>
                </a:solidFill>
                <a:latin typeface="Candara"/>
                <a:cs typeface="Candara"/>
              </a:rPr>
              <a:t>method to </a:t>
            </a:r>
            <a:r>
              <a:rPr lang="en-US" sz="3500" dirty="0" smtClean="0">
                <a:solidFill>
                  <a:schemeClr val="tx1">
                    <a:lumMod val="95000"/>
                    <a:lumOff val="5000"/>
                  </a:schemeClr>
                </a:solidFill>
                <a:latin typeface="Candara"/>
                <a:cs typeface="Candara"/>
              </a:rPr>
              <a:t>understand values and perceptions involved in farmer decision-making of new agricultural technologies</a:t>
            </a:r>
          </a:p>
        </p:txBody>
      </p:sp>
      <p:sp>
        <p:nvSpPr>
          <p:cNvPr id="8" name="Subtitle 2"/>
          <p:cNvSpPr txBox="1">
            <a:spLocks/>
          </p:cNvSpPr>
          <p:nvPr/>
        </p:nvSpPr>
        <p:spPr>
          <a:xfrm>
            <a:off x="12141200" y="4673886"/>
            <a:ext cx="11912463" cy="10476369"/>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lIns="376202" tIns="188101" rIns="376202" bIns="188101" rtlCol="0" anchor="t">
            <a:noAutofit/>
          </a:bodyPr>
          <a:lstStyle/>
          <a:p>
            <a:pPr marL="0" marR="0" lvl="0" indent="0" algn="ctr" defTabSz="1881012" rtl="0" eaLnBrk="1" fontAlgn="auto" latinLnBrk="0" hangingPunct="1">
              <a:lnSpc>
                <a:spcPct val="100000"/>
              </a:lnSpc>
              <a:spcBef>
                <a:spcPct val="20000"/>
              </a:spcBef>
              <a:spcAft>
                <a:spcPts val="0"/>
              </a:spcAft>
              <a:buClrTx/>
              <a:buSzTx/>
              <a:buFont typeface="Arial"/>
              <a:buNone/>
              <a:tabLst/>
              <a:defRPr/>
            </a:pPr>
            <a:r>
              <a:rPr lang="en-US" sz="4400" b="1" dirty="0" smtClean="0">
                <a:solidFill>
                  <a:schemeClr val="tx1">
                    <a:lumMod val="95000"/>
                    <a:lumOff val="5000"/>
                  </a:schemeClr>
                </a:solidFill>
                <a:latin typeface="Candara"/>
                <a:cs typeface="Candara"/>
              </a:rPr>
              <a:t>Methods</a:t>
            </a:r>
          </a:p>
          <a:p>
            <a:pPr>
              <a:spcBef>
                <a:spcPct val="20000"/>
              </a:spcBef>
              <a:buFont typeface="Arial"/>
              <a:buChar char="•"/>
              <a:defRPr/>
            </a:pPr>
            <a:r>
              <a:rPr lang="en-US" sz="3500" dirty="0" smtClean="0">
                <a:solidFill>
                  <a:schemeClr val="tx1">
                    <a:lumMod val="95000"/>
                    <a:lumOff val="5000"/>
                  </a:schemeClr>
                </a:solidFill>
                <a:latin typeface="Candara"/>
                <a:cs typeface="Candara"/>
              </a:rPr>
              <a:t> Surveys were conducted with smallholder, subsistence farmers from three central mid-hill villages in Nepal</a:t>
            </a:r>
          </a:p>
          <a:p>
            <a:pPr>
              <a:spcBef>
                <a:spcPct val="20000"/>
              </a:spcBef>
              <a:buFont typeface="Arial"/>
              <a:buChar char="•"/>
              <a:defRPr/>
            </a:pPr>
            <a:r>
              <a:rPr lang="en-US" sz="3500" dirty="0" smtClean="0">
                <a:solidFill>
                  <a:schemeClr val="tx1">
                    <a:lumMod val="95000"/>
                    <a:lumOff val="5000"/>
                  </a:schemeClr>
                </a:solidFill>
                <a:latin typeface="Candara"/>
                <a:cs typeface="Candara"/>
              </a:rPr>
              <a:t> Initial surveys compiled a list of factors important to farmer decision-making regarding new agricultural practices, August 2011</a:t>
            </a:r>
          </a:p>
          <a:p>
            <a:pPr>
              <a:spcBef>
                <a:spcPct val="20000"/>
              </a:spcBef>
              <a:buFont typeface="Arial"/>
              <a:buChar char="•"/>
              <a:defRPr/>
            </a:pPr>
            <a:r>
              <a:rPr lang="en-US" sz="3500" dirty="0" smtClean="0">
                <a:solidFill>
                  <a:schemeClr val="tx1">
                    <a:lumMod val="95000"/>
                    <a:lumOff val="5000"/>
                  </a:schemeClr>
                </a:solidFill>
                <a:latin typeface="Candara"/>
                <a:cs typeface="Candara"/>
              </a:rPr>
              <a:t> A mental model was developed using data from the initial surveys, combined with causal relationships and agricultural knowledge</a:t>
            </a:r>
          </a:p>
          <a:p>
            <a:pPr>
              <a:spcBef>
                <a:spcPct val="20000"/>
              </a:spcBef>
              <a:buFont typeface="Arial"/>
              <a:buChar char="•"/>
              <a:defRPr/>
            </a:pPr>
            <a:r>
              <a:rPr lang="en-US" sz="3500" dirty="0" smtClean="0">
                <a:solidFill>
                  <a:schemeClr val="tx1">
                    <a:lumMod val="95000"/>
                    <a:lumOff val="5000"/>
                  </a:schemeClr>
                </a:solidFill>
                <a:latin typeface="Candara"/>
                <a:cs typeface="Candara"/>
              </a:rPr>
              <a:t> A second survey used a </a:t>
            </a:r>
            <a:r>
              <a:rPr lang="en-US" sz="3500" dirty="0" err="1" smtClean="0">
                <a:solidFill>
                  <a:schemeClr val="tx1">
                    <a:lumMod val="95000"/>
                    <a:lumOff val="5000"/>
                  </a:schemeClr>
                </a:solidFill>
                <a:latin typeface="Candara"/>
                <a:cs typeface="Candara"/>
              </a:rPr>
              <a:t>Likert</a:t>
            </a:r>
            <a:r>
              <a:rPr lang="en-US" sz="3500" dirty="0" smtClean="0">
                <a:solidFill>
                  <a:schemeClr val="tx1">
                    <a:lumMod val="95000"/>
                    <a:lumOff val="5000"/>
                  </a:schemeClr>
                </a:solidFill>
                <a:latin typeface="Candara"/>
                <a:cs typeface="Candara"/>
              </a:rPr>
              <a:t> scale to determine the strength of the relationship between the factors identified in the initial survey, January 2012</a:t>
            </a:r>
          </a:p>
          <a:p>
            <a:pPr>
              <a:spcBef>
                <a:spcPct val="20000"/>
              </a:spcBef>
              <a:buFont typeface="Arial"/>
              <a:buChar char="•"/>
              <a:defRPr/>
            </a:pPr>
            <a:r>
              <a:rPr lang="en-US" sz="3500" dirty="0" smtClean="0">
                <a:solidFill>
                  <a:schemeClr val="tx1">
                    <a:lumMod val="95000"/>
                    <a:lumOff val="5000"/>
                  </a:schemeClr>
                </a:solidFill>
                <a:latin typeface="Candara"/>
                <a:cs typeface="Candara"/>
              </a:rPr>
              <a:t> Soil samples were collected from each village to measure macro and micro nutrient status, texture, and organic matter</a:t>
            </a:r>
          </a:p>
          <a:p>
            <a:pPr>
              <a:spcBef>
                <a:spcPct val="20000"/>
              </a:spcBef>
              <a:buFont typeface="Arial"/>
              <a:buChar char="•"/>
              <a:defRPr/>
            </a:pPr>
            <a:r>
              <a:rPr lang="en-US" sz="3500" dirty="0" smtClean="0">
                <a:solidFill>
                  <a:schemeClr val="tx1">
                    <a:lumMod val="95000"/>
                    <a:lumOff val="5000"/>
                  </a:schemeClr>
                </a:solidFill>
                <a:latin typeface="Candara"/>
                <a:cs typeface="Candara"/>
              </a:rPr>
              <a:t> An analysis of variance was used to assess significant differences in the data (</a:t>
            </a:r>
            <a:r>
              <a:rPr lang="en-US" sz="3500" dirty="0" err="1" smtClean="0">
                <a:solidFill>
                  <a:schemeClr val="tx1">
                    <a:lumMod val="95000"/>
                    <a:lumOff val="5000"/>
                  </a:schemeClr>
                </a:solidFill>
                <a:latin typeface="Candara"/>
                <a:cs typeface="Candara"/>
              </a:rPr>
              <a:t>α</a:t>
            </a:r>
            <a:r>
              <a:rPr lang="en-US" sz="3500" dirty="0" smtClean="0">
                <a:solidFill>
                  <a:schemeClr val="tx1">
                    <a:lumMod val="95000"/>
                    <a:lumOff val="5000"/>
                  </a:schemeClr>
                </a:solidFill>
                <a:latin typeface="Candara"/>
                <a:cs typeface="Candara"/>
              </a:rPr>
              <a:t>=0.05, </a:t>
            </a:r>
            <a:r>
              <a:rPr lang="en-US" sz="3500" dirty="0" err="1" smtClean="0">
                <a:solidFill>
                  <a:schemeClr val="tx1">
                    <a:lumMod val="95000"/>
                    <a:lumOff val="5000"/>
                  </a:schemeClr>
                </a:solidFill>
                <a:latin typeface="Candara"/>
                <a:cs typeface="Candara"/>
              </a:rPr>
              <a:t>Infostat</a:t>
            </a:r>
            <a:r>
              <a:rPr lang="en-US" sz="3500" dirty="0" smtClean="0">
                <a:solidFill>
                  <a:schemeClr val="tx1">
                    <a:lumMod val="95000"/>
                    <a:lumOff val="5000"/>
                  </a:schemeClr>
                </a:solidFill>
                <a:latin typeface="Candara"/>
                <a:cs typeface="Candara"/>
              </a:rPr>
              <a:t> 2011) </a:t>
            </a:r>
          </a:p>
          <a:p>
            <a:pPr marL="0" marR="0" lvl="0" indent="0" defTabSz="1881012" rtl="0" eaLnBrk="1" fontAlgn="auto" latinLnBrk="0" hangingPunct="1">
              <a:lnSpc>
                <a:spcPct val="100000"/>
              </a:lnSpc>
              <a:spcBef>
                <a:spcPct val="20000"/>
              </a:spcBef>
              <a:spcAft>
                <a:spcPts val="0"/>
              </a:spcAft>
              <a:buClrTx/>
              <a:buSzTx/>
              <a:buFont typeface="Arial"/>
              <a:buNone/>
              <a:tabLst/>
              <a:defRPr/>
            </a:pPr>
            <a:endParaRPr kumimoji="0" lang="en-US" sz="3500" b="0" i="0" u="none" strike="noStrike" kern="1200" cap="none" spc="0" normalizeH="0" baseline="0" noProof="0" dirty="0" smtClean="0">
              <a:ln>
                <a:noFill/>
              </a:ln>
              <a:solidFill>
                <a:schemeClr val="tx1">
                  <a:lumMod val="95000"/>
                  <a:lumOff val="5000"/>
                </a:schemeClr>
              </a:solidFill>
              <a:effectLst/>
              <a:uLnTx/>
              <a:uFillTx/>
              <a:latin typeface="Candara"/>
              <a:ea typeface="+mn-ea"/>
              <a:cs typeface="Candara"/>
            </a:endParaRPr>
          </a:p>
        </p:txBody>
      </p:sp>
      <p:sp>
        <p:nvSpPr>
          <p:cNvPr id="9" name="Subtitle 2"/>
          <p:cNvSpPr txBox="1">
            <a:spLocks/>
          </p:cNvSpPr>
          <p:nvPr/>
        </p:nvSpPr>
        <p:spPr>
          <a:xfrm>
            <a:off x="24363093" y="21360589"/>
            <a:ext cx="11738188" cy="4379643"/>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lIns="376202" tIns="188101" rIns="376202" bIns="188101" rtlCol="0">
            <a:normAutofit lnSpcReduction="10000"/>
          </a:bodyPr>
          <a:lstStyle/>
          <a:p>
            <a:pPr marL="0" marR="0" lvl="0" indent="0" algn="ctr" defTabSz="1881012" rtl="0" eaLnBrk="1" fontAlgn="auto" latinLnBrk="0" hangingPunct="1">
              <a:lnSpc>
                <a:spcPct val="100000"/>
              </a:lnSpc>
              <a:spcBef>
                <a:spcPct val="20000"/>
              </a:spcBef>
              <a:spcAft>
                <a:spcPts val="0"/>
              </a:spcAft>
              <a:buClrTx/>
              <a:buSzTx/>
              <a:buFont typeface="Arial"/>
              <a:buNone/>
              <a:tabLst/>
              <a:defRPr/>
            </a:pPr>
            <a:r>
              <a:rPr kumimoji="0" lang="en-US" sz="4500" b="1" i="0" u="none" strike="noStrike" kern="1200" cap="none" spc="0" normalizeH="0" baseline="0" noProof="0" dirty="0" smtClean="0">
                <a:ln>
                  <a:noFill/>
                </a:ln>
                <a:solidFill>
                  <a:schemeClr val="tx1">
                    <a:lumMod val="95000"/>
                    <a:lumOff val="5000"/>
                  </a:schemeClr>
                </a:solidFill>
                <a:effectLst/>
                <a:uLnTx/>
                <a:uFillTx/>
                <a:latin typeface="Candara"/>
                <a:ea typeface="+mn-ea"/>
                <a:cs typeface="Candara"/>
              </a:rPr>
              <a:t>Conclusions</a:t>
            </a:r>
            <a:endParaRPr kumimoji="0" lang="en-US" sz="4500" b="1" i="0" u="none" strike="noStrike" kern="1200" cap="none" spc="0" normalizeH="0" noProof="0" dirty="0" smtClean="0">
              <a:ln>
                <a:noFill/>
              </a:ln>
              <a:solidFill>
                <a:schemeClr val="tx1">
                  <a:lumMod val="95000"/>
                  <a:lumOff val="5000"/>
                </a:schemeClr>
              </a:solidFill>
              <a:effectLst/>
              <a:uLnTx/>
              <a:uFillTx/>
              <a:latin typeface="Candara"/>
              <a:ea typeface="+mn-ea"/>
              <a:cs typeface="Candara"/>
            </a:endParaRPr>
          </a:p>
          <a:p>
            <a:pPr marL="0" marR="0" lvl="0" indent="0" defTabSz="1881012" rtl="0" eaLnBrk="1" fontAlgn="auto" latinLnBrk="0" hangingPunct="1">
              <a:lnSpc>
                <a:spcPct val="100000"/>
              </a:lnSpc>
              <a:spcBef>
                <a:spcPct val="20000"/>
              </a:spcBef>
              <a:spcAft>
                <a:spcPts val="0"/>
              </a:spcAft>
              <a:buClrTx/>
              <a:buSzTx/>
              <a:buFont typeface="Arial"/>
              <a:buChar char="•"/>
              <a:tabLst/>
              <a:defRPr/>
            </a:pPr>
            <a:r>
              <a:rPr lang="en-US" sz="3500" dirty="0" smtClean="0">
                <a:solidFill>
                  <a:schemeClr val="tx1">
                    <a:lumMod val="95000"/>
                    <a:lumOff val="5000"/>
                  </a:schemeClr>
                </a:solidFill>
                <a:latin typeface="Candara"/>
                <a:cs typeface="Candara"/>
              </a:rPr>
              <a:t> Farmer perception of the agricultural system is based on experience farming, as well as the ecological environment</a:t>
            </a:r>
          </a:p>
          <a:p>
            <a:pPr marL="0" marR="0" lvl="0" indent="0" defTabSz="1881012" rtl="0" eaLnBrk="1" fontAlgn="auto" latinLnBrk="0" hangingPunct="1">
              <a:lnSpc>
                <a:spcPct val="100000"/>
              </a:lnSpc>
              <a:spcBef>
                <a:spcPct val="20000"/>
              </a:spcBef>
              <a:spcAft>
                <a:spcPts val="0"/>
              </a:spcAft>
              <a:buClrTx/>
              <a:buSzTx/>
              <a:buFont typeface="Arial"/>
              <a:buChar char="•"/>
              <a:tabLst/>
              <a:defRPr/>
            </a:pPr>
            <a:r>
              <a:rPr lang="en-US" sz="3500" dirty="0" smtClean="0">
                <a:solidFill>
                  <a:schemeClr val="tx1">
                    <a:lumMod val="95000"/>
                    <a:lumOff val="5000"/>
                  </a:schemeClr>
                </a:solidFill>
                <a:latin typeface="Candara"/>
                <a:cs typeface="Candara"/>
              </a:rPr>
              <a:t> It is vital in planning for agricultural development projects to understand both the cognitive processes and environmental factors which may influence farmer decision-making with regards to </a:t>
            </a:r>
            <a:r>
              <a:rPr lang="en-US" sz="3500" smtClean="0">
                <a:solidFill>
                  <a:schemeClr val="tx1">
                    <a:lumMod val="95000"/>
                    <a:lumOff val="5000"/>
                  </a:schemeClr>
                </a:solidFill>
                <a:latin typeface="Candara"/>
                <a:cs typeface="Candara"/>
              </a:rPr>
              <a:t>conservation practices</a:t>
            </a:r>
          </a:p>
          <a:p>
            <a:pPr marL="0" marR="0" lvl="0" indent="0" defTabSz="1881012" rtl="0" eaLnBrk="1" fontAlgn="auto" latinLnBrk="0" hangingPunct="1">
              <a:lnSpc>
                <a:spcPct val="100000"/>
              </a:lnSpc>
              <a:spcBef>
                <a:spcPct val="20000"/>
              </a:spcBef>
              <a:spcAft>
                <a:spcPts val="0"/>
              </a:spcAft>
              <a:buClrTx/>
              <a:buSzTx/>
              <a:buFont typeface="Arial"/>
              <a:buChar char="•"/>
              <a:tabLst/>
              <a:defRPr/>
            </a:pPr>
            <a:endParaRPr kumimoji="0" lang="en-US" sz="5000" b="0" i="0" u="none" strike="noStrike" kern="1200" cap="none" spc="0" normalizeH="0" baseline="0" noProof="0" dirty="0" smtClean="0">
              <a:ln>
                <a:noFill/>
              </a:ln>
              <a:solidFill>
                <a:schemeClr val="tx1">
                  <a:lumMod val="95000"/>
                  <a:lumOff val="5000"/>
                </a:schemeClr>
              </a:solidFill>
              <a:effectLst/>
              <a:uLnTx/>
              <a:uFillTx/>
              <a:latin typeface="Candara"/>
              <a:ea typeface="+mn-ea"/>
              <a:cs typeface="Candara"/>
            </a:endParaRPr>
          </a:p>
        </p:txBody>
      </p:sp>
      <p:sp>
        <p:nvSpPr>
          <p:cNvPr id="10" name="Subtitle 2"/>
          <p:cNvSpPr txBox="1">
            <a:spLocks/>
          </p:cNvSpPr>
          <p:nvPr/>
        </p:nvSpPr>
        <p:spPr>
          <a:xfrm>
            <a:off x="381000" y="19430999"/>
            <a:ext cx="11310419" cy="7429383"/>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lIns="376202" tIns="188101" rIns="376202" bIns="188101" rtlCol="0">
            <a:normAutofit lnSpcReduction="10000"/>
          </a:bodyPr>
          <a:lstStyle/>
          <a:p>
            <a:pPr marL="0" marR="0" lvl="0" indent="0" algn="ctr" defTabSz="1881012" rtl="0" eaLnBrk="1" fontAlgn="auto" latinLnBrk="0" hangingPunct="1">
              <a:lnSpc>
                <a:spcPct val="100000"/>
              </a:lnSpc>
              <a:spcBef>
                <a:spcPct val="20000"/>
              </a:spcBef>
              <a:spcAft>
                <a:spcPts val="0"/>
              </a:spcAft>
              <a:buClrTx/>
              <a:buSzTx/>
              <a:buFont typeface="Arial"/>
              <a:buNone/>
              <a:tabLst/>
              <a:defRPr/>
            </a:pPr>
            <a:r>
              <a:rPr kumimoji="0" lang="en-US" sz="4500" b="1" i="0" u="none" strike="noStrike" kern="1200" cap="none" spc="0" normalizeH="0" baseline="0" noProof="0" dirty="0" smtClean="0">
                <a:ln>
                  <a:noFill/>
                </a:ln>
                <a:solidFill>
                  <a:schemeClr val="tx1">
                    <a:lumMod val="95000"/>
                    <a:lumOff val="5000"/>
                  </a:schemeClr>
                </a:solidFill>
                <a:effectLst/>
                <a:uLnTx/>
                <a:uFillTx/>
                <a:latin typeface="Candara"/>
                <a:ea typeface="+mn-ea"/>
                <a:cs typeface="Candara"/>
              </a:rPr>
              <a:t>Mental Models</a:t>
            </a:r>
          </a:p>
          <a:p>
            <a:pPr lvl="0">
              <a:spcBef>
                <a:spcPct val="20000"/>
              </a:spcBef>
              <a:buFont typeface="Arial"/>
              <a:buChar char="•"/>
              <a:defRPr/>
            </a:pPr>
            <a:r>
              <a:rPr kumimoji="0" lang="en-US" sz="3600" b="0" i="0" u="none" strike="noStrike" kern="1200" cap="none" spc="0" normalizeH="0" noProof="0" dirty="0" smtClean="0">
                <a:ln>
                  <a:noFill/>
                </a:ln>
                <a:solidFill>
                  <a:schemeClr val="tx1">
                    <a:lumMod val="95000"/>
                    <a:lumOff val="5000"/>
                  </a:schemeClr>
                </a:solidFill>
                <a:effectLst/>
                <a:uLnTx/>
                <a:uFillTx/>
                <a:latin typeface="Candara"/>
                <a:ea typeface="+mn-ea"/>
                <a:cs typeface="Candara"/>
              </a:rPr>
              <a:t> </a:t>
            </a:r>
            <a:r>
              <a:rPr lang="en-US" sz="3600" noProof="0" dirty="0" smtClean="0"/>
              <a:t>Internal </a:t>
            </a:r>
            <a:r>
              <a:rPr lang="en-US" sz="3600" dirty="0" smtClean="0"/>
              <a:t>constructs that provide interpretation and structure of an external environment </a:t>
            </a:r>
          </a:p>
          <a:p>
            <a:pPr lvl="0">
              <a:spcBef>
                <a:spcPct val="20000"/>
              </a:spcBef>
              <a:buFont typeface="Arial"/>
              <a:buChar char="•"/>
              <a:defRPr/>
            </a:pPr>
            <a:r>
              <a:rPr kumimoji="0" lang="en-US" sz="3600" b="0" i="0" u="none" strike="noStrike" kern="1200" cap="none" spc="0" normalizeH="0" baseline="0" noProof="0" dirty="0" smtClean="0">
                <a:ln>
                  <a:noFill/>
                </a:ln>
                <a:solidFill>
                  <a:schemeClr val="tx1">
                    <a:lumMod val="95000"/>
                    <a:lumOff val="5000"/>
                  </a:schemeClr>
                </a:solidFill>
                <a:effectLst/>
                <a:uLnTx/>
                <a:uFillTx/>
                <a:latin typeface="Candara"/>
                <a:ea typeface="+mn-ea"/>
                <a:cs typeface="Candara"/>
              </a:rPr>
              <a:t> Constructed as an individual navigates time and space</a:t>
            </a:r>
            <a:r>
              <a:rPr kumimoji="0" lang="en-US" sz="3600" b="0" i="0" u="none" strike="noStrike" kern="1200" cap="none" spc="0" normalizeH="0" noProof="0" dirty="0" smtClean="0">
                <a:ln>
                  <a:noFill/>
                </a:ln>
                <a:solidFill>
                  <a:schemeClr val="tx1">
                    <a:lumMod val="95000"/>
                    <a:lumOff val="5000"/>
                  </a:schemeClr>
                </a:solidFill>
                <a:effectLst/>
                <a:uLnTx/>
                <a:uFillTx/>
                <a:latin typeface="Candara"/>
                <a:ea typeface="+mn-ea"/>
                <a:cs typeface="Candara"/>
              </a:rPr>
              <a:t> and becomes exposed to culture, environment, and experience</a:t>
            </a:r>
          </a:p>
          <a:p>
            <a:pPr lvl="0">
              <a:spcBef>
                <a:spcPct val="20000"/>
              </a:spcBef>
              <a:buFont typeface="Arial"/>
              <a:buChar char="•"/>
              <a:defRPr/>
            </a:pPr>
            <a:r>
              <a:rPr lang="en-US" sz="3600" dirty="0" smtClean="0"/>
              <a:t> Shared mental models in communities are essential to the way societies structure their environments and build expectations </a:t>
            </a:r>
          </a:p>
          <a:p>
            <a:pPr lvl="0">
              <a:spcBef>
                <a:spcPct val="20000"/>
              </a:spcBef>
              <a:buFont typeface="Arial"/>
              <a:buChar char="•"/>
              <a:defRPr/>
            </a:pPr>
            <a:r>
              <a:rPr kumimoji="0" lang="en-US" sz="3600" b="0" i="0" u="none" strike="noStrike" kern="1200" cap="none" spc="0" normalizeH="0" baseline="0" noProof="0" dirty="0" smtClean="0">
                <a:ln>
                  <a:noFill/>
                </a:ln>
                <a:solidFill>
                  <a:schemeClr val="tx1">
                    <a:lumMod val="95000"/>
                    <a:lumOff val="5000"/>
                  </a:schemeClr>
                </a:solidFill>
                <a:effectLst/>
                <a:uLnTx/>
                <a:uFillTx/>
                <a:latin typeface="Candara"/>
                <a:ea typeface="+mn-ea"/>
                <a:cs typeface="Candara"/>
              </a:rPr>
              <a:t> Community</a:t>
            </a:r>
            <a:r>
              <a:rPr kumimoji="0" lang="en-US" sz="3600" b="0" i="0" u="none" strike="noStrike" kern="1200" cap="none" spc="0" normalizeH="0" noProof="0" dirty="0" smtClean="0">
                <a:ln>
                  <a:noFill/>
                </a:ln>
                <a:solidFill>
                  <a:schemeClr val="tx1">
                    <a:lumMod val="95000"/>
                    <a:lumOff val="5000"/>
                  </a:schemeClr>
                </a:solidFill>
                <a:effectLst/>
                <a:uLnTx/>
                <a:uFillTx/>
                <a:latin typeface="Candara"/>
                <a:ea typeface="+mn-ea"/>
                <a:cs typeface="Candara"/>
              </a:rPr>
              <a:t> mental models are developed from individual surveys and identify relevant factors and causal relationship between such factors</a:t>
            </a:r>
            <a:endParaRPr kumimoji="0" lang="en-US" sz="3600" b="0" i="0" u="none" strike="noStrike" kern="1200" cap="none" spc="0" normalizeH="0" baseline="0" noProof="0" dirty="0" smtClean="0">
              <a:ln>
                <a:noFill/>
              </a:ln>
              <a:solidFill>
                <a:schemeClr val="tx1">
                  <a:lumMod val="95000"/>
                  <a:lumOff val="5000"/>
                </a:schemeClr>
              </a:solidFill>
              <a:effectLst/>
              <a:uLnTx/>
              <a:uFillTx/>
              <a:latin typeface="Candara"/>
              <a:ea typeface="+mn-ea"/>
              <a:cs typeface="Candara"/>
            </a:endParaRPr>
          </a:p>
        </p:txBody>
      </p:sp>
      <p:sp>
        <p:nvSpPr>
          <p:cNvPr id="13" name="Subtitle 2"/>
          <p:cNvSpPr txBox="1">
            <a:spLocks/>
          </p:cNvSpPr>
          <p:nvPr/>
        </p:nvSpPr>
        <p:spPr>
          <a:xfrm>
            <a:off x="381000" y="13512800"/>
            <a:ext cx="11310419" cy="5461000"/>
          </a:xfrm>
          <a:prstGeom prst="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lIns="376202" tIns="188101" rIns="376202" bIns="188101" rtlCol="0">
            <a:normAutofit fontScale="47500" lnSpcReduction="20000"/>
          </a:bodyPr>
          <a:lstStyle/>
          <a:p>
            <a:pPr lvl="0" algn="ctr">
              <a:spcBef>
                <a:spcPct val="20000"/>
              </a:spcBef>
              <a:defRPr/>
            </a:pPr>
            <a:r>
              <a:rPr lang="en-US" sz="8421" b="1" dirty="0" smtClean="0">
                <a:solidFill>
                  <a:srgbClr val="000000"/>
                </a:solidFill>
              </a:rPr>
              <a:t>Objectives  </a:t>
            </a:r>
          </a:p>
          <a:p>
            <a:pPr lvl="0">
              <a:spcBef>
                <a:spcPct val="20000"/>
              </a:spcBef>
              <a:buFont typeface="Arial"/>
              <a:buChar char="•"/>
              <a:defRPr/>
            </a:pPr>
            <a:r>
              <a:rPr lang="en-US" sz="6737" dirty="0" smtClean="0">
                <a:solidFill>
                  <a:srgbClr val="000000"/>
                </a:solidFill>
              </a:rPr>
              <a:t> To develop community mental maps representing the relevant factors and relative importance of such factors in the decision-making processes for agricultural practices in farmer groups</a:t>
            </a:r>
          </a:p>
          <a:p>
            <a:pPr lvl="0">
              <a:spcBef>
                <a:spcPct val="20000"/>
              </a:spcBef>
              <a:buFont typeface="Arial"/>
              <a:buChar char="•"/>
              <a:defRPr/>
            </a:pPr>
            <a:r>
              <a:rPr lang="en-US" sz="6737" dirty="0" smtClean="0">
                <a:solidFill>
                  <a:srgbClr val="000000"/>
                </a:solidFill>
              </a:rPr>
              <a:t> To use the mental maps to determine the differences in values and perception between the stakeholder groups, as they relate to understanding the components and connection between components of an agricultural production system</a:t>
            </a:r>
          </a:p>
          <a:p>
            <a:pPr lvl="0">
              <a:spcBef>
                <a:spcPct val="20000"/>
              </a:spcBef>
              <a:buFont typeface="Arial"/>
              <a:buChar char="•"/>
              <a:defRPr/>
            </a:pPr>
            <a:r>
              <a:rPr lang="en-US" sz="6737" dirty="0" smtClean="0">
                <a:solidFill>
                  <a:srgbClr val="000000"/>
                </a:solidFill>
              </a:rPr>
              <a:t> To explain the differences in perceptions among farm communities relating to relevant decision-making factors for adopting new practices based on local ecological conditions</a:t>
            </a:r>
          </a:p>
        </p:txBody>
      </p:sp>
      <p:pic>
        <p:nvPicPr>
          <p:cNvPr id="22" name="Picture 8"/>
          <p:cNvPicPr>
            <a:picLocks noChangeAspect="1" noChangeArrowheads="1"/>
          </p:cNvPicPr>
          <p:nvPr/>
        </p:nvPicPr>
        <p:blipFill>
          <a:blip r:embed="rId4"/>
          <a:srcRect/>
          <a:stretch>
            <a:fillRect/>
          </a:stretch>
        </p:blipFill>
        <p:spPr bwMode="auto">
          <a:xfrm>
            <a:off x="34146057" y="330200"/>
            <a:ext cx="1955224" cy="2103120"/>
          </a:xfrm>
          <a:prstGeom prst="round2DiagRect">
            <a:avLst>
              <a:gd name="adj1" fmla="val 16667"/>
              <a:gd name="adj2" fmla="val 0"/>
            </a:avLst>
          </a:prstGeom>
          <a:ln w="88900" cap="sq">
            <a:solidFill>
              <a:srgbClr val="FFFFFF"/>
            </a:solidFill>
            <a:miter lim="800000"/>
          </a:ln>
          <a:effectLst>
            <a:outerShdw blurRad="57785" algn="br" rotWithShape="0">
              <a:srgbClr val="000000">
                <a:alpha val="70000"/>
              </a:srgbClr>
            </a:outerShdw>
          </a:effectLst>
        </p:spPr>
      </p:pic>
      <p:pic>
        <p:nvPicPr>
          <p:cNvPr id="23" name="Picture 7"/>
          <p:cNvPicPr>
            <a:picLocks noChangeAspect="1" noChangeArrowheads="1"/>
          </p:cNvPicPr>
          <p:nvPr/>
        </p:nvPicPr>
        <p:blipFill>
          <a:blip r:embed="rId5"/>
          <a:srcRect/>
          <a:stretch>
            <a:fillRect/>
          </a:stretch>
        </p:blipFill>
        <p:spPr bwMode="auto">
          <a:xfrm>
            <a:off x="31784691" y="330200"/>
            <a:ext cx="2098045" cy="2103120"/>
          </a:xfrm>
          <a:prstGeom prst="round2DiagRect">
            <a:avLst>
              <a:gd name="adj1" fmla="val 16667"/>
              <a:gd name="adj2" fmla="val 0"/>
            </a:avLst>
          </a:prstGeom>
          <a:ln w="88900" cap="sq">
            <a:solidFill>
              <a:srgbClr val="FFFFFF"/>
            </a:solidFill>
            <a:miter lim="800000"/>
          </a:ln>
          <a:effectLst>
            <a:outerShdw blurRad="57785" algn="br" rotWithShape="0">
              <a:srgbClr val="000000">
                <a:alpha val="70000"/>
              </a:srgbClr>
            </a:outerShdw>
          </a:effectLst>
        </p:spPr>
      </p:pic>
      <p:sp>
        <p:nvSpPr>
          <p:cNvPr id="25" name="TextBox 24"/>
          <p:cNvSpPr txBox="1"/>
          <p:nvPr/>
        </p:nvSpPr>
        <p:spPr>
          <a:xfrm>
            <a:off x="24333200" y="25275333"/>
            <a:ext cx="11582400" cy="2323713"/>
          </a:xfrm>
          <a:prstGeom prst="rect">
            <a:avLst/>
          </a:prstGeom>
          <a:noFill/>
        </p:spPr>
        <p:txBody>
          <a:bodyPr wrap="square" rtlCol="0">
            <a:spAutoFit/>
          </a:bodyPr>
          <a:lstStyle/>
          <a:p>
            <a:endParaRPr lang="en-US" sz="3600" dirty="0" smtClean="0">
              <a:latin typeface="Candara"/>
              <a:cs typeface="Candara"/>
            </a:endParaRPr>
          </a:p>
          <a:p>
            <a:r>
              <a:rPr lang="en-US" sz="2800" dirty="0" smtClean="0">
                <a:latin typeface="Candara"/>
                <a:cs typeface="Candara"/>
              </a:rPr>
              <a:t>Project funded by: USAID SANREM-</a:t>
            </a:r>
            <a:r>
              <a:rPr lang="en-US" sz="2800" dirty="0" smtClean="0">
                <a:latin typeface="Candara"/>
                <a:cs typeface="Candara"/>
              </a:rPr>
              <a:t>CRSP</a:t>
            </a:r>
          </a:p>
          <a:p>
            <a:r>
              <a:rPr lang="en-US" sz="2800" dirty="0" smtClean="0">
                <a:latin typeface="Candara"/>
                <a:cs typeface="Candara"/>
              </a:rPr>
              <a:t>Additional support provided by: Institute of Agriculture &amp; Animal Sciences, </a:t>
            </a:r>
            <a:r>
              <a:rPr lang="en-US" sz="2800" dirty="0" err="1" smtClean="0">
                <a:latin typeface="Candara"/>
                <a:cs typeface="Candara"/>
              </a:rPr>
              <a:t>Tribhuvan</a:t>
            </a:r>
            <a:r>
              <a:rPr lang="en-US" sz="2800" dirty="0" smtClean="0">
                <a:latin typeface="Candara"/>
                <a:cs typeface="Candara"/>
              </a:rPr>
              <a:t> University , Nepal</a:t>
            </a:r>
            <a:endParaRPr lang="en-US" sz="2800" dirty="0" smtClean="0">
              <a:latin typeface="Candara"/>
              <a:cs typeface="Candara"/>
            </a:endParaRPr>
          </a:p>
          <a:p>
            <a:endParaRPr lang="en-US" sz="2500" dirty="0">
              <a:latin typeface="Candara"/>
              <a:cs typeface="Candara"/>
            </a:endParaRPr>
          </a:p>
        </p:txBody>
      </p:sp>
      <p:pic>
        <p:nvPicPr>
          <p:cNvPr id="27" name="Picture 26"/>
          <p:cNvPicPr>
            <a:picLocks noChangeAspect="1"/>
          </p:cNvPicPr>
          <p:nvPr/>
        </p:nvPicPr>
        <p:blipFill>
          <a:blip r:embed="rId6"/>
          <a:stretch>
            <a:fillRect/>
          </a:stretch>
        </p:blipFill>
        <p:spPr>
          <a:xfrm>
            <a:off x="406400" y="513080"/>
            <a:ext cx="6024283" cy="1828800"/>
          </a:xfrm>
          <a:prstGeom prst="round2DiagRect">
            <a:avLst>
              <a:gd name="adj1" fmla="val 16667"/>
              <a:gd name="adj2" fmla="val 0"/>
            </a:avLst>
          </a:prstGeom>
          <a:ln w="88900" cap="sq">
            <a:solidFill>
              <a:srgbClr val="FFFFFF"/>
            </a:solidFill>
            <a:miter lim="800000"/>
          </a:ln>
          <a:effectLst>
            <a:outerShdw blurRad="57785" algn="br" rotWithShape="0">
              <a:srgbClr val="000000">
                <a:alpha val="70000"/>
              </a:srgbClr>
            </a:outerShdw>
          </a:effectLst>
        </p:spPr>
      </p:pic>
      <p:graphicFrame>
        <p:nvGraphicFramePr>
          <p:cNvPr id="14339" name="Object 3"/>
          <p:cNvGraphicFramePr>
            <a:graphicFrameLocks noChangeAspect="1"/>
          </p:cNvGraphicFramePr>
          <p:nvPr/>
        </p:nvGraphicFramePr>
        <p:xfrm>
          <a:off x="11714709" y="15998825"/>
          <a:ext cx="12723813" cy="2974975"/>
        </p:xfrm>
        <a:graphic>
          <a:graphicData uri="http://schemas.openxmlformats.org/presentationml/2006/ole">
            <p:oleObj spid="_x0000_s14339" name="Document" r:id="rId7" imgW="6083300" imgH="1422400" progId="Word.Document.12">
              <p:link updateAutomatic="1"/>
            </p:oleObj>
          </a:graphicData>
        </a:graphic>
      </p:graphicFrame>
      <p:pic>
        <p:nvPicPr>
          <p:cNvPr id="26" name="Picture 25"/>
          <p:cNvPicPr>
            <a:picLocks noChangeAspect="1"/>
          </p:cNvPicPr>
          <p:nvPr/>
        </p:nvPicPr>
        <p:blipFill>
          <a:blip r:embed="rId8"/>
          <a:srcRect/>
          <a:stretch>
            <a:fillRect/>
          </a:stretch>
        </p:blipFill>
        <p:spPr bwMode="auto">
          <a:xfrm>
            <a:off x="24966837" y="4712373"/>
            <a:ext cx="10246812" cy="6675120"/>
          </a:xfrm>
          <a:prstGeom prst="rect">
            <a:avLst/>
          </a:prstGeom>
          <a:noFill/>
          <a:ln w="9525">
            <a:noFill/>
            <a:miter lim="800000"/>
            <a:headEnd/>
            <a:tailEnd/>
          </a:ln>
        </p:spPr>
      </p:pic>
      <p:sp>
        <p:nvSpPr>
          <p:cNvPr id="28" name="TextBox 27"/>
          <p:cNvSpPr txBox="1"/>
          <p:nvPr/>
        </p:nvSpPr>
        <p:spPr>
          <a:xfrm>
            <a:off x="12166601" y="15150255"/>
            <a:ext cx="11848576" cy="646331"/>
          </a:xfrm>
          <a:prstGeom prst="rect">
            <a:avLst/>
          </a:prstGeom>
          <a:noFill/>
        </p:spPr>
        <p:txBody>
          <a:bodyPr wrap="square" rtlCol="0">
            <a:spAutoFit/>
          </a:bodyPr>
          <a:lstStyle/>
          <a:p>
            <a:r>
              <a:rPr lang="en-US" sz="3600" dirty="0" smtClean="0"/>
              <a:t>Table 1. Survey respondent demographics</a:t>
            </a:r>
            <a:endParaRPr lang="en-US" sz="3600" dirty="0"/>
          </a:p>
        </p:txBody>
      </p:sp>
      <p:sp>
        <p:nvSpPr>
          <p:cNvPr id="29" name="TextBox 28"/>
          <p:cNvSpPr txBox="1"/>
          <p:nvPr/>
        </p:nvSpPr>
        <p:spPr>
          <a:xfrm>
            <a:off x="24966837" y="4596911"/>
            <a:ext cx="10490537" cy="646331"/>
          </a:xfrm>
          <a:prstGeom prst="rect">
            <a:avLst/>
          </a:prstGeom>
          <a:noFill/>
        </p:spPr>
        <p:txBody>
          <a:bodyPr wrap="square" rtlCol="0">
            <a:spAutoFit/>
          </a:bodyPr>
          <a:lstStyle/>
          <a:p>
            <a:r>
              <a:rPr lang="en-US" sz="3600" dirty="0" smtClean="0"/>
              <a:t>Figure 1. Community mental model</a:t>
            </a:r>
            <a:endParaRPr lang="en-US" sz="3600" dirty="0"/>
          </a:p>
        </p:txBody>
      </p:sp>
      <p:sp>
        <p:nvSpPr>
          <p:cNvPr id="11" name="Subtitle 2"/>
          <p:cNvSpPr txBox="1">
            <a:spLocks/>
          </p:cNvSpPr>
          <p:nvPr/>
        </p:nvSpPr>
        <p:spPr>
          <a:xfrm>
            <a:off x="12141200" y="18353830"/>
            <a:ext cx="11848576" cy="8506552"/>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lIns="376202" tIns="188101" rIns="376202" bIns="188101" rtlCol="0">
            <a:normAutofit/>
          </a:bodyPr>
          <a:lstStyle/>
          <a:p>
            <a:pPr marL="0" marR="0" lvl="0" indent="0" algn="ctr" defTabSz="1881012" rtl="0" eaLnBrk="1" fontAlgn="auto" latinLnBrk="0" hangingPunct="1">
              <a:lnSpc>
                <a:spcPct val="100000"/>
              </a:lnSpc>
              <a:spcBef>
                <a:spcPct val="20000"/>
              </a:spcBef>
              <a:spcAft>
                <a:spcPts val="0"/>
              </a:spcAft>
              <a:buClrTx/>
              <a:buSzTx/>
              <a:buFont typeface="Arial"/>
              <a:buNone/>
              <a:tabLst/>
              <a:defRPr/>
            </a:pPr>
            <a:r>
              <a:rPr kumimoji="0" lang="en-US" sz="5294" b="1" i="0" u="none" strike="noStrike" kern="1200" cap="none" spc="0" normalizeH="0" baseline="0" noProof="0" dirty="0" smtClean="0">
                <a:ln>
                  <a:noFill/>
                </a:ln>
                <a:solidFill>
                  <a:schemeClr val="tx1">
                    <a:lumMod val="95000"/>
                    <a:lumOff val="5000"/>
                  </a:schemeClr>
                </a:solidFill>
                <a:effectLst/>
                <a:uLnTx/>
                <a:uFillTx/>
                <a:latin typeface="Candara"/>
                <a:ea typeface="+mn-ea"/>
                <a:cs typeface="Candara"/>
              </a:rPr>
              <a:t>Results and Discussion</a:t>
            </a:r>
            <a:endParaRPr kumimoji="0" lang="en-US" sz="3600" b="1" i="0" u="none" strike="noStrike" kern="1200" cap="none" spc="0" normalizeH="0" baseline="0" noProof="0" dirty="0" smtClean="0">
              <a:ln>
                <a:noFill/>
              </a:ln>
              <a:solidFill>
                <a:schemeClr val="tx1">
                  <a:lumMod val="95000"/>
                  <a:lumOff val="5000"/>
                </a:schemeClr>
              </a:solidFill>
              <a:effectLst/>
              <a:uLnTx/>
              <a:uFillTx/>
              <a:latin typeface="Candara"/>
              <a:ea typeface="+mn-ea"/>
              <a:cs typeface="Candara"/>
            </a:endParaRPr>
          </a:p>
          <a:p>
            <a:pPr marL="0" marR="0" lvl="0" indent="0" defTabSz="1881012" rtl="0" eaLnBrk="1" fontAlgn="auto" latinLnBrk="0" hangingPunct="1">
              <a:lnSpc>
                <a:spcPct val="100000"/>
              </a:lnSpc>
              <a:spcBef>
                <a:spcPct val="20000"/>
              </a:spcBef>
              <a:spcAft>
                <a:spcPts val="0"/>
              </a:spcAft>
              <a:buClrTx/>
              <a:buSzTx/>
              <a:buFont typeface="Arial"/>
              <a:buChar char="•"/>
              <a:tabLst/>
              <a:defRPr/>
            </a:pPr>
            <a:r>
              <a:rPr lang="en-US" sz="3600" dirty="0" smtClean="0">
                <a:solidFill>
                  <a:schemeClr val="tx1">
                    <a:lumMod val="95000"/>
                    <a:lumOff val="5000"/>
                  </a:schemeClr>
                </a:solidFill>
                <a:latin typeface="Candara"/>
                <a:cs typeface="Candara"/>
              </a:rPr>
              <a:t> Survey respondent demographics (Table 1) show that average farmer age ranged from 33-40 years, while education was relatively low, with primary school being the highest level attained</a:t>
            </a:r>
          </a:p>
          <a:p>
            <a:pPr marL="0" marR="0" lvl="0" indent="0" defTabSz="1881012" rtl="0" eaLnBrk="1" fontAlgn="auto" latinLnBrk="0" hangingPunct="1">
              <a:lnSpc>
                <a:spcPct val="100000"/>
              </a:lnSpc>
              <a:spcBef>
                <a:spcPct val="20000"/>
              </a:spcBef>
              <a:spcAft>
                <a:spcPts val="0"/>
              </a:spcAft>
              <a:buClrTx/>
              <a:buSzTx/>
              <a:buFont typeface="Arial"/>
              <a:buChar char="•"/>
              <a:tabLst/>
              <a:defRPr/>
            </a:pPr>
            <a:r>
              <a:rPr lang="en-US" sz="3600" dirty="0" smtClean="0">
                <a:solidFill>
                  <a:schemeClr val="tx1">
                    <a:lumMod val="95000"/>
                    <a:lumOff val="5000"/>
                  </a:schemeClr>
                </a:solidFill>
                <a:latin typeface="Candara"/>
                <a:cs typeface="Candara"/>
              </a:rPr>
              <a:t> The community mental model (Figure 1) developed from the initial survey shows the causal relationships between the factors relevant to farmer decision-making</a:t>
            </a:r>
          </a:p>
          <a:p>
            <a:pPr marL="0" marR="0" lvl="0" indent="0" defTabSz="1881012" rtl="0" eaLnBrk="1" fontAlgn="auto" latinLnBrk="0" hangingPunct="1">
              <a:lnSpc>
                <a:spcPct val="100000"/>
              </a:lnSpc>
              <a:spcBef>
                <a:spcPct val="20000"/>
              </a:spcBef>
              <a:spcAft>
                <a:spcPts val="0"/>
              </a:spcAft>
              <a:buClrTx/>
              <a:buSzTx/>
              <a:buFont typeface="Arial"/>
              <a:buChar char="•"/>
              <a:tabLst/>
              <a:defRPr/>
            </a:pPr>
            <a:r>
              <a:rPr lang="en-US" sz="3600" dirty="0" smtClean="0">
                <a:solidFill>
                  <a:schemeClr val="tx1">
                    <a:lumMod val="95000"/>
                    <a:lumOff val="5000"/>
                  </a:schemeClr>
                </a:solidFill>
                <a:latin typeface="Candara"/>
                <a:cs typeface="Candara"/>
              </a:rPr>
              <a:t> Statistical analysis showed similarities in the perception of many of the causal relationships</a:t>
            </a:r>
          </a:p>
          <a:p>
            <a:pPr marL="0" marR="0" lvl="0" indent="0" defTabSz="1881012" rtl="0" eaLnBrk="1" fontAlgn="auto" latinLnBrk="0" hangingPunct="1">
              <a:lnSpc>
                <a:spcPct val="100000"/>
              </a:lnSpc>
              <a:spcBef>
                <a:spcPct val="20000"/>
              </a:spcBef>
              <a:spcAft>
                <a:spcPts val="0"/>
              </a:spcAft>
              <a:buClrTx/>
              <a:buSzTx/>
              <a:buFont typeface="Arial"/>
              <a:buChar char="•"/>
              <a:tabLst/>
              <a:defRPr/>
            </a:pPr>
            <a:r>
              <a:rPr lang="en-US" sz="3600" dirty="0" smtClean="0">
                <a:solidFill>
                  <a:schemeClr val="tx1">
                    <a:lumMod val="95000"/>
                    <a:lumOff val="5000"/>
                  </a:schemeClr>
                </a:solidFill>
                <a:latin typeface="Candara"/>
                <a:cs typeface="Candara"/>
              </a:rPr>
              <a:t> Differences were observed in the perception of the relationship between soil nutrients with crop yield and  long-term adoption (Figure 2) </a:t>
            </a:r>
          </a:p>
          <a:p>
            <a:pPr marL="0" marR="0" lvl="0" indent="0" defTabSz="1881012" rtl="0" eaLnBrk="1" fontAlgn="auto" latinLnBrk="0" hangingPunct="1">
              <a:lnSpc>
                <a:spcPct val="100000"/>
              </a:lnSpc>
              <a:spcBef>
                <a:spcPct val="20000"/>
              </a:spcBef>
              <a:spcAft>
                <a:spcPts val="0"/>
              </a:spcAft>
              <a:buClrTx/>
              <a:buSzTx/>
              <a:buFont typeface="Arial"/>
              <a:buChar char="•"/>
              <a:tabLst/>
              <a:defRPr/>
            </a:pPr>
            <a:endParaRPr kumimoji="0" lang="en-US" sz="4000" i="0" u="none" strike="noStrike" kern="1200" cap="none" spc="0" normalizeH="0" baseline="0" noProof="0" dirty="0" smtClean="0">
              <a:ln>
                <a:noFill/>
              </a:ln>
              <a:solidFill>
                <a:schemeClr val="tx1">
                  <a:lumMod val="95000"/>
                  <a:lumOff val="5000"/>
                </a:schemeClr>
              </a:solidFill>
              <a:effectLst/>
              <a:uLnTx/>
              <a:uFillTx/>
              <a:latin typeface="Candara"/>
              <a:ea typeface="+mn-ea"/>
              <a:cs typeface="Candara"/>
            </a:endParaRPr>
          </a:p>
        </p:txBody>
      </p:sp>
      <p:pic>
        <p:nvPicPr>
          <p:cNvPr id="30" name="Picture 29"/>
          <p:cNvPicPr>
            <a:picLocks noChangeAspect="1"/>
          </p:cNvPicPr>
          <p:nvPr/>
        </p:nvPicPr>
        <p:blipFill>
          <a:blip r:embed="rId9">
            <a:lum contrast="15000"/>
          </a:blip>
          <a:srcRect/>
          <a:stretch>
            <a:fillRect/>
          </a:stretch>
        </p:blipFill>
        <p:spPr bwMode="auto">
          <a:xfrm>
            <a:off x="26607597" y="16687800"/>
            <a:ext cx="7538460" cy="4572000"/>
          </a:xfrm>
          <a:prstGeom prst="rect">
            <a:avLst/>
          </a:prstGeom>
          <a:noFill/>
          <a:ln w="9525">
            <a:noFill/>
            <a:miter lim="800000"/>
            <a:headEnd/>
            <a:tailEnd/>
          </a:ln>
        </p:spPr>
      </p:pic>
      <p:sp>
        <p:nvSpPr>
          <p:cNvPr id="31" name="TextBox 30"/>
          <p:cNvSpPr txBox="1"/>
          <p:nvPr/>
        </p:nvSpPr>
        <p:spPr>
          <a:xfrm>
            <a:off x="24438523" y="15998825"/>
            <a:ext cx="11662758" cy="1077218"/>
          </a:xfrm>
          <a:prstGeom prst="rect">
            <a:avLst/>
          </a:prstGeom>
          <a:noFill/>
        </p:spPr>
        <p:txBody>
          <a:bodyPr wrap="square" rtlCol="0">
            <a:spAutoFit/>
          </a:bodyPr>
          <a:lstStyle/>
          <a:p>
            <a:r>
              <a:rPr lang="en-US" sz="3200" dirty="0" smtClean="0"/>
              <a:t>Figure 2. Perception of relation between soil nutrients with crop yield &amp; adoption</a:t>
            </a:r>
            <a:endParaRPr lang="en-US" sz="3200" dirty="0"/>
          </a:p>
        </p:txBody>
      </p:sp>
      <p:sp>
        <p:nvSpPr>
          <p:cNvPr id="17" name="Subtitle 2"/>
          <p:cNvSpPr txBox="1">
            <a:spLocks/>
          </p:cNvSpPr>
          <p:nvPr/>
        </p:nvSpPr>
        <p:spPr>
          <a:xfrm>
            <a:off x="24438522" y="11045926"/>
            <a:ext cx="11755965" cy="4750660"/>
          </a:xfrm>
          <a:prstGeom prst="rect">
            <a:avLst/>
          </a:prstGeom>
          <a:gradFill flip="none" rotWithShape="1">
            <a:gsLst>
              <a:gs pos="0">
                <a:schemeClr val="accent6">
                  <a:lumMod val="60000"/>
                  <a:lumOff val="40000"/>
                </a:schemeClr>
              </a:gs>
              <a:gs pos="100000">
                <a:srgbClr val="FFFFFF"/>
              </a:gs>
            </a:gsLst>
            <a:lin ang="16020000" scaled="0"/>
            <a:tileRect/>
          </a:gra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lIns="376202" tIns="188101" rIns="376202" bIns="188101" rtlCol="0">
            <a:normAutofit fontScale="92500" lnSpcReduction="10000"/>
          </a:bodyPr>
          <a:lstStyle/>
          <a:p>
            <a:pPr marL="0" marR="0" lvl="0" indent="0" defTabSz="1881012" rtl="0" eaLnBrk="1" fontAlgn="auto" latinLnBrk="0" hangingPunct="1">
              <a:lnSpc>
                <a:spcPct val="100000"/>
              </a:lnSpc>
              <a:spcBef>
                <a:spcPct val="20000"/>
              </a:spcBef>
              <a:spcAft>
                <a:spcPts val="0"/>
              </a:spcAft>
              <a:buClrTx/>
              <a:buSzTx/>
              <a:buFont typeface="Arial"/>
              <a:buChar char="•"/>
              <a:tabLst/>
              <a:defRPr/>
            </a:pPr>
            <a:r>
              <a:rPr lang="en-US" sz="3500" dirty="0" smtClean="0">
                <a:solidFill>
                  <a:schemeClr val="tx1">
                    <a:lumMod val="95000"/>
                    <a:lumOff val="5000"/>
                  </a:schemeClr>
                </a:solidFill>
                <a:latin typeface="Candara"/>
                <a:cs typeface="Candara"/>
              </a:rPr>
              <a:t> Soil nutrients were viewed as having a stronger relationship with crop yield and long-term adoption in Hyakrang and Khola Gaun villages</a:t>
            </a:r>
          </a:p>
          <a:p>
            <a:pPr marL="0" marR="0" lvl="0" indent="0" defTabSz="1881012" rtl="0" eaLnBrk="1" fontAlgn="auto" latinLnBrk="0" hangingPunct="1">
              <a:lnSpc>
                <a:spcPct val="100000"/>
              </a:lnSpc>
              <a:spcBef>
                <a:spcPct val="20000"/>
              </a:spcBef>
              <a:spcAft>
                <a:spcPts val="0"/>
              </a:spcAft>
              <a:buClrTx/>
              <a:buSzTx/>
              <a:buFont typeface="Arial"/>
              <a:buChar char="•"/>
              <a:tabLst/>
              <a:defRPr/>
            </a:pPr>
            <a:r>
              <a:rPr kumimoji="0" lang="en-US" sz="3500" b="0" i="0" u="none" strike="noStrike" kern="1200" cap="none" spc="0" normalizeH="0" noProof="0" dirty="0" smtClean="0">
                <a:ln>
                  <a:noFill/>
                </a:ln>
                <a:solidFill>
                  <a:schemeClr val="tx1">
                    <a:lumMod val="95000"/>
                    <a:lumOff val="5000"/>
                  </a:schemeClr>
                </a:solidFill>
                <a:effectLst/>
                <a:uLnTx/>
                <a:uFillTx/>
                <a:latin typeface="Candara"/>
                <a:ea typeface="+mn-ea"/>
                <a:cs typeface="Candara"/>
              </a:rPr>
              <a:t> Thumka </a:t>
            </a:r>
            <a:r>
              <a:rPr lang="en-US" sz="3500" dirty="0" smtClean="0">
                <a:solidFill>
                  <a:schemeClr val="tx1">
                    <a:lumMod val="95000"/>
                    <a:lumOff val="5000"/>
                  </a:schemeClr>
                </a:solidFill>
                <a:latin typeface="Candara"/>
                <a:cs typeface="Candara"/>
              </a:rPr>
              <a:t>soils were found to have higher silt and clay sized particles, and were associated with higher micronutrient content (Fe, Cu, </a:t>
            </a:r>
            <a:r>
              <a:rPr lang="en-US" sz="3500" dirty="0" err="1" smtClean="0">
                <a:solidFill>
                  <a:schemeClr val="tx1">
                    <a:lumMod val="95000"/>
                    <a:lumOff val="5000"/>
                  </a:schemeClr>
                </a:solidFill>
                <a:latin typeface="Candara"/>
                <a:cs typeface="Candara"/>
              </a:rPr>
              <a:t>Mn</a:t>
            </a:r>
            <a:r>
              <a:rPr lang="en-US" sz="3500" dirty="0" smtClean="0">
                <a:solidFill>
                  <a:schemeClr val="tx1">
                    <a:lumMod val="95000"/>
                    <a:lumOff val="5000"/>
                  </a:schemeClr>
                </a:solidFill>
                <a:latin typeface="Candara"/>
                <a:cs typeface="Candara"/>
              </a:rPr>
              <a:t>), as compared with the other villages</a:t>
            </a:r>
          </a:p>
          <a:p>
            <a:pPr marL="0" marR="0" lvl="0" indent="0" defTabSz="1881012" rtl="0" eaLnBrk="1" fontAlgn="auto" latinLnBrk="0" hangingPunct="1">
              <a:lnSpc>
                <a:spcPct val="100000"/>
              </a:lnSpc>
              <a:spcBef>
                <a:spcPct val="20000"/>
              </a:spcBef>
              <a:spcAft>
                <a:spcPts val="0"/>
              </a:spcAft>
              <a:buClrTx/>
              <a:buSzTx/>
              <a:buFont typeface="Arial"/>
              <a:buChar char="•"/>
              <a:tabLst/>
              <a:defRPr/>
            </a:pPr>
            <a:r>
              <a:rPr kumimoji="0" lang="en-US" sz="3500" b="0" i="0" u="none" strike="noStrike" kern="1200" cap="none" spc="0" normalizeH="0" noProof="0" dirty="0" smtClean="0">
                <a:ln>
                  <a:noFill/>
                </a:ln>
                <a:solidFill>
                  <a:schemeClr val="tx1">
                    <a:lumMod val="95000"/>
                    <a:lumOff val="5000"/>
                  </a:schemeClr>
                </a:solidFill>
                <a:effectLst/>
                <a:uLnTx/>
                <a:uFillTx/>
                <a:latin typeface="Candara"/>
                <a:ea typeface="+mn-ea"/>
                <a:cs typeface="Candara"/>
              </a:rPr>
              <a:t> Fertile soils, such as in Thumka, may be associated with </a:t>
            </a:r>
            <a:r>
              <a:rPr lang="en-US" sz="3500" dirty="0" smtClean="0">
                <a:solidFill>
                  <a:schemeClr val="tx1">
                    <a:lumMod val="95000"/>
                    <a:lumOff val="5000"/>
                  </a:schemeClr>
                </a:solidFill>
                <a:latin typeface="Candara"/>
                <a:cs typeface="Candara"/>
              </a:rPr>
              <a:t>a reduced farmer perception of the causal relationship between soil and yield, and soil and the likelihood of adoption</a:t>
            </a:r>
            <a:endParaRPr kumimoji="0" lang="en-US" sz="3500" b="0" i="0" u="none" strike="noStrike" kern="1200" cap="none" spc="0" normalizeH="0" baseline="0" noProof="0" dirty="0" smtClean="0">
              <a:ln>
                <a:noFill/>
              </a:ln>
              <a:solidFill>
                <a:schemeClr val="tx1">
                  <a:lumMod val="95000"/>
                  <a:lumOff val="5000"/>
                </a:schemeClr>
              </a:solidFill>
              <a:effectLst/>
              <a:uLnTx/>
              <a:uFillTx/>
              <a:latin typeface="Candara"/>
              <a:ea typeface="+mn-ea"/>
              <a:cs typeface="Candara"/>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3410</TotalTime>
  <Words>748</Words>
  <Application>Microsoft Macintosh PowerPoint</Application>
  <PresentationFormat>Custom</PresentationFormat>
  <Paragraphs>40</Paragraphs>
  <Slides>1</Slides>
  <Notes>1</Notes>
  <HiddenSlides>0</HiddenSlides>
  <MMClips>0</MMClips>
  <ScaleCrop>false</ScaleCrop>
  <HeadingPairs>
    <vt:vector size="6" baseType="variant">
      <vt:variant>
        <vt:lpstr>Design Template</vt:lpstr>
      </vt:variant>
      <vt:variant>
        <vt:i4>1</vt:i4>
      </vt:variant>
      <vt:variant>
        <vt:lpstr>Links</vt:lpstr>
      </vt:variant>
      <vt:variant>
        <vt:i4>1</vt:i4>
      </vt:variant>
      <vt:variant>
        <vt:lpstr>Slide Titles</vt:lpstr>
      </vt:variant>
      <vt:variant>
        <vt:i4>1</vt:i4>
      </vt:variant>
    </vt:vector>
  </HeadingPairs>
  <TitlesOfParts>
    <vt:vector size="3" baseType="lpstr">
      <vt:lpstr>Office Theme</vt:lpstr>
      <vt:lpstr>!OLE_LINK1</vt:lpstr>
      <vt:lpstr>Using Fuzzy Cognitive Mapping to Understand Farmer's Perception  of Sustainable Agricultural Practices for Enhanced Food Security in Nepal  J. Halbrendt1, S. Gray1, S. Crow1, L. Shariq1, and B.B. Tamang2 1University of Hawaii Dept. of Natural Resources &amp; Environmental Management, 2Local Initiatives for Biodiversity Research &amp; Development (Li-Bird)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Integrative Approach for Introducing Conservation Agriculture Practices to Tribal Societies in India </dc:title>
  <dc:creator>Jacqueline Halbrendt</dc:creator>
  <cp:lastModifiedBy>Jacqueline Halbrendt</cp:lastModifiedBy>
  <cp:revision>49</cp:revision>
  <cp:lastPrinted>2011-04-07T06:33:58Z</cp:lastPrinted>
  <dcterms:created xsi:type="dcterms:W3CDTF">2012-04-12T21:08:47Z</dcterms:created>
  <dcterms:modified xsi:type="dcterms:W3CDTF">2012-04-12T22:31:16Z</dcterms:modified>
</cp:coreProperties>
</file>