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</p:sldIdLst>
  <p:sldSz cy="5143500" cx="9144000"/>
  <p:notesSz cx="6858000" cy="9144000"/>
  <p:embeddedFontLst>
    <p:embeddedFont>
      <p:font typeface="Roboto"/>
      <p:regular r:id="rId21"/>
      <p:bold r:id="rId22"/>
      <p:italic r:id="rId23"/>
      <p:boldItalic r:id="rId24"/>
    </p:embeddedFont>
    <p:embeddedFont>
      <p:font typeface="PT Sans Narrow"/>
      <p:regular r:id="rId25"/>
      <p:bold r:id="rId26"/>
    </p:embeddedFont>
    <p:embeddedFont>
      <p:font typeface="Open Sans"/>
      <p:regular r:id="rId27"/>
      <p:bold r:id="rId28"/>
      <p:italic r:id="rId29"/>
      <p:boldItalic r:id="rId30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076026FE-A724-4F70-AD41-C0ABE8F0FF5B}">
  <a:tblStyle styleId="{076026FE-A724-4F70-AD41-C0ABE8F0FF5B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4.xml"/><Relationship Id="rId22" Type="http://schemas.openxmlformats.org/officeDocument/2006/relationships/font" Target="fonts/Roboto-bold.fntdata"/><Relationship Id="rId21" Type="http://schemas.openxmlformats.org/officeDocument/2006/relationships/font" Target="fonts/Roboto-regular.fntdata"/><Relationship Id="rId24" Type="http://schemas.openxmlformats.org/officeDocument/2006/relationships/font" Target="fonts/Roboto-boldItalic.fntdata"/><Relationship Id="rId23" Type="http://schemas.openxmlformats.org/officeDocument/2006/relationships/font" Target="fonts/Roboto-italic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26" Type="http://schemas.openxmlformats.org/officeDocument/2006/relationships/font" Target="fonts/PTSansNarrow-bold.fntdata"/><Relationship Id="rId25" Type="http://schemas.openxmlformats.org/officeDocument/2006/relationships/font" Target="fonts/PTSansNarrow-regular.fntdata"/><Relationship Id="rId28" Type="http://schemas.openxmlformats.org/officeDocument/2006/relationships/font" Target="fonts/OpenSans-bold.fntdata"/><Relationship Id="rId27" Type="http://schemas.openxmlformats.org/officeDocument/2006/relationships/font" Target="fonts/OpenSans-regular.fntdata"/><Relationship Id="rId5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29" Type="http://schemas.openxmlformats.org/officeDocument/2006/relationships/font" Target="fonts/OpenSans-italic.fntdata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30" Type="http://schemas.openxmlformats.org/officeDocument/2006/relationships/font" Target="fonts/OpenSans-boldItalic.fntdata"/><Relationship Id="rId11" Type="http://schemas.openxmlformats.org/officeDocument/2006/relationships/slide" Target="slides/slide5.xml"/><Relationship Id="rId10" Type="http://schemas.openxmlformats.org/officeDocument/2006/relationships/slide" Target="slides/slide4.xml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19" Type="http://schemas.openxmlformats.org/officeDocument/2006/relationships/slide" Target="slides/slide13.xml"/><Relationship Id="rId18" Type="http://schemas.openxmlformats.org/officeDocument/2006/relationships/slide" Target="slides/slide1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4" name="Google Shape;64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7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g22f7fd1e7f6_0_13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9" name="Google Shape;169;g22f7fd1e7f6_0_13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9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g22f7fd1e7f6_0_13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1" name="Google Shape;181;g22f7fd1e7f6_0_13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6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Google Shape;217;g22f7fd1e7f6_0_102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8" name="Google Shape;218;g22f7fd1e7f6_0_10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2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Google Shape;223;g22f7fd1e7f6_1_141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4" name="Google Shape;224;g22f7fd1e7f6_1_14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0" name="Shape 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Google Shape;231;g22f7fd1e7f6_0_101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2" name="Google Shape;232;g22f7fd1e7f6_0_10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g22f7fd1e7f6_0_11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0" name="Google Shape;70;g22f7fd1e7f6_0_1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g22f7fd1e7f6_0_11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" name="Google Shape;76;g22f7fd1e7f6_0_1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g22f7fd1e7f6_1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4" name="Google Shape;84;g22f7fd1e7f6_1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g22f7fd1e7f6_0_93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0" name="Google Shape;90;g22f7fd1e7f6_0_93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g22f7fd1e7f6_1_1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6" name="Google Shape;96;g22f7fd1e7f6_1_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g22f7fd1e7f6_0_12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3" name="Google Shape;103;g22f7fd1e7f6_0_1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g22f7fd1e7f6_1_1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4" name="Google Shape;114;g22f7fd1e7f6_1_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g22f7fd1e7f6_1_4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7" name="Google Shape;127;g22f7fd1e7f6_1_4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Google Shape;10;p2"/>
          <p:cNvCxnSpPr/>
          <p:nvPr/>
        </p:nvCxnSpPr>
        <p:spPr>
          <a:xfrm>
            <a:off x="7007735" y="3176888"/>
            <a:ext cx="562200" cy="0"/>
          </a:xfrm>
          <a:prstGeom prst="straightConnector1">
            <a:avLst/>
          </a:prstGeom>
          <a:noFill/>
          <a:ln cap="flat" cmpd="sng" w="7620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1" name="Google Shape;11;p2"/>
          <p:cNvCxnSpPr/>
          <p:nvPr/>
        </p:nvCxnSpPr>
        <p:spPr>
          <a:xfrm>
            <a:off x="1575035" y="3158252"/>
            <a:ext cx="562200" cy="0"/>
          </a:xfrm>
          <a:prstGeom prst="straightConnector1">
            <a:avLst/>
          </a:prstGeom>
          <a:noFill/>
          <a:ln cap="flat" cmpd="sng" w="7620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cxnSp>
      <p:grpSp>
        <p:nvGrpSpPr>
          <p:cNvPr id="12" name="Google Shape;12;p2"/>
          <p:cNvGrpSpPr/>
          <p:nvPr/>
        </p:nvGrpSpPr>
        <p:grpSpPr>
          <a:xfrm>
            <a:off x="1004144" y="1022025"/>
            <a:ext cx="7136668" cy="152400"/>
            <a:chOff x="1346429" y="1011300"/>
            <a:chExt cx="6452100" cy="152400"/>
          </a:xfrm>
        </p:grpSpPr>
        <p:cxnSp>
          <p:nvCxnSpPr>
            <p:cNvPr id="13" name="Google Shape;13;p2"/>
            <p:cNvCxnSpPr/>
            <p:nvPr/>
          </p:nvCxnSpPr>
          <p:spPr>
            <a:xfrm rot="10800000">
              <a:off x="1346429" y="1011300"/>
              <a:ext cx="6452100" cy="0"/>
            </a:xfrm>
            <a:prstGeom prst="straightConnector1">
              <a:avLst/>
            </a:prstGeom>
            <a:noFill/>
            <a:ln cap="flat" cmpd="sng" w="76200">
              <a:solidFill>
                <a:schemeClr val="accent3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4" name="Google Shape;14;p2"/>
            <p:cNvCxnSpPr/>
            <p:nvPr/>
          </p:nvCxnSpPr>
          <p:spPr>
            <a:xfrm rot="10800000">
              <a:off x="1346429" y="1163700"/>
              <a:ext cx="6452100" cy="0"/>
            </a:xfrm>
            <a:prstGeom prst="straightConnector1">
              <a:avLst/>
            </a:prstGeom>
            <a:noFill/>
            <a:ln cap="flat" cmpd="sng" w="9525">
              <a:solidFill>
                <a:schemeClr val="accent3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grpSp>
        <p:nvGrpSpPr>
          <p:cNvPr id="15" name="Google Shape;15;p2"/>
          <p:cNvGrpSpPr/>
          <p:nvPr/>
        </p:nvGrpSpPr>
        <p:grpSpPr>
          <a:xfrm>
            <a:off x="1004151" y="3969100"/>
            <a:ext cx="7136668" cy="152400"/>
            <a:chOff x="1346435" y="3969088"/>
            <a:chExt cx="6452100" cy="152400"/>
          </a:xfrm>
        </p:grpSpPr>
        <p:cxnSp>
          <p:nvCxnSpPr>
            <p:cNvPr id="16" name="Google Shape;16;p2"/>
            <p:cNvCxnSpPr/>
            <p:nvPr/>
          </p:nvCxnSpPr>
          <p:spPr>
            <a:xfrm>
              <a:off x="1346435" y="4121488"/>
              <a:ext cx="6452100" cy="0"/>
            </a:xfrm>
            <a:prstGeom prst="straightConnector1">
              <a:avLst/>
            </a:prstGeom>
            <a:noFill/>
            <a:ln cap="flat" cmpd="sng" w="76200">
              <a:solidFill>
                <a:schemeClr val="accent3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7" name="Google Shape;17;p2"/>
            <p:cNvCxnSpPr/>
            <p:nvPr/>
          </p:nvCxnSpPr>
          <p:spPr>
            <a:xfrm>
              <a:off x="1346435" y="3969088"/>
              <a:ext cx="6452100" cy="0"/>
            </a:xfrm>
            <a:prstGeom prst="straightConnector1">
              <a:avLst/>
            </a:prstGeom>
            <a:noFill/>
            <a:ln cap="flat" cmpd="sng" w="9525">
              <a:solidFill>
                <a:schemeClr val="accent3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sp>
        <p:nvSpPr>
          <p:cNvPr id="18" name="Google Shape;18;p2"/>
          <p:cNvSpPr txBox="1"/>
          <p:nvPr>
            <p:ph type="ctrTitle"/>
          </p:nvPr>
        </p:nvSpPr>
        <p:spPr>
          <a:xfrm>
            <a:off x="1004150" y="1751764"/>
            <a:ext cx="7136700" cy="1022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1pPr>
            <a:lvl2pPr lvl="1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2pPr>
            <a:lvl3pPr lvl="2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3pPr>
            <a:lvl4pPr lvl="3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4pPr>
            <a:lvl5pPr lvl="4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5pPr>
            <a:lvl6pPr lvl="5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6pPr>
            <a:lvl7pPr lvl="6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7pPr>
            <a:lvl8pPr lvl="7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8pPr>
            <a:lvl9pPr lvl="8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9pPr>
          </a:lstStyle>
          <a:p/>
        </p:txBody>
      </p:sp>
      <p:sp>
        <p:nvSpPr>
          <p:cNvPr id="19" name="Google Shape;19;p2"/>
          <p:cNvSpPr txBox="1"/>
          <p:nvPr>
            <p:ph idx="1" type="subTitle"/>
          </p:nvPr>
        </p:nvSpPr>
        <p:spPr>
          <a:xfrm>
            <a:off x="2137225" y="2850039"/>
            <a:ext cx="48705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20" name="Google Shape;20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11"/>
          <p:cNvSpPr/>
          <p:nvPr/>
        </p:nvSpPr>
        <p:spPr>
          <a:xfrm>
            <a:off x="-75" y="5045700"/>
            <a:ext cx="9144000" cy="9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7" name="Google Shape;57;p11"/>
          <p:cNvSpPr txBox="1"/>
          <p:nvPr>
            <p:ph hasCustomPrompt="1" type="title"/>
          </p:nvPr>
        </p:nvSpPr>
        <p:spPr>
          <a:xfrm>
            <a:off x="311700" y="1304850"/>
            <a:ext cx="8520600" cy="1538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58" name="Google Shape;58;p11"/>
          <p:cNvSpPr txBox="1"/>
          <p:nvPr>
            <p:ph idx="1" type="body"/>
          </p:nvPr>
        </p:nvSpPr>
        <p:spPr>
          <a:xfrm>
            <a:off x="311700" y="2995650"/>
            <a:ext cx="8520600" cy="1071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59" name="Google Shape;59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3"/>
          <p:cNvSpPr/>
          <p:nvPr/>
        </p:nvSpPr>
        <p:spPr>
          <a:xfrm>
            <a:off x="-50" y="2571900"/>
            <a:ext cx="9144000" cy="25716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" name="Google Shape;23;p3"/>
          <p:cNvSpPr txBox="1"/>
          <p:nvPr>
            <p:ph type="title"/>
          </p:nvPr>
        </p:nvSpPr>
        <p:spPr>
          <a:xfrm>
            <a:off x="311700" y="814800"/>
            <a:ext cx="8571300" cy="942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/>
        </p:txBody>
      </p:sp>
      <p:sp>
        <p:nvSpPr>
          <p:cNvPr id="24" name="Google Shape;24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4"/>
          <p:cNvSpPr/>
          <p:nvPr/>
        </p:nvSpPr>
        <p:spPr>
          <a:xfrm>
            <a:off x="-75" y="5045700"/>
            <a:ext cx="9144000" cy="978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" name="Google Shape;27;p4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/>
        </p:txBody>
      </p:sp>
      <p:sp>
        <p:nvSpPr>
          <p:cNvPr id="28" name="Google Shape;28;p4"/>
          <p:cNvSpPr txBox="1"/>
          <p:nvPr>
            <p:ph idx="1" type="body"/>
          </p:nvPr>
        </p:nvSpPr>
        <p:spPr>
          <a:xfrm>
            <a:off x="311700" y="1266325"/>
            <a:ext cx="8520600" cy="330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9" name="Google Shape;2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30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5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/>
        </p:txBody>
      </p:sp>
      <p:sp>
        <p:nvSpPr>
          <p:cNvPr id="32" name="Google Shape;32;p5"/>
          <p:cNvSpPr txBox="1"/>
          <p:nvPr>
            <p:ph idx="1" type="body"/>
          </p:nvPr>
        </p:nvSpPr>
        <p:spPr>
          <a:xfrm>
            <a:off x="311700" y="1266175"/>
            <a:ext cx="3999900" cy="330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3" name="Google Shape;33;p5"/>
          <p:cNvSpPr txBox="1"/>
          <p:nvPr>
            <p:ph idx="2" type="body"/>
          </p:nvPr>
        </p:nvSpPr>
        <p:spPr>
          <a:xfrm>
            <a:off x="4832400" y="1266175"/>
            <a:ext cx="3999900" cy="330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4" name="Google Shape;3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6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/>
        </p:txBody>
      </p:sp>
      <p:sp>
        <p:nvSpPr>
          <p:cNvPr id="37" name="Google Shape;3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40" name="Google Shape;4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41" name="Google Shape;4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bg>
      <p:bgPr>
        <a:solidFill>
          <a:schemeClr val="accent6"/>
        </a:solidFill>
      </p:bgPr>
    </p:bg>
    <p:spTree>
      <p:nvGrpSpPr>
        <p:cNvPr id="42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8"/>
          <p:cNvSpPr txBox="1"/>
          <p:nvPr>
            <p:ph type="title"/>
          </p:nvPr>
        </p:nvSpPr>
        <p:spPr>
          <a:xfrm>
            <a:off x="490250" y="526350"/>
            <a:ext cx="56136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b="0" sz="5400">
                <a:solidFill>
                  <a:schemeClr val="dk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b="0" sz="5400">
                <a:solidFill>
                  <a:schemeClr val="dk2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b="0" sz="5400">
                <a:solidFill>
                  <a:schemeClr val="dk2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b="0" sz="5400">
                <a:solidFill>
                  <a:schemeClr val="dk2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b="0" sz="5400">
                <a:solidFill>
                  <a:schemeClr val="dk2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b="0" sz="5400">
                <a:solidFill>
                  <a:schemeClr val="dk2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b="0" sz="5400">
                <a:solidFill>
                  <a:schemeClr val="dk2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b="0" sz="5400">
                <a:solidFill>
                  <a:schemeClr val="dk2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b="0" sz="54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44" name="Google Shape;4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9"/>
          <p:cNvSpPr/>
          <p:nvPr/>
        </p:nvSpPr>
        <p:spPr>
          <a:xfrm>
            <a:off x="4572000" y="0"/>
            <a:ext cx="4572000" cy="51435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47" name="Google Shape;47;p9"/>
          <p:cNvCxnSpPr/>
          <p:nvPr/>
        </p:nvCxnSpPr>
        <p:spPr>
          <a:xfrm>
            <a:off x="5029675" y="4495500"/>
            <a:ext cx="4683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48" name="Google Shape;48;p9"/>
          <p:cNvSpPr txBox="1"/>
          <p:nvPr>
            <p:ph type="title"/>
          </p:nvPr>
        </p:nvSpPr>
        <p:spPr>
          <a:xfrm>
            <a:off x="265500" y="1039675"/>
            <a:ext cx="4045200" cy="1675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49" name="Google Shape;49;p9"/>
          <p:cNvSpPr txBox="1"/>
          <p:nvPr>
            <p:ph idx="1" type="subTitle"/>
          </p:nvPr>
        </p:nvSpPr>
        <p:spPr>
          <a:xfrm>
            <a:off x="265500" y="27268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50" name="Google Shape;50;p9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51" name="Google Shape;51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10"/>
          <p:cNvSpPr txBox="1"/>
          <p:nvPr>
            <p:ph idx="1" type="body"/>
          </p:nvPr>
        </p:nvSpPr>
        <p:spPr>
          <a:xfrm>
            <a:off x="311700" y="4230725"/>
            <a:ext cx="5998800" cy="598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PT Sans Narrow"/>
              <a:buNone/>
              <a:defRPr sz="2400">
                <a:latin typeface="PT Sans Narrow"/>
                <a:ea typeface="PT Sans Narrow"/>
                <a:cs typeface="PT Sans Narrow"/>
                <a:sym typeface="PT Sans Narrow"/>
              </a:defRPr>
            </a:lvl1pPr>
          </a:lstStyle>
          <a:p/>
        </p:txBody>
      </p:sp>
      <p:sp>
        <p:nvSpPr>
          <p:cNvPr id="54" name="Google Shape;54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tropic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b="1" sz="3600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b="1" sz="3600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b="1" sz="3600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b="1" sz="3600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b="1" sz="3600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b="1" sz="3600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b="1" sz="3600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b="1" sz="3600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b="1" sz="3600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266325"/>
            <a:ext cx="8520600" cy="330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Open Sans"/>
              <a:buChar char="●"/>
              <a:defRPr sz="18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○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■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●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○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■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●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○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■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lvl="1" algn="r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lvl="2" algn="r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lvl="3" algn="r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lvl="4" algn="r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lvl="5" algn="r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lvl="6" algn="r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lvl="7" algn="r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lvl="8" algn="r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7.png"/><Relationship Id="rId4" Type="http://schemas.openxmlformats.org/officeDocument/2006/relationships/image" Target="../media/image3.png"/><Relationship Id="rId5" Type="http://schemas.openxmlformats.org/officeDocument/2006/relationships/image" Target="../media/image2.png"/><Relationship Id="rId6" Type="http://schemas.openxmlformats.org/officeDocument/2006/relationships/image" Target="../media/image1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7.png"/><Relationship Id="rId4" Type="http://schemas.openxmlformats.org/officeDocument/2006/relationships/image" Target="../media/image12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4.xml"/><Relationship Id="rId3" Type="http://schemas.openxmlformats.org/officeDocument/2006/relationships/hyperlink" Target="https://www.youtube.com/watch?v=8owJ_OYxUzA" TargetMode="External"/><Relationship Id="rId4" Type="http://schemas.openxmlformats.org/officeDocument/2006/relationships/hyperlink" Target="https://wordpress.org/plugins/advanced-custom-fields/" TargetMode="External"/><Relationship Id="rId5" Type="http://schemas.openxmlformats.org/officeDocument/2006/relationships/hyperlink" Target="https://wordpress.org/plugins/elementor/" TargetMode="External"/><Relationship Id="rId6" Type="http://schemas.openxmlformats.org/officeDocument/2006/relationships/hyperlink" Target="https://dac.cs.vt.edu/person/edward-fox/" TargetMode="External"/><Relationship Id="rId7" Type="http://schemas.openxmlformats.org/officeDocument/2006/relationships/hyperlink" Target="https://cs.vt.edu/people/faculty/tm-murali.html" TargetMode="External"/><Relationship Id="rId8" Type="http://schemas.openxmlformats.org/officeDocument/2006/relationships/hyperlink" Target="http://cte.cs.vt.edu/" TargetMode="Externa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1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6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8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5.png"/><Relationship Id="rId4" Type="http://schemas.openxmlformats.org/officeDocument/2006/relationships/image" Target="../media/image13.png"/><Relationship Id="rId5" Type="http://schemas.openxmlformats.org/officeDocument/2006/relationships/image" Target="../media/image8.png"/><Relationship Id="rId6" Type="http://schemas.openxmlformats.org/officeDocument/2006/relationships/image" Target="../media/image14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4.png"/><Relationship Id="rId4" Type="http://schemas.openxmlformats.org/officeDocument/2006/relationships/image" Target="../media/image10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6.png"/><Relationship Id="rId4" Type="http://schemas.openxmlformats.org/officeDocument/2006/relationships/image" Target="../media/image9.png"/><Relationship Id="rId5" Type="http://schemas.openxmlformats.org/officeDocument/2006/relationships/image" Target="../media/image7.png"/><Relationship Id="rId6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3"/>
          <p:cNvSpPr txBox="1"/>
          <p:nvPr>
            <p:ph type="ctrTitle"/>
          </p:nvPr>
        </p:nvSpPr>
        <p:spPr>
          <a:xfrm>
            <a:off x="1003650" y="2006525"/>
            <a:ext cx="7136700" cy="1205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CTE Website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7" name="Google Shape;67;p13"/>
          <p:cNvSpPr txBox="1"/>
          <p:nvPr>
            <p:ph idx="1" type="subTitle"/>
          </p:nvPr>
        </p:nvSpPr>
        <p:spPr>
          <a:xfrm>
            <a:off x="2136750" y="2419339"/>
            <a:ext cx="48705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75"/>
              <a:buNone/>
            </a:pPr>
            <a:r>
              <a:rPr lang="en" sz="1200"/>
              <a:t>Tolu Akinyemi, Tsion Woldeab, Jae Lee</a:t>
            </a:r>
            <a:endParaRPr sz="1200"/>
          </a:p>
          <a:p>
            <a:pPr indent="0" lvl="0" marL="0" rt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75"/>
              <a:buNone/>
            </a:pPr>
            <a:r>
              <a:t/>
            </a:r>
            <a:endParaRPr sz="1200"/>
          </a:p>
          <a:p>
            <a:pPr indent="0" lvl="0" marL="0" rt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75"/>
              <a:buNone/>
            </a:pPr>
            <a:r>
              <a:rPr lang="en" sz="1200"/>
              <a:t>Dr. Edward Fox </a:t>
            </a:r>
            <a:endParaRPr sz="1200"/>
          </a:p>
          <a:p>
            <a:pPr indent="0" lvl="0" marL="0" rt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75"/>
              <a:buNone/>
            </a:pPr>
            <a:r>
              <a:rPr lang="en" sz="1200"/>
              <a:t>CRN: 13414</a:t>
            </a:r>
            <a:endParaRPr sz="1200"/>
          </a:p>
          <a:p>
            <a:pPr indent="0" lvl="0" marL="0" rt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75"/>
              <a:buNone/>
            </a:pPr>
            <a:r>
              <a:rPr lang="en" sz="1200"/>
              <a:t>CS 4624: </a:t>
            </a:r>
            <a:r>
              <a:rPr lang="en" sz="1200">
                <a:highlight>
                  <a:srgbClr val="FFFFFF"/>
                </a:highlight>
              </a:rPr>
              <a:t>     -&gt; Multimedia, Hypertext, and Information Access </a:t>
            </a:r>
            <a:endParaRPr sz="1200"/>
          </a:p>
          <a:p>
            <a:pPr indent="0" lvl="0" marL="0" rt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75"/>
              <a:buNone/>
            </a:pPr>
            <a:r>
              <a:t/>
            </a:r>
            <a:endParaRPr sz="1200"/>
          </a:p>
          <a:p>
            <a:pPr indent="0" lvl="0" marL="0" rt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75"/>
              <a:buNone/>
            </a:pPr>
            <a:r>
              <a:rPr lang="en" sz="1200"/>
              <a:t>Virginia Tech, Blacksburg VA 24061</a:t>
            </a:r>
            <a:endParaRPr sz="1200"/>
          </a:p>
          <a:p>
            <a:pPr indent="0" lvl="0" marL="0" rt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75"/>
              <a:buNone/>
            </a:pPr>
            <a:r>
              <a:rPr lang="en" sz="1200"/>
              <a:t>05/04/2023</a:t>
            </a:r>
            <a:endParaRPr sz="1200"/>
          </a:p>
          <a:p>
            <a:pPr indent="0" lvl="0" marL="0" rt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75"/>
              <a:buNone/>
            </a:pPr>
            <a:r>
              <a:t/>
            </a:r>
            <a:endParaRPr sz="1200"/>
          </a:p>
          <a:p>
            <a:pPr indent="0" lvl="0" marL="0" rt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75"/>
              <a:buNone/>
            </a:pPr>
            <a:r>
              <a:t/>
            </a:r>
            <a:endParaRPr sz="120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0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p22"/>
          <p:cNvSpPr txBox="1"/>
          <p:nvPr>
            <p:ph type="title"/>
          </p:nvPr>
        </p:nvSpPr>
        <p:spPr>
          <a:xfrm>
            <a:off x="311700" y="93975"/>
            <a:ext cx="85206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Results</a:t>
            </a:r>
            <a:endParaRPr/>
          </a:p>
        </p:txBody>
      </p:sp>
      <p:pic>
        <p:nvPicPr>
          <p:cNvPr id="172" name="Google Shape;172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22324" y="3130463"/>
            <a:ext cx="2973323" cy="1598851"/>
          </a:xfrm>
          <a:prstGeom prst="rect">
            <a:avLst/>
          </a:prstGeom>
          <a:noFill/>
          <a:ln>
            <a:noFill/>
          </a:ln>
        </p:spPr>
      </p:pic>
      <p:pic>
        <p:nvPicPr>
          <p:cNvPr id="173" name="Google Shape;173;p2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798250" y="219400"/>
            <a:ext cx="3687327" cy="2218876"/>
          </a:xfrm>
          <a:prstGeom prst="rect">
            <a:avLst/>
          </a:prstGeom>
          <a:noFill/>
          <a:ln>
            <a:noFill/>
          </a:ln>
        </p:spPr>
      </p:pic>
      <p:pic>
        <p:nvPicPr>
          <p:cNvPr id="174" name="Google Shape;174;p22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771450" y="2571750"/>
            <a:ext cx="3740928" cy="22188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75" name="Google Shape;175;p22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268900" y="970698"/>
            <a:ext cx="3626744" cy="1717776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76" name="Google Shape;176;p22"/>
          <p:cNvCxnSpPr>
            <a:stCxn id="175" idx="3"/>
            <a:endCxn id="173" idx="1"/>
          </p:cNvCxnSpPr>
          <p:nvPr/>
        </p:nvCxnSpPr>
        <p:spPr>
          <a:xfrm flipH="1" rot="10800000">
            <a:off x="3895644" y="1328886"/>
            <a:ext cx="902700" cy="5007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77" name="Google Shape;177;p22"/>
          <p:cNvCxnSpPr>
            <a:stCxn id="172" idx="3"/>
          </p:cNvCxnSpPr>
          <p:nvPr/>
        </p:nvCxnSpPr>
        <p:spPr>
          <a:xfrm flipH="1" rot="10800000">
            <a:off x="3895647" y="2167988"/>
            <a:ext cx="857100" cy="17619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78" name="Google Shape;178;p22"/>
          <p:cNvCxnSpPr>
            <a:stCxn id="172" idx="3"/>
            <a:endCxn id="174" idx="1"/>
          </p:cNvCxnSpPr>
          <p:nvPr/>
        </p:nvCxnSpPr>
        <p:spPr>
          <a:xfrm flipH="1" rot="10800000">
            <a:off x="3895647" y="3681188"/>
            <a:ext cx="875700" cy="2487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2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p23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"/>
              <a:t>Milestones/Timeline</a:t>
            </a:r>
            <a:endParaRPr/>
          </a:p>
        </p:txBody>
      </p:sp>
      <p:grpSp>
        <p:nvGrpSpPr>
          <p:cNvPr id="184" name="Google Shape;184;p23"/>
          <p:cNvGrpSpPr/>
          <p:nvPr/>
        </p:nvGrpSpPr>
        <p:grpSpPr>
          <a:xfrm>
            <a:off x="4513729" y="1864926"/>
            <a:ext cx="2480144" cy="1728853"/>
            <a:chOff x="4526679" y="1857800"/>
            <a:chExt cx="2480144" cy="1728853"/>
          </a:xfrm>
        </p:grpSpPr>
        <p:sp>
          <p:nvSpPr>
            <p:cNvPr id="185" name="Google Shape;185;p23"/>
            <p:cNvSpPr/>
            <p:nvPr/>
          </p:nvSpPr>
          <p:spPr>
            <a:xfrm>
              <a:off x="4849302" y="3079475"/>
              <a:ext cx="1958400" cy="133500"/>
            </a:xfrm>
            <a:prstGeom prst="rect">
              <a:avLst/>
            </a:prstGeom>
            <a:solidFill>
              <a:srgbClr val="307BF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186" name="Google Shape;186;p23"/>
            <p:cNvGrpSpPr/>
            <p:nvPr/>
          </p:nvGrpSpPr>
          <p:grpSpPr>
            <a:xfrm>
              <a:off x="4526679" y="1857800"/>
              <a:ext cx="2480144" cy="1728853"/>
              <a:chOff x="4526679" y="1857800"/>
              <a:chExt cx="2480144" cy="1728853"/>
            </a:xfrm>
          </p:grpSpPr>
          <p:grpSp>
            <p:nvGrpSpPr>
              <p:cNvPr id="187" name="Google Shape;187;p23"/>
              <p:cNvGrpSpPr/>
              <p:nvPr/>
            </p:nvGrpSpPr>
            <p:grpSpPr>
              <a:xfrm>
                <a:off x="4808316" y="2800065"/>
                <a:ext cx="92400" cy="411825"/>
                <a:chOff x="845575" y="2563700"/>
                <a:chExt cx="92400" cy="411825"/>
              </a:xfrm>
            </p:grpSpPr>
            <p:cxnSp>
              <p:nvCxnSpPr>
                <p:cNvPr id="188" name="Google Shape;188;p23"/>
                <p:cNvCxnSpPr/>
                <p:nvPr/>
              </p:nvCxnSpPr>
              <p:spPr>
                <a:xfrm>
                  <a:off x="891775" y="2616125"/>
                  <a:ext cx="0" cy="359400"/>
                </a:xfrm>
                <a:prstGeom prst="straightConnector1">
                  <a:avLst/>
                </a:prstGeom>
                <a:noFill/>
                <a:ln cap="flat" cmpd="sng" w="9525">
                  <a:solidFill>
                    <a:srgbClr val="000000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</p:cxnSp>
            <p:sp>
              <p:nvSpPr>
                <p:cNvPr id="189" name="Google Shape;189;p23"/>
                <p:cNvSpPr/>
                <p:nvPr/>
              </p:nvSpPr>
              <p:spPr>
                <a:xfrm>
                  <a:off x="845575" y="2563700"/>
                  <a:ext cx="92400" cy="92400"/>
                </a:xfrm>
                <a:prstGeom prst="ellipse">
                  <a:avLst/>
                </a:prstGeom>
                <a:solidFill>
                  <a:srgbClr val="000000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  <p:sp>
            <p:nvSpPr>
              <p:cNvPr id="190" name="Google Shape;190;p23"/>
              <p:cNvSpPr txBox="1"/>
              <p:nvPr/>
            </p:nvSpPr>
            <p:spPr>
              <a:xfrm>
                <a:off x="4526679" y="3215253"/>
                <a:ext cx="692700" cy="3714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91425" lIns="91425" spcFirstLastPara="1" rIns="91425" wrap="square" tIns="91425">
                <a:noAutofit/>
              </a:bodyPr>
              <a:lstStyle/>
              <a:p>
                <a:pPr indent="0" lvl="0" marL="0" rtl="0" algn="ctr">
                  <a:lnSpc>
                    <a:spcPct val="115000"/>
                  </a:lnSpc>
                  <a:spcBef>
                    <a:spcPts val="0"/>
                  </a:spcBef>
                  <a:spcAft>
                    <a:spcPts val="1600"/>
                  </a:spcAft>
                  <a:buNone/>
                </a:pPr>
                <a:r>
                  <a:rPr b="1" lang="en">
                    <a:latin typeface="Roboto"/>
                    <a:ea typeface="Roboto"/>
                    <a:cs typeface="Roboto"/>
                    <a:sym typeface="Roboto"/>
                  </a:rPr>
                  <a:t>April</a:t>
                </a:r>
                <a:endParaRPr b="1">
                  <a:latin typeface="Roboto"/>
                  <a:ea typeface="Roboto"/>
                  <a:cs typeface="Roboto"/>
                  <a:sym typeface="Roboto"/>
                </a:endParaRPr>
              </a:p>
            </p:txBody>
          </p:sp>
          <p:sp>
            <p:nvSpPr>
              <p:cNvPr id="191" name="Google Shape;191;p23"/>
              <p:cNvSpPr txBox="1"/>
              <p:nvPr/>
            </p:nvSpPr>
            <p:spPr>
              <a:xfrm>
                <a:off x="4753223" y="1857800"/>
                <a:ext cx="2253600" cy="9438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b="1" lang="en" sz="1000">
                    <a:latin typeface="Roboto"/>
                    <a:ea typeface="Roboto"/>
                    <a:cs typeface="Roboto"/>
                    <a:sym typeface="Roboto"/>
                  </a:rPr>
                  <a:t>Creation of Custom Post Types/Taxonomy</a:t>
                </a:r>
                <a:endParaRPr b="1" sz="1000">
                  <a:latin typeface="Roboto"/>
                  <a:ea typeface="Roboto"/>
                  <a:cs typeface="Roboto"/>
                  <a:sym typeface="Roboto"/>
                </a:endParaRPr>
              </a:p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1" sz="800">
                  <a:latin typeface="Roboto"/>
                  <a:ea typeface="Roboto"/>
                  <a:cs typeface="Roboto"/>
                  <a:sym typeface="Roboto"/>
                </a:endParaRPr>
              </a:p>
              <a:p>
                <a:pPr indent="0" lvl="0" marL="0" rtl="0" algn="l">
                  <a:spcBef>
                    <a:spcPts val="0"/>
                  </a:spcBef>
                  <a:spcAft>
                    <a:spcPts val="1600"/>
                  </a:spcAft>
                  <a:buNone/>
                </a:pPr>
                <a:r>
                  <a:rPr lang="en" sz="800">
                    <a:latin typeface="Roboto"/>
                    <a:ea typeface="Roboto"/>
                    <a:cs typeface="Roboto"/>
                    <a:sym typeface="Roboto"/>
                  </a:rPr>
                  <a:t>Created Templates of Custom Posts and their fields for ease of access</a:t>
                </a:r>
                <a:endParaRPr b="1" sz="800">
                  <a:latin typeface="Roboto"/>
                  <a:ea typeface="Roboto"/>
                  <a:cs typeface="Roboto"/>
                  <a:sym typeface="Roboto"/>
                </a:endParaRPr>
              </a:p>
            </p:txBody>
          </p:sp>
        </p:grpSp>
      </p:grpSp>
      <p:grpSp>
        <p:nvGrpSpPr>
          <p:cNvPr id="192" name="Google Shape;192;p23"/>
          <p:cNvGrpSpPr/>
          <p:nvPr/>
        </p:nvGrpSpPr>
        <p:grpSpPr>
          <a:xfrm>
            <a:off x="6422847" y="2709725"/>
            <a:ext cx="2721153" cy="1735651"/>
            <a:chOff x="6435797" y="2702599"/>
            <a:chExt cx="2721153" cy="1735651"/>
          </a:xfrm>
        </p:grpSpPr>
        <p:sp>
          <p:nvSpPr>
            <p:cNvPr id="193" name="Google Shape;193;p23"/>
            <p:cNvSpPr/>
            <p:nvPr/>
          </p:nvSpPr>
          <p:spPr>
            <a:xfrm>
              <a:off x="6807650" y="3079475"/>
              <a:ext cx="2349300" cy="133500"/>
            </a:xfrm>
            <a:prstGeom prst="rect">
              <a:avLst/>
            </a:prstGeom>
            <a:solidFill>
              <a:srgbClr val="0944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194" name="Google Shape;194;p23"/>
            <p:cNvGrpSpPr/>
            <p:nvPr/>
          </p:nvGrpSpPr>
          <p:grpSpPr>
            <a:xfrm>
              <a:off x="6435797" y="2702599"/>
              <a:ext cx="2494576" cy="1735651"/>
              <a:chOff x="6435797" y="2702599"/>
              <a:chExt cx="2494576" cy="1735651"/>
            </a:xfrm>
          </p:grpSpPr>
          <p:grpSp>
            <p:nvGrpSpPr>
              <p:cNvPr id="195" name="Google Shape;195;p23"/>
              <p:cNvGrpSpPr/>
              <p:nvPr/>
            </p:nvGrpSpPr>
            <p:grpSpPr>
              <a:xfrm rot="10800000">
                <a:off x="6760035" y="3079467"/>
                <a:ext cx="92400" cy="411825"/>
                <a:chOff x="2070100" y="2563700"/>
                <a:chExt cx="92400" cy="411825"/>
              </a:xfrm>
            </p:grpSpPr>
            <p:cxnSp>
              <p:nvCxnSpPr>
                <p:cNvPr id="196" name="Google Shape;196;p23"/>
                <p:cNvCxnSpPr/>
                <p:nvPr/>
              </p:nvCxnSpPr>
              <p:spPr>
                <a:xfrm>
                  <a:off x="2116300" y="2616125"/>
                  <a:ext cx="0" cy="359400"/>
                </a:xfrm>
                <a:prstGeom prst="straightConnector1">
                  <a:avLst/>
                </a:prstGeom>
                <a:noFill/>
                <a:ln cap="flat" cmpd="sng" w="9525">
                  <a:solidFill>
                    <a:srgbClr val="000000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</p:cxnSp>
            <p:sp>
              <p:nvSpPr>
                <p:cNvPr id="197" name="Google Shape;197;p23"/>
                <p:cNvSpPr/>
                <p:nvPr/>
              </p:nvSpPr>
              <p:spPr>
                <a:xfrm>
                  <a:off x="2070100" y="2563700"/>
                  <a:ext cx="92400" cy="92400"/>
                </a:xfrm>
                <a:prstGeom prst="ellipse">
                  <a:avLst/>
                </a:prstGeom>
                <a:solidFill>
                  <a:srgbClr val="000000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  <p:sp>
            <p:nvSpPr>
              <p:cNvPr id="198" name="Google Shape;198;p23"/>
              <p:cNvSpPr txBox="1"/>
              <p:nvPr/>
            </p:nvSpPr>
            <p:spPr>
              <a:xfrm>
                <a:off x="6435797" y="2702599"/>
                <a:ext cx="958200" cy="3714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91425" lIns="91425" spcFirstLastPara="1" rIns="91425" wrap="square" tIns="91425">
                <a:noAutofit/>
              </a:bodyPr>
              <a:lstStyle/>
              <a:p>
                <a:pPr indent="0" lvl="0" marL="0" rtl="0" algn="ctr">
                  <a:lnSpc>
                    <a:spcPct val="115000"/>
                  </a:lnSpc>
                  <a:spcBef>
                    <a:spcPts val="0"/>
                  </a:spcBef>
                  <a:spcAft>
                    <a:spcPts val="1600"/>
                  </a:spcAft>
                  <a:buNone/>
                </a:pPr>
                <a:r>
                  <a:rPr b="1" lang="en">
                    <a:latin typeface="Roboto"/>
                    <a:ea typeface="Roboto"/>
                    <a:cs typeface="Roboto"/>
                    <a:sym typeface="Roboto"/>
                  </a:rPr>
                  <a:t>Current</a:t>
                </a:r>
                <a:endParaRPr b="1">
                  <a:latin typeface="Roboto"/>
                  <a:ea typeface="Roboto"/>
                  <a:cs typeface="Roboto"/>
                  <a:sym typeface="Roboto"/>
                </a:endParaRPr>
              </a:p>
            </p:txBody>
          </p:sp>
          <p:sp>
            <p:nvSpPr>
              <p:cNvPr id="199" name="Google Shape;199;p23"/>
              <p:cNvSpPr txBox="1"/>
              <p:nvPr/>
            </p:nvSpPr>
            <p:spPr>
              <a:xfrm>
                <a:off x="6676773" y="3494450"/>
                <a:ext cx="2253600" cy="9438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b="1" lang="en" sz="1000">
                    <a:latin typeface="Roboto"/>
                    <a:ea typeface="Roboto"/>
                    <a:cs typeface="Roboto"/>
                    <a:sym typeface="Roboto"/>
                  </a:rPr>
                  <a:t>Population of Data/Polishing Site</a:t>
                </a:r>
                <a:endParaRPr b="1" sz="1000">
                  <a:latin typeface="Roboto"/>
                  <a:ea typeface="Roboto"/>
                  <a:cs typeface="Roboto"/>
                  <a:sym typeface="Roboto"/>
                </a:endParaRPr>
              </a:p>
              <a:p>
                <a:pPr indent="0" lvl="0" marL="0" rtl="0" algn="l">
                  <a:spcBef>
                    <a:spcPts val="0"/>
                  </a:spcBef>
                  <a:spcAft>
                    <a:spcPts val="1600"/>
                  </a:spcAft>
                  <a:buNone/>
                </a:pPr>
                <a:r>
                  <a:rPr lang="en" sz="800">
                    <a:latin typeface="Roboto"/>
                    <a:ea typeface="Roboto"/>
                    <a:cs typeface="Roboto"/>
                    <a:sym typeface="Roboto"/>
                  </a:rPr>
                  <a:t>Filled in data for the Posts and polished the overall site.</a:t>
                </a:r>
                <a:endParaRPr b="1" sz="800">
                  <a:latin typeface="Roboto"/>
                  <a:ea typeface="Roboto"/>
                  <a:cs typeface="Roboto"/>
                  <a:sym typeface="Roboto"/>
                </a:endParaRPr>
              </a:p>
            </p:txBody>
          </p:sp>
        </p:grpSp>
      </p:grpSp>
      <p:grpSp>
        <p:nvGrpSpPr>
          <p:cNvPr id="200" name="Google Shape;200;p23"/>
          <p:cNvGrpSpPr/>
          <p:nvPr/>
        </p:nvGrpSpPr>
        <p:grpSpPr>
          <a:xfrm>
            <a:off x="483052" y="1864926"/>
            <a:ext cx="2580720" cy="1728874"/>
            <a:chOff x="496002" y="1857800"/>
            <a:chExt cx="2580720" cy="1728874"/>
          </a:xfrm>
        </p:grpSpPr>
        <p:sp>
          <p:nvSpPr>
            <p:cNvPr id="201" name="Google Shape;201;p23"/>
            <p:cNvSpPr/>
            <p:nvPr/>
          </p:nvSpPr>
          <p:spPr>
            <a:xfrm>
              <a:off x="932600" y="3079475"/>
              <a:ext cx="1958400" cy="133500"/>
            </a:xfrm>
            <a:prstGeom prst="rect">
              <a:avLst/>
            </a:prstGeom>
            <a:solidFill>
              <a:srgbClr val="307BF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202" name="Google Shape;202;p23"/>
            <p:cNvGrpSpPr/>
            <p:nvPr/>
          </p:nvGrpSpPr>
          <p:grpSpPr>
            <a:xfrm>
              <a:off x="496002" y="1857800"/>
              <a:ext cx="2580720" cy="1728874"/>
              <a:chOff x="496002" y="1857800"/>
              <a:chExt cx="2580720" cy="1728874"/>
            </a:xfrm>
          </p:grpSpPr>
          <p:sp>
            <p:nvSpPr>
              <p:cNvPr id="203" name="Google Shape;203;p23"/>
              <p:cNvSpPr txBox="1"/>
              <p:nvPr/>
            </p:nvSpPr>
            <p:spPr>
              <a:xfrm>
                <a:off x="496002" y="3215274"/>
                <a:ext cx="1024800" cy="3714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91425" lIns="91425" spcFirstLastPara="1" rIns="91425" wrap="square" tIns="91425">
                <a:noAutofit/>
              </a:bodyPr>
              <a:lstStyle/>
              <a:p>
                <a:pPr indent="0" lvl="0" marL="0" rtl="0" algn="ctr">
                  <a:lnSpc>
                    <a:spcPct val="115000"/>
                  </a:lnSpc>
                  <a:spcBef>
                    <a:spcPts val="0"/>
                  </a:spcBef>
                  <a:spcAft>
                    <a:spcPts val="1600"/>
                  </a:spcAft>
                  <a:buNone/>
                </a:pPr>
                <a:r>
                  <a:rPr b="1" lang="en">
                    <a:latin typeface="Roboto"/>
                    <a:ea typeface="Roboto"/>
                    <a:cs typeface="Roboto"/>
                    <a:sym typeface="Roboto"/>
                  </a:rPr>
                  <a:t>February</a:t>
                </a:r>
                <a:endParaRPr b="1">
                  <a:latin typeface="Roboto"/>
                  <a:ea typeface="Roboto"/>
                  <a:cs typeface="Roboto"/>
                  <a:sym typeface="Roboto"/>
                </a:endParaRPr>
              </a:p>
            </p:txBody>
          </p:sp>
          <p:grpSp>
            <p:nvGrpSpPr>
              <p:cNvPr id="204" name="Google Shape;204;p23"/>
              <p:cNvGrpSpPr/>
              <p:nvPr/>
            </p:nvGrpSpPr>
            <p:grpSpPr>
              <a:xfrm>
                <a:off x="881025" y="2800065"/>
                <a:ext cx="92400" cy="411825"/>
                <a:chOff x="845575" y="2563700"/>
                <a:chExt cx="92400" cy="411825"/>
              </a:xfrm>
            </p:grpSpPr>
            <p:cxnSp>
              <p:nvCxnSpPr>
                <p:cNvPr id="205" name="Google Shape;205;p23"/>
                <p:cNvCxnSpPr/>
                <p:nvPr/>
              </p:nvCxnSpPr>
              <p:spPr>
                <a:xfrm>
                  <a:off x="891775" y="2616125"/>
                  <a:ext cx="0" cy="359400"/>
                </a:xfrm>
                <a:prstGeom prst="straightConnector1">
                  <a:avLst/>
                </a:prstGeom>
                <a:noFill/>
                <a:ln cap="flat" cmpd="sng" w="9525">
                  <a:solidFill>
                    <a:srgbClr val="000000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</p:cxnSp>
            <p:sp>
              <p:nvSpPr>
                <p:cNvPr id="206" name="Google Shape;206;p23"/>
                <p:cNvSpPr/>
                <p:nvPr/>
              </p:nvSpPr>
              <p:spPr>
                <a:xfrm>
                  <a:off x="845575" y="2563700"/>
                  <a:ext cx="92400" cy="92400"/>
                </a:xfrm>
                <a:prstGeom prst="ellipse">
                  <a:avLst/>
                </a:prstGeom>
                <a:solidFill>
                  <a:srgbClr val="000000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  <p:sp>
            <p:nvSpPr>
              <p:cNvPr id="207" name="Google Shape;207;p23"/>
              <p:cNvSpPr txBox="1"/>
              <p:nvPr/>
            </p:nvSpPr>
            <p:spPr>
              <a:xfrm>
                <a:off x="823122" y="1857800"/>
                <a:ext cx="2253600" cy="9438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b="1" lang="en" sz="1000">
                    <a:latin typeface="Roboto"/>
                    <a:ea typeface="Roboto"/>
                    <a:cs typeface="Roboto"/>
                    <a:sym typeface="Roboto"/>
                  </a:rPr>
                  <a:t>Initial Research</a:t>
                </a:r>
                <a:endParaRPr b="1" sz="1000">
                  <a:latin typeface="Roboto"/>
                  <a:ea typeface="Roboto"/>
                  <a:cs typeface="Roboto"/>
                  <a:sym typeface="Roboto"/>
                </a:endParaRPr>
              </a:p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1" sz="800">
                  <a:latin typeface="Roboto"/>
                  <a:ea typeface="Roboto"/>
                  <a:cs typeface="Roboto"/>
                  <a:sym typeface="Roboto"/>
                </a:endParaRPr>
              </a:p>
              <a:p>
                <a:pPr indent="0" lvl="0" marL="0" rtl="0" algn="l">
                  <a:spcBef>
                    <a:spcPts val="0"/>
                  </a:spcBef>
                  <a:spcAft>
                    <a:spcPts val="1600"/>
                  </a:spcAft>
                  <a:buNone/>
                </a:pPr>
                <a:r>
                  <a:rPr lang="en" sz="800">
                    <a:latin typeface="Roboto"/>
                    <a:ea typeface="Roboto"/>
                    <a:cs typeface="Roboto"/>
                    <a:sym typeface="Roboto"/>
                  </a:rPr>
                  <a:t>Research into what type of CMS to use, and finally ended with Wordpress</a:t>
                </a:r>
                <a:endParaRPr b="1" sz="800">
                  <a:latin typeface="Roboto"/>
                  <a:ea typeface="Roboto"/>
                  <a:cs typeface="Roboto"/>
                  <a:sym typeface="Roboto"/>
                </a:endParaRPr>
              </a:p>
            </p:txBody>
          </p:sp>
        </p:grpSp>
      </p:grpSp>
      <p:grpSp>
        <p:nvGrpSpPr>
          <p:cNvPr id="208" name="Google Shape;208;p23"/>
          <p:cNvGrpSpPr/>
          <p:nvPr/>
        </p:nvGrpSpPr>
        <p:grpSpPr>
          <a:xfrm>
            <a:off x="2512645" y="2709722"/>
            <a:ext cx="2501355" cy="1735654"/>
            <a:chOff x="2525595" y="2702596"/>
            <a:chExt cx="2501355" cy="1735654"/>
          </a:xfrm>
        </p:grpSpPr>
        <p:sp>
          <p:nvSpPr>
            <p:cNvPr id="209" name="Google Shape;209;p23"/>
            <p:cNvSpPr/>
            <p:nvPr/>
          </p:nvSpPr>
          <p:spPr>
            <a:xfrm>
              <a:off x="2890952" y="3079475"/>
              <a:ext cx="1958400" cy="133500"/>
            </a:xfrm>
            <a:prstGeom prst="rect">
              <a:avLst/>
            </a:prstGeom>
            <a:solidFill>
              <a:srgbClr val="0944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210" name="Google Shape;210;p23"/>
            <p:cNvGrpSpPr/>
            <p:nvPr/>
          </p:nvGrpSpPr>
          <p:grpSpPr>
            <a:xfrm>
              <a:off x="2525595" y="2702596"/>
              <a:ext cx="2501355" cy="1735654"/>
              <a:chOff x="2525595" y="2702596"/>
              <a:chExt cx="2501355" cy="1735654"/>
            </a:xfrm>
          </p:grpSpPr>
          <p:sp>
            <p:nvSpPr>
              <p:cNvPr id="211" name="Google Shape;211;p23"/>
              <p:cNvSpPr txBox="1"/>
              <p:nvPr/>
            </p:nvSpPr>
            <p:spPr>
              <a:xfrm>
                <a:off x="2525595" y="2702596"/>
                <a:ext cx="745800" cy="3714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91425" lIns="91425" spcFirstLastPara="1" rIns="91425" wrap="square" tIns="91425">
                <a:noAutofit/>
              </a:bodyPr>
              <a:lstStyle/>
              <a:p>
                <a:pPr indent="0" lvl="0" marL="0" rtl="0" algn="ctr">
                  <a:lnSpc>
                    <a:spcPct val="115000"/>
                  </a:lnSpc>
                  <a:spcBef>
                    <a:spcPts val="0"/>
                  </a:spcBef>
                  <a:spcAft>
                    <a:spcPts val="1600"/>
                  </a:spcAft>
                  <a:buNone/>
                </a:pPr>
                <a:r>
                  <a:rPr b="1" lang="en">
                    <a:latin typeface="Roboto"/>
                    <a:ea typeface="Roboto"/>
                    <a:cs typeface="Roboto"/>
                    <a:sym typeface="Roboto"/>
                  </a:rPr>
                  <a:t>March</a:t>
                </a:r>
                <a:endParaRPr b="1">
                  <a:latin typeface="Roboto"/>
                  <a:ea typeface="Roboto"/>
                  <a:cs typeface="Roboto"/>
                  <a:sym typeface="Roboto"/>
                </a:endParaRPr>
              </a:p>
            </p:txBody>
          </p:sp>
          <p:grpSp>
            <p:nvGrpSpPr>
              <p:cNvPr id="212" name="Google Shape;212;p23"/>
              <p:cNvGrpSpPr/>
              <p:nvPr/>
            </p:nvGrpSpPr>
            <p:grpSpPr>
              <a:xfrm rot="10800000">
                <a:off x="2849073" y="3079467"/>
                <a:ext cx="92400" cy="411825"/>
                <a:chOff x="2070100" y="2563700"/>
                <a:chExt cx="92400" cy="411825"/>
              </a:xfrm>
            </p:grpSpPr>
            <p:cxnSp>
              <p:nvCxnSpPr>
                <p:cNvPr id="213" name="Google Shape;213;p23"/>
                <p:cNvCxnSpPr/>
                <p:nvPr/>
              </p:nvCxnSpPr>
              <p:spPr>
                <a:xfrm>
                  <a:off x="2116300" y="2616125"/>
                  <a:ext cx="0" cy="359400"/>
                </a:xfrm>
                <a:prstGeom prst="straightConnector1">
                  <a:avLst/>
                </a:prstGeom>
                <a:noFill/>
                <a:ln cap="flat" cmpd="sng" w="9525">
                  <a:solidFill>
                    <a:srgbClr val="000000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</p:cxnSp>
            <p:sp>
              <p:nvSpPr>
                <p:cNvPr id="214" name="Google Shape;214;p23"/>
                <p:cNvSpPr/>
                <p:nvPr/>
              </p:nvSpPr>
              <p:spPr>
                <a:xfrm>
                  <a:off x="2070100" y="2563700"/>
                  <a:ext cx="92400" cy="92400"/>
                </a:xfrm>
                <a:prstGeom prst="ellipse">
                  <a:avLst/>
                </a:prstGeom>
                <a:solidFill>
                  <a:srgbClr val="000000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  <p:sp>
            <p:nvSpPr>
              <p:cNvPr id="215" name="Google Shape;215;p23"/>
              <p:cNvSpPr txBox="1"/>
              <p:nvPr/>
            </p:nvSpPr>
            <p:spPr>
              <a:xfrm>
                <a:off x="2773350" y="3494450"/>
                <a:ext cx="2253600" cy="9438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b="1" lang="en" sz="1000">
                    <a:latin typeface="Roboto"/>
                    <a:ea typeface="Roboto"/>
                    <a:cs typeface="Roboto"/>
                    <a:sym typeface="Roboto"/>
                  </a:rPr>
                  <a:t>Wordpress Familiarity/Plugins</a:t>
                </a:r>
                <a:endParaRPr b="1" sz="1000">
                  <a:latin typeface="Roboto"/>
                  <a:ea typeface="Roboto"/>
                  <a:cs typeface="Roboto"/>
                  <a:sym typeface="Roboto"/>
                </a:endParaRPr>
              </a:p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1" sz="800">
                  <a:latin typeface="Roboto"/>
                  <a:ea typeface="Roboto"/>
                  <a:cs typeface="Roboto"/>
                  <a:sym typeface="Roboto"/>
                </a:endParaRPr>
              </a:p>
              <a:p>
                <a:pPr indent="0" lvl="0" marL="0" rtl="0" algn="l">
                  <a:spcBef>
                    <a:spcPts val="0"/>
                  </a:spcBef>
                  <a:spcAft>
                    <a:spcPts val="1600"/>
                  </a:spcAft>
                  <a:buNone/>
                </a:pPr>
                <a:r>
                  <a:rPr lang="en" sz="800">
                    <a:latin typeface="Roboto"/>
                    <a:ea typeface="Roboto"/>
                    <a:cs typeface="Roboto"/>
                    <a:sym typeface="Roboto"/>
                  </a:rPr>
                  <a:t>Acquirement of different plugins such as Jetpack, Elementor, WP-Crontrol</a:t>
                </a:r>
                <a:endParaRPr b="1" sz="800">
                  <a:latin typeface="Roboto"/>
                  <a:ea typeface="Roboto"/>
                  <a:cs typeface="Roboto"/>
                  <a:sym typeface="Roboto"/>
                </a:endParaRPr>
              </a:p>
            </p:txBody>
          </p:sp>
        </p:grpSp>
      </p:grp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9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Google Shape;220;p24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Challenges/Future Work</a:t>
            </a:r>
            <a:endParaRPr/>
          </a:p>
        </p:txBody>
      </p:sp>
      <p:sp>
        <p:nvSpPr>
          <p:cNvPr id="221" name="Google Shape;221;p24"/>
          <p:cNvSpPr txBox="1"/>
          <p:nvPr>
            <p:ph idx="1" type="body"/>
          </p:nvPr>
        </p:nvSpPr>
        <p:spPr>
          <a:xfrm>
            <a:off x="311700" y="1266325"/>
            <a:ext cx="8520600" cy="330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b="1" lang="en"/>
              <a:t> Challenges </a:t>
            </a:r>
            <a:endParaRPr b="1"/>
          </a:p>
          <a:p>
            <a:pPr indent="-342900" lvl="0" marL="914400" rtl="0" algn="l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" sz="1600"/>
              <a:t>Simple tasks in Elementor were not always </a:t>
            </a:r>
            <a:r>
              <a:rPr lang="en" sz="1600"/>
              <a:t>straightforward</a:t>
            </a:r>
            <a:endParaRPr sz="1600"/>
          </a:p>
          <a:p>
            <a:pPr indent="-330200" lvl="0" marL="914400" rtl="0" algn="l">
              <a:spcBef>
                <a:spcPts val="0"/>
              </a:spcBef>
              <a:spcAft>
                <a:spcPts val="0"/>
              </a:spcAft>
              <a:buSzPts val="1600"/>
              <a:buChar char="-"/>
            </a:pPr>
            <a:r>
              <a:rPr lang="en" sz="1600"/>
              <a:t>Learning how to add/edit pages</a:t>
            </a:r>
            <a:endParaRPr sz="1600"/>
          </a:p>
          <a:p>
            <a:pPr indent="-330200" lvl="0" marL="914400" rtl="0" algn="l">
              <a:spcBef>
                <a:spcPts val="0"/>
              </a:spcBef>
              <a:spcAft>
                <a:spcPts val="0"/>
              </a:spcAft>
              <a:buSzPts val="1600"/>
              <a:buChar char="-"/>
            </a:pPr>
            <a:r>
              <a:rPr lang="en" sz="1600"/>
              <a:t>Creating a select filter led to slight glitches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"/>
              <a:t>Future work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en"/>
              <a:t>Export website into VT Wordpress </a:t>
            </a:r>
            <a:r>
              <a:rPr lang="en"/>
              <a:t>environment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en"/>
              <a:t>Acquire</a:t>
            </a:r>
            <a:r>
              <a:rPr lang="en"/>
              <a:t> VT domain name and finalize hosting</a:t>
            </a:r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5" name="Shape 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Google Shape;226;p25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Acknowledgements</a:t>
            </a:r>
            <a:endParaRPr/>
          </a:p>
        </p:txBody>
      </p:sp>
      <p:graphicFrame>
        <p:nvGraphicFramePr>
          <p:cNvPr id="227" name="Google Shape;227;p25"/>
          <p:cNvGraphicFramePr/>
          <p:nvPr/>
        </p:nvGraphicFramePr>
        <p:xfrm>
          <a:off x="777250" y="12344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{076026FE-A724-4F70-AD41-C0ABE8F0FF5B}</a:tableStyleId>
              </a:tblPr>
              <a:tblGrid>
                <a:gridCol w="3619500"/>
                <a:gridCol w="3619500"/>
              </a:tblGrid>
              <a:tr h="1488750">
                <a:tc>
                  <a:txBody>
                    <a:bodyPr/>
                    <a:lstStyle/>
                    <a:p>
                      <a:pPr indent="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  <a:buNone/>
                      </a:pPr>
                      <a:r>
                        <a:rPr lang="en" sz="1800">
                          <a:solidFill>
                            <a:srgbClr val="233A44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Dr. Murali  </a:t>
                      </a:r>
                      <a:endParaRPr sz="18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</a:tr>
              <a:tr h="1572800">
                <a:tc>
                  <a:txBody>
                    <a:bodyPr/>
                    <a:lstStyle/>
                    <a:p>
                      <a:pPr indent="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  <a:buNone/>
                      </a:pPr>
                      <a:r>
                        <a:rPr lang="en" sz="1800">
                          <a:solidFill>
                            <a:srgbClr val="233A44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Dr. Edward Fox </a:t>
                      </a:r>
                      <a:endParaRPr sz="19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</a:tr>
            </a:tbl>
          </a:graphicData>
        </a:graphic>
      </p:graphicFrame>
      <p:pic>
        <p:nvPicPr>
          <p:cNvPr id="228" name="Google Shape;228;p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523450" y="1285125"/>
            <a:ext cx="1353876" cy="1354861"/>
          </a:xfrm>
          <a:prstGeom prst="rect">
            <a:avLst/>
          </a:prstGeom>
          <a:noFill/>
          <a:ln>
            <a:noFill/>
          </a:ln>
        </p:spPr>
      </p:pic>
      <p:pic>
        <p:nvPicPr>
          <p:cNvPr id="229" name="Google Shape;229;p2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541375" y="2850575"/>
            <a:ext cx="1353875" cy="13538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3" name="Shape 2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Google Shape;234;p26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References</a:t>
            </a:r>
            <a:endParaRPr/>
          </a:p>
        </p:txBody>
      </p:sp>
      <p:sp>
        <p:nvSpPr>
          <p:cNvPr id="235" name="Google Shape;235;p26"/>
          <p:cNvSpPr txBox="1"/>
          <p:nvPr>
            <p:ph idx="1" type="body"/>
          </p:nvPr>
        </p:nvSpPr>
        <p:spPr>
          <a:xfrm>
            <a:off x="311700" y="1266325"/>
            <a:ext cx="8520600" cy="330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77500" lnSpcReduction="2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u="sng">
                <a:solidFill>
                  <a:schemeClr val="hlink"/>
                </a:solidFill>
                <a:hlinkClick r:id="rId3"/>
              </a:rPr>
              <a:t>https://www.youtube.com/watch?v=8owJ_OYxUzA</a:t>
            </a:r>
            <a:r>
              <a:rPr lang="en"/>
              <a:t> 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 u="sng">
                <a:solidFill>
                  <a:schemeClr val="hlink"/>
                </a:solidFill>
                <a:hlinkClick r:id="rId4"/>
              </a:rPr>
              <a:t>https://wordpress.org/plugins/advanced-custom-fields/</a:t>
            </a:r>
            <a:r>
              <a:rPr lang="en"/>
              <a:t> 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 u="sng">
                <a:solidFill>
                  <a:schemeClr val="hlink"/>
                </a:solidFill>
                <a:hlinkClick r:id="rId5"/>
              </a:rPr>
              <a:t>https://wordpress.org/plugins/elementor/</a:t>
            </a:r>
            <a:r>
              <a:rPr lang="en"/>
              <a:t> 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 u="sng">
                <a:solidFill>
                  <a:schemeClr val="hlink"/>
                </a:solidFill>
                <a:hlinkClick r:id="rId6"/>
              </a:rPr>
              <a:t>https://dac.cs.vt.edu/person/edward-fox/</a:t>
            </a:r>
            <a:r>
              <a:rPr lang="en"/>
              <a:t> 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 u="sng">
                <a:solidFill>
                  <a:schemeClr val="hlink"/>
                </a:solidFill>
                <a:hlinkClick r:id="rId7"/>
              </a:rPr>
              <a:t>https://cs.vt.edu/people/faculty/tm-murali.html</a:t>
            </a:r>
            <a:endParaRPr sz="1200"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700" u="sng">
                <a:solidFill>
                  <a:schemeClr val="accent5"/>
                </a:solidFill>
                <a:hlinkClick r:id="rId8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http://cte.cs.vt.edu/</a:t>
            </a:r>
            <a:r>
              <a:rPr lang="en" sz="1700" u="sng">
                <a:solidFill>
                  <a:schemeClr val="accent5"/>
                </a:solidFill>
              </a:rPr>
              <a:t> (CTE Website) </a:t>
            </a:r>
            <a:endParaRPr sz="1700" u="sng">
              <a:solidFill>
                <a:schemeClr val="accent5"/>
              </a:solidFill>
            </a:endParaRPr>
          </a:p>
          <a:p>
            <a:pPr indent="0" lvl="0" marL="45720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1700" u="sng">
              <a:solidFill>
                <a:schemeClr val="accent5"/>
              </a:solidFill>
            </a:endParaRPr>
          </a:p>
          <a:p>
            <a:pPr indent="0" lvl="0" marL="45720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45720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4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Outline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3" name="Google Shape;73;p14"/>
          <p:cNvSpPr txBox="1"/>
          <p:nvPr>
            <p:ph idx="1" type="body"/>
          </p:nvPr>
        </p:nvSpPr>
        <p:spPr>
          <a:xfrm>
            <a:off x="311700" y="1266325"/>
            <a:ext cx="8520600" cy="330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lnSpcReduction="20000"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Motivation and Background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Deliverables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Site </a:t>
            </a:r>
            <a:r>
              <a:rPr lang="en"/>
              <a:t>Architecture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Implementations</a:t>
            </a:r>
            <a:r>
              <a:rPr lang="en"/>
              <a:t> 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Process of Management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Results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Timeline 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Challenges/Future Work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Acknowledgements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References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5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Motivation and Background</a:t>
            </a:r>
            <a:endParaRPr/>
          </a:p>
        </p:txBody>
      </p:sp>
      <p:sp>
        <p:nvSpPr>
          <p:cNvPr id="79" name="Google Shape;79;p15"/>
          <p:cNvSpPr txBox="1"/>
          <p:nvPr>
            <p:ph idx="1" type="body"/>
          </p:nvPr>
        </p:nvSpPr>
        <p:spPr>
          <a:xfrm>
            <a:off x="311700" y="1266325"/>
            <a:ext cx="8520600" cy="330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Dr. Murali requested a new Content Management System for functionality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457200" lvl="0" marL="137160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rPr lang="en"/>
              <a:t>Our solution: </a:t>
            </a:r>
            <a:r>
              <a:rPr b="1" lang="en"/>
              <a:t>Wordpress</a:t>
            </a:r>
            <a:endParaRPr b="1"/>
          </a:p>
        </p:txBody>
      </p:sp>
      <p:graphicFrame>
        <p:nvGraphicFramePr>
          <p:cNvPr id="80" name="Google Shape;80;p15"/>
          <p:cNvGraphicFramePr/>
          <p:nvPr/>
        </p:nvGraphicFramePr>
        <p:xfrm>
          <a:off x="704200" y="19339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{076026FE-A724-4F70-AD41-C0ABE8F0FF5B}</a:tableStyleId>
              </a:tblPr>
              <a:tblGrid>
                <a:gridCol w="3619500"/>
                <a:gridCol w="3619500"/>
              </a:tblGrid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Previous CTE Website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Our Client’s Goals</a:t>
                      </a:r>
                      <a:endParaRPr/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/>
                    <a:lstStyle/>
                    <a:p>
                      <a:pPr indent="-3175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SzPts val="1400"/>
                        <a:buChar char="●"/>
                      </a:pPr>
                      <a:r>
                        <a:rPr lang="en"/>
                        <a:t>Long process to stage, preview, and publish website</a:t>
                      </a:r>
                      <a:endParaRPr/>
                    </a:p>
                    <a:p>
                      <a:pPr indent="-3175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SzPts val="1400"/>
                        <a:buChar char="●"/>
                      </a:pPr>
                      <a:r>
                        <a:rPr lang="en"/>
                        <a:t>Not easy to maintain/edit website</a:t>
                      </a:r>
                      <a:endParaRPr/>
                    </a:p>
                    <a:p>
                      <a:pPr indent="-3175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SzPts val="1400"/>
                        <a:buChar char="●"/>
                      </a:pPr>
                      <a:r>
                        <a:rPr lang="en"/>
                        <a:t>Need ways to improve automation in website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-3175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SzPts val="1400"/>
                        <a:buChar char="●"/>
                      </a:pPr>
                      <a:r>
                        <a:rPr lang="en"/>
                        <a:t>Ways to automatically update information</a:t>
                      </a:r>
                      <a:endParaRPr/>
                    </a:p>
                    <a:p>
                      <a:pPr indent="-3175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SzPts val="1400"/>
                        <a:buChar char="●"/>
                      </a:pPr>
                      <a:r>
                        <a:rPr lang="en"/>
                        <a:t>Easy process to edit information / add new information</a:t>
                      </a:r>
                      <a:endParaRPr/>
                    </a:p>
                    <a:p>
                      <a:pPr indent="-3175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SzPts val="1400"/>
                        <a:buChar char="●"/>
                      </a:pPr>
                      <a:r>
                        <a:rPr lang="en"/>
                        <a:t>Easily preview and stage website</a:t>
                      </a:r>
                      <a:endParaRPr/>
                    </a:p>
                  </a:txBody>
                  <a:tcPr marT="91425" marB="91425" marR="91425" marL="91425"/>
                </a:tc>
              </a:tr>
            </a:tbl>
          </a:graphicData>
        </a:graphic>
      </p:graphicFrame>
      <p:pic>
        <p:nvPicPr>
          <p:cNvPr id="81" name="Google Shape;81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040600" y="3903788"/>
            <a:ext cx="762276" cy="7622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6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Deliverables</a:t>
            </a:r>
            <a:endParaRPr/>
          </a:p>
        </p:txBody>
      </p:sp>
      <p:sp>
        <p:nvSpPr>
          <p:cNvPr id="87" name="Google Shape;87;p16"/>
          <p:cNvSpPr txBox="1"/>
          <p:nvPr>
            <p:ph idx="1" type="body"/>
          </p:nvPr>
        </p:nvSpPr>
        <p:spPr>
          <a:xfrm>
            <a:off x="311700" y="1266325"/>
            <a:ext cx="8520600" cy="330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Admin should have the ability to edit permissions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A new entry can </a:t>
            </a:r>
            <a:r>
              <a:rPr lang="en"/>
              <a:t>automatically  be added to a list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Live Preview of Changes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Certain </a:t>
            </a:r>
            <a:r>
              <a:rPr lang="en"/>
              <a:t>fields</a:t>
            </a:r>
            <a:r>
              <a:rPr lang="en"/>
              <a:t> can display a list of categories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Customization should be robust without the need for coding</a:t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7"/>
          <p:cNvSpPr txBox="1"/>
          <p:nvPr/>
        </p:nvSpPr>
        <p:spPr>
          <a:xfrm>
            <a:off x="411475" y="334325"/>
            <a:ext cx="3000000" cy="73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600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rPr>
              <a:t>Site Architecture</a:t>
            </a:r>
            <a:endParaRPr/>
          </a:p>
        </p:txBody>
      </p:sp>
      <p:pic>
        <p:nvPicPr>
          <p:cNvPr id="93" name="Google Shape;93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225625"/>
            <a:ext cx="8839199" cy="27601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18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Implementations - Custom Post Types and Taxonomies</a:t>
            </a:r>
            <a:endParaRPr/>
          </a:p>
        </p:txBody>
      </p:sp>
      <p:sp>
        <p:nvSpPr>
          <p:cNvPr id="99" name="Google Shape;99;p18"/>
          <p:cNvSpPr txBox="1"/>
          <p:nvPr>
            <p:ph idx="1" type="body"/>
          </p:nvPr>
        </p:nvSpPr>
        <p:spPr>
          <a:xfrm>
            <a:off x="311700" y="1266325"/>
            <a:ext cx="5376000" cy="3627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85000" lnSpcReduction="2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Custom Post Types: </a:t>
            </a:r>
            <a:r>
              <a:rPr lang="en"/>
              <a:t>User-created </a:t>
            </a:r>
            <a:r>
              <a:rPr lang="en"/>
              <a:t>custom</a:t>
            </a:r>
            <a:r>
              <a:rPr lang="en"/>
              <a:t> content types</a:t>
            </a:r>
            <a:endParaRPr/>
          </a:p>
          <a:p>
            <a:pPr indent="-325755" lvl="0" marL="457200" rtl="0" algn="l">
              <a:spcBef>
                <a:spcPts val="1200"/>
              </a:spcBef>
              <a:spcAft>
                <a:spcPts val="0"/>
              </a:spcAft>
              <a:buSzPct val="100000"/>
              <a:buChar char="●"/>
            </a:pPr>
            <a:r>
              <a:rPr lang="en"/>
              <a:t>People</a:t>
            </a:r>
            <a:endParaRPr/>
          </a:p>
          <a:p>
            <a:pPr indent="-325755" lvl="0" marL="457200" rtl="0" algn="l"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en"/>
              <a:t>Research</a:t>
            </a:r>
            <a:endParaRPr/>
          </a:p>
          <a:p>
            <a:pPr indent="-325755" lvl="0" marL="457200" rtl="0" algn="l"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en"/>
              <a:t>News</a:t>
            </a:r>
            <a:endParaRPr/>
          </a:p>
          <a:p>
            <a:pPr indent="-325755" lvl="0" marL="457200" rtl="0" algn="l"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en"/>
              <a:t>Events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b="1" lang="en"/>
              <a:t>Taxonomies: </a:t>
            </a:r>
            <a:r>
              <a:rPr lang="en"/>
              <a:t>Is a way to put posts together based on a set of connections (Categories)</a:t>
            </a:r>
            <a:endParaRPr/>
          </a:p>
          <a:p>
            <a:pPr indent="-325755" lvl="0" marL="457200" rtl="0" algn="l">
              <a:spcBef>
                <a:spcPts val="1200"/>
              </a:spcBef>
              <a:spcAft>
                <a:spcPts val="0"/>
              </a:spcAft>
              <a:buSzPct val="100000"/>
              <a:buChar char="●"/>
            </a:pPr>
            <a:r>
              <a:rPr lang="en"/>
              <a:t>Faculty, Current Student, Alumni</a:t>
            </a:r>
            <a:endParaRPr/>
          </a:p>
          <a:p>
            <a:pPr indent="-325755" lvl="0" marL="457200" rtl="0" algn="l"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en"/>
              <a:t>Research Opportunities, Current Research Projects</a:t>
            </a:r>
            <a:endParaRPr/>
          </a:p>
          <a:p>
            <a:pPr indent="-325755" lvl="0" marL="457200" rtl="0" algn="l"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en"/>
              <a:t>None for News</a:t>
            </a:r>
            <a:endParaRPr/>
          </a:p>
          <a:p>
            <a:pPr indent="-325755" lvl="0" marL="457200" rtl="0" algn="l"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en"/>
              <a:t>Occurring</a:t>
            </a:r>
            <a:r>
              <a:rPr lang="en"/>
              <a:t>, Passed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 b="1"/>
          </a:p>
        </p:txBody>
      </p:sp>
      <p:pic>
        <p:nvPicPr>
          <p:cNvPr id="100" name="Google Shape;100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235750" y="1168325"/>
            <a:ext cx="6637651" cy="37336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19"/>
          <p:cNvSpPr txBox="1"/>
          <p:nvPr>
            <p:ph type="title"/>
          </p:nvPr>
        </p:nvSpPr>
        <p:spPr>
          <a:xfrm>
            <a:off x="311700" y="256425"/>
            <a:ext cx="85206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Implementations - Tools/Plugins</a:t>
            </a:r>
            <a:endParaRPr/>
          </a:p>
        </p:txBody>
      </p:sp>
      <p:sp>
        <p:nvSpPr>
          <p:cNvPr id="106" name="Google Shape;106;p19"/>
          <p:cNvSpPr txBox="1"/>
          <p:nvPr>
            <p:ph idx="1" type="body"/>
          </p:nvPr>
        </p:nvSpPr>
        <p:spPr>
          <a:xfrm>
            <a:off x="311700" y="1266325"/>
            <a:ext cx="8520600" cy="330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rPr lang="en"/>
              <a:t> </a:t>
            </a:r>
            <a:endParaRPr/>
          </a:p>
        </p:txBody>
      </p:sp>
      <p:graphicFrame>
        <p:nvGraphicFramePr>
          <p:cNvPr id="107" name="Google Shape;107;p19"/>
          <p:cNvGraphicFramePr/>
          <p:nvPr/>
        </p:nvGraphicFramePr>
        <p:xfrm>
          <a:off x="832475" y="130537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{076026FE-A724-4F70-AD41-C0ABE8F0FF5B}</a:tableStyleId>
              </a:tblPr>
              <a:tblGrid>
                <a:gridCol w="1089550"/>
                <a:gridCol w="2314275"/>
                <a:gridCol w="2314275"/>
              </a:tblGrid>
              <a:tr h="3545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/>
                        <a:t>Plug-ins</a:t>
                      </a:r>
                      <a:endParaRPr b="1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/>
                        <a:t>Front-end/Back-end</a:t>
                      </a:r>
                      <a:endParaRPr b="1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-2286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/>
                        <a:t>Benefits</a:t>
                      </a:r>
                      <a:endParaRPr b="1"/>
                    </a:p>
                  </a:txBody>
                  <a:tcPr marT="91425" marB="91425" marR="91425" marL="91425"/>
                </a:tc>
              </a:tr>
              <a:tr h="7231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Elementor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-2286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Front-end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-3175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SzPts val="1400"/>
                        <a:buChar char="-"/>
                      </a:pPr>
                      <a:r>
                        <a:rPr lang="en"/>
                        <a:t>Makes it easy to modify the front-end</a:t>
                      </a:r>
                      <a:endParaRPr/>
                    </a:p>
                  </a:txBody>
                  <a:tcPr marT="91425" marB="91425" marR="91425" marL="91425"/>
                </a:tc>
              </a:tr>
              <a:tr h="4231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CPT UI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-2286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Back-end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-3175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SzPts val="1400"/>
                        <a:buChar char="-"/>
                      </a:pPr>
                      <a:r>
                        <a:rPr lang="en"/>
                        <a:t>Makes it easy to create CPTs and taxonomies</a:t>
                      </a:r>
                      <a:endParaRPr/>
                    </a:p>
                  </a:txBody>
                  <a:tcPr marT="91425" marB="91425" marR="91425" marL="91425"/>
                </a:tc>
              </a:tr>
              <a:tr h="4231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ACF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-2286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Back-end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-3175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SzPts val="1400"/>
                        <a:buChar char="-"/>
                      </a:pPr>
                      <a:r>
                        <a:rPr lang="en"/>
                        <a:t>Allows us to create CPT fields </a:t>
                      </a:r>
                      <a:endParaRPr/>
                    </a:p>
                  </a:txBody>
                  <a:tcPr marT="91425" marB="91425" marR="91425" marL="91425"/>
                </a:tc>
              </a:tr>
              <a:tr h="4231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JetSmart filters 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-2286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Front-end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-3175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SzPts val="1400"/>
                        <a:buChar char="-"/>
                      </a:pPr>
                      <a:r>
                        <a:rPr lang="en"/>
                        <a:t>Allows us to filter the CPT </a:t>
                      </a:r>
                      <a:endParaRPr/>
                    </a:p>
                  </a:txBody>
                  <a:tcPr marT="91425" marB="91425" marR="91425" marL="91425"/>
                </a:tc>
              </a:tr>
            </a:tbl>
          </a:graphicData>
        </a:graphic>
      </p:graphicFrame>
      <p:pic>
        <p:nvPicPr>
          <p:cNvPr id="108" name="Google Shape;108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010250" y="2263649"/>
            <a:ext cx="984900" cy="984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9" name="Google Shape;109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958975" y="963826"/>
            <a:ext cx="1873325" cy="1053751"/>
          </a:xfrm>
          <a:prstGeom prst="rect">
            <a:avLst/>
          </a:prstGeom>
          <a:noFill/>
          <a:ln>
            <a:noFill/>
          </a:ln>
        </p:spPr>
      </p:pic>
      <p:pic>
        <p:nvPicPr>
          <p:cNvPr id="110" name="Google Shape;110;p19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705000" y="2262775"/>
            <a:ext cx="984900" cy="984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1" name="Google Shape;111;p19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6958975" y="3411275"/>
            <a:ext cx="1873325" cy="9397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20"/>
          <p:cNvSpPr txBox="1"/>
          <p:nvPr>
            <p:ph type="title"/>
          </p:nvPr>
        </p:nvSpPr>
        <p:spPr>
          <a:xfrm>
            <a:off x="311700" y="445025"/>
            <a:ext cx="37560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Implementations - Automation</a:t>
            </a:r>
            <a:endParaRPr/>
          </a:p>
        </p:txBody>
      </p:sp>
      <p:sp>
        <p:nvSpPr>
          <p:cNvPr id="117" name="Google Shape;117;p20"/>
          <p:cNvSpPr txBox="1"/>
          <p:nvPr>
            <p:ph idx="1" type="body"/>
          </p:nvPr>
        </p:nvSpPr>
        <p:spPr>
          <a:xfrm>
            <a:off x="311700" y="1828825"/>
            <a:ext cx="3918600" cy="330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Schedule time-based tasks</a:t>
            </a:r>
            <a:endParaRPr/>
          </a:p>
          <a:p>
            <a:pPr indent="-342900" lvl="0" marL="4572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WP-Cron</a:t>
            </a:r>
            <a:endParaRPr/>
          </a:p>
          <a:p>
            <a:pPr indent="-3429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Can switch taxo</a:t>
            </a:r>
            <a:r>
              <a:rPr lang="en"/>
              <a:t>nomies based on conditions</a:t>
            </a:r>
            <a:endParaRPr/>
          </a:p>
        </p:txBody>
      </p:sp>
      <p:pic>
        <p:nvPicPr>
          <p:cNvPr id="118" name="Google Shape;118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321050" y="128425"/>
            <a:ext cx="4608899" cy="3430513"/>
          </a:xfrm>
          <a:prstGeom prst="rect">
            <a:avLst/>
          </a:prstGeom>
          <a:noFill/>
          <a:ln>
            <a:noFill/>
          </a:ln>
        </p:spPr>
      </p:pic>
      <p:sp>
        <p:nvSpPr>
          <p:cNvPr id="119" name="Google Shape;119;p20"/>
          <p:cNvSpPr/>
          <p:nvPr/>
        </p:nvSpPr>
        <p:spPr>
          <a:xfrm>
            <a:off x="5583100" y="1619950"/>
            <a:ext cx="2354400" cy="337200"/>
          </a:xfrm>
          <a:prstGeom prst="frame">
            <a:avLst>
              <a:gd fmla="val 12500" name="adj1"/>
            </a:avLst>
          </a:prstGeom>
          <a:solidFill>
            <a:srgbClr val="FF00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0" name="Google Shape;120;p20"/>
          <p:cNvSpPr/>
          <p:nvPr/>
        </p:nvSpPr>
        <p:spPr>
          <a:xfrm>
            <a:off x="5583100" y="1957250"/>
            <a:ext cx="864900" cy="337200"/>
          </a:xfrm>
          <a:prstGeom prst="frame">
            <a:avLst>
              <a:gd fmla="val 12500" name="adj1"/>
            </a:avLst>
          </a:prstGeom>
          <a:solidFill>
            <a:srgbClr val="FF00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121" name="Google Shape;121;p20"/>
          <p:cNvCxnSpPr>
            <a:stCxn id="122" idx="1"/>
          </p:cNvCxnSpPr>
          <p:nvPr/>
        </p:nvCxnSpPr>
        <p:spPr>
          <a:xfrm flipH="1">
            <a:off x="5865450" y="1242825"/>
            <a:ext cx="1070400" cy="37710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22" name="Google Shape;122;p20"/>
          <p:cNvSpPr txBox="1"/>
          <p:nvPr/>
        </p:nvSpPr>
        <p:spPr>
          <a:xfrm>
            <a:off x="6935850" y="935025"/>
            <a:ext cx="12498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Open Sans"/>
                <a:ea typeface="Open Sans"/>
                <a:cs typeface="Open Sans"/>
                <a:sym typeface="Open Sans"/>
              </a:rPr>
              <a:t>Based off Taxonomies</a:t>
            </a:r>
            <a:endParaRPr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123" name="Google Shape;123;p20"/>
          <p:cNvCxnSpPr>
            <a:stCxn id="122" idx="1"/>
          </p:cNvCxnSpPr>
          <p:nvPr/>
        </p:nvCxnSpPr>
        <p:spPr>
          <a:xfrm flipH="1">
            <a:off x="6448050" y="1242825"/>
            <a:ext cx="487800" cy="84630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pic>
        <p:nvPicPr>
          <p:cNvPr id="124" name="Google Shape;124;p2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016900" y="2707300"/>
            <a:ext cx="3350101" cy="21096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8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21"/>
          <p:cNvSpPr txBox="1"/>
          <p:nvPr>
            <p:ph type="title"/>
          </p:nvPr>
        </p:nvSpPr>
        <p:spPr>
          <a:xfrm>
            <a:off x="311700" y="216425"/>
            <a:ext cx="85206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Process of Management</a:t>
            </a:r>
            <a:endParaRPr/>
          </a:p>
        </p:txBody>
      </p:sp>
      <p:sp>
        <p:nvSpPr>
          <p:cNvPr id="130" name="Google Shape;130;p21"/>
          <p:cNvSpPr txBox="1"/>
          <p:nvPr/>
        </p:nvSpPr>
        <p:spPr>
          <a:xfrm>
            <a:off x="6285175" y="2167900"/>
            <a:ext cx="1293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Open Sans"/>
              <a:ea typeface="Open Sans"/>
              <a:cs typeface="Open Sans"/>
              <a:sym typeface="Open Sans"/>
            </a:endParaRPr>
          </a:p>
        </p:txBody>
      </p:sp>
      <p:grpSp>
        <p:nvGrpSpPr>
          <p:cNvPr id="131" name="Google Shape;131;p21"/>
          <p:cNvGrpSpPr/>
          <p:nvPr/>
        </p:nvGrpSpPr>
        <p:grpSpPr>
          <a:xfrm>
            <a:off x="606063" y="1204988"/>
            <a:ext cx="2806575" cy="1289700"/>
            <a:chOff x="606063" y="1204988"/>
            <a:chExt cx="2806575" cy="1289700"/>
          </a:xfrm>
        </p:grpSpPr>
        <p:sp>
          <p:nvSpPr>
            <p:cNvPr id="132" name="Google Shape;132;p21"/>
            <p:cNvSpPr txBox="1"/>
            <p:nvPr/>
          </p:nvSpPr>
          <p:spPr>
            <a:xfrm>
              <a:off x="606063" y="1204988"/>
              <a:ext cx="2124000" cy="1289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200">
                  <a:latin typeface="Roboto"/>
                  <a:ea typeface="Roboto"/>
                  <a:cs typeface="Roboto"/>
                  <a:sym typeface="Roboto"/>
                </a:rPr>
                <a:t>Select Custom Post Type</a:t>
              </a:r>
              <a:endParaRPr b="1" sz="800">
                <a:latin typeface="Roboto"/>
                <a:ea typeface="Roboto"/>
                <a:cs typeface="Roboto"/>
                <a:sym typeface="Roboto"/>
              </a:endParaRPr>
            </a:p>
            <a:p>
              <a:pPr indent="0" lvl="0" marL="0" rtl="0" algn="r">
                <a:spcBef>
                  <a:spcPts val="0"/>
                </a:spcBef>
                <a:spcAft>
                  <a:spcPts val="1600"/>
                </a:spcAft>
                <a:buNone/>
              </a:pPr>
              <a:r>
                <a:rPr lang="en" sz="800">
                  <a:latin typeface="Roboto"/>
                  <a:ea typeface="Roboto"/>
                  <a:cs typeface="Roboto"/>
                  <a:sym typeface="Roboto"/>
                </a:rPr>
                <a:t>Click on the wordpress </a:t>
              </a:r>
              <a:r>
                <a:rPr lang="en" sz="800">
                  <a:latin typeface="Roboto"/>
                  <a:ea typeface="Roboto"/>
                  <a:cs typeface="Roboto"/>
                  <a:sym typeface="Roboto"/>
                </a:rPr>
                <a:t>sidebar</a:t>
              </a:r>
              <a:r>
                <a:rPr lang="en" sz="800">
                  <a:latin typeface="Roboto"/>
                  <a:ea typeface="Roboto"/>
                  <a:cs typeface="Roboto"/>
                  <a:sym typeface="Roboto"/>
                </a:rPr>
                <a:t> with different post types and click “Add new” </a:t>
              </a:r>
              <a:endParaRPr b="1" sz="800">
                <a:latin typeface="Roboto"/>
                <a:ea typeface="Roboto"/>
                <a:cs typeface="Roboto"/>
                <a:sym typeface="Roboto"/>
              </a:endParaRPr>
            </a:p>
          </p:txBody>
        </p:sp>
        <p:cxnSp>
          <p:nvCxnSpPr>
            <p:cNvPr id="133" name="Google Shape;133;p21"/>
            <p:cNvCxnSpPr/>
            <p:nvPr/>
          </p:nvCxnSpPr>
          <p:spPr>
            <a:xfrm rot="10800000">
              <a:off x="2779038" y="1926475"/>
              <a:ext cx="633600" cy="0"/>
            </a:xfrm>
            <a:prstGeom prst="straightConnector1">
              <a:avLst/>
            </a:prstGeom>
            <a:noFill/>
            <a:ln cap="flat" cmpd="sng" w="9525">
              <a:solidFill>
                <a:srgbClr val="249C90"/>
              </a:solidFill>
              <a:prstDash val="solid"/>
              <a:round/>
              <a:headEnd len="sm" w="sm" type="none"/>
              <a:tailEnd len="med" w="med" type="oval"/>
            </a:ln>
          </p:spPr>
        </p:cxnSp>
      </p:grpSp>
      <p:grpSp>
        <p:nvGrpSpPr>
          <p:cNvPr id="134" name="Google Shape;134;p21"/>
          <p:cNvGrpSpPr/>
          <p:nvPr/>
        </p:nvGrpSpPr>
        <p:grpSpPr>
          <a:xfrm>
            <a:off x="5072875" y="728475"/>
            <a:ext cx="3610650" cy="1289700"/>
            <a:chOff x="5209838" y="1060350"/>
            <a:chExt cx="3610650" cy="1289700"/>
          </a:xfrm>
        </p:grpSpPr>
        <p:sp>
          <p:nvSpPr>
            <p:cNvPr id="135" name="Google Shape;135;p21"/>
            <p:cNvSpPr txBox="1"/>
            <p:nvPr/>
          </p:nvSpPr>
          <p:spPr>
            <a:xfrm>
              <a:off x="6696488" y="1060350"/>
              <a:ext cx="2124000" cy="1289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200">
                  <a:latin typeface="Roboto"/>
                  <a:ea typeface="Roboto"/>
                  <a:cs typeface="Roboto"/>
                  <a:sym typeface="Roboto"/>
                </a:rPr>
                <a:t>Wordpress will use these fields to populate a Custom Template</a:t>
              </a:r>
              <a:endParaRPr b="1" sz="1200">
                <a:latin typeface="Roboto"/>
                <a:ea typeface="Roboto"/>
                <a:cs typeface="Roboto"/>
                <a:sym typeface="Roboto"/>
              </a:endParaRPr>
            </a:p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1" sz="800">
                <a:latin typeface="Roboto"/>
                <a:ea typeface="Roboto"/>
                <a:cs typeface="Roboto"/>
                <a:sym typeface="Roboto"/>
              </a:endParaRPr>
            </a:p>
            <a:p>
              <a:pPr indent="0" lvl="0" marL="0" rtl="0" algn="l">
                <a:spcBef>
                  <a:spcPts val="0"/>
                </a:spcBef>
                <a:spcAft>
                  <a:spcPts val="1600"/>
                </a:spcAft>
                <a:buNone/>
              </a:pPr>
              <a:r>
                <a:rPr lang="en" sz="800">
                  <a:latin typeface="Roboto"/>
                  <a:ea typeface="Roboto"/>
                  <a:cs typeface="Roboto"/>
                  <a:sym typeface="Roboto"/>
                </a:rPr>
                <a:t>Custom templates that we made will be populated automatically with individual pages</a:t>
              </a:r>
              <a:endParaRPr b="1" sz="800">
                <a:latin typeface="Roboto"/>
                <a:ea typeface="Roboto"/>
                <a:cs typeface="Roboto"/>
                <a:sym typeface="Roboto"/>
              </a:endParaRPr>
            </a:p>
          </p:txBody>
        </p:sp>
        <p:cxnSp>
          <p:nvCxnSpPr>
            <p:cNvPr id="136" name="Google Shape;136;p21"/>
            <p:cNvCxnSpPr/>
            <p:nvPr/>
          </p:nvCxnSpPr>
          <p:spPr>
            <a:xfrm>
              <a:off x="5209838" y="1705200"/>
              <a:ext cx="1286700" cy="0"/>
            </a:xfrm>
            <a:prstGeom prst="straightConnector1">
              <a:avLst/>
            </a:prstGeom>
            <a:noFill/>
            <a:ln cap="flat" cmpd="sng" w="9525">
              <a:solidFill>
                <a:srgbClr val="155B54"/>
              </a:solidFill>
              <a:prstDash val="solid"/>
              <a:round/>
              <a:headEnd len="sm" w="sm" type="none"/>
              <a:tailEnd len="med" w="med" type="oval"/>
            </a:ln>
          </p:spPr>
        </p:cxnSp>
      </p:grpSp>
      <p:grpSp>
        <p:nvGrpSpPr>
          <p:cNvPr id="137" name="Google Shape;137;p21"/>
          <p:cNvGrpSpPr/>
          <p:nvPr/>
        </p:nvGrpSpPr>
        <p:grpSpPr>
          <a:xfrm>
            <a:off x="5121650" y="3559775"/>
            <a:ext cx="2795813" cy="1289700"/>
            <a:chOff x="5197850" y="3559775"/>
            <a:chExt cx="2795813" cy="1289700"/>
          </a:xfrm>
        </p:grpSpPr>
        <p:sp>
          <p:nvSpPr>
            <p:cNvPr id="138" name="Google Shape;138;p21"/>
            <p:cNvSpPr txBox="1"/>
            <p:nvPr/>
          </p:nvSpPr>
          <p:spPr>
            <a:xfrm>
              <a:off x="5869663" y="3559775"/>
              <a:ext cx="2124000" cy="1289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200">
                  <a:latin typeface="Roboto"/>
                  <a:ea typeface="Roboto"/>
                  <a:cs typeface="Roboto"/>
                  <a:sym typeface="Roboto"/>
                </a:rPr>
                <a:t>Fill Out Custom Post Fields</a:t>
              </a:r>
              <a:endParaRPr b="1" sz="1200">
                <a:latin typeface="Roboto"/>
                <a:ea typeface="Roboto"/>
                <a:cs typeface="Roboto"/>
                <a:sym typeface="Roboto"/>
              </a:endParaRPr>
            </a:p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1" sz="800">
                <a:latin typeface="Roboto"/>
                <a:ea typeface="Roboto"/>
                <a:cs typeface="Roboto"/>
                <a:sym typeface="Roboto"/>
              </a:endParaRPr>
            </a:p>
            <a:p>
              <a:pPr indent="0" lvl="0" marL="0" rtl="0" algn="l">
                <a:spcBef>
                  <a:spcPts val="0"/>
                </a:spcBef>
                <a:spcAft>
                  <a:spcPts val="1600"/>
                </a:spcAft>
                <a:buNone/>
              </a:pPr>
              <a:r>
                <a:rPr lang="en" sz="800">
                  <a:latin typeface="Roboto"/>
                  <a:ea typeface="Roboto"/>
                  <a:cs typeface="Roboto"/>
                  <a:sym typeface="Roboto"/>
                </a:rPr>
                <a:t>Different Custom Posts will have different fields and Taxonomies</a:t>
              </a:r>
              <a:endParaRPr b="1" sz="800">
                <a:latin typeface="Roboto"/>
                <a:ea typeface="Roboto"/>
                <a:cs typeface="Roboto"/>
                <a:sym typeface="Roboto"/>
              </a:endParaRPr>
            </a:p>
          </p:txBody>
        </p:sp>
        <p:cxnSp>
          <p:nvCxnSpPr>
            <p:cNvPr id="139" name="Google Shape;139;p21"/>
            <p:cNvCxnSpPr/>
            <p:nvPr/>
          </p:nvCxnSpPr>
          <p:spPr>
            <a:xfrm flipH="1" rot="10800000">
              <a:off x="5197850" y="3820525"/>
              <a:ext cx="684900" cy="25500"/>
            </a:xfrm>
            <a:prstGeom prst="straightConnector1">
              <a:avLst/>
            </a:prstGeom>
            <a:noFill/>
            <a:ln cap="flat" cmpd="sng" w="9525">
              <a:solidFill>
                <a:srgbClr val="1D7E74"/>
              </a:solidFill>
              <a:prstDash val="solid"/>
              <a:round/>
              <a:headEnd len="sm" w="sm" type="none"/>
              <a:tailEnd len="med" w="med" type="oval"/>
            </a:ln>
          </p:spPr>
        </p:cxnSp>
      </p:grpSp>
      <p:grpSp>
        <p:nvGrpSpPr>
          <p:cNvPr id="140" name="Google Shape;140;p21"/>
          <p:cNvGrpSpPr/>
          <p:nvPr/>
        </p:nvGrpSpPr>
        <p:grpSpPr>
          <a:xfrm>
            <a:off x="2662213" y="728463"/>
            <a:ext cx="3814835" cy="3790597"/>
            <a:chOff x="2662213" y="676344"/>
            <a:chExt cx="3814835" cy="3790597"/>
          </a:xfrm>
        </p:grpSpPr>
        <p:sp>
          <p:nvSpPr>
            <p:cNvPr id="141" name="Google Shape;141;p21"/>
            <p:cNvSpPr/>
            <p:nvPr/>
          </p:nvSpPr>
          <p:spPr>
            <a:xfrm rot="3600185">
              <a:off x="3169983" y="1184511"/>
              <a:ext cx="2774659" cy="2774659"/>
            </a:xfrm>
            <a:prstGeom prst="blockArc">
              <a:avLst>
                <a:gd fmla="val 12622480" name="adj1"/>
                <a:gd fmla="val 19781569" name="adj2"/>
                <a:gd fmla="val 20773" name="adj3"/>
              </a:avLst>
            </a:prstGeom>
            <a:solidFill>
              <a:srgbClr val="155B5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2" name="Google Shape;142;p21"/>
            <p:cNvSpPr/>
            <p:nvPr/>
          </p:nvSpPr>
          <p:spPr>
            <a:xfrm rot="10800000">
              <a:off x="3183490" y="1163229"/>
              <a:ext cx="2774700" cy="2774700"/>
            </a:xfrm>
            <a:prstGeom prst="blockArc">
              <a:avLst>
                <a:gd fmla="val 12622480" name="adj1"/>
                <a:gd fmla="val 19662822" name="adj2"/>
                <a:gd fmla="val 20729" name="adj3"/>
              </a:avLst>
            </a:prstGeom>
            <a:solidFill>
              <a:srgbClr val="1D7E7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3" name="Google Shape;143;p21"/>
            <p:cNvSpPr/>
            <p:nvPr/>
          </p:nvSpPr>
          <p:spPr>
            <a:xfrm rot="-3600185">
              <a:off x="3194618" y="1184114"/>
              <a:ext cx="2774659" cy="2774659"/>
            </a:xfrm>
            <a:prstGeom prst="blockArc">
              <a:avLst>
                <a:gd fmla="val 12622480" name="adj1"/>
                <a:gd fmla="val 19703271" name="adj2"/>
                <a:gd fmla="val 20851" name="adj3"/>
              </a:avLst>
            </a:prstGeom>
            <a:solidFill>
              <a:srgbClr val="249C9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144" name="Google Shape;144;p21"/>
            <p:cNvGrpSpPr/>
            <p:nvPr/>
          </p:nvGrpSpPr>
          <p:grpSpPr>
            <a:xfrm rot="-7200165">
              <a:off x="3337679" y="2826785"/>
              <a:ext cx="585011" cy="585536"/>
              <a:chOff x="1967628" y="812211"/>
              <a:chExt cx="588000" cy="588000"/>
            </a:xfrm>
          </p:grpSpPr>
          <p:sp>
            <p:nvSpPr>
              <p:cNvPr id="145" name="Google Shape;145;p21"/>
              <p:cNvSpPr/>
              <p:nvPr/>
            </p:nvSpPr>
            <p:spPr>
              <a:xfrm rot="39023">
                <a:off x="1970909" y="815492"/>
                <a:ext cx="581437" cy="581437"/>
              </a:xfrm>
              <a:prstGeom prst="pie">
                <a:avLst>
                  <a:gd fmla="val 6190354" name="adj1"/>
                  <a:gd fmla="val 14996165" name="adj2"/>
                </a:avLst>
              </a:prstGeom>
              <a:solidFill>
                <a:srgbClr val="249C90"/>
              </a:solidFill>
              <a:ln>
                <a:noFill/>
              </a:ln>
              <a:effectLst>
                <a:outerShdw blurRad="142875" rotWithShape="0" algn="bl">
                  <a:srgbClr val="000000">
                    <a:alpha val="43000"/>
                  </a:srgbClr>
                </a:outerShdw>
              </a:effectLst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46" name="Google Shape;146;p21"/>
              <p:cNvSpPr/>
              <p:nvPr/>
            </p:nvSpPr>
            <p:spPr>
              <a:xfrm rot="10800000">
                <a:off x="1970875" y="815525"/>
                <a:ext cx="581400" cy="581400"/>
              </a:xfrm>
              <a:prstGeom prst="pie">
                <a:avLst>
                  <a:gd fmla="val 4028252" name="adj1"/>
                  <a:gd fmla="val 17183677" name="adj2"/>
                </a:avLst>
              </a:prstGeom>
              <a:solidFill>
                <a:srgbClr val="249C90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47" name="Google Shape;147;p21"/>
            <p:cNvGrpSpPr/>
            <p:nvPr/>
          </p:nvGrpSpPr>
          <p:grpSpPr>
            <a:xfrm>
              <a:off x="4264097" y="1180331"/>
              <a:ext cx="585001" cy="585530"/>
              <a:chOff x="1970048" y="811613"/>
              <a:chExt cx="588000" cy="588000"/>
            </a:xfrm>
          </p:grpSpPr>
          <p:sp>
            <p:nvSpPr>
              <p:cNvPr id="148" name="Google Shape;148;p21"/>
              <p:cNvSpPr/>
              <p:nvPr/>
            </p:nvSpPr>
            <p:spPr>
              <a:xfrm rot="39023">
                <a:off x="1973329" y="814894"/>
                <a:ext cx="581437" cy="581437"/>
              </a:xfrm>
              <a:prstGeom prst="pie">
                <a:avLst>
                  <a:gd fmla="val 6190354" name="adj1"/>
                  <a:gd fmla="val 14996165" name="adj2"/>
                </a:avLst>
              </a:prstGeom>
              <a:solidFill>
                <a:srgbClr val="155B54"/>
              </a:solidFill>
              <a:ln>
                <a:noFill/>
              </a:ln>
              <a:effectLst>
                <a:outerShdw blurRad="142875" rotWithShape="0" algn="bl">
                  <a:srgbClr val="000000">
                    <a:alpha val="43000"/>
                  </a:srgbClr>
                </a:outerShdw>
              </a:effectLst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49" name="Google Shape;149;p21"/>
              <p:cNvSpPr/>
              <p:nvPr/>
            </p:nvSpPr>
            <p:spPr>
              <a:xfrm rot="10800000">
                <a:off x="1973295" y="814927"/>
                <a:ext cx="581400" cy="581400"/>
              </a:xfrm>
              <a:prstGeom prst="pie">
                <a:avLst>
                  <a:gd fmla="val 4028252" name="adj1"/>
                  <a:gd fmla="val 17183677" name="adj2"/>
                </a:avLst>
              </a:prstGeom>
              <a:solidFill>
                <a:srgbClr val="155B5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50" name="Google Shape;150;p21"/>
            <p:cNvGrpSpPr/>
            <p:nvPr/>
          </p:nvGrpSpPr>
          <p:grpSpPr>
            <a:xfrm rot="7200165">
              <a:off x="5229930" y="2804716"/>
              <a:ext cx="585011" cy="585536"/>
              <a:chOff x="1977085" y="811649"/>
              <a:chExt cx="588000" cy="588000"/>
            </a:xfrm>
          </p:grpSpPr>
          <p:sp>
            <p:nvSpPr>
              <p:cNvPr id="151" name="Google Shape;151;p21"/>
              <p:cNvSpPr/>
              <p:nvPr/>
            </p:nvSpPr>
            <p:spPr>
              <a:xfrm rot="39023">
                <a:off x="1980366" y="814930"/>
                <a:ext cx="581437" cy="581437"/>
              </a:xfrm>
              <a:prstGeom prst="pie">
                <a:avLst>
                  <a:gd fmla="val 6190354" name="adj1"/>
                  <a:gd fmla="val 14996165" name="adj2"/>
                </a:avLst>
              </a:prstGeom>
              <a:solidFill>
                <a:srgbClr val="1D7E74"/>
              </a:solidFill>
              <a:ln>
                <a:noFill/>
              </a:ln>
              <a:effectLst>
                <a:outerShdw blurRad="142875" rotWithShape="0" algn="bl">
                  <a:srgbClr val="000000">
                    <a:alpha val="43000"/>
                  </a:srgbClr>
                </a:outerShdw>
              </a:effectLst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2" name="Google Shape;152;p21"/>
              <p:cNvSpPr/>
              <p:nvPr/>
            </p:nvSpPr>
            <p:spPr>
              <a:xfrm rot="10800000">
                <a:off x="1980332" y="814963"/>
                <a:ext cx="581400" cy="581400"/>
              </a:xfrm>
              <a:prstGeom prst="pie">
                <a:avLst>
                  <a:gd fmla="val 4028252" name="adj1"/>
                  <a:gd fmla="val 17183677" name="adj2"/>
                </a:avLst>
              </a:prstGeom>
              <a:solidFill>
                <a:srgbClr val="1D7E7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sp>
          <p:nvSpPr>
            <p:cNvPr id="153" name="Google Shape;153;p21"/>
            <p:cNvSpPr txBox="1"/>
            <p:nvPr/>
          </p:nvSpPr>
          <p:spPr>
            <a:xfrm>
              <a:off x="4334550" y="1255312"/>
              <a:ext cx="509100" cy="267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600">
                  <a:solidFill>
                    <a:srgbClr val="FFFFFF"/>
                  </a:solidFill>
                  <a:latin typeface="Roboto"/>
                  <a:ea typeface="Roboto"/>
                  <a:cs typeface="Roboto"/>
                  <a:sym typeface="Roboto"/>
                </a:rPr>
                <a:t>03 </a:t>
              </a:r>
              <a:endParaRPr b="1" sz="16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154" name="Google Shape;154;p21"/>
            <p:cNvSpPr txBox="1"/>
            <p:nvPr/>
          </p:nvSpPr>
          <p:spPr>
            <a:xfrm>
              <a:off x="3375648" y="2887440"/>
              <a:ext cx="509100" cy="267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600">
                  <a:solidFill>
                    <a:srgbClr val="FFFFFF"/>
                  </a:solidFill>
                  <a:latin typeface="Roboto"/>
                  <a:ea typeface="Roboto"/>
                  <a:cs typeface="Roboto"/>
                  <a:sym typeface="Roboto"/>
                </a:rPr>
                <a:t>01 </a:t>
              </a:r>
              <a:endParaRPr b="1" sz="16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155" name="Google Shape;155;p21"/>
            <p:cNvSpPr txBox="1"/>
            <p:nvPr/>
          </p:nvSpPr>
          <p:spPr>
            <a:xfrm>
              <a:off x="5281877" y="2857865"/>
              <a:ext cx="509100" cy="267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600">
                  <a:solidFill>
                    <a:srgbClr val="FFFFFF"/>
                  </a:solidFill>
                  <a:latin typeface="Roboto"/>
                  <a:ea typeface="Roboto"/>
                  <a:cs typeface="Roboto"/>
                  <a:sym typeface="Roboto"/>
                </a:rPr>
                <a:t>02 </a:t>
              </a:r>
              <a:endParaRPr b="1" sz="16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pic>
        <p:nvPicPr>
          <p:cNvPr id="156" name="Google Shape;156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8388" y="2181550"/>
            <a:ext cx="1229964" cy="1081400"/>
          </a:xfrm>
          <a:prstGeom prst="rect">
            <a:avLst/>
          </a:prstGeom>
          <a:noFill/>
          <a:ln>
            <a:noFill/>
          </a:ln>
        </p:spPr>
      </p:pic>
      <p:sp>
        <p:nvSpPr>
          <p:cNvPr id="157" name="Google Shape;157;p21"/>
          <p:cNvSpPr/>
          <p:nvPr/>
        </p:nvSpPr>
        <p:spPr>
          <a:xfrm>
            <a:off x="249250" y="2130200"/>
            <a:ext cx="1230000" cy="316800"/>
          </a:xfrm>
          <a:prstGeom prst="frame">
            <a:avLst>
              <a:gd fmla="val 12500" name="adj1"/>
            </a:avLst>
          </a:prstGeom>
          <a:solidFill>
            <a:srgbClr val="4A86E8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58" name="Google Shape;158;p2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97208" y="2957275"/>
            <a:ext cx="1920792" cy="707400"/>
          </a:xfrm>
          <a:prstGeom prst="rect">
            <a:avLst/>
          </a:prstGeom>
          <a:noFill/>
          <a:ln>
            <a:noFill/>
          </a:ln>
        </p:spPr>
      </p:pic>
      <p:sp>
        <p:nvSpPr>
          <p:cNvPr id="159" name="Google Shape;159;p21"/>
          <p:cNvSpPr/>
          <p:nvPr/>
        </p:nvSpPr>
        <p:spPr>
          <a:xfrm>
            <a:off x="797207" y="3033475"/>
            <a:ext cx="1230000" cy="316800"/>
          </a:xfrm>
          <a:prstGeom prst="frame">
            <a:avLst>
              <a:gd fmla="val 12500" name="adj1"/>
            </a:avLst>
          </a:prstGeom>
          <a:solidFill>
            <a:srgbClr val="4A86E8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160" name="Google Shape;160;p21"/>
          <p:cNvCxnSpPr>
            <a:stCxn id="157" idx="0"/>
          </p:cNvCxnSpPr>
          <p:nvPr/>
        </p:nvCxnSpPr>
        <p:spPr>
          <a:xfrm flipH="1" rot="10800000">
            <a:off x="864250" y="2013800"/>
            <a:ext cx="789000" cy="1164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61" name="Google Shape;161;p21"/>
          <p:cNvCxnSpPr/>
          <p:nvPr/>
        </p:nvCxnSpPr>
        <p:spPr>
          <a:xfrm rot="10800000">
            <a:off x="1653300" y="2022425"/>
            <a:ext cx="111300" cy="10188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pic>
        <p:nvPicPr>
          <p:cNvPr id="162" name="Google Shape;162;p21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100524" y="1922825"/>
            <a:ext cx="2973323" cy="1598851"/>
          </a:xfrm>
          <a:prstGeom prst="rect">
            <a:avLst/>
          </a:prstGeom>
          <a:noFill/>
          <a:ln>
            <a:noFill/>
          </a:ln>
        </p:spPr>
      </p:pic>
      <p:sp>
        <p:nvSpPr>
          <p:cNvPr id="163" name="Google Shape;163;p21"/>
          <p:cNvSpPr/>
          <p:nvPr/>
        </p:nvSpPr>
        <p:spPr>
          <a:xfrm>
            <a:off x="6026773" y="2630568"/>
            <a:ext cx="1551300" cy="496200"/>
          </a:xfrm>
          <a:prstGeom prst="frame">
            <a:avLst>
              <a:gd fmla="val 12500" name="adj1"/>
            </a:avLst>
          </a:prstGeom>
          <a:solidFill>
            <a:srgbClr val="4A86E8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164" name="Google Shape;164;p21"/>
          <p:cNvCxnSpPr>
            <a:endCxn id="163" idx="2"/>
          </p:cNvCxnSpPr>
          <p:nvPr/>
        </p:nvCxnSpPr>
        <p:spPr>
          <a:xfrm rot="10800000">
            <a:off x="6802423" y="3126768"/>
            <a:ext cx="56400" cy="6078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pic>
        <p:nvPicPr>
          <p:cNvPr id="165" name="Google Shape;165;p21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7933895" y="2784350"/>
            <a:ext cx="898400" cy="880325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66" name="Google Shape;166;p21"/>
          <p:cNvCxnSpPr>
            <a:endCxn id="165" idx="1"/>
          </p:cNvCxnSpPr>
          <p:nvPr/>
        </p:nvCxnSpPr>
        <p:spPr>
          <a:xfrm flipH="1" rot="10800000">
            <a:off x="6858695" y="3224512"/>
            <a:ext cx="1075200" cy="5103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Tropic">
  <a:themeElements>
    <a:clrScheme name="Tropic">
      <a:dk1>
        <a:srgbClr val="A1E8D9"/>
      </a:dk1>
      <a:lt1>
        <a:srgbClr val="FFFFFF"/>
      </a:lt1>
      <a:dk2>
        <a:srgbClr val="695D46"/>
      </a:dk2>
      <a:lt2>
        <a:srgbClr val="B3A77D"/>
      </a:lt2>
      <a:accent1>
        <a:srgbClr val="EF6C00"/>
      </a:accent1>
      <a:accent2>
        <a:srgbClr val="CE93D8"/>
      </a:accent2>
      <a:accent3>
        <a:srgbClr val="4DB6AC"/>
      </a:accent3>
      <a:accent4>
        <a:srgbClr val="FF9800"/>
      </a:accent4>
      <a:accent5>
        <a:srgbClr val="009668"/>
      </a:accent5>
      <a:accent6>
        <a:srgbClr val="EEFF41"/>
      </a:accent6>
      <a:hlink>
        <a:srgbClr val="009668"/>
      </a:hlink>
      <a:folHlink>
        <a:srgbClr val="009668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