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charts/chart2.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92" r:id="rId3"/>
    <p:sldId id="290" r:id="rId4"/>
    <p:sldId id="258" r:id="rId5"/>
    <p:sldId id="294" r:id="rId6"/>
    <p:sldId id="329" r:id="rId7"/>
    <p:sldId id="330" r:id="rId8"/>
    <p:sldId id="331" r:id="rId9"/>
    <p:sldId id="288" r:id="rId10"/>
    <p:sldId id="332" r:id="rId11"/>
    <p:sldId id="298" r:id="rId12"/>
    <p:sldId id="309" r:id="rId13"/>
    <p:sldId id="313" r:id="rId14"/>
    <p:sldId id="311" r:id="rId15"/>
    <p:sldId id="320" r:id="rId16"/>
    <p:sldId id="321" r:id="rId17"/>
    <p:sldId id="322" r:id="rId18"/>
    <p:sldId id="323" r:id="rId19"/>
    <p:sldId id="324" r:id="rId20"/>
    <p:sldId id="327" r:id="rId21"/>
    <p:sldId id="328" r:id="rId22"/>
    <p:sldId id="261" r:id="rId23"/>
    <p:sldId id="262" r:id="rId24"/>
    <p:sldId id="287" r:id="rId25"/>
    <p:sldId id="264" r:id="rId26"/>
    <p:sldId id="265" r:id="rId27"/>
    <p:sldId id="263" r:id="rId28"/>
    <p:sldId id="268" r:id="rId29"/>
    <p:sldId id="335" r:id="rId30"/>
    <p:sldId id="333" r:id="rId31"/>
    <p:sldId id="305" r:id="rId32"/>
    <p:sldId id="337" r:id="rId33"/>
    <p:sldId id="33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Lo" initials="SL"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038" autoAdjust="0"/>
  </p:normalViewPr>
  <p:slideViewPr>
    <p:cSldViewPr>
      <p:cViewPr varScale="1">
        <p:scale>
          <a:sx n="35" d="100"/>
          <a:sy n="35" d="100"/>
        </p:scale>
        <p:origin x="-1352"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commentAuthors" Target="commentAuthors.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losu\Desktop\Virginia%20Tech%20-%20IPG\Grants%20Working\Broadband\Data\Unique%20patients%2006-21-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Era of Service</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Gulf War</c:v>
                </c:pt>
                <c:pt idx="1">
                  <c:v>Vietnam </c:v>
                </c:pt>
                <c:pt idx="2">
                  <c:v>Korean </c:v>
                </c:pt>
                <c:pt idx="3">
                  <c:v>WW II</c:v>
                </c:pt>
                <c:pt idx="4">
                  <c:v>Peacetime</c:v>
                </c:pt>
              </c:strCache>
            </c:strRef>
          </c:cat>
          <c:val>
            <c:numRef>
              <c:f>Sheet1!$B$2:$B$6</c:f>
              <c:numCache>
                <c:formatCode>0%</c:formatCode>
                <c:ptCount val="5"/>
                <c:pt idx="0">
                  <c:v>0.456410673021375</c:v>
                </c:pt>
                <c:pt idx="1">
                  <c:v>0.265416260470826</c:v>
                </c:pt>
                <c:pt idx="2">
                  <c:v>0.0581717576545349</c:v>
                </c:pt>
                <c:pt idx="3">
                  <c:v>0.0343212918833044</c:v>
                </c:pt>
                <c:pt idx="4">
                  <c:v>0.18568001696996</c:v>
                </c:pt>
              </c:numCache>
            </c:numRef>
          </c:val>
        </c:ser>
        <c:ser>
          <c:idx val="1"/>
          <c:order val="1"/>
          <c:tx>
            <c:strRef>
              <c:f>Sheet1!$C$1</c:f>
              <c:strCache>
                <c:ptCount val="1"/>
                <c:pt idx="0">
                  <c:v>Column1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Gulf War</c:v>
                </c:pt>
                <c:pt idx="1">
                  <c:v>Vietnam </c:v>
                </c:pt>
                <c:pt idx="2">
                  <c:v>Korean </c:v>
                </c:pt>
                <c:pt idx="3">
                  <c:v>WW II</c:v>
                </c:pt>
                <c:pt idx="4">
                  <c:v>Peacetime</c:v>
                </c:pt>
              </c:strCache>
            </c:strRef>
          </c:cat>
          <c:val>
            <c:numRef>
              <c:f>Sheet1!$C$2:$C$6</c:f>
              <c:numCache>
                <c:formatCode>General</c:formatCode>
                <c:ptCount val="5"/>
                <c:pt idx="0" formatCode="#,##0">
                  <c:v>404504.0</c:v>
                </c:pt>
                <c:pt idx="1">
                  <c:v>235231.0</c:v>
                </c:pt>
                <c:pt idx="2">
                  <c:v>51556.0</c:v>
                </c:pt>
                <c:pt idx="3">
                  <c:v>30418.0</c:v>
                </c:pt>
                <c:pt idx="4">
                  <c:v>164563.0</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0215105285134813"/>
          <c:y val="0.864591413013672"/>
          <c:w val="0.955084854450012"/>
          <c:h val="0.12048321385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Sheet1!$J$1</c:f>
              <c:strCache>
                <c:ptCount val="1"/>
                <c:pt idx="0">
                  <c:v>UNIQUE PATIENTS</c:v>
                </c:pt>
              </c:strCache>
            </c:strRef>
          </c:tx>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Sheet1!$I$2:$I$6</c:f>
              <c:strCache>
                <c:ptCount val="5"/>
                <c:pt idx="0">
                  <c:v>Northwestern (1)</c:v>
                </c:pt>
                <c:pt idx="1">
                  <c:v>Northern (2)</c:v>
                </c:pt>
                <c:pt idx="2">
                  <c:v>Southwest (3)</c:v>
                </c:pt>
                <c:pt idx="3">
                  <c:v>Central (4) </c:v>
                </c:pt>
                <c:pt idx="4">
                  <c:v>Tidewater (5)</c:v>
                </c:pt>
              </c:strCache>
            </c:strRef>
          </c:cat>
          <c:val>
            <c:numRef>
              <c:f>Sheet1!$J$2:$J$6</c:f>
              <c:numCache>
                <c:formatCode>#,##0</c:formatCode>
                <c:ptCount val="5"/>
                <c:pt idx="0">
                  <c:v>26306.0</c:v>
                </c:pt>
                <c:pt idx="1">
                  <c:v>13556.0</c:v>
                </c:pt>
                <c:pt idx="2">
                  <c:v>29862.0</c:v>
                </c:pt>
                <c:pt idx="3">
                  <c:v>23558.0</c:v>
                </c:pt>
                <c:pt idx="4">
                  <c:v>42628.0</c:v>
                </c:pt>
              </c:numCache>
            </c:numRef>
          </c:val>
        </c:ser>
        <c:ser>
          <c:idx val="1"/>
          <c:order val="1"/>
          <c:tx>
            <c:strRef>
              <c:f>Sheet1!$K$1</c:f>
              <c:strCache>
                <c:ptCount val="1"/>
                <c:pt idx="0">
                  <c:v>VETERAN POPULATION</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Sheet1!$I$2:$I$6</c:f>
              <c:strCache>
                <c:ptCount val="5"/>
                <c:pt idx="0">
                  <c:v>Northwestern (1)</c:v>
                </c:pt>
                <c:pt idx="1">
                  <c:v>Northern (2)</c:v>
                </c:pt>
                <c:pt idx="2">
                  <c:v>Southwest (3)</c:v>
                </c:pt>
                <c:pt idx="3">
                  <c:v>Central (4) </c:v>
                </c:pt>
                <c:pt idx="4">
                  <c:v>Tidewater (5)</c:v>
                </c:pt>
              </c:strCache>
            </c:strRef>
          </c:cat>
          <c:val>
            <c:numRef>
              <c:f>Sheet1!$K$2:$K$6</c:f>
              <c:numCache>
                <c:formatCode>#,##0</c:formatCode>
                <c:ptCount val="5"/>
                <c:pt idx="0">
                  <c:v>155760.6362302201</c:v>
                </c:pt>
                <c:pt idx="1">
                  <c:v>190285.19973832</c:v>
                </c:pt>
                <c:pt idx="2">
                  <c:v>94874.64483540169</c:v>
                </c:pt>
                <c:pt idx="3">
                  <c:v>112054.12099168</c:v>
                </c:pt>
                <c:pt idx="4">
                  <c:v>284076.24542222</c:v>
                </c:pt>
              </c:numCache>
            </c:numRef>
          </c:val>
        </c:ser>
        <c:dLbls>
          <c:showLegendKey val="0"/>
          <c:showVal val="0"/>
          <c:showCatName val="0"/>
          <c:showSerName val="0"/>
          <c:showPercent val="0"/>
          <c:showBubbleSize val="0"/>
        </c:dLbls>
        <c:gapWidth val="150"/>
        <c:axId val="-2099847112"/>
        <c:axId val="2116776408"/>
      </c:barChart>
      <c:catAx>
        <c:axId val="-2099847112"/>
        <c:scaling>
          <c:orientation val="minMax"/>
        </c:scaling>
        <c:delete val="0"/>
        <c:axPos val="b"/>
        <c:numFmt formatCode="General" sourceLinked="0"/>
        <c:majorTickMark val="out"/>
        <c:minorTickMark val="none"/>
        <c:tickLblPos val="nextTo"/>
        <c:crossAx val="2116776408"/>
        <c:crosses val="autoZero"/>
        <c:auto val="1"/>
        <c:lblAlgn val="ctr"/>
        <c:lblOffset val="100"/>
        <c:noMultiLvlLbl val="0"/>
      </c:catAx>
      <c:valAx>
        <c:axId val="2116776408"/>
        <c:scaling>
          <c:orientation val="minMax"/>
        </c:scaling>
        <c:delete val="0"/>
        <c:axPos val="l"/>
        <c:majorGridlines/>
        <c:numFmt formatCode="#,##0" sourceLinked="1"/>
        <c:majorTickMark val="out"/>
        <c:minorTickMark val="none"/>
        <c:tickLblPos val="nextTo"/>
        <c:crossAx val="-2099847112"/>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E268DE-C246-44E9-8940-5D5345B61191}" type="doc">
      <dgm:prSet loTypeId="urn:microsoft.com/office/officeart/2005/8/layout/venn1" loCatId="relationship" qsTypeId="urn:microsoft.com/office/officeart/2005/8/quickstyle/simple1" qsCatId="simple" csTypeId="urn:microsoft.com/office/officeart/2005/8/colors/accent1_2" csCatId="accent1" phldr="1"/>
      <dgm:spPr/>
    </dgm:pt>
    <dgm:pt modelId="{57D3F351-930C-493B-8381-216CD7584562}">
      <dgm:prSet phldrT="[Text]" custT="1"/>
      <dgm:spPr>
        <a:solidFill>
          <a:schemeClr val="accent2">
            <a:lumMod val="75000"/>
            <a:alpha val="50000"/>
          </a:schemeClr>
        </a:solidFill>
      </dgm:spPr>
      <dgm:t>
        <a:bodyPr/>
        <a:lstStyle/>
        <a:p>
          <a:r>
            <a:rPr lang="en-US" sz="2400" b="1" dirty="0" smtClean="0"/>
            <a:t>Veterans’ Needs </a:t>
          </a:r>
        </a:p>
        <a:p>
          <a:endParaRPr lang="en-US" sz="2000" dirty="0"/>
        </a:p>
      </dgm:t>
    </dgm:pt>
    <dgm:pt modelId="{E00F0EB4-3DB1-4389-BDA5-25B81FB68B0D}" type="parTrans" cxnId="{43AE51DF-BC06-4EDD-854A-192D1310848F}">
      <dgm:prSet/>
      <dgm:spPr/>
      <dgm:t>
        <a:bodyPr/>
        <a:lstStyle/>
        <a:p>
          <a:endParaRPr lang="en-US"/>
        </a:p>
      </dgm:t>
    </dgm:pt>
    <dgm:pt modelId="{54DD535E-DF9E-4DC6-99C4-3D351512067C}" type="sibTrans" cxnId="{43AE51DF-BC06-4EDD-854A-192D1310848F}">
      <dgm:prSet/>
      <dgm:spPr/>
      <dgm:t>
        <a:bodyPr/>
        <a:lstStyle/>
        <a:p>
          <a:endParaRPr lang="en-US"/>
        </a:p>
      </dgm:t>
    </dgm:pt>
    <dgm:pt modelId="{0999FAB2-DFC3-40AA-9AE9-AC9DB1990909}">
      <dgm:prSet phldrT="[Text]"/>
      <dgm:spPr>
        <a:solidFill>
          <a:schemeClr val="accent6">
            <a:lumMod val="75000"/>
            <a:alpha val="50000"/>
          </a:schemeClr>
        </a:solidFill>
      </dgm:spPr>
      <dgm:t>
        <a:bodyPr/>
        <a:lstStyle/>
        <a:p>
          <a:r>
            <a:rPr lang="en-US" b="1" dirty="0" smtClean="0"/>
            <a:t>Private and nonprofit engagement</a:t>
          </a:r>
        </a:p>
        <a:p>
          <a:r>
            <a:rPr lang="en-US" b="1" dirty="0" smtClean="0"/>
            <a:t>(Political)</a:t>
          </a:r>
          <a:endParaRPr lang="en-US" b="1" dirty="0"/>
        </a:p>
      </dgm:t>
    </dgm:pt>
    <dgm:pt modelId="{87147E78-B6A7-4D14-900E-F4D201E09AFF}" type="parTrans" cxnId="{806483F3-DDE6-4230-9E8E-9F6E5A2F7583}">
      <dgm:prSet/>
      <dgm:spPr/>
      <dgm:t>
        <a:bodyPr/>
        <a:lstStyle/>
        <a:p>
          <a:endParaRPr lang="en-US"/>
        </a:p>
      </dgm:t>
    </dgm:pt>
    <dgm:pt modelId="{13521119-1660-4928-A855-0799FA7CBA45}" type="sibTrans" cxnId="{806483F3-DDE6-4230-9E8E-9F6E5A2F7583}">
      <dgm:prSet/>
      <dgm:spPr/>
      <dgm:t>
        <a:bodyPr/>
        <a:lstStyle/>
        <a:p>
          <a:endParaRPr lang="en-US"/>
        </a:p>
      </dgm:t>
    </dgm:pt>
    <dgm:pt modelId="{2233EEAE-2FD5-41A2-A538-3FD33573A5A2}">
      <dgm:prSet phldrT="[Text]" custT="1"/>
      <dgm:spPr/>
      <dgm:t>
        <a:bodyPr/>
        <a:lstStyle/>
        <a:p>
          <a:r>
            <a:rPr lang="en-US" sz="2400" b="1" dirty="0" smtClean="0"/>
            <a:t>Public Policy and Program Capacity</a:t>
          </a:r>
          <a:endParaRPr lang="en-US" sz="2400" b="1" dirty="0"/>
        </a:p>
      </dgm:t>
    </dgm:pt>
    <dgm:pt modelId="{37058AA7-DB9F-4C7F-8487-953B7F1443BA}" type="parTrans" cxnId="{FC3114A4-825F-4D69-A6E6-EBB76457B4D9}">
      <dgm:prSet/>
      <dgm:spPr/>
      <dgm:t>
        <a:bodyPr/>
        <a:lstStyle/>
        <a:p>
          <a:endParaRPr lang="en-US"/>
        </a:p>
      </dgm:t>
    </dgm:pt>
    <dgm:pt modelId="{50293074-EDFE-4960-8A74-4408C9AF6D63}" type="sibTrans" cxnId="{FC3114A4-825F-4D69-A6E6-EBB76457B4D9}">
      <dgm:prSet/>
      <dgm:spPr/>
      <dgm:t>
        <a:bodyPr/>
        <a:lstStyle/>
        <a:p>
          <a:endParaRPr lang="en-US"/>
        </a:p>
      </dgm:t>
    </dgm:pt>
    <dgm:pt modelId="{514BC0E7-9541-46DF-9C3A-FD034E58BE98}" type="pres">
      <dgm:prSet presAssocID="{98E268DE-C246-44E9-8940-5D5345B61191}" presName="compositeShape" presStyleCnt="0">
        <dgm:presLayoutVars>
          <dgm:chMax val="7"/>
          <dgm:dir/>
          <dgm:resizeHandles val="exact"/>
        </dgm:presLayoutVars>
      </dgm:prSet>
      <dgm:spPr/>
    </dgm:pt>
    <dgm:pt modelId="{6DB26C4E-2A6B-4B36-8AEA-C480835B6440}" type="pres">
      <dgm:prSet presAssocID="{57D3F351-930C-493B-8381-216CD7584562}" presName="circ1" presStyleLbl="vennNode1" presStyleIdx="0" presStyleCnt="3"/>
      <dgm:spPr/>
      <dgm:t>
        <a:bodyPr/>
        <a:lstStyle/>
        <a:p>
          <a:endParaRPr lang="en-US"/>
        </a:p>
      </dgm:t>
    </dgm:pt>
    <dgm:pt modelId="{40B51FD7-4AAE-4406-9436-B69181AE69FF}" type="pres">
      <dgm:prSet presAssocID="{57D3F351-930C-493B-8381-216CD7584562}" presName="circ1Tx" presStyleLbl="revTx" presStyleIdx="0" presStyleCnt="0">
        <dgm:presLayoutVars>
          <dgm:chMax val="0"/>
          <dgm:chPref val="0"/>
          <dgm:bulletEnabled val="1"/>
        </dgm:presLayoutVars>
      </dgm:prSet>
      <dgm:spPr/>
      <dgm:t>
        <a:bodyPr/>
        <a:lstStyle/>
        <a:p>
          <a:endParaRPr lang="en-US"/>
        </a:p>
      </dgm:t>
    </dgm:pt>
    <dgm:pt modelId="{3714DBEF-3F00-4CCF-BAD4-EED21935F0C9}" type="pres">
      <dgm:prSet presAssocID="{0999FAB2-DFC3-40AA-9AE9-AC9DB1990909}" presName="circ2" presStyleLbl="vennNode1" presStyleIdx="1" presStyleCnt="3"/>
      <dgm:spPr/>
      <dgm:t>
        <a:bodyPr/>
        <a:lstStyle/>
        <a:p>
          <a:endParaRPr lang="en-US"/>
        </a:p>
      </dgm:t>
    </dgm:pt>
    <dgm:pt modelId="{F2DB5212-251B-4E60-9106-223A67555C89}" type="pres">
      <dgm:prSet presAssocID="{0999FAB2-DFC3-40AA-9AE9-AC9DB1990909}" presName="circ2Tx" presStyleLbl="revTx" presStyleIdx="0" presStyleCnt="0">
        <dgm:presLayoutVars>
          <dgm:chMax val="0"/>
          <dgm:chPref val="0"/>
          <dgm:bulletEnabled val="1"/>
        </dgm:presLayoutVars>
      </dgm:prSet>
      <dgm:spPr/>
      <dgm:t>
        <a:bodyPr/>
        <a:lstStyle/>
        <a:p>
          <a:endParaRPr lang="en-US"/>
        </a:p>
      </dgm:t>
    </dgm:pt>
    <dgm:pt modelId="{88E2E293-D4EC-4644-8C51-6D2A5034318C}" type="pres">
      <dgm:prSet presAssocID="{2233EEAE-2FD5-41A2-A538-3FD33573A5A2}" presName="circ3" presStyleLbl="vennNode1" presStyleIdx="2" presStyleCnt="3"/>
      <dgm:spPr/>
      <dgm:t>
        <a:bodyPr/>
        <a:lstStyle/>
        <a:p>
          <a:endParaRPr lang="en-US"/>
        </a:p>
      </dgm:t>
    </dgm:pt>
    <dgm:pt modelId="{1A9E97F8-6549-4F2D-B715-94674CE9B066}" type="pres">
      <dgm:prSet presAssocID="{2233EEAE-2FD5-41A2-A538-3FD33573A5A2}" presName="circ3Tx" presStyleLbl="revTx" presStyleIdx="0" presStyleCnt="0">
        <dgm:presLayoutVars>
          <dgm:chMax val="0"/>
          <dgm:chPref val="0"/>
          <dgm:bulletEnabled val="1"/>
        </dgm:presLayoutVars>
      </dgm:prSet>
      <dgm:spPr/>
      <dgm:t>
        <a:bodyPr/>
        <a:lstStyle/>
        <a:p>
          <a:endParaRPr lang="en-US"/>
        </a:p>
      </dgm:t>
    </dgm:pt>
  </dgm:ptLst>
  <dgm:cxnLst>
    <dgm:cxn modelId="{D94EDC40-AA05-4AA0-9DEA-326C39456855}" type="presOf" srcId="{0999FAB2-DFC3-40AA-9AE9-AC9DB1990909}" destId="{3714DBEF-3F00-4CCF-BAD4-EED21935F0C9}" srcOrd="0" destOrd="0" presId="urn:microsoft.com/office/officeart/2005/8/layout/venn1"/>
    <dgm:cxn modelId="{33FD5203-0040-4DAB-8DAF-2F3690EABBF6}" type="presOf" srcId="{57D3F351-930C-493B-8381-216CD7584562}" destId="{6DB26C4E-2A6B-4B36-8AEA-C480835B6440}" srcOrd="0" destOrd="0" presId="urn:microsoft.com/office/officeart/2005/8/layout/venn1"/>
    <dgm:cxn modelId="{FC3114A4-825F-4D69-A6E6-EBB76457B4D9}" srcId="{98E268DE-C246-44E9-8940-5D5345B61191}" destId="{2233EEAE-2FD5-41A2-A538-3FD33573A5A2}" srcOrd="2" destOrd="0" parTransId="{37058AA7-DB9F-4C7F-8487-953B7F1443BA}" sibTransId="{50293074-EDFE-4960-8A74-4408C9AF6D63}"/>
    <dgm:cxn modelId="{806483F3-DDE6-4230-9E8E-9F6E5A2F7583}" srcId="{98E268DE-C246-44E9-8940-5D5345B61191}" destId="{0999FAB2-DFC3-40AA-9AE9-AC9DB1990909}" srcOrd="1" destOrd="0" parTransId="{87147E78-B6A7-4D14-900E-F4D201E09AFF}" sibTransId="{13521119-1660-4928-A855-0799FA7CBA45}"/>
    <dgm:cxn modelId="{E07A0BE0-8189-4653-9907-EE7C0E1DC049}" type="presOf" srcId="{2233EEAE-2FD5-41A2-A538-3FD33573A5A2}" destId="{1A9E97F8-6549-4F2D-B715-94674CE9B066}" srcOrd="1" destOrd="0" presId="urn:microsoft.com/office/officeart/2005/8/layout/venn1"/>
    <dgm:cxn modelId="{FFB94B3C-7D2B-4231-A1FE-898F1E1A2DB3}" type="presOf" srcId="{98E268DE-C246-44E9-8940-5D5345B61191}" destId="{514BC0E7-9541-46DF-9C3A-FD034E58BE98}" srcOrd="0" destOrd="0" presId="urn:microsoft.com/office/officeart/2005/8/layout/venn1"/>
    <dgm:cxn modelId="{E9EEC9F0-AA06-435A-8981-FAE6642AD303}" type="presOf" srcId="{2233EEAE-2FD5-41A2-A538-3FD33573A5A2}" destId="{88E2E293-D4EC-4644-8C51-6D2A5034318C}" srcOrd="0" destOrd="0" presId="urn:microsoft.com/office/officeart/2005/8/layout/venn1"/>
    <dgm:cxn modelId="{C6313000-98E6-4F57-853B-8486E1318E42}" type="presOf" srcId="{0999FAB2-DFC3-40AA-9AE9-AC9DB1990909}" destId="{F2DB5212-251B-4E60-9106-223A67555C89}" srcOrd="1" destOrd="0" presId="urn:microsoft.com/office/officeart/2005/8/layout/venn1"/>
    <dgm:cxn modelId="{88BFE984-4ADF-4ADB-86C5-C7F68AC5268F}" type="presOf" srcId="{57D3F351-930C-493B-8381-216CD7584562}" destId="{40B51FD7-4AAE-4406-9436-B69181AE69FF}" srcOrd="1" destOrd="0" presId="urn:microsoft.com/office/officeart/2005/8/layout/venn1"/>
    <dgm:cxn modelId="{43AE51DF-BC06-4EDD-854A-192D1310848F}" srcId="{98E268DE-C246-44E9-8940-5D5345B61191}" destId="{57D3F351-930C-493B-8381-216CD7584562}" srcOrd="0" destOrd="0" parTransId="{E00F0EB4-3DB1-4389-BDA5-25B81FB68B0D}" sibTransId="{54DD535E-DF9E-4DC6-99C4-3D351512067C}"/>
    <dgm:cxn modelId="{B8535D4F-EFE4-4D40-8002-78930CF4A946}" type="presParOf" srcId="{514BC0E7-9541-46DF-9C3A-FD034E58BE98}" destId="{6DB26C4E-2A6B-4B36-8AEA-C480835B6440}" srcOrd="0" destOrd="0" presId="urn:microsoft.com/office/officeart/2005/8/layout/venn1"/>
    <dgm:cxn modelId="{B3F120C3-4906-44A1-9362-034D86D8315A}" type="presParOf" srcId="{514BC0E7-9541-46DF-9C3A-FD034E58BE98}" destId="{40B51FD7-4AAE-4406-9436-B69181AE69FF}" srcOrd="1" destOrd="0" presId="urn:microsoft.com/office/officeart/2005/8/layout/venn1"/>
    <dgm:cxn modelId="{2194869D-0442-4447-871D-6649268F1E14}" type="presParOf" srcId="{514BC0E7-9541-46DF-9C3A-FD034E58BE98}" destId="{3714DBEF-3F00-4CCF-BAD4-EED21935F0C9}" srcOrd="2" destOrd="0" presId="urn:microsoft.com/office/officeart/2005/8/layout/venn1"/>
    <dgm:cxn modelId="{BB4AB708-8AD0-4507-9169-1B72E1E98B3C}" type="presParOf" srcId="{514BC0E7-9541-46DF-9C3A-FD034E58BE98}" destId="{F2DB5212-251B-4E60-9106-223A67555C89}" srcOrd="3" destOrd="0" presId="urn:microsoft.com/office/officeart/2005/8/layout/venn1"/>
    <dgm:cxn modelId="{F1E660A8-C52A-4DB7-AB71-09255E45B0A2}" type="presParOf" srcId="{514BC0E7-9541-46DF-9C3A-FD034E58BE98}" destId="{88E2E293-D4EC-4644-8C51-6D2A5034318C}" srcOrd="4" destOrd="0" presId="urn:microsoft.com/office/officeart/2005/8/layout/venn1"/>
    <dgm:cxn modelId="{487D1CC4-DBD8-4570-AB27-4EA56B8633E4}" type="presParOf" srcId="{514BC0E7-9541-46DF-9C3A-FD034E58BE98}" destId="{1A9E97F8-6549-4F2D-B715-94674CE9B066}"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2F5B8E-4086-4F65-8F68-64812CB159A7}"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41B1A2C8-EF1E-430B-931B-1C5FC8772669}">
      <dgm:prSet phldrT="[Text]"/>
      <dgm:spPr/>
      <dgm:t>
        <a:bodyPr/>
        <a:lstStyle/>
        <a:p>
          <a:r>
            <a:rPr lang="en-US" dirty="0" smtClean="0"/>
            <a:t>Establish Research Question(s)</a:t>
          </a:r>
          <a:endParaRPr lang="en-US" dirty="0"/>
        </a:p>
      </dgm:t>
    </dgm:pt>
    <dgm:pt modelId="{7CC580F0-6CC9-4AB9-B211-51049F4EB2AC}" type="parTrans" cxnId="{FD033E27-6DB7-4183-858F-16BD4E1E767A}">
      <dgm:prSet/>
      <dgm:spPr/>
      <dgm:t>
        <a:bodyPr/>
        <a:lstStyle/>
        <a:p>
          <a:endParaRPr lang="en-US"/>
        </a:p>
      </dgm:t>
    </dgm:pt>
    <dgm:pt modelId="{4CC2EE01-E7EC-4580-89D5-97730B5848EE}" type="sibTrans" cxnId="{FD033E27-6DB7-4183-858F-16BD4E1E767A}">
      <dgm:prSet/>
      <dgm:spPr/>
      <dgm:t>
        <a:bodyPr/>
        <a:lstStyle/>
        <a:p>
          <a:endParaRPr lang="en-US"/>
        </a:p>
      </dgm:t>
    </dgm:pt>
    <dgm:pt modelId="{1A6893E7-08F8-4B5E-86AE-8E8BA5109DF6}">
      <dgm:prSet phldrT="[Text]" custT="1"/>
      <dgm:spPr/>
      <dgm:t>
        <a:bodyPr/>
        <a:lstStyle/>
        <a:p>
          <a:r>
            <a:rPr lang="en-US" sz="1800" dirty="0" smtClean="0"/>
            <a:t>1.</a:t>
          </a:r>
          <a:r>
            <a:rPr lang="en-US" sz="1300" dirty="0" smtClean="0"/>
            <a:t> </a:t>
          </a:r>
          <a:r>
            <a:rPr lang="en-US" sz="1800" u="sng" dirty="0" smtClean="0"/>
            <a:t>What are the services needs of Virginia Veterans</a:t>
          </a:r>
          <a:r>
            <a:rPr lang="en-US" sz="1800" dirty="0" smtClean="0"/>
            <a:t>?</a:t>
          </a:r>
        </a:p>
        <a:p>
          <a:endParaRPr lang="en-US" sz="1200" dirty="0" smtClean="0"/>
        </a:p>
        <a:p>
          <a:r>
            <a:rPr lang="en-US" sz="1800" dirty="0" smtClean="0"/>
            <a:t>2. How does broadband impact veterans health services?</a:t>
          </a:r>
        </a:p>
        <a:p>
          <a:endParaRPr lang="en-US" sz="1200" dirty="0" smtClean="0"/>
        </a:p>
        <a:p>
          <a:r>
            <a:rPr lang="en-US" sz="1800" dirty="0" smtClean="0"/>
            <a:t>3. Does CBT model 1 improve PTSD symptoms among female veterans?</a:t>
          </a:r>
          <a:endParaRPr lang="en-US" sz="1800" dirty="0"/>
        </a:p>
      </dgm:t>
    </dgm:pt>
    <dgm:pt modelId="{29315EFA-AB65-4692-835E-7B3B602291C8}" type="parTrans" cxnId="{2666064E-0B17-4853-A9F1-5C9F8DA470E2}">
      <dgm:prSet/>
      <dgm:spPr/>
      <dgm:t>
        <a:bodyPr/>
        <a:lstStyle/>
        <a:p>
          <a:endParaRPr lang="en-US"/>
        </a:p>
      </dgm:t>
    </dgm:pt>
    <dgm:pt modelId="{F9708A65-05BD-4C13-86C1-F1303463BC1D}" type="sibTrans" cxnId="{2666064E-0B17-4853-A9F1-5C9F8DA470E2}">
      <dgm:prSet/>
      <dgm:spPr/>
      <dgm:t>
        <a:bodyPr/>
        <a:lstStyle/>
        <a:p>
          <a:endParaRPr lang="en-US"/>
        </a:p>
      </dgm:t>
    </dgm:pt>
    <dgm:pt modelId="{80C71AD8-E29D-41AB-97B1-D9E7BA023841}">
      <dgm:prSet phldrT="[Text]"/>
      <dgm:spPr/>
      <dgm:t>
        <a:bodyPr/>
        <a:lstStyle/>
        <a:p>
          <a:r>
            <a:rPr lang="en-US" dirty="0" smtClean="0"/>
            <a:t>Identify Variables</a:t>
          </a:r>
          <a:endParaRPr lang="en-US" dirty="0"/>
        </a:p>
      </dgm:t>
    </dgm:pt>
    <dgm:pt modelId="{5662E5AA-E463-40D4-817F-E23F474B8184}" type="parTrans" cxnId="{8A752294-EC51-40D7-8AEB-831907E0E8FC}">
      <dgm:prSet/>
      <dgm:spPr/>
      <dgm:t>
        <a:bodyPr/>
        <a:lstStyle/>
        <a:p>
          <a:endParaRPr lang="en-US"/>
        </a:p>
      </dgm:t>
    </dgm:pt>
    <dgm:pt modelId="{888066BB-E8F9-4A41-82AB-9EEA70536235}" type="sibTrans" cxnId="{8A752294-EC51-40D7-8AEB-831907E0E8FC}">
      <dgm:prSet/>
      <dgm:spPr/>
      <dgm:t>
        <a:bodyPr/>
        <a:lstStyle/>
        <a:p>
          <a:endParaRPr lang="en-US"/>
        </a:p>
      </dgm:t>
    </dgm:pt>
    <dgm:pt modelId="{493BB442-97BD-4999-B5A9-BAFE71596615}">
      <dgm:prSet phldrT="[Text]" custT="1"/>
      <dgm:spPr/>
      <dgm:t>
        <a:bodyPr/>
        <a:lstStyle/>
        <a:p>
          <a:pPr>
            <a:spcAft>
              <a:spcPts val="1500"/>
            </a:spcAft>
          </a:pPr>
          <a:r>
            <a:rPr lang="en-US" sz="1800" dirty="0" smtClean="0"/>
            <a:t>1.</a:t>
          </a:r>
          <a:r>
            <a:rPr lang="en-US" sz="1300" dirty="0" smtClean="0"/>
            <a:t> </a:t>
          </a:r>
          <a:r>
            <a:rPr lang="en-US" sz="1800" dirty="0" smtClean="0"/>
            <a:t>Characteristics of veterans</a:t>
          </a:r>
        </a:p>
        <a:p>
          <a:pPr>
            <a:spcAft>
              <a:spcPts val="1500"/>
            </a:spcAft>
          </a:pPr>
          <a:r>
            <a:rPr lang="en-US" sz="1800" dirty="0" smtClean="0"/>
            <a:t>2. Geographic scope</a:t>
          </a:r>
        </a:p>
        <a:p>
          <a:pPr>
            <a:spcAft>
              <a:spcPts val="1500"/>
            </a:spcAft>
          </a:pPr>
          <a:r>
            <a:rPr lang="en-US" sz="1800" dirty="0" smtClean="0"/>
            <a:t>3. Existing resources – program parameters</a:t>
          </a:r>
        </a:p>
        <a:p>
          <a:pPr>
            <a:spcAft>
              <a:spcPts val="1500"/>
            </a:spcAft>
          </a:pPr>
          <a:r>
            <a:rPr lang="en-US" sz="1800" dirty="0" smtClean="0"/>
            <a:t>4. Policy parameters</a:t>
          </a:r>
        </a:p>
        <a:p>
          <a:pPr>
            <a:spcAft>
              <a:spcPts val="1500"/>
            </a:spcAft>
          </a:pPr>
          <a:r>
            <a:rPr lang="en-US" sz="1800" dirty="0" smtClean="0"/>
            <a:t>5. Intervening </a:t>
          </a:r>
        </a:p>
        <a:p>
          <a:pPr>
            <a:spcAft>
              <a:spcPct val="35000"/>
            </a:spcAft>
          </a:pPr>
          <a:endParaRPr lang="en-US" sz="1300" dirty="0"/>
        </a:p>
      </dgm:t>
    </dgm:pt>
    <dgm:pt modelId="{955F9DAA-2141-47D4-981D-A917DAE9A53C}" type="parTrans" cxnId="{16B5A619-896C-4DE4-9E1A-48CACFDAF9DF}">
      <dgm:prSet/>
      <dgm:spPr/>
      <dgm:t>
        <a:bodyPr/>
        <a:lstStyle/>
        <a:p>
          <a:endParaRPr lang="en-US"/>
        </a:p>
      </dgm:t>
    </dgm:pt>
    <dgm:pt modelId="{19D392F7-9D93-47EB-90C5-DD9DA3AADDCF}" type="sibTrans" cxnId="{16B5A619-896C-4DE4-9E1A-48CACFDAF9DF}">
      <dgm:prSet/>
      <dgm:spPr/>
      <dgm:t>
        <a:bodyPr/>
        <a:lstStyle/>
        <a:p>
          <a:endParaRPr lang="en-US"/>
        </a:p>
      </dgm:t>
    </dgm:pt>
    <dgm:pt modelId="{D8E5C368-B0A4-42AE-A9C3-6B71EFA223D3}">
      <dgm:prSet phldrT="[Text]"/>
      <dgm:spPr/>
      <dgm:t>
        <a:bodyPr/>
        <a:lstStyle/>
        <a:p>
          <a:r>
            <a:rPr lang="en-US" dirty="0" smtClean="0"/>
            <a:t>Data Collection </a:t>
          </a:r>
          <a:endParaRPr lang="en-US" dirty="0"/>
        </a:p>
      </dgm:t>
    </dgm:pt>
    <dgm:pt modelId="{E709EF9A-11BD-4E52-9762-1FBA20DAEFED}" type="parTrans" cxnId="{04446B3B-C312-4A6F-8D70-2A1B0B71AD90}">
      <dgm:prSet/>
      <dgm:spPr/>
      <dgm:t>
        <a:bodyPr/>
        <a:lstStyle/>
        <a:p>
          <a:endParaRPr lang="en-US"/>
        </a:p>
      </dgm:t>
    </dgm:pt>
    <dgm:pt modelId="{BA3066AF-9480-41D2-91A3-396831A92ADF}" type="sibTrans" cxnId="{04446B3B-C312-4A6F-8D70-2A1B0B71AD90}">
      <dgm:prSet/>
      <dgm:spPr/>
      <dgm:t>
        <a:bodyPr/>
        <a:lstStyle/>
        <a:p>
          <a:endParaRPr lang="en-US"/>
        </a:p>
      </dgm:t>
    </dgm:pt>
    <dgm:pt modelId="{845447EE-6A1B-455A-B1C6-A521EEEB2967}">
      <dgm:prSet phldrT="[Text]" custT="1"/>
      <dgm:spPr/>
      <dgm:t>
        <a:bodyPr/>
        <a:lstStyle/>
        <a:p>
          <a:r>
            <a:rPr lang="en-US" sz="1800" dirty="0" smtClean="0"/>
            <a:t>1. Secondary</a:t>
          </a:r>
          <a:endParaRPr lang="en-US" sz="1800" dirty="0"/>
        </a:p>
      </dgm:t>
    </dgm:pt>
    <dgm:pt modelId="{82746FC7-06EB-4D42-B6BE-81DB064D553F}" type="parTrans" cxnId="{564A1E23-AAD9-48CB-9B53-8CF5B4F58B76}">
      <dgm:prSet/>
      <dgm:spPr/>
      <dgm:t>
        <a:bodyPr/>
        <a:lstStyle/>
        <a:p>
          <a:endParaRPr lang="en-US"/>
        </a:p>
      </dgm:t>
    </dgm:pt>
    <dgm:pt modelId="{B4481B2D-33F5-4896-8436-D27F7D5BF53C}" type="sibTrans" cxnId="{564A1E23-AAD9-48CB-9B53-8CF5B4F58B76}">
      <dgm:prSet/>
      <dgm:spPr/>
      <dgm:t>
        <a:bodyPr/>
        <a:lstStyle/>
        <a:p>
          <a:endParaRPr lang="en-US"/>
        </a:p>
      </dgm:t>
    </dgm:pt>
    <dgm:pt modelId="{9FB13814-C7F9-4DCC-A740-B1B894F8F335}">
      <dgm:prSet custT="1"/>
      <dgm:spPr/>
      <dgm:t>
        <a:bodyPr/>
        <a:lstStyle/>
        <a:p>
          <a:r>
            <a:rPr lang="en-US" sz="1800" dirty="0" smtClean="0"/>
            <a:t>  </a:t>
          </a:r>
          <a:r>
            <a:rPr lang="en-US" sz="1400" dirty="0" smtClean="0"/>
            <a:t>a. Literature Review</a:t>
          </a:r>
          <a:endParaRPr lang="en-US" sz="1400" dirty="0"/>
        </a:p>
      </dgm:t>
    </dgm:pt>
    <dgm:pt modelId="{910308FD-DD44-4343-9628-4A3D9BA3B45D}" type="parTrans" cxnId="{FB17EE82-34B9-47F6-A0CA-00E03B2AFBC3}">
      <dgm:prSet/>
      <dgm:spPr/>
      <dgm:t>
        <a:bodyPr/>
        <a:lstStyle/>
        <a:p>
          <a:endParaRPr lang="en-US"/>
        </a:p>
      </dgm:t>
    </dgm:pt>
    <dgm:pt modelId="{DE9F7E60-4EAB-4834-90AD-18D4FF855033}" type="sibTrans" cxnId="{FB17EE82-34B9-47F6-A0CA-00E03B2AFBC3}">
      <dgm:prSet/>
      <dgm:spPr/>
      <dgm:t>
        <a:bodyPr/>
        <a:lstStyle/>
        <a:p>
          <a:endParaRPr lang="en-US"/>
        </a:p>
      </dgm:t>
    </dgm:pt>
    <dgm:pt modelId="{060D6D5F-73E9-4FFA-9378-E4A8A41129BB}">
      <dgm:prSet custT="1"/>
      <dgm:spPr/>
      <dgm:t>
        <a:bodyPr/>
        <a:lstStyle/>
        <a:p>
          <a:r>
            <a:rPr lang="en-US" sz="1400" dirty="0" smtClean="0"/>
            <a:t>   b. Administrative Data</a:t>
          </a:r>
        </a:p>
        <a:p>
          <a:endParaRPr lang="en-US" sz="1000" dirty="0"/>
        </a:p>
      </dgm:t>
    </dgm:pt>
    <dgm:pt modelId="{282DE63D-7553-4454-BE2E-547564716CD6}" type="parTrans" cxnId="{8F9CB6F4-1DE2-47F7-839F-3D32A7A53DBA}">
      <dgm:prSet/>
      <dgm:spPr/>
      <dgm:t>
        <a:bodyPr/>
        <a:lstStyle/>
        <a:p>
          <a:endParaRPr lang="en-US"/>
        </a:p>
      </dgm:t>
    </dgm:pt>
    <dgm:pt modelId="{0A5D67C7-0103-4ED8-A129-F4EC95241C8F}" type="sibTrans" cxnId="{8F9CB6F4-1DE2-47F7-839F-3D32A7A53DBA}">
      <dgm:prSet/>
      <dgm:spPr/>
      <dgm:t>
        <a:bodyPr/>
        <a:lstStyle/>
        <a:p>
          <a:endParaRPr lang="en-US"/>
        </a:p>
      </dgm:t>
    </dgm:pt>
    <dgm:pt modelId="{B1D45B37-66FC-460C-91E0-8B6B4387EF3D}">
      <dgm:prSet custT="1"/>
      <dgm:spPr/>
      <dgm:t>
        <a:bodyPr/>
        <a:lstStyle/>
        <a:p>
          <a:r>
            <a:rPr lang="en-US" sz="1800" dirty="0" smtClean="0"/>
            <a:t> 2. Primary</a:t>
          </a:r>
        </a:p>
        <a:p>
          <a:r>
            <a:rPr lang="en-US" sz="1800" dirty="0" smtClean="0"/>
            <a:t>  </a:t>
          </a:r>
          <a:r>
            <a:rPr lang="en-US" sz="1400" dirty="0" smtClean="0"/>
            <a:t>a. For all variables</a:t>
          </a:r>
        </a:p>
        <a:p>
          <a:r>
            <a:rPr lang="en-US" sz="1400" dirty="0" smtClean="0"/>
            <a:t>   b. Representative of population</a:t>
          </a:r>
        </a:p>
        <a:p>
          <a:endParaRPr lang="en-US" sz="1000" dirty="0" smtClean="0"/>
        </a:p>
        <a:p>
          <a:r>
            <a:rPr lang="en-US" sz="1800" dirty="0" smtClean="0"/>
            <a:t>3. Qualifying/Causal Data (The Narrative)  	</a:t>
          </a:r>
        </a:p>
        <a:p>
          <a:endParaRPr lang="en-US" sz="1300" dirty="0" smtClean="0"/>
        </a:p>
        <a:p>
          <a:endParaRPr lang="en-US" sz="1300" dirty="0"/>
        </a:p>
      </dgm:t>
    </dgm:pt>
    <dgm:pt modelId="{47B1B4EF-D7F6-444D-957F-F84EE6961C35}" type="parTrans" cxnId="{8D759901-1DE6-4F05-B3E5-1C1E83F84EDD}">
      <dgm:prSet/>
      <dgm:spPr/>
      <dgm:t>
        <a:bodyPr/>
        <a:lstStyle/>
        <a:p>
          <a:endParaRPr lang="en-US"/>
        </a:p>
      </dgm:t>
    </dgm:pt>
    <dgm:pt modelId="{1581656A-B631-42D5-8F79-F34E498BFDB4}" type="sibTrans" cxnId="{8D759901-1DE6-4F05-B3E5-1C1E83F84EDD}">
      <dgm:prSet/>
      <dgm:spPr/>
      <dgm:t>
        <a:bodyPr/>
        <a:lstStyle/>
        <a:p>
          <a:endParaRPr lang="en-US"/>
        </a:p>
      </dgm:t>
    </dgm:pt>
    <dgm:pt modelId="{3F7C43B2-8A28-45DC-9EA1-5CEF2590FA1B}" type="pres">
      <dgm:prSet presAssocID="{FC2F5B8E-4086-4F65-8F68-64812CB159A7}" presName="Name0" presStyleCnt="0">
        <dgm:presLayoutVars>
          <dgm:chMax val="5"/>
          <dgm:chPref val="5"/>
          <dgm:dir/>
          <dgm:animLvl val="lvl"/>
        </dgm:presLayoutVars>
      </dgm:prSet>
      <dgm:spPr/>
      <dgm:t>
        <a:bodyPr/>
        <a:lstStyle/>
        <a:p>
          <a:endParaRPr lang="en-US"/>
        </a:p>
      </dgm:t>
    </dgm:pt>
    <dgm:pt modelId="{310F5E40-0649-4AAF-A307-F156ECB2991A}" type="pres">
      <dgm:prSet presAssocID="{41B1A2C8-EF1E-430B-931B-1C5FC8772669}" presName="parentText1" presStyleLbl="node1" presStyleIdx="0" presStyleCnt="3">
        <dgm:presLayoutVars>
          <dgm:chMax/>
          <dgm:chPref val="3"/>
          <dgm:bulletEnabled val="1"/>
        </dgm:presLayoutVars>
      </dgm:prSet>
      <dgm:spPr/>
      <dgm:t>
        <a:bodyPr/>
        <a:lstStyle/>
        <a:p>
          <a:endParaRPr lang="en-US"/>
        </a:p>
      </dgm:t>
    </dgm:pt>
    <dgm:pt modelId="{C06769E4-135F-41EA-9A44-5A4E4BF2612B}" type="pres">
      <dgm:prSet presAssocID="{41B1A2C8-EF1E-430B-931B-1C5FC8772669}" presName="childText1" presStyleLbl="solidAlignAcc1" presStyleIdx="0" presStyleCnt="3" custScaleY="127023" custLinFactNeighborX="-942" custLinFactNeighborY="12809">
        <dgm:presLayoutVars>
          <dgm:chMax val="0"/>
          <dgm:chPref val="0"/>
          <dgm:bulletEnabled val="1"/>
        </dgm:presLayoutVars>
      </dgm:prSet>
      <dgm:spPr/>
      <dgm:t>
        <a:bodyPr/>
        <a:lstStyle/>
        <a:p>
          <a:endParaRPr lang="en-US"/>
        </a:p>
      </dgm:t>
    </dgm:pt>
    <dgm:pt modelId="{BF0AE233-5EBB-4B3F-A8DE-D985959737E7}" type="pres">
      <dgm:prSet presAssocID="{80C71AD8-E29D-41AB-97B1-D9E7BA023841}" presName="parentText2" presStyleLbl="node1" presStyleIdx="1" presStyleCnt="3">
        <dgm:presLayoutVars>
          <dgm:chMax/>
          <dgm:chPref val="3"/>
          <dgm:bulletEnabled val="1"/>
        </dgm:presLayoutVars>
      </dgm:prSet>
      <dgm:spPr/>
      <dgm:t>
        <a:bodyPr/>
        <a:lstStyle/>
        <a:p>
          <a:endParaRPr lang="en-US"/>
        </a:p>
      </dgm:t>
    </dgm:pt>
    <dgm:pt modelId="{BDA272BD-586E-45C1-9205-5A0138B97707}" type="pres">
      <dgm:prSet presAssocID="{80C71AD8-E29D-41AB-97B1-D9E7BA023841}" presName="childText2" presStyleLbl="solidAlignAcc1" presStyleIdx="1" presStyleCnt="3" custScaleY="130487" custLinFactNeighborX="205" custLinFactNeighborY="6755">
        <dgm:presLayoutVars>
          <dgm:chMax val="0"/>
          <dgm:chPref val="0"/>
          <dgm:bulletEnabled val="1"/>
        </dgm:presLayoutVars>
      </dgm:prSet>
      <dgm:spPr/>
      <dgm:t>
        <a:bodyPr/>
        <a:lstStyle/>
        <a:p>
          <a:endParaRPr lang="en-US"/>
        </a:p>
      </dgm:t>
    </dgm:pt>
    <dgm:pt modelId="{6B2991B4-8686-4840-BB6D-72F70FEE9020}" type="pres">
      <dgm:prSet presAssocID="{D8E5C368-B0A4-42AE-A9C3-6B71EFA223D3}" presName="parentText3" presStyleLbl="node1" presStyleIdx="2" presStyleCnt="3">
        <dgm:presLayoutVars>
          <dgm:chMax/>
          <dgm:chPref val="3"/>
          <dgm:bulletEnabled val="1"/>
        </dgm:presLayoutVars>
      </dgm:prSet>
      <dgm:spPr/>
      <dgm:t>
        <a:bodyPr/>
        <a:lstStyle/>
        <a:p>
          <a:endParaRPr lang="en-US"/>
        </a:p>
      </dgm:t>
    </dgm:pt>
    <dgm:pt modelId="{8F9E3A94-DE15-4597-8FF0-3B7A91C31DBA}" type="pres">
      <dgm:prSet presAssocID="{D8E5C368-B0A4-42AE-A9C3-6B71EFA223D3}" presName="childText3" presStyleLbl="solidAlignAcc1" presStyleIdx="2" presStyleCnt="3" custScaleY="116365" custLinFactNeighborX="1351" custLinFactNeighborY="1325">
        <dgm:presLayoutVars>
          <dgm:chMax val="0"/>
          <dgm:chPref val="0"/>
          <dgm:bulletEnabled val="1"/>
        </dgm:presLayoutVars>
      </dgm:prSet>
      <dgm:spPr/>
      <dgm:t>
        <a:bodyPr/>
        <a:lstStyle/>
        <a:p>
          <a:endParaRPr lang="en-US"/>
        </a:p>
      </dgm:t>
    </dgm:pt>
  </dgm:ptLst>
  <dgm:cxnLst>
    <dgm:cxn modelId="{564A1E23-AAD9-48CB-9B53-8CF5B4F58B76}" srcId="{D8E5C368-B0A4-42AE-A9C3-6B71EFA223D3}" destId="{845447EE-6A1B-455A-B1C6-A521EEEB2967}" srcOrd="0" destOrd="0" parTransId="{82746FC7-06EB-4D42-B6BE-81DB064D553F}" sibTransId="{B4481B2D-33F5-4896-8436-D27F7D5BF53C}"/>
    <dgm:cxn modelId="{8F9CB6F4-1DE2-47F7-839F-3D32A7A53DBA}" srcId="{D8E5C368-B0A4-42AE-A9C3-6B71EFA223D3}" destId="{060D6D5F-73E9-4FFA-9378-E4A8A41129BB}" srcOrd="2" destOrd="0" parTransId="{282DE63D-7553-4454-BE2E-547564716CD6}" sibTransId="{0A5D67C7-0103-4ED8-A129-F4EC95241C8F}"/>
    <dgm:cxn modelId="{D25E6C8E-26D8-4FAD-8948-84C8B282A567}" type="presOf" srcId="{9FB13814-C7F9-4DCC-A740-B1B894F8F335}" destId="{8F9E3A94-DE15-4597-8FF0-3B7A91C31DBA}" srcOrd="0" destOrd="1" presId="urn:microsoft.com/office/officeart/2009/3/layout/IncreasingArrowsProcess"/>
    <dgm:cxn modelId="{6BA3267F-295C-407E-9E15-41D1015904D8}" type="presOf" srcId="{845447EE-6A1B-455A-B1C6-A521EEEB2967}" destId="{8F9E3A94-DE15-4597-8FF0-3B7A91C31DBA}" srcOrd="0" destOrd="0" presId="urn:microsoft.com/office/officeart/2009/3/layout/IncreasingArrowsProcess"/>
    <dgm:cxn modelId="{D1791EAB-CF01-4767-B5FA-88EEB90B51B3}" type="presOf" srcId="{41B1A2C8-EF1E-430B-931B-1C5FC8772669}" destId="{310F5E40-0649-4AAF-A307-F156ECB2991A}" srcOrd="0" destOrd="0" presId="urn:microsoft.com/office/officeart/2009/3/layout/IncreasingArrowsProcess"/>
    <dgm:cxn modelId="{F7451248-8E55-44B8-BCFC-5D624CAA044A}" type="presOf" srcId="{493BB442-97BD-4999-B5A9-BAFE71596615}" destId="{BDA272BD-586E-45C1-9205-5A0138B97707}" srcOrd="0" destOrd="0" presId="urn:microsoft.com/office/officeart/2009/3/layout/IncreasingArrowsProcess"/>
    <dgm:cxn modelId="{14FFF384-E710-4B8F-B84F-ADD9A7A301C9}" type="presOf" srcId="{80C71AD8-E29D-41AB-97B1-D9E7BA023841}" destId="{BF0AE233-5EBB-4B3F-A8DE-D985959737E7}" srcOrd="0" destOrd="0" presId="urn:microsoft.com/office/officeart/2009/3/layout/IncreasingArrowsProcess"/>
    <dgm:cxn modelId="{8A752294-EC51-40D7-8AEB-831907E0E8FC}" srcId="{FC2F5B8E-4086-4F65-8F68-64812CB159A7}" destId="{80C71AD8-E29D-41AB-97B1-D9E7BA023841}" srcOrd="1" destOrd="0" parTransId="{5662E5AA-E463-40D4-817F-E23F474B8184}" sibTransId="{888066BB-E8F9-4A41-82AB-9EEA70536235}"/>
    <dgm:cxn modelId="{FB17EE82-34B9-47F6-A0CA-00E03B2AFBC3}" srcId="{D8E5C368-B0A4-42AE-A9C3-6B71EFA223D3}" destId="{9FB13814-C7F9-4DCC-A740-B1B894F8F335}" srcOrd="1" destOrd="0" parTransId="{910308FD-DD44-4343-9628-4A3D9BA3B45D}" sibTransId="{DE9F7E60-4EAB-4834-90AD-18D4FF855033}"/>
    <dgm:cxn modelId="{9AAD6BF8-89EE-450D-B5C2-57BEAED11B18}" type="presOf" srcId="{D8E5C368-B0A4-42AE-A9C3-6B71EFA223D3}" destId="{6B2991B4-8686-4840-BB6D-72F70FEE9020}" srcOrd="0" destOrd="0" presId="urn:microsoft.com/office/officeart/2009/3/layout/IncreasingArrowsProcess"/>
    <dgm:cxn modelId="{16B5A619-896C-4DE4-9E1A-48CACFDAF9DF}" srcId="{80C71AD8-E29D-41AB-97B1-D9E7BA023841}" destId="{493BB442-97BD-4999-B5A9-BAFE71596615}" srcOrd="0" destOrd="0" parTransId="{955F9DAA-2141-47D4-981D-A917DAE9A53C}" sibTransId="{19D392F7-9D93-47EB-90C5-DD9DA3AADDCF}"/>
    <dgm:cxn modelId="{262AE0DF-1040-4104-8AD7-23C105568BBB}" type="presOf" srcId="{1A6893E7-08F8-4B5E-86AE-8E8BA5109DF6}" destId="{C06769E4-135F-41EA-9A44-5A4E4BF2612B}" srcOrd="0" destOrd="0" presId="urn:microsoft.com/office/officeart/2009/3/layout/IncreasingArrowsProcess"/>
    <dgm:cxn modelId="{47BB8A08-4709-4AA2-BAE5-ADA60B7CC3B0}" type="presOf" srcId="{060D6D5F-73E9-4FFA-9378-E4A8A41129BB}" destId="{8F9E3A94-DE15-4597-8FF0-3B7A91C31DBA}" srcOrd="0" destOrd="2" presId="urn:microsoft.com/office/officeart/2009/3/layout/IncreasingArrowsProcess"/>
    <dgm:cxn modelId="{FD033E27-6DB7-4183-858F-16BD4E1E767A}" srcId="{FC2F5B8E-4086-4F65-8F68-64812CB159A7}" destId="{41B1A2C8-EF1E-430B-931B-1C5FC8772669}" srcOrd="0" destOrd="0" parTransId="{7CC580F0-6CC9-4AB9-B211-51049F4EB2AC}" sibTransId="{4CC2EE01-E7EC-4580-89D5-97730B5848EE}"/>
    <dgm:cxn modelId="{8D759901-1DE6-4F05-B3E5-1C1E83F84EDD}" srcId="{D8E5C368-B0A4-42AE-A9C3-6B71EFA223D3}" destId="{B1D45B37-66FC-460C-91E0-8B6B4387EF3D}" srcOrd="3" destOrd="0" parTransId="{47B1B4EF-D7F6-444D-957F-F84EE6961C35}" sibTransId="{1581656A-B631-42D5-8F79-F34E498BFDB4}"/>
    <dgm:cxn modelId="{2666064E-0B17-4853-A9F1-5C9F8DA470E2}" srcId="{41B1A2C8-EF1E-430B-931B-1C5FC8772669}" destId="{1A6893E7-08F8-4B5E-86AE-8E8BA5109DF6}" srcOrd="0" destOrd="0" parTransId="{29315EFA-AB65-4692-835E-7B3B602291C8}" sibTransId="{F9708A65-05BD-4C13-86C1-F1303463BC1D}"/>
    <dgm:cxn modelId="{5EE3E179-9F64-4E11-BF12-929E287FE29E}" type="presOf" srcId="{FC2F5B8E-4086-4F65-8F68-64812CB159A7}" destId="{3F7C43B2-8A28-45DC-9EA1-5CEF2590FA1B}" srcOrd="0" destOrd="0" presId="urn:microsoft.com/office/officeart/2009/3/layout/IncreasingArrowsProcess"/>
    <dgm:cxn modelId="{0527336B-0251-436F-8358-3334ACE99199}" type="presOf" srcId="{B1D45B37-66FC-460C-91E0-8B6B4387EF3D}" destId="{8F9E3A94-DE15-4597-8FF0-3B7A91C31DBA}" srcOrd="0" destOrd="3" presId="urn:microsoft.com/office/officeart/2009/3/layout/IncreasingArrowsProcess"/>
    <dgm:cxn modelId="{04446B3B-C312-4A6F-8D70-2A1B0B71AD90}" srcId="{FC2F5B8E-4086-4F65-8F68-64812CB159A7}" destId="{D8E5C368-B0A4-42AE-A9C3-6B71EFA223D3}" srcOrd="2" destOrd="0" parTransId="{E709EF9A-11BD-4E52-9762-1FBA20DAEFED}" sibTransId="{BA3066AF-9480-41D2-91A3-396831A92ADF}"/>
    <dgm:cxn modelId="{761C8E10-1C5B-45EB-9133-DE33CCE7E2DD}" type="presParOf" srcId="{3F7C43B2-8A28-45DC-9EA1-5CEF2590FA1B}" destId="{310F5E40-0649-4AAF-A307-F156ECB2991A}" srcOrd="0" destOrd="0" presId="urn:microsoft.com/office/officeart/2009/3/layout/IncreasingArrowsProcess"/>
    <dgm:cxn modelId="{7DB30B2B-931F-4183-87CA-B4A37C6B9D28}" type="presParOf" srcId="{3F7C43B2-8A28-45DC-9EA1-5CEF2590FA1B}" destId="{C06769E4-135F-41EA-9A44-5A4E4BF2612B}" srcOrd="1" destOrd="0" presId="urn:microsoft.com/office/officeart/2009/3/layout/IncreasingArrowsProcess"/>
    <dgm:cxn modelId="{70770EF5-D107-4AFA-88B7-ED1532991EF9}" type="presParOf" srcId="{3F7C43B2-8A28-45DC-9EA1-5CEF2590FA1B}" destId="{BF0AE233-5EBB-4B3F-A8DE-D985959737E7}" srcOrd="2" destOrd="0" presId="urn:microsoft.com/office/officeart/2009/3/layout/IncreasingArrowsProcess"/>
    <dgm:cxn modelId="{2C96E715-62A9-4884-BC89-4DE6CF58F683}" type="presParOf" srcId="{3F7C43B2-8A28-45DC-9EA1-5CEF2590FA1B}" destId="{BDA272BD-586E-45C1-9205-5A0138B97707}" srcOrd="3" destOrd="0" presId="urn:microsoft.com/office/officeart/2009/3/layout/IncreasingArrowsProcess"/>
    <dgm:cxn modelId="{6D129603-AE26-4C1E-B7A5-1FCB5F49ACBE}" type="presParOf" srcId="{3F7C43B2-8A28-45DC-9EA1-5CEF2590FA1B}" destId="{6B2991B4-8686-4840-BB6D-72F70FEE9020}" srcOrd="4" destOrd="0" presId="urn:microsoft.com/office/officeart/2009/3/layout/IncreasingArrowsProcess"/>
    <dgm:cxn modelId="{610E9A35-4950-474F-9443-5535C83AF54C}" type="presParOf" srcId="{3F7C43B2-8A28-45DC-9EA1-5CEF2590FA1B}" destId="{8F9E3A94-DE15-4597-8FF0-3B7A91C31DBA}"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26C4E-2A6B-4B36-8AEA-C480835B6440}">
      <dsp:nvSpPr>
        <dsp:cNvPr id="0" name=""/>
        <dsp:cNvSpPr/>
      </dsp:nvSpPr>
      <dsp:spPr>
        <a:xfrm>
          <a:off x="2757011" y="56574"/>
          <a:ext cx="2715577" cy="2715577"/>
        </a:xfrm>
        <a:prstGeom prst="ellipse">
          <a:avLst/>
        </a:prstGeom>
        <a:solidFill>
          <a:schemeClr val="accent2">
            <a:lumMod val="75000"/>
            <a:alpha val="5000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b="1" kern="1200" dirty="0" smtClean="0"/>
            <a:t>Veterans’ Needs </a:t>
          </a:r>
        </a:p>
        <a:p>
          <a:pPr lvl="0" algn="ctr" defTabSz="1066800">
            <a:lnSpc>
              <a:spcPct val="90000"/>
            </a:lnSpc>
            <a:spcBef>
              <a:spcPct val="0"/>
            </a:spcBef>
            <a:spcAft>
              <a:spcPct val="35000"/>
            </a:spcAft>
          </a:pPr>
          <a:endParaRPr lang="en-US" sz="2000" kern="1200" dirty="0"/>
        </a:p>
      </dsp:txBody>
      <dsp:txXfrm>
        <a:off x="3119088" y="531800"/>
        <a:ext cx="1991423" cy="1222010"/>
      </dsp:txXfrm>
    </dsp:sp>
    <dsp:sp modelId="{3714DBEF-3F00-4CCF-BAD4-EED21935F0C9}">
      <dsp:nvSpPr>
        <dsp:cNvPr id="0" name=""/>
        <dsp:cNvSpPr/>
      </dsp:nvSpPr>
      <dsp:spPr>
        <a:xfrm>
          <a:off x="3736882" y="1753810"/>
          <a:ext cx="2715577" cy="2715577"/>
        </a:xfrm>
        <a:prstGeom prst="ellipse">
          <a:avLst/>
        </a:prstGeom>
        <a:solidFill>
          <a:schemeClr val="accent6">
            <a:lumMod val="75000"/>
            <a:alpha val="5000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b="1" kern="1200" dirty="0" smtClean="0"/>
            <a:t>Private and nonprofit engagement</a:t>
          </a:r>
        </a:p>
        <a:p>
          <a:pPr lvl="0" algn="ctr" defTabSz="1066800">
            <a:lnSpc>
              <a:spcPct val="90000"/>
            </a:lnSpc>
            <a:spcBef>
              <a:spcPct val="0"/>
            </a:spcBef>
            <a:spcAft>
              <a:spcPct val="35000"/>
            </a:spcAft>
          </a:pPr>
          <a:r>
            <a:rPr lang="en-US" sz="2400" b="1" kern="1200" dirty="0" smtClean="0"/>
            <a:t>(Political)</a:t>
          </a:r>
          <a:endParaRPr lang="en-US" sz="2400" b="1" kern="1200" dirty="0"/>
        </a:p>
      </dsp:txBody>
      <dsp:txXfrm>
        <a:off x="4567396" y="2455334"/>
        <a:ext cx="1629346" cy="1493567"/>
      </dsp:txXfrm>
    </dsp:sp>
    <dsp:sp modelId="{88E2E293-D4EC-4644-8C51-6D2A5034318C}">
      <dsp:nvSpPr>
        <dsp:cNvPr id="0" name=""/>
        <dsp:cNvSpPr/>
      </dsp:nvSpPr>
      <dsp:spPr>
        <a:xfrm>
          <a:off x="1777140" y="1753810"/>
          <a:ext cx="2715577" cy="2715577"/>
        </a:xfrm>
        <a:prstGeom prst="ellipse">
          <a:avLst/>
        </a:prstGeom>
        <a:solidFill>
          <a:schemeClr val="accent1">
            <a:alpha val="50000"/>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b="1" kern="1200" dirty="0" smtClean="0"/>
            <a:t>Public Policy and Program Capacity</a:t>
          </a:r>
          <a:endParaRPr lang="en-US" sz="2400" b="1" kern="1200" dirty="0"/>
        </a:p>
      </dsp:txBody>
      <dsp:txXfrm>
        <a:off x="2032857" y="2455334"/>
        <a:ext cx="1629346" cy="14935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F5E40-0649-4AAF-A307-F156ECB2991A}">
      <dsp:nvSpPr>
        <dsp:cNvPr id="0" name=""/>
        <dsp:cNvSpPr/>
      </dsp:nvSpPr>
      <dsp:spPr>
        <a:xfrm>
          <a:off x="24826" y="477820"/>
          <a:ext cx="8560946" cy="1246800"/>
        </a:xfrm>
        <a:prstGeom prst="rightArrow">
          <a:avLst>
            <a:gd name="adj1" fmla="val 50000"/>
            <a:gd name="adj2" fmla="val 50000"/>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7930" numCol="1" spcCol="1270" anchor="ctr" anchorCtr="0">
          <a:noAutofit/>
        </a:bodyPr>
        <a:lstStyle/>
        <a:p>
          <a:pPr lvl="0" algn="l" defTabSz="1022350">
            <a:lnSpc>
              <a:spcPct val="90000"/>
            </a:lnSpc>
            <a:spcBef>
              <a:spcPct val="0"/>
            </a:spcBef>
            <a:spcAft>
              <a:spcPct val="35000"/>
            </a:spcAft>
          </a:pPr>
          <a:r>
            <a:rPr lang="en-US" sz="2300" kern="1200" dirty="0" smtClean="0"/>
            <a:t>Establish Research Question(s)</a:t>
          </a:r>
          <a:endParaRPr lang="en-US" sz="2300" kern="1200" dirty="0"/>
        </a:p>
      </dsp:txBody>
      <dsp:txXfrm>
        <a:off x="24826" y="789520"/>
        <a:ext cx="8249246" cy="623400"/>
      </dsp:txXfrm>
    </dsp:sp>
    <dsp:sp modelId="{C06769E4-135F-41EA-9A44-5A4E4BF2612B}">
      <dsp:nvSpPr>
        <dsp:cNvPr id="0" name=""/>
        <dsp:cNvSpPr/>
      </dsp:nvSpPr>
      <dsp:spPr>
        <a:xfrm>
          <a:off x="0" y="1422410"/>
          <a:ext cx="2636771" cy="3050833"/>
        </a:xfrm>
        <a:prstGeom prst="rect">
          <a:avLst/>
        </a:prstGeom>
        <a:solidFill>
          <a:schemeClr val="l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1.</a:t>
          </a:r>
          <a:r>
            <a:rPr lang="en-US" sz="1300" kern="1200" dirty="0" smtClean="0"/>
            <a:t> </a:t>
          </a:r>
          <a:r>
            <a:rPr lang="en-US" sz="1800" u="sng" kern="1200" dirty="0" smtClean="0"/>
            <a:t>What are the services needs of Virginia Veterans</a:t>
          </a:r>
          <a:r>
            <a:rPr lang="en-US" sz="1800" kern="1200" dirty="0" smtClean="0"/>
            <a:t>?</a:t>
          </a:r>
        </a:p>
        <a:p>
          <a:pPr lvl="0" algn="l" defTabSz="800100">
            <a:lnSpc>
              <a:spcPct val="90000"/>
            </a:lnSpc>
            <a:spcBef>
              <a:spcPct val="0"/>
            </a:spcBef>
            <a:spcAft>
              <a:spcPct val="35000"/>
            </a:spcAft>
          </a:pPr>
          <a:endParaRPr lang="en-US" sz="1200" kern="1200" dirty="0" smtClean="0"/>
        </a:p>
        <a:p>
          <a:pPr lvl="0" algn="l" defTabSz="800100">
            <a:lnSpc>
              <a:spcPct val="90000"/>
            </a:lnSpc>
            <a:spcBef>
              <a:spcPct val="0"/>
            </a:spcBef>
            <a:spcAft>
              <a:spcPct val="35000"/>
            </a:spcAft>
          </a:pPr>
          <a:r>
            <a:rPr lang="en-US" sz="1800" kern="1200" dirty="0" smtClean="0"/>
            <a:t>2. How does broadband impact veterans health services?</a:t>
          </a:r>
        </a:p>
        <a:p>
          <a:pPr lvl="0" algn="l" defTabSz="800100">
            <a:lnSpc>
              <a:spcPct val="90000"/>
            </a:lnSpc>
            <a:spcBef>
              <a:spcPct val="0"/>
            </a:spcBef>
            <a:spcAft>
              <a:spcPct val="35000"/>
            </a:spcAft>
          </a:pPr>
          <a:endParaRPr lang="en-US" sz="1200" kern="1200" dirty="0" smtClean="0"/>
        </a:p>
        <a:p>
          <a:pPr lvl="0" algn="l" defTabSz="800100">
            <a:lnSpc>
              <a:spcPct val="90000"/>
            </a:lnSpc>
            <a:spcBef>
              <a:spcPct val="0"/>
            </a:spcBef>
            <a:spcAft>
              <a:spcPct val="35000"/>
            </a:spcAft>
          </a:pPr>
          <a:r>
            <a:rPr lang="en-US" sz="1800" kern="1200" dirty="0" smtClean="0"/>
            <a:t>3. Does CBT model 1 improve PTSD symptoms among female veterans?</a:t>
          </a:r>
          <a:endParaRPr lang="en-US" sz="1800" kern="1200" dirty="0"/>
        </a:p>
      </dsp:txBody>
      <dsp:txXfrm>
        <a:off x="0" y="1422410"/>
        <a:ext cx="2636771" cy="3050833"/>
      </dsp:txXfrm>
    </dsp:sp>
    <dsp:sp modelId="{BF0AE233-5EBB-4B3F-A8DE-D985959737E7}">
      <dsp:nvSpPr>
        <dsp:cNvPr id="0" name=""/>
        <dsp:cNvSpPr/>
      </dsp:nvSpPr>
      <dsp:spPr>
        <a:xfrm>
          <a:off x="2661598" y="893420"/>
          <a:ext cx="5924174" cy="1246800"/>
        </a:xfrm>
        <a:prstGeom prst="rightArrow">
          <a:avLst>
            <a:gd name="adj1" fmla="val 50000"/>
            <a:gd name="adj2" fmla="val 50000"/>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7930" numCol="1" spcCol="1270" anchor="ctr" anchorCtr="0">
          <a:noAutofit/>
        </a:bodyPr>
        <a:lstStyle/>
        <a:p>
          <a:pPr lvl="0" algn="l" defTabSz="1022350">
            <a:lnSpc>
              <a:spcPct val="90000"/>
            </a:lnSpc>
            <a:spcBef>
              <a:spcPct val="0"/>
            </a:spcBef>
            <a:spcAft>
              <a:spcPct val="35000"/>
            </a:spcAft>
          </a:pPr>
          <a:r>
            <a:rPr lang="en-US" sz="2300" kern="1200" dirty="0" smtClean="0"/>
            <a:t>Identify Variables</a:t>
          </a:r>
          <a:endParaRPr lang="en-US" sz="2300" kern="1200" dirty="0"/>
        </a:p>
      </dsp:txBody>
      <dsp:txXfrm>
        <a:off x="2661598" y="1205120"/>
        <a:ext cx="5612474" cy="623400"/>
      </dsp:txXfrm>
    </dsp:sp>
    <dsp:sp modelId="{BDA272BD-586E-45C1-9205-5A0138B97707}">
      <dsp:nvSpPr>
        <dsp:cNvPr id="0" name=""/>
        <dsp:cNvSpPr/>
      </dsp:nvSpPr>
      <dsp:spPr>
        <a:xfrm>
          <a:off x="2667003" y="1651006"/>
          <a:ext cx="2636771" cy="3134031"/>
        </a:xfrm>
        <a:prstGeom prst="rect">
          <a:avLst/>
        </a:prstGeom>
        <a:solidFill>
          <a:schemeClr val="l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ts val="1500"/>
            </a:spcAft>
          </a:pPr>
          <a:r>
            <a:rPr lang="en-US" sz="1800" kern="1200" dirty="0" smtClean="0"/>
            <a:t>1.</a:t>
          </a:r>
          <a:r>
            <a:rPr lang="en-US" sz="1300" kern="1200" dirty="0" smtClean="0"/>
            <a:t> </a:t>
          </a:r>
          <a:r>
            <a:rPr lang="en-US" sz="1800" kern="1200" dirty="0" smtClean="0"/>
            <a:t>Characteristics of veterans</a:t>
          </a:r>
        </a:p>
        <a:p>
          <a:pPr lvl="0" algn="l" defTabSz="800100">
            <a:lnSpc>
              <a:spcPct val="90000"/>
            </a:lnSpc>
            <a:spcBef>
              <a:spcPct val="0"/>
            </a:spcBef>
            <a:spcAft>
              <a:spcPts val="1500"/>
            </a:spcAft>
          </a:pPr>
          <a:r>
            <a:rPr lang="en-US" sz="1800" kern="1200" dirty="0" smtClean="0"/>
            <a:t>2. Geographic scope</a:t>
          </a:r>
        </a:p>
        <a:p>
          <a:pPr lvl="0" algn="l" defTabSz="800100">
            <a:lnSpc>
              <a:spcPct val="90000"/>
            </a:lnSpc>
            <a:spcBef>
              <a:spcPct val="0"/>
            </a:spcBef>
            <a:spcAft>
              <a:spcPts val="1500"/>
            </a:spcAft>
          </a:pPr>
          <a:r>
            <a:rPr lang="en-US" sz="1800" kern="1200" dirty="0" smtClean="0"/>
            <a:t>3. Existing resources – program parameters</a:t>
          </a:r>
        </a:p>
        <a:p>
          <a:pPr lvl="0" algn="l" defTabSz="800100">
            <a:lnSpc>
              <a:spcPct val="90000"/>
            </a:lnSpc>
            <a:spcBef>
              <a:spcPct val="0"/>
            </a:spcBef>
            <a:spcAft>
              <a:spcPts val="1500"/>
            </a:spcAft>
          </a:pPr>
          <a:r>
            <a:rPr lang="en-US" sz="1800" kern="1200" dirty="0" smtClean="0"/>
            <a:t>4. Policy parameters</a:t>
          </a:r>
        </a:p>
        <a:p>
          <a:pPr lvl="0" algn="l" defTabSz="800100">
            <a:lnSpc>
              <a:spcPct val="90000"/>
            </a:lnSpc>
            <a:spcBef>
              <a:spcPct val="0"/>
            </a:spcBef>
            <a:spcAft>
              <a:spcPts val="1500"/>
            </a:spcAft>
          </a:pPr>
          <a:r>
            <a:rPr lang="en-US" sz="1800" kern="1200" dirty="0" smtClean="0"/>
            <a:t>5. Intervening </a:t>
          </a:r>
        </a:p>
        <a:p>
          <a:pPr lvl="0" algn="l" defTabSz="800100">
            <a:lnSpc>
              <a:spcPct val="90000"/>
            </a:lnSpc>
            <a:spcBef>
              <a:spcPct val="0"/>
            </a:spcBef>
            <a:spcAft>
              <a:spcPct val="35000"/>
            </a:spcAft>
          </a:pPr>
          <a:endParaRPr lang="en-US" sz="1300" kern="1200" dirty="0"/>
        </a:p>
      </dsp:txBody>
      <dsp:txXfrm>
        <a:off x="2667003" y="1651006"/>
        <a:ext cx="2636771" cy="3134031"/>
      </dsp:txXfrm>
    </dsp:sp>
    <dsp:sp modelId="{6B2991B4-8686-4840-BB6D-72F70FEE9020}">
      <dsp:nvSpPr>
        <dsp:cNvPr id="0" name=""/>
        <dsp:cNvSpPr/>
      </dsp:nvSpPr>
      <dsp:spPr>
        <a:xfrm>
          <a:off x="5298369" y="1309020"/>
          <a:ext cx="3287403" cy="1246800"/>
        </a:xfrm>
        <a:prstGeom prst="rightArrow">
          <a:avLst>
            <a:gd name="adj1" fmla="val 50000"/>
            <a:gd name="adj2" fmla="val 50000"/>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197930" numCol="1" spcCol="1270" anchor="ctr" anchorCtr="0">
          <a:noAutofit/>
        </a:bodyPr>
        <a:lstStyle/>
        <a:p>
          <a:pPr lvl="0" algn="l" defTabSz="1022350">
            <a:lnSpc>
              <a:spcPct val="90000"/>
            </a:lnSpc>
            <a:spcBef>
              <a:spcPct val="0"/>
            </a:spcBef>
            <a:spcAft>
              <a:spcPct val="35000"/>
            </a:spcAft>
          </a:pPr>
          <a:r>
            <a:rPr lang="en-US" sz="2300" kern="1200" dirty="0" smtClean="0"/>
            <a:t>Data Collection </a:t>
          </a:r>
          <a:endParaRPr lang="en-US" sz="2300" kern="1200" dirty="0"/>
        </a:p>
      </dsp:txBody>
      <dsp:txXfrm>
        <a:off x="5298369" y="1620720"/>
        <a:ext cx="2975703" cy="623400"/>
      </dsp:txXfrm>
    </dsp:sp>
    <dsp:sp modelId="{8F9E3A94-DE15-4597-8FF0-3B7A91C31DBA}">
      <dsp:nvSpPr>
        <dsp:cNvPr id="0" name=""/>
        <dsp:cNvSpPr/>
      </dsp:nvSpPr>
      <dsp:spPr>
        <a:xfrm>
          <a:off x="5333992" y="2108190"/>
          <a:ext cx="2636771" cy="2753947"/>
        </a:xfrm>
        <a:prstGeom prst="rect">
          <a:avLst/>
        </a:prstGeom>
        <a:solidFill>
          <a:schemeClr val="l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1. Secondary</a:t>
          </a:r>
          <a:endParaRPr lang="en-US" sz="1800" kern="1200" dirty="0"/>
        </a:p>
        <a:p>
          <a:pPr lvl="0" algn="l" defTabSz="800100">
            <a:lnSpc>
              <a:spcPct val="90000"/>
            </a:lnSpc>
            <a:spcBef>
              <a:spcPct val="0"/>
            </a:spcBef>
            <a:spcAft>
              <a:spcPct val="35000"/>
            </a:spcAft>
          </a:pPr>
          <a:r>
            <a:rPr lang="en-US" sz="1800" kern="1200" dirty="0" smtClean="0"/>
            <a:t>  </a:t>
          </a:r>
          <a:r>
            <a:rPr lang="en-US" sz="1400" kern="1200" dirty="0" smtClean="0"/>
            <a:t>a. Literature Review</a:t>
          </a:r>
          <a:endParaRPr lang="en-US" sz="1400" kern="1200" dirty="0"/>
        </a:p>
        <a:p>
          <a:pPr lvl="0" algn="l" defTabSz="622300">
            <a:lnSpc>
              <a:spcPct val="90000"/>
            </a:lnSpc>
            <a:spcBef>
              <a:spcPct val="0"/>
            </a:spcBef>
            <a:spcAft>
              <a:spcPct val="35000"/>
            </a:spcAft>
          </a:pPr>
          <a:r>
            <a:rPr lang="en-US" sz="1400" kern="1200" dirty="0" smtClean="0"/>
            <a:t>   b. Administrative Data</a:t>
          </a:r>
        </a:p>
        <a:p>
          <a:pPr lvl="0" algn="l" defTabSz="622300">
            <a:lnSpc>
              <a:spcPct val="90000"/>
            </a:lnSpc>
            <a:spcBef>
              <a:spcPct val="0"/>
            </a:spcBef>
            <a:spcAft>
              <a:spcPct val="35000"/>
            </a:spcAft>
          </a:pPr>
          <a:endParaRPr lang="en-US" sz="1000" kern="1200" dirty="0"/>
        </a:p>
        <a:p>
          <a:pPr lvl="0" algn="l" defTabSz="800100">
            <a:lnSpc>
              <a:spcPct val="90000"/>
            </a:lnSpc>
            <a:spcBef>
              <a:spcPct val="0"/>
            </a:spcBef>
            <a:spcAft>
              <a:spcPct val="35000"/>
            </a:spcAft>
          </a:pPr>
          <a:r>
            <a:rPr lang="en-US" sz="1800" kern="1200" dirty="0" smtClean="0"/>
            <a:t> 2. Primary</a:t>
          </a:r>
        </a:p>
        <a:p>
          <a:pPr lvl="0" algn="l" defTabSz="800100">
            <a:lnSpc>
              <a:spcPct val="90000"/>
            </a:lnSpc>
            <a:spcBef>
              <a:spcPct val="0"/>
            </a:spcBef>
            <a:spcAft>
              <a:spcPct val="35000"/>
            </a:spcAft>
          </a:pPr>
          <a:r>
            <a:rPr lang="en-US" sz="1800" kern="1200" dirty="0" smtClean="0"/>
            <a:t>  </a:t>
          </a:r>
          <a:r>
            <a:rPr lang="en-US" sz="1400" kern="1200" dirty="0" smtClean="0"/>
            <a:t>a. For all variables</a:t>
          </a:r>
        </a:p>
        <a:p>
          <a:pPr lvl="0" algn="l" defTabSz="800100">
            <a:lnSpc>
              <a:spcPct val="90000"/>
            </a:lnSpc>
            <a:spcBef>
              <a:spcPct val="0"/>
            </a:spcBef>
            <a:spcAft>
              <a:spcPct val="35000"/>
            </a:spcAft>
          </a:pPr>
          <a:r>
            <a:rPr lang="en-US" sz="1400" kern="1200" dirty="0" smtClean="0"/>
            <a:t>   b. Representative of population</a:t>
          </a:r>
        </a:p>
        <a:p>
          <a:pPr lvl="0" algn="l" defTabSz="800100">
            <a:lnSpc>
              <a:spcPct val="90000"/>
            </a:lnSpc>
            <a:spcBef>
              <a:spcPct val="0"/>
            </a:spcBef>
            <a:spcAft>
              <a:spcPct val="35000"/>
            </a:spcAft>
          </a:pPr>
          <a:endParaRPr lang="en-US" sz="1000" kern="1200" dirty="0" smtClean="0"/>
        </a:p>
        <a:p>
          <a:pPr lvl="0" algn="l" defTabSz="800100">
            <a:lnSpc>
              <a:spcPct val="90000"/>
            </a:lnSpc>
            <a:spcBef>
              <a:spcPct val="0"/>
            </a:spcBef>
            <a:spcAft>
              <a:spcPct val="35000"/>
            </a:spcAft>
          </a:pPr>
          <a:r>
            <a:rPr lang="en-US" sz="1800" kern="1200" dirty="0" smtClean="0"/>
            <a:t>3. Qualifying/Causal Data (The Narrative)  	</a:t>
          </a:r>
        </a:p>
        <a:p>
          <a:pPr lvl="0" algn="l" defTabSz="800100">
            <a:lnSpc>
              <a:spcPct val="90000"/>
            </a:lnSpc>
            <a:spcBef>
              <a:spcPct val="0"/>
            </a:spcBef>
            <a:spcAft>
              <a:spcPct val="35000"/>
            </a:spcAft>
          </a:pPr>
          <a:endParaRPr lang="en-US" sz="1300" kern="1200" dirty="0" smtClean="0"/>
        </a:p>
        <a:p>
          <a:pPr lvl="0" algn="l" defTabSz="800100">
            <a:lnSpc>
              <a:spcPct val="90000"/>
            </a:lnSpc>
            <a:spcBef>
              <a:spcPct val="0"/>
            </a:spcBef>
            <a:spcAft>
              <a:spcPct val="35000"/>
            </a:spcAft>
          </a:pPr>
          <a:endParaRPr lang="en-US" sz="1300" kern="1200" dirty="0"/>
        </a:p>
      </dsp:txBody>
      <dsp:txXfrm>
        <a:off x="5333992" y="2108190"/>
        <a:ext cx="2636771" cy="275394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91852-D165-4309-9E18-F95BDF1CFA44}" type="datetimeFigureOut">
              <a:rPr lang="en-US" smtClean="0"/>
              <a:t>3/11/15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15E5A-EEE9-4B50-BDB2-299A42F55007}" type="slidenum">
              <a:rPr lang="en-US" smtClean="0"/>
              <a:t>‹#›</a:t>
            </a:fld>
            <a:endParaRPr lang="en-US" dirty="0"/>
          </a:p>
        </p:txBody>
      </p:sp>
    </p:spTree>
    <p:extLst>
      <p:ext uri="{BB962C8B-B14F-4D97-AF65-F5344CB8AC3E}">
        <p14:creationId xmlns:p14="http://schemas.microsoft.com/office/powerpoint/2010/main" val="996035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015E5A-EEE9-4B50-BDB2-299A42F55007}"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982808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different fields and disciplines that study culture. </a:t>
            </a:r>
          </a:p>
          <a:p>
            <a:endParaRPr lang="en-US" dirty="0" smtClean="0"/>
          </a:p>
          <a:p>
            <a:r>
              <a:rPr lang="en-US" dirty="0" smtClean="0"/>
              <a:t>Anthropology, Psychology, Linguistics – to name a few. </a:t>
            </a:r>
          </a:p>
          <a:p>
            <a:endParaRPr lang="en-US" dirty="0" smtClean="0"/>
          </a:p>
          <a:p>
            <a:r>
              <a:rPr lang="en-US" dirty="0" smtClean="0"/>
              <a:t>Others include Sociology, Public Health, Policy,</a:t>
            </a:r>
            <a:r>
              <a:rPr lang="en-US" baseline="0" dirty="0" smtClean="0"/>
              <a:t> Governance, Political Science, etc.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099247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083127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298592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710490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616187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75808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081060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963188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0372091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212391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4</a:t>
            </a:fld>
            <a:endParaRPr lang="en-US" dirty="0"/>
          </a:p>
        </p:txBody>
      </p:sp>
    </p:spTree>
    <p:extLst>
      <p:ext uri="{BB962C8B-B14F-4D97-AF65-F5344CB8AC3E}">
        <p14:creationId xmlns:p14="http://schemas.microsoft.com/office/powerpoint/2010/main" val="1815661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Sept 30, 2014 – 840,000 Veterans </a:t>
            </a:r>
          </a:p>
          <a:p>
            <a:pPr marL="171450" indent="-171450">
              <a:buFontTx/>
              <a:buChar char="-"/>
            </a:pPr>
            <a:r>
              <a:rPr lang="en-US" dirty="0" smtClean="0"/>
              <a:t>404,000 – OIF/OEF </a:t>
            </a:r>
            <a:endParaRPr lang="en-US" dirty="0"/>
          </a:p>
        </p:txBody>
      </p:sp>
      <p:sp>
        <p:nvSpPr>
          <p:cNvPr id="4" name="Slide Number Placeholder 3"/>
          <p:cNvSpPr>
            <a:spLocks noGrp="1"/>
          </p:cNvSpPr>
          <p:nvPr>
            <p:ph type="sldNum" sz="quarter" idx="10"/>
          </p:nvPr>
        </p:nvSpPr>
        <p:spPr/>
        <p:txBody>
          <a:bodyPr/>
          <a:lstStyle/>
          <a:p>
            <a:fld id="{9A015E5A-EEE9-4B50-BDB2-299A42F55007}" type="slidenum">
              <a:rPr lang="en-US" smtClean="0"/>
              <a:t>22</a:t>
            </a:fld>
            <a:endParaRPr lang="en-US" dirty="0"/>
          </a:p>
        </p:txBody>
      </p:sp>
    </p:spTree>
    <p:extLst>
      <p:ext uri="{BB962C8B-B14F-4D97-AF65-F5344CB8AC3E}">
        <p14:creationId xmlns:p14="http://schemas.microsoft.com/office/powerpoint/2010/main" val="1329219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Gulf War,</a:t>
            </a:r>
            <a:r>
              <a:rPr lang="en-US" baseline="0" dirty="0" smtClean="0"/>
              <a:t> Vietnam, Peacetime, Korean and WWII</a:t>
            </a:r>
          </a:p>
          <a:p>
            <a:endParaRPr lang="en-US" baseline="0" dirty="0" smtClean="0"/>
          </a:p>
          <a:p>
            <a:r>
              <a:rPr lang="en-US" baseline="0" dirty="0" smtClean="0"/>
              <a:t>840,000 </a:t>
            </a:r>
          </a:p>
        </p:txBody>
      </p:sp>
      <p:sp>
        <p:nvSpPr>
          <p:cNvPr id="4" name="Slide Number Placeholder 3"/>
          <p:cNvSpPr>
            <a:spLocks noGrp="1"/>
          </p:cNvSpPr>
          <p:nvPr>
            <p:ph type="sldNum" sz="quarter" idx="10"/>
          </p:nvPr>
        </p:nvSpPr>
        <p:spPr/>
        <p:txBody>
          <a:bodyPr/>
          <a:lstStyle/>
          <a:p>
            <a:fld id="{9A015E5A-EEE9-4B50-BDB2-299A42F55007}" type="slidenum">
              <a:rPr lang="en-US" smtClean="0"/>
              <a:t>23</a:t>
            </a:fld>
            <a:endParaRPr lang="en-US" dirty="0"/>
          </a:p>
        </p:txBody>
      </p:sp>
    </p:spTree>
    <p:extLst>
      <p:ext uri="{BB962C8B-B14F-4D97-AF65-F5344CB8AC3E}">
        <p14:creationId xmlns:p14="http://schemas.microsoft.com/office/powerpoint/2010/main" val="16815098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Veterans getting services at VA</a:t>
            </a:r>
          </a:p>
          <a:p>
            <a:r>
              <a:rPr lang="en-US" dirty="0" smtClean="0"/>
              <a:t>Southwest</a:t>
            </a:r>
            <a:r>
              <a:rPr lang="en-US" baseline="0" dirty="0" smtClean="0"/>
              <a:t> 31%   (28)</a:t>
            </a:r>
          </a:p>
          <a:p>
            <a:r>
              <a:rPr lang="en-US" dirty="0" smtClean="0"/>
              <a:t>Central   21%  (23)</a:t>
            </a:r>
          </a:p>
          <a:p>
            <a:r>
              <a:rPr lang="en-US" dirty="0" smtClean="0"/>
              <a:t>Northwestern 17%  (15)</a:t>
            </a:r>
          </a:p>
          <a:p>
            <a:r>
              <a:rPr lang="en-US" dirty="0" smtClean="0"/>
              <a:t>Tidewater 15%   (11)</a:t>
            </a:r>
          </a:p>
          <a:p>
            <a:r>
              <a:rPr lang="en-US" dirty="0" smtClean="0"/>
              <a:t>Northern  7%  (10)</a:t>
            </a:r>
            <a:endParaRPr lang="en-US" dirty="0"/>
          </a:p>
        </p:txBody>
      </p:sp>
      <p:sp>
        <p:nvSpPr>
          <p:cNvPr id="4" name="Slide Number Placeholder 3"/>
          <p:cNvSpPr>
            <a:spLocks noGrp="1"/>
          </p:cNvSpPr>
          <p:nvPr>
            <p:ph type="sldNum" sz="quarter" idx="10"/>
          </p:nvPr>
        </p:nvSpPr>
        <p:spPr/>
        <p:txBody>
          <a:bodyPr/>
          <a:lstStyle/>
          <a:p>
            <a:fld id="{9A015E5A-EEE9-4B50-BDB2-299A42F55007}" type="slidenum">
              <a:rPr lang="en-US" smtClean="0"/>
              <a:t>24</a:t>
            </a:fld>
            <a:endParaRPr lang="en-US" dirty="0"/>
          </a:p>
        </p:txBody>
      </p:sp>
    </p:spTree>
    <p:extLst>
      <p:ext uri="{BB962C8B-B14F-4D97-AF65-F5344CB8AC3E}">
        <p14:creationId xmlns:p14="http://schemas.microsoft.com/office/powerpoint/2010/main" val="563168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type and amount of VA benefits are affected by a variety of factors. </a:t>
            </a:r>
          </a:p>
          <a:p>
            <a:endParaRPr lang="en-US" dirty="0" smtClean="0"/>
          </a:p>
          <a:p>
            <a:r>
              <a:rPr lang="en-US" dirty="0" smtClean="0"/>
              <a:t>The two most important factors are….</a:t>
            </a:r>
          </a:p>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25</a:t>
            </a:fld>
            <a:endParaRPr lang="en-US" dirty="0"/>
          </a:p>
        </p:txBody>
      </p:sp>
    </p:spTree>
    <p:extLst>
      <p:ext uri="{BB962C8B-B14F-4D97-AF65-F5344CB8AC3E}">
        <p14:creationId xmlns:p14="http://schemas.microsoft.com/office/powerpoint/2010/main" val="820034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Highlight all the different types of insurances that Veterans</a:t>
            </a:r>
            <a:r>
              <a:rPr lang="en-US" baseline="0" dirty="0" smtClean="0"/>
              <a:t> could have. </a:t>
            </a:r>
          </a:p>
          <a:p>
            <a:endParaRPr lang="en-US" baseline="0" dirty="0" smtClean="0"/>
          </a:p>
          <a:p>
            <a:r>
              <a:rPr lang="en-US" baseline="0" dirty="0" smtClean="0"/>
              <a:t>Tidewater and Northern more urban, others are more rural </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26</a:t>
            </a:fld>
            <a:endParaRPr lang="en-US" dirty="0"/>
          </a:p>
        </p:txBody>
      </p:sp>
    </p:spTree>
    <p:extLst>
      <p:ext uri="{BB962C8B-B14F-4D97-AF65-F5344CB8AC3E}">
        <p14:creationId xmlns:p14="http://schemas.microsoft.com/office/powerpoint/2010/main" val="3768959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to other state and national findings</a:t>
            </a:r>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t>27</a:t>
            </a:fld>
            <a:endParaRPr lang="en-US" dirty="0"/>
          </a:p>
        </p:txBody>
      </p:sp>
    </p:spTree>
    <p:extLst>
      <p:ext uri="{BB962C8B-B14F-4D97-AF65-F5344CB8AC3E}">
        <p14:creationId xmlns:p14="http://schemas.microsoft.com/office/powerpoint/2010/main" val="857745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Grants </a:t>
            </a:r>
          </a:p>
          <a:p>
            <a:r>
              <a:rPr lang="en-US" dirty="0" smtClean="0"/>
              <a:t>VHCF July Deadline</a:t>
            </a:r>
            <a:r>
              <a:rPr lang="en-US" baseline="0" dirty="0" smtClean="0"/>
              <a:t> </a:t>
            </a:r>
          </a:p>
          <a:p>
            <a:endParaRPr lang="en-US" baseline="0" dirty="0" smtClean="0"/>
          </a:p>
          <a:p>
            <a:r>
              <a:rPr lang="en-US" baseline="0" dirty="0" smtClean="0"/>
              <a:t>Ask about how to incentivize student residents….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A015E5A-EEE9-4B50-BDB2-299A42F55007}"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766688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01720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965016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593626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387109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baseline technologies are required that do not exit in certain parts of the state,  more than a technology issue,</a:t>
            </a:r>
            <a:r>
              <a:rPr lang="en-US" baseline="0" dirty="0" smtClean="0"/>
              <a:t> </a:t>
            </a:r>
            <a:r>
              <a:rPr lang="en-US" dirty="0" smtClean="0"/>
              <a:t>The</a:t>
            </a:r>
            <a:r>
              <a:rPr lang="en-US" baseline="0" dirty="0" smtClean="0"/>
              <a:t> challenge is currently with market and policy dynamics</a:t>
            </a:r>
            <a:endParaRPr lang="en-US" dirty="0"/>
          </a:p>
        </p:txBody>
      </p:sp>
      <p:sp>
        <p:nvSpPr>
          <p:cNvPr id="4" name="Slide Number Placeholder 3"/>
          <p:cNvSpPr>
            <a:spLocks noGrp="1"/>
          </p:cNvSpPr>
          <p:nvPr>
            <p:ph type="sldNum" sz="quarter" idx="10"/>
          </p:nvPr>
        </p:nvSpPr>
        <p:spPr/>
        <p:txBody>
          <a:bodyPr/>
          <a:lstStyle/>
          <a:p>
            <a:fld id="{9A015E5A-EEE9-4B50-BDB2-299A42F55007}" type="slidenum">
              <a:rPr lang="en-US" smtClean="0"/>
              <a:t>9</a:t>
            </a:fld>
            <a:endParaRPr lang="en-US" dirty="0"/>
          </a:p>
        </p:txBody>
      </p:sp>
    </p:spTree>
    <p:extLst>
      <p:ext uri="{BB962C8B-B14F-4D97-AF65-F5344CB8AC3E}">
        <p14:creationId xmlns:p14="http://schemas.microsoft.com/office/powerpoint/2010/main" val="503319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306918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F4B75F-161C-4ED7-AF27-0D8C619D5032}"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263256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24263E6-B849-4EC5-B71E-D31478E1C5C1}" type="datetimeFigureOut">
              <a:rPr lang="en-US" smtClean="0"/>
              <a:t>3/11/15</a:t>
            </a:fld>
            <a:endParaRPr lang="en-US" dirty="0"/>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52ADA49-9BCC-41B1-89D5-66FADAB8773B}" type="slidenum">
              <a:rPr lang="en-US" smtClean="0"/>
              <a:t>‹#›</a:t>
            </a:fld>
            <a:endParaRPr lang="en-US" dirty="0"/>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263E6-B849-4EC5-B71E-D31478E1C5C1}" type="datetimeFigureOut">
              <a:rPr lang="en-US" smtClean="0"/>
              <a:t>3/11/15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4263E6-B849-4EC5-B71E-D31478E1C5C1}" type="datetimeFigureOut">
              <a:rPr lang="en-US" smtClean="0"/>
              <a:t>3/11/15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096000" y="6356350"/>
            <a:ext cx="762000" cy="365125"/>
          </a:xfrm>
        </p:spPr>
        <p:txBody>
          <a:bodyPr/>
          <a:lstStyle/>
          <a:p>
            <a:fld id="{352ADA49-9BCC-41B1-89D5-66FADAB8773B}" type="slidenum">
              <a:rPr lang="en-US" smtClean="0"/>
              <a:t>‹#›</a:t>
            </a:fld>
            <a:endParaRPr lang="en-US" dirty="0"/>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4263E6-B849-4EC5-B71E-D31478E1C5C1}" type="datetimeFigureOut">
              <a:rPr lang="en-US" smtClean="0"/>
              <a:t>3/11/15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263E6-B849-4EC5-B71E-D31478E1C5C1}" type="datetimeFigureOut">
              <a:rPr lang="en-US" smtClean="0"/>
              <a:t>3/11/15</a:t>
            </a:fld>
            <a:endParaRPr lang="en-US" dirty="0"/>
          </a:p>
        </p:txBody>
      </p:sp>
      <p:sp>
        <p:nvSpPr>
          <p:cNvPr id="5" name="Footer Placeholder 4"/>
          <p:cNvSpPr>
            <a:spLocks noGrp="1"/>
          </p:cNvSpPr>
          <p:nvPr>
            <p:ph type="ftr" sz="quarter" idx="11"/>
          </p:nvPr>
        </p:nvSpPr>
        <p:spPr>
          <a:xfrm>
            <a:off x="5791200" y="6356350"/>
            <a:ext cx="2895600" cy="365125"/>
          </a:xfrm>
        </p:spPr>
        <p:txBody>
          <a:bodyPr/>
          <a:lstStyle/>
          <a:p>
            <a:endParaRPr lang="en-US" dirty="0"/>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52ADA49-9BCC-41B1-89D5-66FADAB8773B}" type="slidenum">
              <a:rPr lang="en-US" smtClean="0"/>
              <a:t>‹#›</a:t>
            </a:fld>
            <a:endParaRPr lang="en-US" dirty="0"/>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4263E6-B849-4EC5-B71E-D31478E1C5C1}" type="datetimeFigureOut">
              <a:rPr lang="en-US" smtClean="0"/>
              <a:t>3/11/15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4263E6-B849-4EC5-B71E-D31478E1C5C1}" type="datetimeFigureOut">
              <a:rPr lang="en-US" smtClean="0"/>
              <a:t>3/11/15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4263E6-B849-4EC5-B71E-D31478E1C5C1}" type="datetimeFigureOut">
              <a:rPr lang="en-US" smtClean="0"/>
              <a:t>3/11/15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263E6-B849-4EC5-B71E-D31478E1C5C1}" type="datetimeFigureOut">
              <a:rPr lang="en-US" smtClean="0"/>
              <a:t>3/11/15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52ADA49-9BCC-41B1-89D5-66FADAB8773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4263E6-B849-4EC5-B71E-D31478E1C5C1}" type="datetimeFigureOut">
              <a:rPr lang="en-US" smtClean="0"/>
              <a:t>3/11/15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E24263E6-B849-4EC5-B71E-D31478E1C5C1}" type="datetimeFigureOut">
              <a:rPr lang="en-US" smtClean="0"/>
              <a:t>3/11/15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2ADA49-9BCC-41B1-89D5-66FADAB8773B}" type="slidenum">
              <a:rPr lang="en-US" smtClean="0"/>
              <a:t>‹#›</a:t>
            </a:fld>
            <a:endParaRPr lang="en-US" dirty="0"/>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24263E6-B849-4EC5-B71E-D31478E1C5C1}" type="datetimeFigureOut">
              <a:rPr lang="en-US" smtClean="0"/>
              <a:t>3/11/15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52ADA49-9BCC-41B1-89D5-66FADAB8773B}" type="slidenum">
              <a:rPr lang="en-US" smtClean="0"/>
              <a:t>‹#›</a:t>
            </a:fld>
            <a:endParaRPr lang="en-US" dirty="0"/>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gif"/><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1" Type="http://schemas.openxmlformats.org/officeDocument/2006/relationships/image" Target="../media/image29.png"/><Relationship Id="rId12"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a:xfrm>
            <a:off x="571499" y="5486400"/>
            <a:ext cx="8001000" cy="1371600"/>
          </a:xfrm>
        </p:spPr>
        <p:txBody>
          <a:bodyPr>
            <a:normAutofit fontScale="92500" lnSpcReduction="10000"/>
          </a:bodyPr>
          <a:lstStyle/>
          <a:p>
            <a:pPr lvl="0"/>
            <a:endParaRPr lang="en-US" sz="2400" b="1" i="1" dirty="0" smtClean="0">
              <a:solidFill>
                <a:schemeClr val="accent2">
                  <a:lumMod val="50000"/>
                </a:schemeClr>
              </a:solidFill>
              <a:latin typeface="Aharoni" pitchFamily="2" charset="-79"/>
              <a:cs typeface="Aharoni" pitchFamily="2" charset="-79"/>
            </a:endParaRPr>
          </a:p>
          <a:p>
            <a:pPr lvl="0">
              <a:spcBef>
                <a:spcPts val="0"/>
              </a:spcBef>
            </a:pPr>
            <a:r>
              <a:rPr lang="en-US" sz="2400" b="1" i="1" dirty="0" smtClean="0">
                <a:solidFill>
                  <a:schemeClr val="tx1"/>
                </a:solidFill>
                <a:latin typeface="Calibri"/>
              </a:rPr>
              <a:t>Mary </a:t>
            </a:r>
            <a:r>
              <a:rPr lang="en-US" sz="2400" b="1" i="1" dirty="0">
                <a:solidFill>
                  <a:schemeClr val="tx1"/>
                </a:solidFill>
                <a:latin typeface="Calibri"/>
              </a:rPr>
              <a:t>Beth Dunkenberger, Principal Investigator</a:t>
            </a:r>
            <a:endParaRPr lang="en-US" sz="2400" b="1" dirty="0">
              <a:solidFill>
                <a:schemeClr val="tx1"/>
              </a:solidFill>
              <a:latin typeface="Calibri"/>
            </a:endParaRPr>
          </a:p>
          <a:p>
            <a:pPr lvl="0">
              <a:spcBef>
                <a:spcPts val="0"/>
              </a:spcBef>
              <a:buClr>
                <a:srgbClr val="F4680B"/>
              </a:buClr>
            </a:pPr>
            <a:r>
              <a:rPr lang="en-US" sz="2400" b="1" i="1" dirty="0">
                <a:solidFill>
                  <a:schemeClr val="tx1"/>
                </a:solidFill>
                <a:latin typeface="Calibri"/>
              </a:rPr>
              <a:t>Suzanne Lo, Project Manager </a:t>
            </a:r>
            <a:endParaRPr lang="en-US" sz="2400" b="1" i="1" dirty="0" smtClean="0">
              <a:solidFill>
                <a:schemeClr val="tx1"/>
              </a:solidFill>
              <a:latin typeface="Calibri"/>
            </a:endParaRPr>
          </a:p>
          <a:p>
            <a:pPr lvl="0">
              <a:spcBef>
                <a:spcPts val="0"/>
              </a:spcBef>
              <a:buClr>
                <a:srgbClr val="F4680B"/>
              </a:buClr>
            </a:pPr>
            <a:r>
              <a:rPr lang="en-US" sz="2400" b="1" i="1" dirty="0" smtClean="0">
                <a:solidFill>
                  <a:srgbClr val="55554A">
                    <a:lumMod val="75000"/>
                  </a:srgbClr>
                </a:solidFill>
                <a:latin typeface="Aharoni" pitchFamily="2" charset="-79"/>
                <a:cs typeface="Aharoni" pitchFamily="2" charset="-79"/>
              </a:rPr>
              <a:t>Virginia </a:t>
            </a:r>
            <a:r>
              <a:rPr lang="en-US" sz="2400" b="1" i="1" dirty="0">
                <a:solidFill>
                  <a:srgbClr val="55554A">
                    <a:lumMod val="75000"/>
                  </a:srgbClr>
                </a:solidFill>
                <a:latin typeface="Aharoni" pitchFamily="2" charset="-79"/>
                <a:cs typeface="Aharoni" pitchFamily="2" charset="-79"/>
              </a:rPr>
              <a:t>Tech Institute for Policy and Governance </a:t>
            </a:r>
          </a:p>
          <a:p>
            <a:pPr lvl="0">
              <a:buClr>
                <a:srgbClr val="F4680B"/>
              </a:buClr>
            </a:pPr>
            <a:endParaRPr lang="en-US" sz="2400" b="1" i="1" dirty="0">
              <a:solidFill>
                <a:srgbClr val="ABB19F">
                  <a:lumMod val="50000"/>
                </a:srgbClr>
              </a:solidFill>
              <a:latin typeface="Aharoni" pitchFamily="2" charset="-79"/>
              <a:cs typeface="Aharoni" pitchFamily="2" charset="-79"/>
            </a:endParaRPr>
          </a:p>
          <a:p>
            <a:pPr lvl="0"/>
            <a:endParaRPr lang="en-US" sz="2400" b="1" i="1" dirty="0" smtClean="0">
              <a:solidFill>
                <a:schemeClr val="tx1"/>
              </a:solidFill>
              <a:latin typeface="Calibri"/>
            </a:endParaRPr>
          </a:p>
          <a:p>
            <a:pPr lvl="0"/>
            <a:endParaRPr lang="en-US" sz="2400" b="1" i="1" dirty="0" smtClean="0">
              <a:solidFill>
                <a:schemeClr val="tx1"/>
              </a:solidFill>
              <a:latin typeface="Calibri"/>
            </a:endParaRPr>
          </a:p>
          <a:p>
            <a:pPr>
              <a:spcBef>
                <a:spcPts val="0"/>
              </a:spcBef>
            </a:pPr>
            <a:endParaRPr lang="en-US" sz="2400" b="1" dirty="0">
              <a:solidFill>
                <a:schemeClr val="accent2">
                  <a:lumMod val="50000"/>
                </a:schemeClr>
              </a:solidFill>
              <a:latin typeface="Aharoni" pitchFamily="2" charset="-79"/>
              <a:cs typeface="Aharoni" pitchFamily="2" charset="-79"/>
            </a:endParaRPr>
          </a:p>
          <a:p>
            <a:pPr lvl="0">
              <a:spcBef>
                <a:spcPts val="0"/>
              </a:spcBef>
            </a:pPr>
            <a:endParaRPr lang="en-US" b="1" dirty="0">
              <a:solidFill>
                <a:schemeClr val="accent2">
                  <a:lumMod val="50000"/>
                </a:schemeClr>
              </a:solidFill>
            </a:endParaRPr>
          </a:p>
          <a:p>
            <a:endParaRPr lang="en-US" dirty="0"/>
          </a:p>
        </p:txBody>
      </p:sp>
      <p:sp>
        <p:nvSpPr>
          <p:cNvPr id="4" name="Rectangle 3"/>
          <p:cNvSpPr/>
          <p:nvPr/>
        </p:nvSpPr>
        <p:spPr>
          <a:xfrm>
            <a:off x="990600" y="228600"/>
            <a:ext cx="9144000" cy="1107996"/>
          </a:xfrm>
          <a:prstGeom prst="rect">
            <a:avLst/>
          </a:prstGeom>
        </p:spPr>
        <p:txBody>
          <a:bodyPr wrap="square">
            <a:spAutoFit/>
          </a:bodyPr>
          <a:lstStyle/>
          <a:p>
            <a:pPr marL="0" marR="0" lvl="0" indent="0" algn="ctr" defTabSz="914400" eaLnBrk="1" fontAlgn="auto" latinLnBrk="0" hangingPunct="1">
              <a:lnSpc>
                <a:spcPct val="100000"/>
              </a:lnSpc>
              <a:spcBef>
                <a:spcPts val="600"/>
              </a:spcBef>
              <a:spcAft>
                <a:spcPts val="0"/>
              </a:spcAft>
              <a:buClr>
                <a:srgbClr val="F4680B"/>
              </a:buClr>
              <a:buSzPct val="75000"/>
              <a:buFontTx/>
              <a:buNone/>
              <a:tabLst/>
              <a:defRPr/>
            </a:pPr>
            <a:r>
              <a:rPr lang="en-US" sz="3000" b="1" i="1" kern="0" dirty="0" smtClean="0"/>
              <a:t> </a:t>
            </a:r>
          </a:p>
          <a:p>
            <a:pPr marL="0" marR="0" lvl="0" indent="0" algn="ctr" defTabSz="914400" eaLnBrk="1" fontAlgn="auto" latinLnBrk="0" hangingPunct="1">
              <a:lnSpc>
                <a:spcPct val="100000"/>
              </a:lnSpc>
              <a:spcBef>
                <a:spcPct val="20000"/>
              </a:spcBef>
              <a:spcAft>
                <a:spcPts val="0"/>
              </a:spcAft>
              <a:buClr>
                <a:srgbClr val="F4680B"/>
              </a:buClr>
              <a:buSzPct val="75000"/>
              <a:buFontTx/>
              <a:buNone/>
              <a:tabLst/>
              <a:defRPr/>
            </a:pPr>
            <a:endParaRPr kumimoji="0" lang="en-US" sz="3000" b="0" i="1" u="none" strike="noStrike" kern="0" cap="none" spc="0" normalizeH="0" baseline="0" noProof="0" dirty="0">
              <a:ln>
                <a:noFill/>
              </a:ln>
              <a:effectLst/>
              <a:uLnTx/>
              <a:uFillTx/>
            </a:endParaRPr>
          </a:p>
        </p:txBody>
      </p:sp>
      <p:sp>
        <p:nvSpPr>
          <p:cNvPr id="8" name="Rectangle 7"/>
          <p:cNvSpPr/>
          <p:nvPr/>
        </p:nvSpPr>
        <p:spPr>
          <a:xfrm>
            <a:off x="914400" y="152400"/>
            <a:ext cx="7543800" cy="2102820"/>
          </a:xfrm>
          <a:prstGeom prst="rect">
            <a:avLst/>
          </a:prstGeom>
        </p:spPr>
        <p:txBody>
          <a:bodyPr wrap="square">
            <a:spAutoFit/>
          </a:bodyPr>
          <a:lstStyle/>
          <a:p>
            <a:pPr algn="ctr">
              <a:lnSpc>
                <a:spcPct val="125000"/>
              </a:lnSpc>
            </a:pPr>
            <a:r>
              <a:rPr lang="en-US" sz="3600" dirty="0"/>
              <a:t>Understanding and Building Effective Narrative on Veteran Experiences to Compel Program and Policy Action</a:t>
            </a:r>
          </a:p>
        </p:txBody>
      </p:sp>
      <p:pic>
        <p:nvPicPr>
          <p:cNvPr id="5" name="Picture 4"/>
          <p:cNvPicPr>
            <a:picLocks noChangeAspect="1"/>
          </p:cNvPicPr>
          <p:nvPr/>
        </p:nvPicPr>
        <p:blipFill>
          <a:blip r:embed="rId2"/>
          <a:stretch>
            <a:fillRect/>
          </a:stretch>
        </p:blipFill>
        <p:spPr>
          <a:xfrm>
            <a:off x="2057400" y="2743200"/>
            <a:ext cx="5029200" cy="2590800"/>
          </a:xfrm>
          <a:prstGeom prst="rect">
            <a:avLst/>
          </a:prstGeom>
        </p:spPr>
      </p:pic>
    </p:spTree>
    <p:extLst>
      <p:ext uri="{BB962C8B-B14F-4D97-AF65-F5344CB8AC3E}">
        <p14:creationId xmlns:p14="http://schemas.microsoft.com/office/powerpoint/2010/main" val="11923779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Imperative 1 – Scientific Rigor</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a:spcBef>
                <a:spcPts val="3000"/>
              </a:spcBef>
            </a:pPr>
            <a:r>
              <a:rPr lang="en-US" b="1" dirty="0" smtClean="0">
                <a:solidFill>
                  <a:schemeClr val="tx1"/>
                </a:solidFill>
              </a:rPr>
              <a:t>Steps to Empirical Research with Scientific Rigor </a:t>
            </a:r>
          </a:p>
          <a:p>
            <a:pPr>
              <a:spcBef>
                <a:spcPts val="3000"/>
              </a:spcBef>
            </a:pPr>
            <a:endParaRPr lang="en-US" b="1" dirty="0" smtClean="0">
              <a:solidFill>
                <a:schemeClr val="tx1"/>
              </a:solidFill>
            </a:endParaRPr>
          </a:p>
          <a:p>
            <a:pPr marL="914400" lvl="2" indent="0">
              <a:spcBef>
                <a:spcPts val="600"/>
              </a:spcBef>
              <a:buNone/>
            </a:pPr>
            <a:endParaRPr lang="en-US" b="1" dirty="0" smtClean="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10</a:t>
            </a:fld>
            <a:endParaRPr lang="en-US" dirty="0">
              <a:solidFill>
                <a:srgbClr val="000000"/>
              </a:solidFill>
            </a:endParaRPr>
          </a:p>
        </p:txBody>
      </p:sp>
      <p:graphicFrame>
        <p:nvGraphicFramePr>
          <p:cNvPr id="6" name="Diagram 5"/>
          <p:cNvGraphicFramePr/>
          <p:nvPr>
            <p:extLst>
              <p:ext uri="{D42A27DB-BD31-4B8C-83A1-F6EECF244321}">
                <p14:modId xmlns:p14="http://schemas.microsoft.com/office/powerpoint/2010/main" val="375317788"/>
              </p:ext>
            </p:extLst>
          </p:nvPr>
        </p:nvGraphicFramePr>
        <p:xfrm>
          <a:off x="457200" y="1397000"/>
          <a:ext cx="86106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19882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Imperative 2 – Capture the Narrative</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a:spcBef>
                <a:spcPts val="3000"/>
              </a:spcBef>
            </a:pPr>
            <a:r>
              <a:rPr lang="en-US" b="1" dirty="0" smtClean="0">
                <a:solidFill>
                  <a:schemeClr val="tx1"/>
                </a:solidFill>
              </a:rPr>
              <a:t>Digital Storytelling </a:t>
            </a:r>
          </a:p>
          <a:p>
            <a:pPr marL="0" indent="0" algn="ctr">
              <a:spcBef>
                <a:spcPts val="3000"/>
              </a:spcBef>
              <a:buNone/>
            </a:pPr>
            <a:r>
              <a:rPr lang="en-US" i="1" dirty="0" smtClean="0">
                <a:solidFill>
                  <a:schemeClr val="tx1"/>
                </a:solidFill>
              </a:rPr>
              <a:t>Gathering veteran stories to produce short videos using their own and local communities’ voices to tell their individual story.</a:t>
            </a:r>
          </a:p>
          <a:p>
            <a:pPr marL="0" indent="0" algn="ctr">
              <a:spcBef>
                <a:spcPts val="3000"/>
              </a:spcBef>
              <a:buNone/>
            </a:pPr>
            <a:r>
              <a:rPr lang="en-US" i="1" dirty="0" smtClean="0">
                <a:solidFill>
                  <a:schemeClr val="tx1"/>
                </a:solidFill>
              </a:rPr>
              <a:t>Empower veterans involved and offers a culturally relevant perspective in a creative and visually powerful way.</a:t>
            </a:r>
          </a:p>
          <a:p>
            <a:pPr>
              <a:spcBef>
                <a:spcPts val="3000"/>
              </a:spcBef>
            </a:pPr>
            <a:r>
              <a:rPr lang="en-US" b="1" dirty="0" smtClean="0">
                <a:solidFill>
                  <a:schemeClr val="tx1"/>
                </a:solidFill>
              </a:rPr>
              <a:t>Culture, Storytelling, Narrative</a:t>
            </a:r>
          </a:p>
          <a:p>
            <a:pPr marL="0" indent="0" algn="ctr">
              <a:spcBef>
                <a:spcPts val="3000"/>
              </a:spcBef>
              <a:buNone/>
            </a:pPr>
            <a:r>
              <a:rPr lang="en-US" b="1" dirty="0">
                <a:solidFill>
                  <a:schemeClr val="tx1"/>
                </a:solidFill>
              </a:rPr>
              <a:t>	</a:t>
            </a:r>
            <a:r>
              <a:rPr lang="en-US" i="1" dirty="0" smtClean="0">
                <a:solidFill>
                  <a:schemeClr val="tx1"/>
                </a:solidFill>
              </a:rPr>
              <a:t>Framing veteran issues for public understanding and 	support.</a:t>
            </a:r>
          </a:p>
          <a:p>
            <a:pPr marL="0" indent="0" algn="ctr">
              <a:spcBef>
                <a:spcPts val="3000"/>
              </a:spcBef>
              <a:buNone/>
            </a:pPr>
            <a:r>
              <a:rPr lang="en-US" i="1" dirty="0">
                <a:solidFill>
                  <a:schemeClr val="tx1"/>
                </a:solidFill>
              </a:rPr>
              <a:t>	</a:t>
            </a:r>
            <a:r>
              <a:rPr lang="en-US" i="1" dirty="0" smtClean="0">
                <a:solidFill>
                  <a:schemeClr val="tx1"/>
                </a:solidFill>
              </a:rPr>
              <a:t>Research-based approaches to better public 	understanding and engagement. </a:t>
            </a: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11</a:t>
            </a:fld>
            <a:endParaRPr lang="en-US" dirty="0">
              <a:solidFill>
                <a:srgbClr val="000000"/>
              </a:solidFill>
            </a:endParaRPr>
          </a:p>
        </p:txBody>
      </p:sp>
    </p:spTree>
    <p:extLst>
      <p:ext uri="{BB962C8B-B14F-4D97-AF65-F5344CB8AC3E}">
        <p14:creationId xmlns:p14="http://schemas.microsoft.com/office/powerpoint/2010/main" val="546668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Culture &amp; Stories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12</a:t>
            </a:fld>
            <a:endParaRPr lang="en-US" dirty="0">
              <a:solidFill>
                <a:srgbClr val="000000"/>
              </a:solidFill>
            </a:endParaRPr>
          </a:p>
        </p:txBody>
      </p:sp>
      <p:pic>
        <p:nvPicPr>
          <p:cNvPr id="5" name="Picture 4"/>
          <p:cNvPicPr>
            <a:picLocks noChangeAspect="1"/>
          </p:cNvPicPr>
          <p:nvPr/>
        </p:nvPicPr>
        <p:blipFill>
          <a:blip r:embed="rId3"/>
          <a:stretch>
            <a:fillRect/>
          </a:stretch>
        </p:blipFill>
        <p:spPr>
          <a:xfrm>
            <a:off x="1129883" y="1557605"/>
            <a:ext cx="6884233" cy="5147995"/>
          </a:xfrm>
          <a:prstGeom prst="rect">
            <a:avLst/>
          </a:prstGeom>
        </p:spPr>
      </p:pic>
    </p:spTree>
    <p:extLst>
      <p:ext uri="{BB962C8B-B14F-4D97-AF65-F5344CB8AC3E}">
        <p14:creationId xmlns:p14="http://schemas.microsoft.com/office/powerpoint/2010/main" val="24118766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Culture &amp; Stories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13</a:t>
            </a:fld>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933597" y="1555858"/>
            <a:ext cx="7124406" cy="5165617"/>
          </a:xfrm>
          <a:prstGeom prst="rect">
            <a:avLst/>
          </a:prstGeom>
        </p:spPr>
      </p:pic>
    </p:spTree>
    <p:extLst>
      <p:ext uri="{BB962C8B-B14F-4D97-AF65-F5344CB8AC3E}">
        <p14:creationId xmlns:p14="http://schemas.microsoft.com/office/powerpoint/2010/main" val="339514713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Culture &amp; Stories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14</a:t>
            </a:fld>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876300" y="1558484"/>
            <a:ext cx="7239000" cy="5162991"/>
          </a:xfrm>
          <a:prstGeom prst="rect">
            <a:avLst/>
          </a:prstGeom>
        </p:spPr>
      </p:pic>
    </p:spTree>
    <p:extLst>
      <p:ext uri="{BB962C8B-B14F-4D97-AF65-F5344CB8AC3E}">
        <p14:creationId xmlns:p14="http://schemas.microsoft.com/office/powerpoint/2010/main" val="28033820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Culture &amp; Stories</a:t>
            </a:r>
            <a:endParaRPr lang="en-US" dirty="0"/>
          </a:p>
        </p:txBody>
      </p:sp>
      <p:sp>
        <p:nvSpPr>
          <p:cNvPr id="3" name="Content Placeholder 2"/>
          <p:cNvSpPr>
            <a:spLocks noGrp="1"/>
          </p:cNvSpPr>
          <p:nvPr>
            <p:ph idx="1"/>
          </p:nvPr>
        </p:nvSpPr>
        <p:spPr>
          <a:xfrm>
            <a:off x="457200" y="1600199"/>
            <a:ext cx="8382000" cy="5121275"/>
          </a:xfrm>
        </p:spPr>
        <p:txBody>
          <a:bodyPr>
            <a:normAutofit fontScale="92500" lnSpcReduction="10000"/>
          </a:bodyPr>
          <a:lstStyle/>
          <a:p>
            <a:pPr marL="0" indent="0" algn="ctr">
              <a:buNone/>
            </a:pPr>
            <a:r>
              <a:rPr lang="en-US" b="1" dirty="0" smtClean="0"/>
              <a:t>UNDERSTANDING THE AMERICAN PUBLIC</a:t>
            </a:r>
          </a:p>
          <a:p>
            <a:pPr marL="0" indent="0" algn="ctr">
              <a:buNone/>
            </a:pPr>
            <a:endParaRPr lang="en-US" b="1" dirty="0"/>
          </a:p>
          <a:p>
            <a:pPr marL="0" indent="0" algn="ctr">
              <a:buNone/>
            </a:pPr>
            <a:endParaRPr lang="en-US" b="1" dirty="0" smtClean="0"/>
          </a:p>
          <a:p>
            <a:pPr marL="0" indent="0">
              <a:buNone/>
            </a:pPr>
            <a:endParaRPr lang="en-US" b="1" dirty="0" smtClean="0"/>
          </a:p>
          <a:p>
            <a:pPr marL="0" indent="0">
              <a:buNone/>
            </a:pPr>
            <a:endParaRPr lang="en-US" b="1" dirty="0" smtClean="0"/>
          </a:p>
          <a:p>
            <a:r>
              <a:rPr lang="en-US" dirty="0" smtClean="0"/>
              <a:t>Lacking political knowledge and the incentive and time to acquire it, the vast majority of citizens “substitute low-cost cues for the detailed information that they lack” </a:t>
            </a:r>
            <a:r>
              <a:rPr lang="en-US" sz="1600" dirty="0" smtClean="0"/>
              <a:t>–</a:t>
            </a:r>
            <a:r>
              <a:rPr lang="en-US" sz="1600" i="1" dirty="0" smtClean="0"/>
              <a:t>Lupia, Arthur, 1994. </a:t>
            </a:r>
          </a:p>
          <a:p>
            <a:endParaRPr lang="en-US" i="1" dirty="0" smtClean="0"/>
          </a:p>
          <a:p>
            <a:r>
              <a:rPr lang="en-US" dirty="0" smtClean="0"/>
              <a:t>Heuristics are judgmental shortcuts, efficient ways to organize and simplify political choices, efficient in the double sense of requiring relatively little information to execute, yet yielding dependable answers even to complex problems of choice. –</a:t>
            </a:r>
            <a:r>
              <a:rPr lang="en-US" sz="1600" i="1" dirty="0" smtClean="0"/>
              <a:t>Sniderman, Pal, Brody, Richard, Tetlock, Phillip, 1991</a:t>
            </a:r>
            <a:endParaRPr lang="en-US" sz="1600" dirty="0" smtClean="0"/>
          </a:p>
          <a:p>
            <a:endParaRPr lang="en-US" sz="1200" dirty="0" smtClean="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15</a:t>
            </a:fld>
            <a:endParaRPr lang="en-US" dirty="0">
              <a:solidFill>
                <a:srgbClr val="000000"/>
              </a:solidFill>
            </a:endParaRPr>
          </a:p>
        </p:txBody>
      </p:sp>
      <p:pic>
        <p:nvPicPr>
          <p:cNvPr id="5" name="Picture 4"/>
          <p:cNvPicPr>
            <a:picLocks noChangeAspect="1"/>
          </p:cNvPicPr>
          <p:nvPr/>
        </p:nvPicPr>
        <p:blipFill>
          <a:blip r:embed="rId3"/>
          <a:stretch>
            <a:fillRect/>
          </a:stretch>
        </p:blipFill>
        <p:spPr>
          <a:xfrm>
            <a:off x="838200" y="1981200"/>
            <a:ext cx="7467600" cy="1424990"/>
          </a:xfrm>
          <a:prstGeom prst="rect">
            <a:avLst/>
          </a:prstGeom>
        </p:spPr>
      </p:pic>
    </p:spTree>
    <p:extLst>
      <p:ext uri="{BB962C8B-B14F-4D97-AF65-F5344CB8AC3E}">
        <p14:creationId xmlns:p14="http://schemas.microsoft.com/office/powerpoint/2010/main" val="30507732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Culture &amp; Stories</a:t>
            </a:r>
            <a:endParaRPr lang="en-US" dirty="0"/>
          </a:p>
        </p:txBody>
      </p:sp>
      <p:sp>
        <p:nvSpPr>
          <p:cNvPr id="3" name="Content Placeholder 2"/>
          <p:cNvSpPr>
            <a:spLocks noGrp="1"/>
          </p:cNvSpPr>
          <p:nvPr>
            <p:ph idx="1"/>
          </p:nvPr>
        </p:nvSpPr>
        <p:spPr>
          <a:xfrm>
            <a:off x="457200" y="1600200"/>
            <a:ext cx="8382000" cy="4953000"/>
          </a:xfrm>
        </p:spPr>
        <p:txBody>
          <a:bodyPr>
            <a:normAutofit/>
          </a:bodyPr>
          <a:lstStyle/>
          <a:p>
            <a:pPr marL="0" indent="0" algn="ctr">
              <a:buNone/>
            </a:pPr>
            <a:r>
              <a:rPr lang="en-US" b="1" dirty="0" smtClean="0"/>
              <a:t>CORE PRINCIPLES</a:t>
            </a:r>
          </a:p>
          <a:p>
            <a:pPr marL="0" indent="0">
              <a:buNone/>
            </a:pPr>
            <a:endParaRPr lang="en-US" b="1" dirty="0" smtClean="0"/>
          </a:p>
          <a:p>
            <a:r>
              <a:rPr lang="en-US" dirty="0" smtClean="0"/>
              <a:t>Social issues advocates need to understand that they are framers of social problems</a:t>
            </a:r>
          </a:p>
          <a:p>
            <a:endParaRPr lang="en-US" dirty="0" smtClean="0"/>
          </a:p>
          <a:p>
            <a:r>
              <a:rPr lang="en-US" dirty="0" smtClean="0"/>
              <a:t>There is a </a:t>
            </a:r>
            <a:r>
              <a:rPr lang="en-US" b="1" dirty="0" smtClean="0"/>
              <a:t>science </a:t>
            </a:r>
            <a:r>
              <a:rPr lang="en-US" dirty="0" smtClean="0"/>
              <a:t>of cognition – how people think and process information – which informs the framing of social issues</a:t>
            </a:r>
          </a:p>
          <a:p>
            <a:endParaRPr lang="en-US" dirty="0" smtClean="0"/>
          </a:p>
          <a:p>
            <a:r>
              <a:rPr lang="en-US" dirty="0" smtClean="0"/>
              <a:t>There is also a </a:t>
            </a:r>
            <a:r>
              <a:rPr lang="en-US" b="1" dirty="0" smtClean="0"/>
              <a:t>science</a:t>
            </a:r>
            <a:r>
              <a:rPr lang="en-US" dirty="0" smtClean="0"/>
              <a:t> to communications on social issues</a:t>
            </a: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16</a:t>
            </a:fld>
            <a:endParaRPr lang="en-US" dirty="0">
              <a:solidFill>
                <a:srgbClr val="000000"/>
              </a:solidFill>
            </a:endParaRPr>
          </a:p>
        </p:txBody>
      </p:sp>
    </p:spTree>
    <p:extLst>
      <p:ext uri="{BB962C8B-B14F-4D97-AF65-F5344CB8AC3E}">
        <p14:creationId xmlns:p14="http://schemas.microsoft.com/office/powerpoint/2010/main" val="19645739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Storytelling – Frame Elements</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lgn="ctr">
              <a:spcBef>
                <a:spcPts val="3000"/>
              </a:spcBef>
              <a:buNone/>
            </a:pPr>
            <a:r>
              <a:rPr lang="en-US" i="1" dirty="0" smtClean="0">
                <a:solidFill>
                  <a:schemeClr val="tx1"/>
                </a:solidFill>
              </a:rPr>
              <a:t>“The way a story is told – its selective use of particular values, symbols, metaphors, and messengers – which in turn, triggers the shared and durable cultural models that people use to make sense of their world” </a:t>
            </a:r>
            <a:r>
              <a:rPr lang="en-US" sz="1800" dirty="0" smtClean="0">
                <a:solidFill>
                  <a:schemeClr val="tx1"/>
                </a:solidFill>
              </a:rPr>
              <a:t>–FrameWorks Institute</a:t>
            </a:r>
          </a:p>
          <a:p>
            <a:pPr>
              <a:spcBef>
                <a:spcPts val="3000"/>
              </a:spcBef>
            </a:pPr>
            <a:r>
              <a:rPr lang="en-US" dirty="0" smtClean="0">
                <a:solidFill>
                  <a:schemeClr val="tx1"/>
                </a:solidFill>
              </a:rPr>
              <a:t>Different stories set up different solutions </a:t>
            </a:r>
          </a:p>
          <a:p>
            <a:pPr lvl="1">
              <a:spcBef>
                <a:spcPts val="3000"/>
              </a:spcBef>
            </a:pPr>
            <a:r>
              <a:rPr lang="en-US" dirty="0" smtClean="0">
                <a:solidFill>
                  <a:schemeClr val="tx1"/>
                </a:solidFill>
              </a:rPr>
              <a:t>episodic vs. thematic</a:t>
            </a:r>
          </a:p>
          <a:p>
            <a:pPr lvl="1">
              <a:spcBef>
                <a:spcPts val="3000"/>
              </a:spcBef>
            </a:pPr>
            <a:r>
              <a:rPr lang="en-US" dirty="0" smtClean="0">
                <a:solidFill>
                  <a:schemeClr val="tx1"/>
                </a:solidFill>
              </a:rPr>
              <a:t>Values, Order, Context, Metaphors, Social Math, Solutions, Tone, Visuals, etc… </a:t>
            </a: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17</a:t>
            </a:fld>
            <a:endParaRPr lang="en-US" dirty="0">
              <a:solidFill>
                <a:srgbClr val="000000"/>
              </a:solidFill>
            </a:endParaRPr>
          </a:p>
        </p:txBody>
      </p:sp>
    </p:spTree>
    <p:extLst>
      <p:ext uri="{BB962C8B-B14F-4D97-AF65-F5344CB8AC3E}">
        <p14:creationId xmlns:p14="http://schemas.microsoft.com/office/powerpoint/2010/main" val="23863211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Storytelling – Frame Elements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18</a:t>
            </a:fld>
            <a:endParaRPr lang="en-US" dirty="0">
              <a:solidFill>
                <a:srgbClr val="000000"/>
              </a:solidFill>
            </a:endParaRPr>
          </a:p>
        </p:txBody>
      </p:sp>
      <p:pic>
        <p:nvPicPr>
          <p:cNvPr id="5" name="Picture 4"/>
          <p:cNvPicPr>
            <a:picLocks noChangeAspect="1"/>
          </p:cNvPicPr>
          <p:nvPr/>
        </p:nvPicPr>
        <p:blipFill>
          <a:blip r:embed="rId3"/>
          <a:stretch>
            <a:fillRect/>
          </a:stretch>
        </p:blipFill>
        <p:spPr>
          <a:xfrm>
            <a:off x="1044007" y="1567107"/>
            <a:ext cx="6903586" cy="5120640"/>
          </a:xfrm>
          <a:prstGeom prst="rect">
            <a:avLst/>
          </a:prstGeom>
        </p:spPr>
      </p:pic>
    </p:spTree>
    <p:extLst>
      <p:ext uri="{BB962C8B-B14F-4D97-AF65-F5344CB8AC3E}">
        <p14:creationId xmlns:p14="http://schemas.microsoft.com/office/powerpoint/2010/main" val="297030433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Research Methods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19</a:t>
            </a:fld>
            <a:endParaRPr lang="en-US" dirty="0">
              <a:solidFill>
                <a:srgbClr val="000000"/>
              </a:solidFill>
            </a:endParaRPr>
          </a:p>
        </p:txBody>
      </p:sp>
      <p:pic>
        <p:nvPicPr>
          <p:cNvPr id="6" name="Picture 5"/>
          <p:cNvPicPr>
            <a:picLocks noChangeAspect="1"/>
          </p:cNvPicPr>
          <p:nvPr/>
        </p:nvPicPr>
        <p:blipFill>
          <a:blip r:embed="rId3"/>
          <a:stretch>
            <a:fillRect/>
          </a:stretch>
        </p:blipFill>
        <p:spPr>
          <a:xfrm>
            <a:off x="1002824" y="1593657"/>
            <a:ext cx="6985951" cy="5127818"/>
          </a:xfrm>
          <a:prstGeom prst="rect">
            <a:avLst/>
          </a:prstGeom>
        </p:spPr>
      </p:pic>
    </p:spTree>
    <p:extLst>
      <p:ext uri="{BB962C8B-B14F-4D97-AF65-F5344CB8AC3E}">
        <p14:creationId xmlns:p14="http://schemas.microsoft.com/office/powerpoint/2010/main" val="43415707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n>
                  <a:noFill/>
                </a:ln>
                <a:solidFill>
                  <a:prstClr val="black"/>
                </a:solidFill>
                <a:effectLst/>
                <a:latin typeface="Calibri"/>
              </a:rPr>
              <a:t>The Virginia Tech Institute for </a:t>
            </a:r>
            <a:r>
              <a:rPr lang="en-US" sz="3200" dirty="0" smtClean="0">
                <a:ln>
                  <a:noFill/>
                </a:ln>
                <a:solidFill>
                  <a:prstClr val="black"/>
                </a:solidFill>
                <a:effectLst/>
                <a:latin typeface="Calibri"/>
              </a:rPr>
              <a:t/>
            </a:r>
            <a:br>
              <a:rPr lang="en-US" sz="3200" dirty="0" smtClean="0">
                <a:ln>
                  <a:noFill/>
                </a:ln>
                <a:solidFill>
                  <a:prstClr val="black"/>
                </a:solidFill>
                <a:effectLst/>
                <a:latin typeface="Calibri"/>
              </a:rPr>
            </a:br>
            <a:r>
              <a:rPr lang="en-US" sz="3200" dirty="0" smtClean="0">
                <a:ln>
                  <a:noFill/>
                </a:ln>
                <a:solidFill>
                  <a:prstClr val="black"/>
                </a:solidFill>
                <a:effectLst/>
                <a:latin typeface="Calibri"/>
              </a:rPr>
              <a:t>Policy </a:t>
            </a:r>
            <a:r>
              <a:rPr lang="en-US" sz="3200" dirty="0">
                <a:ln>
                  <a:noFill/>
                </a:ln>
                <a:solidFill>
                  <a:prstClr val="black"/>
                </a:solidFill>
                <a:effectLst/>
                <a:latin typeface="Calibri"/>
              </a:rPr>
              <a:t>and Governance</a:t>
            </a:r>
            <a:endParaRPr lang="en-US" sz="3200" dirty="0"/>
          </a:p>
        </p:txBody>
      </p:sp>
      <p:sp>
        <p:nvSpPr>
          <p:cNvPr id="4" name="Content Placeholder 3"/>
          <p:cNvSpPr>
            <a:spLocks noGrp="1"/>
          </p:cNvSpPr>
          <p:nvPr>
            <p:ph idx="1"/>
          </p:nvPr>
        </p:nvSpPr>
        <p:spPr>
          <a:xfrm>
            <a:off x="457200" y="1600200"/>
            <a:ext cx="8534400" cy="3733800"/>
          </a:xfrm>
        </p:spPr>
        <p:txBody>
          <a:bodyPr>
            <a:noAutofit/>
          </a:bodyPr>
          <a:lstStyle/>
          <a:p>
            <a:pPr>
              <a:spcBef>
                <a:spcPts val="600"/>
              </a:spcBef>
            </a:pPr>
            <a:r>
              <a:rPr lang="en-US" dirty="0" smtClean="0"/>
              <a:t>Interdisciplinary </a:t>
            </a:r>
            <a:r>
              <a:rPr lang="en-US" dirty="0"/>
              <a:t>community of collaborating faculty, staff and </a:t>
            </a:r>
            <a:r>
              <a:rPr lang="en-US" dirty="0" smtClean="0"/>
              <a:t>students</a:t>
            </a:r>
          </a:p>
          <a:p>
            <a:pPr>
              <a:spcBef>
                <a:spcPts val="600"/>
              </a:spcBef>
            </a:pPr>
            <a:r>
              <a:rPr lang="en-US" dirty="0" smtClean="0"/>
              <a:t>Provide technical assistance and governance-related research</a:t>
            </a:r>
          </a:p>
          <a:p>
            <a:pPr>
              <a:spcBef>
                <a:spcPts val="600"/>
              </a:spcBef>
            </a:pPr>
            <a:r>
              <a:rPr lang="en-US" dirty="0" smtClean="0"/>
              <a:t>Conduct population needs and organizational assessments, policy and program evaluation, strategic planning and strategic interventions </a:t>
            </a:r>
          </a:p>
          <a:p>
            <a:pPr>
              <a:spcBef>
                <a:spcPts val="600"/>
              </a:spcBef>
            </a:pPr>
            <a:r>
              <a:rPr lang="en-US" dirty="0" smtClean="0"/>
              <a:t>Experience in public health, mental/behavioral  health, human service programs, disability services, reentry  programs</a:t>
            </a:r>
            <a:endParaRPr lang="en-US" dirty="0"/>
          </a:p>
        </p:txBody>
      </p:sp>
      <p:pic>
        <p:nvPicPr>
          <p:cNvPr id="1036" name="Picture 12" descr="http://www.ipg.vt.edu/Images/Template%20Assets/sub_hea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5486400"/>
            <a:ext cx="6172200" cy="1255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3169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Effective Research: </a:t>
            </a:r>
            <a:br>
              <a:rPr lang="en-US" sz="4400" dirty="0" smtClean="0">
                <a:ln>
                  <a:noFill/>
                </a:ln>
                <a:solidFill>
                  <a:prstClr val="black"/>
                </a:solidFill>
                <a:effectLst/>
                <a:latin typeface="Calibri"/>
              </a:rPr>
            </a:br>
            <a:r>
              <a:rPr lang="en-US" sz="4400" dirty="0" smtClean="0">
                <a:ln>
                  <a:noFill/>
                </a:ln>
                <a:solidFill>
                  <a:prstClr val="black"/>
                </a:solidFill>
                <a:effectLst/>
                <a:latin typeface="Calibri"/>
              </a:rPr>
              <a:t>Research Methods</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20</a:t>
            </a:fld>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935816" y="1637861"/>
            <a:ext cx="7119968" cy="5066125"/>
          </a:xfrm>
          <a:prstGeom prst="rect">
            <a:avLst/>
          </a:prstGeom>
        </p:spPr>
      </p:pic>
    </p:spTree>
    <p:extLst>
      <p:ext uri="{BB962C8B-B14F-4D97-AF65-F5344CB8AC3E}">
        <p14:creationId xmlns:p14="http://schemas.microsoft.com/office/powerpoint/2010/main" val="32310665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r>
              <a:rPr lang="en-US" sz="4400" dirty="0" smtClean="0">
                <a:ln>
                  <a:noFill/>
                </a:ln>
                <a:solidFill>
                  <a:prstClr val="black"/>
                </a:solidFill>
                <a:effectLst/>
                <a:latin typeface="Calibri"/>
              </a:rPr>
              <a:t>Needs Assessment as Case Study</a:t>
            </a:r>
            <a:endParaRPr lang="en-US" sz="4000"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pPr marL="0" indent="0" algn="ctr">
              <a:spcBef>
                <a:spcPts val="3000"/>
              </a:spcBef>
              <a:buNone/>
            </a:pPr>
            <a:r>
              <a:rPr lang="en-US" sz="3200" i="1" dirty="0" smtClean="0">
                <a:solidFill>
                  <a:schemeClr val="tx1"/>
                </a:solidFill>
              </a:rPr>
              <a:t>Framing veteran issues for public understanding and support is imperative. </a:t>
            </a:r>
          </a:p>
          <a:p>
            <a:pPr marL="0" indent="0" algn="ctr">
              <a:spcBef>
                <a:spcPts val="3000"/>
              </a:spcBef>
              <a:buNone/>
            </a:pPr>
            <a:r>
              <a:rPr lang="en-US" sz="3200" i="1" dirty="0" smtClean="0">
                <a:solidFill>
                  <a:schemeClr val="tx1"/>
                </a:solidFill>
              </a:rPr>
              <a:t>It is necessary to utilize research-based approaches to better public understanding and engagement. </a:t>
            </a:r>
          </a:p>
          <a:p>
            <a:pPr>
              <a:spcBef>
                <a:spcPts val="3000"/>
              </a:spcBef>
            </a:pPr>
            <a:r>
              <a:rPr lang="en-US" sz="3200" dirty="0" smtClean="0">
                <a:solidFill>
                  <a:schemeClr val="tx1"/>
                </a:solidFill>
              </a:rPr>
              <a:t>Outcomes: </a:t>
            </a:r>
            <a:endParaRPr lang="en-US" dirty="0" smtClean="0">
              <a:solidFill>
                <a:schemeClr val="tx1"/>
              </a:solidFill>
            </a:endParaRPr>
          </a:p>
          <a:p>
            <a:pPr lvl="1">
              <a:spcBef>
                <a:spcPts val="3000"/>
              </a:spcBef>
            </a:pPr>
            <a:r>
              <a:rPr lang="en-US" sz="2800" dirty="0" smtClean="0">
                <a:solidFill>
                  <a:schemeClr val="tx1"/>
                </a:solidFill>
              </a:rPr>
              <a:t>Understanding of veteran culture around issues and needs</a:t>
            </a:r>
          </a:p>
          <a:p>
            <a:pPr lvl="1">
              <a:spcBef>
                <a:spcPts val="3000"/>
              </a:spcBef>
            </a:pPr>
            <a:r>
              <a:rPr lang="en-US" sz="2800" dirty="0" smtClean="0">
                <a:solidFill>
                  <a:schemeClr val="tx1"/>
                </a:solidFill>
              </a:rPr>
              <a:t>Understanding of what veteran and their families want to convey </a:t>
            </a:r>
          </a:p>
          <a:p>
            <a:pPr lvl="1">
              <a:spcBef>
                <a:spcPts val="3000"/>
              </a:spcBef>
            </a:pPr>
            <a:r>
              <a:rPr lang="en-US" sz="2800" dirty="0" smtClean="0">
                <a:solidFill>
                  <a:schemeClr val="tx1"/>
                </a:solidFill>
              </a:rPr>
              <a:t>Reframes will help bridge the gap– deepen public understanding, perceptions, knowledge and therefore help communities make informed decisions, including supporting policies that will help veterans and their families</a:t>
            </a: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21</a:t>
            </a:fld>
            <a:endParaRPr lang="en-US" dirty="0">
              <a:solidFill>
                <a:srgbClr val="000000"/>
              </a:solidFill>
            </a:endParaRPr>
          </a:p>
        </p:txBody>
      </p:sp>
    </p:spTree>
    <p:extLst>
      <p:ext uri="{BB962C8B-B14F-4D97-AF65-F5344CB8AC3E}">
        <p14:creationId xmlns:p14="http://schemas.microsoft.com/office/powerpoint/2010/main" val="348791695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52400" y="304800"/>
            <a:ext cx="8763000" cy="1066800"/>
          </a:xfrm>
        </p:spPr>
        <p:txBody>
          <a:bodyPr>
            <a:noAutofit/>
          </a:bodyPr>
          <a:lstStyle/>
          <a:p>
            <a:pPr marL="0" marR="0">
              <a:spcBef>
                <a:spcPts val="0"/>
              </a:spcBef>
            </a:pPr>
            <a:r>
              <a:rPr lang="en-US" sz="3200" b="1" dirty="0" smtClean="0">
                <a:ln>
                  <a:noFill/>
                </a:ln>
                <a:solidFill>
                  <a:prstClr val="black"/>
                </a:solidFill>
                <a:effectLst/>
                <a:latin typeface="Calibri"/>
              </a:rPr>
              <a:t>Veterans comprise 13% of Virginia’s Population</a:t>
            </a:r>
            <a:r>
              <a:rPr lang="en-US" sz="3200" b="1" dirty="0">
                <a:solidFill>
                  <a:schemeClr val="tx1"/>
                </a:solidFill>
                <a:effectLst/>
                <a:latin typeface="Calibri"/>
                <a:ea typeface="Calibri"/>
                <a:cs typeface="Times New Roman"/>
              </a:rPr>
              <a:t/>
            </a:r>
            <a:br>
              <a:rPr lang="en-US" sz="3200" b="1" dirty="0">
                <a:solidFill>
                  <a:schemeClr val="tx1"/>
                </a:solidFill>
                <a:effectLst/>
                <a:latin typeface="Calibri"/>
                <a:ea typeface="Calibri"/>
                <a:cs typeface="Times New Roman"/>
              </a:rPr>
            </a:br>
            <a:endParaRPr lang="en-US" sz="3200" b="1" dirty="0">
              <a:solidFill>
                <a:schemeClr val="tx1"/>
              </a:solidFill>
              <a:effectLst/>
              <a:latin typeface="Calibri"/>
              <a:ea typeface="Calibri"/>
              <a:cs typeface="Times New Roman"/>
            </a:endParaRPr>
          </a:p>
        </p:txBody>
      </p:sp>
      <p:pic>
        <p:nvPicPr>
          <p:cNvPr id="10" name="Picture 2" descr="C:\Users\losu\Desktop\pic2.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782" t="5144" r="2549" b="13098"/>
          <a:stretch/>
        </p:blipFill>
        <p:spPr bwMode="auto">
          <a:xfrm>
            <a:off x="0" y="1219200"/>
            <a:ext cx="9144000" cy="5410200"/>
          </a:xfrm>
          <a:prstGeom prst="rect">
            <a:avLst/>
          </a:prstGeom>
          <a:noFill/>
          <a:ln w="28575">
            <a:solidFill>
              <a:schemeClr val="bg1">
                <a:lumMod val="6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13794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Autofit/>
          </a:bodyPr>
          <a:lstStyle/>
          <a:p>
            <a:pPr marL="342900" lvl="0" indent="-342900">
              <a:spcBef>
                <a:spcPts val="0"/>
              </a:spcBef>
            </a:pPr>
            <a:r>
              <a:rPr lang="en-US" sz="3600" dirty="0" smtClean="0">
                <a:ln>
                  <a:noFill/>
                </a:ln>
                <a:solidFill>
                  <a:srgbClr val="55554A"/>
                </a:solidFill>
                <a:effectLst/>
                <a:latin typeface="Franklin Gothic Book"/>
                <a:ea typeface="+mn-ea"/>
                <a:cs typeface="+mn-cs"/>
              </a:rPr>
              <a:t/>
            </a:r>
            <a:br>
              <a:rPr lang="en-US" sz="3600" dirty="0" smtClean="0">
                <a:ln>
                  <a:noFill/>
                </a:ln>
                <a:solidFill>
                  <a:srgbClr val="55554A"/>
                </a:solidFill>
                <a:effectLst/>
                <a:latin typeface="Franklin Gothic Book"/>
                <a:ea typeface="+mn-ea"/>
                <a:cs typeface="+mn-cs"/>
              </a:rPr>
            </a:br>
            <a:r>
              <a:rPr lang="en-US" sz="3600" b="1" dirty="0" smtClean="0">
                <a:ln>
                  <a:noFill/>
                </a:ln>
                <a:solidFill>
                  <a:schemeClr val="tx1"/>
                </a:solidFill>
                <a:effectLst/>
                <a:latin typeface="Franklin Gothic Book"/>
                <a:ea typeface="+mn-ea"/>
                <a:cs typeface="+mn-cs"/>
              </a:rPr>
              <a:t>Era </a:t>
            </a:r>
            <a:r>
              <a:rPr lang="en-US" sz="3600" b="1" dirty="0">
                <a:ln>
                  <a:noFill/>
                </a:ln>
                <a:solidFill>
                  <a:schemeClr val="tx1"/>
                </a:solidFill>
                <a:effectLst/>
                <a:latin typeface="Franklin Gothic Book"/>
                <a:ea typeface="+mn-ea"/>
                <a:cs typeface="+mn-cs"/>
              </a:rPr>
              <a:t>of Service </a:t>
            </a:r>
            <a:r>
              <a:rPr lang="en-US" sz="3600" b="1" dirty="0" smtClean="0">
                <a:ln>
                  <a:noFill/>
                </a:ln>
                <a:solidFill>
                  <a:schemeClr val="tx1"/>
                </a:solidFill>
                <a:effectLst/>
                <a:latin typeface="Franklin Gothic Book"/>
                <a:ea typeface="+mn-ea"/>
                <a:cs typeface="+mn-cs"/>
              </a:rPr>
              <a:t>Cohorts</a:t>
            </a:r>
            <a:br>
              <a:rPr lang="en-US" sz="3600" b="1" dirty="0" smtClean="0">
                <a:ln>
                  <a:noFill/>
                </a:ln>
                <a:solidFill>
                  <a:schemeClr val="tx1"/>
                </a:solidFill>
                <a:effectLst/>
                <a:latin typeface="Franklin Gothic Book"/>
                <a:ea typeface="+mn-ea"/>
                <a:cs typeface="+mn-cs"/>
              </a:rPr>
            </a:br>
            <a:r>
              <a:rPr lang="en-US" sz="1600" b="1" dirty="0">
                <a:ln>
                  <a:noFill/>
                </a:ln>
                <a:solidFill>
                  <a:prstClr val="black"/>
                </a:solidFill>
                <a:effectLst/>
                <a:latin typeface="Franklin Gothic Book"/>
                <a:ea typeface="+mn-ea"/>
                <a:cs typeface="+mn-cs"/>
              </a:rPr>
              <a:t>September 2013 -  US </a:t>
            </a:r>
            <a:r>
              <a:rPr lang="en-US" sz="1600" b="1" dirty="0" smtClean="0">
                <a:ln>
                  <a:noFill/>
                </a:ln>
                <a:solidFill>
                  <a:prstClr val="black"/>
                </a:solidFill>
                <a:effectLst/>
                <a:latin typeface="Franklin Gothic Book"/>
                <a:ea typeface="+mn-ea"/>
                <a:cs typeface="+mn-cs"/>
              </a:rPr>
              <a:t>Department  </a:t>
            </a:r>
            <a:r>
              <a:rPr lang="en-US" sz="1600" b="1" dirty="0">
                <a:ln>
                  <a:noFill/>
                </a:ln>
                <a:solidFill>
                  <a:prstClr val="black"/>
                </a:solidFill>
                <a:effectLst/>
                <a:latin typeface="Franklin Gothic Book"/>
                <a:ea typeface="+mn-ea"/>
                <a:cs typeface="+mn-cs"/>
              </a:rPr>
              <a:t>of Veteran </a:t>
            </a:r>
            <a:r>
              <a:rPr lang="en-US" sz="1600" b="1" dirty="0" smtClean="0">
                <a:ln>
                  <a:noFill/>
                </a:ln>
                <a:solidFill>
                  <a:prstClr val="black"/>
                </a:solidFill>
                <a:effectLst/>
                <a:latin typeface="Franklin Gothic Book"/>
                <a:ea typeface="+mn-ea"/>
                <a:cs typeface="+mn-cs"/>
              </a:rPr>
              <a:t>Affairs (840,000 Virginia Veterans)</a:t>
            </a:r>
            <a:r>
              <a:rPr lang="en-US" sz="3600" b="1" dirty="0" smtClean="0">
                <a:ln>
                  <a:noFill/>
                </a:ln>
                <a:solidFill>
                  <a:schemeClr val="tx1"/>
                </a:solidFill>
                <a:effectLst/>
                <a:latin typeface="Franklin Gothic Book"/>
                <a:ea typeface="+mn-ea"/>
                <a:cs typeface="+mn-cs"/>
              </a:rPr>
              <a:t/>
            </a:r>
            <a:br>
              <a:rPr lang="en-US" sz="3600" b="1" dirty="0" smtClean="0">
                <a:ln>
                  <a:noFill/>
                </a:ln>
                <a:solidFill>
                  <a:schemeClr val="tx1"/>
                </a:solidFill>
                <a:effectLst/>
                <a:latin typeface="Franklin Gothic Book"/>
                <a:ea typeface="+mn-ea"/>
                <a:cs typeface="+mn-cs"/>
              </a:rPr>
            </a:br>
            <a:endParaRPr lang="en-US" sz="3600" dirty="0"/>
          </a:p>
        </p:txBody>
      </p:sp>
      <p:sp>
        <p:nvSpPr>
          <p:cNvPr id="3" name="Content Placeholder 2"/>
          <p:cNvSpPr>
            <a:spLocks noGrp="1"/>
          </p:cNvSpPr>
          <p:nvPr>
            <p:ph idx="1"/>
          </p:nvPr>
        </p:nvSpPr>
        <p:spPr>
          <a:xfrm>
            <a:off x="457200" y="1905000"/>
            <a:ext cx="8229600" cy="4221163"/>
          </a:xfrm>
        </p:spPr>
        <p:txBody>
          <a:bodyPr/>
          <a:lstStyle/>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23</a:t>
            </a:fld>
            <a:endParaRPr lang="en-US" dirty="0">
              <a:solidFill>
                <a:srgbClr val="000000"/>
              </a:solidFill>
            </a:endParaRPr>
          </a:p>
        </p:txBody>
      </p:sp>
      <p:graphicFrame>
        <p:nvGraphicFramePr>
          <p:cNvPr id="9" name="Chart 8"/>
          <p:cNvGraphicFramePr/>
          <p:nvPr>
            <p:extLst>
              <p:ext uri="{D42A27DB-BD31-4B8C-83A1-F6EECF244321}">
                <p14:modId xmlns:p14="http://schemas.microsoft.com/office/powerpoint/2010/main" val="3161753566"/>
              </p:ext>
            </p:extLst>
          </p:nvPr>
        </p:nvGraphicFramePr>
        <p:xfrm>
          <a:off x="1524000" y="1600200"/>
          <a:ext cx="6705600"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0015255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extLst>
              <p:ext uri="{D42A27DB-BD31-4B8C-83A1-F6EECF244321}">
                <p14:modId xmlns:p14="http://schemas.microsoft.com/office/powerpoint/2010/main" val="1611636041"/>
              </p:ext>
            </p:extLst>
          </p:nvPr>
        </p:nvGraphicFramePr>
        <p:xfrm>
          <a:off x="228600" y="1600199"/>
          <a:ext cx="8534400" cy="479613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4"/>
          <p:cNvSpPr>
            <a:spLocks noGrp="1"/>
          </p:cNvSpPr>
          <p:nvPr>
            <p:ph type="body" idx="1"/>
          </p:nvPr>
        </p:nvSpPr>
        <p:spPr>
          <a:xfrm>
            <a:off x="76200" y="457200"/>
            <a:ext cx="8724900" cy="762000"/>
          </a:xfrm>
        </p:spPr>
        <p:txBody>
          <a:bodyPr>
            <a:noAutofit/>
          </a:bodyPr>
          <a:lstStyle/>
          <a:p>
            <a:pPr algn="ctr"/>
            <a:r>
              <a:rPr lang="en-US" dirty="0" smtClean="0">
                <a:solidFill>
                  <a:schemeClr val="tx1"/>
                </a:solidFill>
              </a:rPr>
              <a:t>In 2012, 135,910 Veterans received treatment at a Virginia-based Veteran Administration health facility.</a:t>
            </a:r>
          </a:p>
        </p:txBody>
      </p:sp>
      <p:sp>
        <p:nvSpPr>
          <p:cNvPr id="12" name="TextBox 11"/>
          <p:cNvSpPr txBox="1"/>
          <p:nvPr/>
        </p:nvSpPr>
        <p:spPr>
          <a:xfrm>
            <a:off x="3505200" y="6396335"/>
            <a:ext cx="5638800" cy="461665"/>
          </a:xfrm>
          <a:prstGeom prst="rect">
            <a:avLst/>
          </a:prstGeom>
          <a:noFill/>
        </p:spPr>
        <p:txBody>
          <a:bodyPr wrap="square" rtlCol="0">
            <a:spAutoFit/>
          </a:bodyPr>
          <a:lstStyle/>
          <a:p>
            <a:r>
              <a:rPr lang="en-US" sz="1200" dirty="0" smtClean="0"/>
              <a:t>Veteran population estimates, as of September 30, 2013, are produced by the VA Office of the Actuary (Vetpop 2011). </a:t>
            </a:r>
            <a:endParaRPr lang="en-US" sz="1200" dirty="0"/>
          </a:p>
        </p:txBody>
      </p:sp>
    </p:spTree>
    <p:extLst>
      <p:ext uri="{BB962C8B-B14F-4D97-AF65-F5344CB8AC3E}">
        <p14:creationId xmlns:p14="http://schemas.microsoft.com/office/powerpoint/2010/main" val="243152056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721225" y="1523999"/>
            <a:ext cx="4038600" cy="496323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8" name="Rounded Rectangle 7"/>
          <p:cNvSpPr/>
          <p:nvPr/>
        </p:nvSpPr>
        <p:spPr>
          <a:xfrm>
            <a:off x="401709" y="1524000"/>
            <a:ext cx="4038600" cy="496323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3" name="Title 12"/>
          <p:cNvSpPr>
            <a:spLocks noGrp="1"/>
          </p:cNvSpPr>
          <p:nvPr>
            <p:ph type="title"/>
          </p:nvPr>
        </p:nvSpPr>
        <p:spPr/>
        <p:txBody>
          <a:bodyPr/>
          <a:lstStyle/>
          <a:p>
            <a:r>
              <a:rPr lang="en-US" sz="4400" dirty="0">
                <a:ln>
                  <a:noFill/>
                </a:ln>
                <a:solidFill>
                  <a:prstClr val="black"/>
                </a:solidFill>
                <a:effectLst/>
                <a:latin typeface="Calibri"/>
              </a:rPr>
              <a:t>Contextual Attributes of Veterans</a:t>
            </a:r>
            <a:endParaRPr lang="en-US" dirty="0"/>
          </a:p>
        </p:txBody>
      </p:sp>
      <p:sp>
        <p:nvSpPr>
          <p:cNvPr id="5" name="Text Placeholder 4"/>
          <p:cNvSpPr>
            <a:spLocks noGrp="1"/>
          </p:cNvSpPr>
          <p:nvPr>
            <p:ph type="body" idx="1"/>
          </p:nvPr>
        </p:nvSpPr>
        <p:spPr/>
        <p:txBody>
          <a:bodyPr>
            <a:normAutofit/>
          </a:bodyPr>
          <a:lstStyle/>
          <a:p>
            <a:pPr algn="ctr"/>
            <a:r>
              <a:rPr lang="en-US" dirty="0" smtClean="0"/>
              <a:t>Older Veterans – Age 55 + </a:t>
            </a:r>
            <a:endParaRPr lang="en-US" dirty="0"/>
          </a:p>
        </p:txBody>
      </p:sp>
      <p:sp>
        <p:nvSpPr>
          <p:cNvPr id="3" name="Content Placeholder 2"/>
          <p:cNvSpPr>
            <a:spLocks noGrp="1"/>
          </p:cNvSpPr>
          <p:nvPr>
            <p:ph sz="half" idx="2"/>
          </p:nvPr>
        </p:nvSpPr>
        <p:spPr>
          <a:xfrm>
            <a:off x="457200" y="3505200"/>
            <a:ext cx="3938582" cy="2819399"/>
          </a:xfrm>
        </p:spPr>
        <p:txBody>
          <a:bodyPr>
            <a:normAutofit/>
          </a:bodyPr>
          <a:lstStyle/>
          <a:p>
            <a:r>
              <a:rPr lang="en-US" sz="2000" dirty="0" smtClean="0">
                <a:solidFill>
                  <a:schemeClr val="tx1"/>
                </a:solidFill>
              </a:rPr>
              <a:t>Higher levels of chronic disease.</a:t>
            </a:r>
          </a:p>
          <a:p>
            <a:r>
              <a:rPr lang="en-US" sz="2000" dirty="0" smtClean="0">
                <a:solidFill>
                  <a:schemeClr val="tx1"/>
                </a:solidFill>
              </a:rPr>
              <a:t>Higher demand for care coordination and specialty services</a:t>
            </a:r>
          </a:p>
          <a:p>
            <a:r>
              <a:rPr lang="en-US" sz="2000" dirty="0" smtClean="0">
                <a:solidFill>
                  <a:schemeClr val="tx1"/>
                </a:solidFill>
              </a:rPr>
              <a:t>Greater satisfaction with medical care and ability to pay</a:t>
            </a:r>
            <a:endParaRPr lang="en-US" sz="2000" dirty="0">
              <a:solidFill>
                <a:schemeClr val="tx1"/>
              </a:solidFill>
            </a:endParaRPr>
          </a:p>
        </p:txBody>
      </p:sp>
      <p:sp>
        <p:nvSpPr>
          <p:cNvPr id="6" name="Text Placeholder 5"/>
          <p:cNvSpPr>
            <a:spLocks noGrp="1"/>
          </p:cNvSpPr>
          <p:nvPr>
            <p:ph type="body" sz="quarter" idx="3"/>
          </p:nvPr>
        </p:nvSpPr>
        <p:spPr>
          <a:xfrm>
            <a:off x="4645025" y="1535113"/>
            <a:ext cx="4041775" cy="446087"/>
          </a:xfrm>
        </p:spPr>
        <p:txBody>
          <a:bodyPr>
            <a:normAutofit/>
          </a:bodyPr>
          <a:lstStyle/>
          <a:p>
            <a:pPr algn="ctr"/>
            <a:r>
              <a:rPr lang="en-US" sz="2200" dirty="0" smtClean="0"/>
              <a:t>Younger Veterans - &lt; 55</a:t>
            </a:r>
            <a:endParaRPr lang="en-US" sz="2200" dirty="0"/>
          </a:p>
        </p:txBody>
      </p:sp>
      <p:sp>
        <p:nvSpPr>
          <p:cNvPr id="7" name="Content Placeholder 6"/>
          <p:cNvSpPr>
            <a:spLocks noGrp="1"/>
          </p:cNvSpPr>
          <p:nvPr>
            <p:ph sz="quarter" idx="4"/>
          </p:nvPr>
        </p:nvSpPr>
        <p:spPr>
          <a:xfrm>
            <a:off x="4722125" y="3505200"/>
            <a:ext cx="3964675" cy="3135923"/>
          </a:xfrm>
        </p:spPr>
        <p:txBody>
          <a:bodyPr>
            <a:normAutofit/>
          </a:bodyPr>
          <a:lstStyle/>
          <a:p>
            <a:r>
              <a:rPr lang="en-US" sz="2000" dirty="0" smtClean="0">
                <a:solidFill>
                  <a:schemeClr val="tx1"/>
                </a:solidFill>
              </a:rPr>
              <a:t>Higher levels of reported depression</a:t>
            </a:r>
          </a:p>
          <a:p>
            <a:r>
              <a:rPr lang="en-US" sz="2000" dirty="0" smtClean="0">
                <a:solidFill>
                  <a:schemeClr val="tx1"/>
                </a:solidFill>
              </a:rPr>
              <a:t>Higher levels of multiple disabilities (Physical, mental, head injuries, post-traumatic stress disorder)</a:t>
            </a:r>
          </a:p>
          <a:p>
            <a:r>
              <a:rPr lang="en-US" sz="2000" dirty="0" smtClean="0">
                <a:solidFill>
                  <a:schemeClr val="tx1"/>
                </a:solidFill>
              </a:rPr>
              <a:t>Lower satisfaction with medical care and ability to pay</a:t>
            </a:r>
          </a:p>
          <a:p>
            <a:pPr lvl="1"/>
            <a:endParaRPr lang="en-US" sz="1800" dirty="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25</a:t>
            </a:fld>
            <a:endParaRPr lang="en-US" dirty="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981200"/>
            <a:ext cx="2399134"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133600"/>
            <a:ext cx="24003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33399" y="4919063"/>
            <a:ext cx="7724767" cy="400110"/>
          </a:xfrm>
          <a:prstGeom prst="rect">
            <a:avLst/>
          </a:prstGeom>
        </p:spPr>
        <p:txBody>
          <a:bodyPr wrap="square">
            <a:spAutoFit/>
          </a:bodyPr>
          <a:lstStyle/>
          <a:p>
            <a:endParaRPr lang="en-US" sz="2000" i="1" dirty="0"/>
          </a:p>
        </p:txBody>
      </p:sp>
      <p:sp>
        <p:nvSpPr>
          <p:cNvPr id="9" name="Rectangle 8"/>
          <p:cNvSpPr/>
          <p:nvPr/>
        </p:nvSpPr>
        <p:spPr>
          <a:xfrm>
            <a:off x="990600" y="5602069"/>
            <a:ext cx="7641608" cy="369332"/>
          </a:xfrm>
          <a:prstGeom prst="rect">
            <a:avLst/>
          </a:prstGeom>
        </p:spPr>
        <p:txBody>
          <a:bodyPr wrap="square">
            <a:spAutoFit/>
          </a:bodyPr>
          <a:lstStyle/>
          <a:p>
            <a:endParaRPr lang="en-US" dirty="0" smtClean="0"/>
          </a:p>
        </p:txBody>
      </p:sp>
      <p:sp>
        <p:nvSpPr>
          <p:cNvPr id="10" name="Rectangle 9"/>
          <p:cNvSpPr/>
          <p:nvPr/>
        </p:nvSpPr>
        <p:spPr>
          <a:xfrm>
            <a:off x="351362" y="6487235"/>
            <a:ext cx="5332935" cy="307777"/>
          </a:xfrm>
          <a:prstGeom prst="rect">
            <a:avLst/>
          </a:prstGeom>
        </p:spPr>
        <p:txBody>
          <a:bodyPr wrap="none">
            <a:spAutoFit/>
          </a:bodyPr>
          <a:lstStyle/>
          <a:p>
            <a:r>
              <a:rPr lang="en-US" sz="1400" dirty="0"/>
              <a:t>Virginia Wounded Warrior Program Needs Assessment Study , 2010.</a:t>
            </a:r>
          </a:p>
        </p:txBody>
      </p:sp>
    </p:spTree>
    <p:extLst>
      <p:ext uri="{BB962C8B-B14F-4D97-AF65-F5344CB8AC3E}">
        <p14:creationId xmlns:p14="http://schemas.microsoft.com/office/powerpoint/2010/main" val="327110517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t>
            </a:r>
            <a:endParaRPr lang="en-US" dirty="0"/>
          </a:p>
        </p:txBody>
      </p:sp>
      <p:sp>
        <p:nvSpPr>
          <p:cNvPr id="6" name="Content Placeholder 5"/>
          <p:cNvSpPr>
            <a:spLocks noGrp="1"/>
          </p:cNvSpPr>
          <p:nvPr>
            <p:ph idx="1"/>
          </p:nvPr>
        </p:nvSpPr>
        <p:spPr>
          <a:xfrm>
            <a:off x="457200" y="1600200"/>
            <a:ext cx="8229600" cy="4572000"/>
          </a:xfrm>
        </p:spPr>
        <p:txBody>
          <a:bodyPr/>
          <a:lstStyle/>
          <a:p>
            <a:pPr marL="0" indent="0">
              <a:buNone/>
            </a:pPr>
            <a:r>
              <a:rPr lang="en-US" dirty="0" smtClean="0"/>
              <a:t> </a:t>
            </a:r>
            <a:endParaRPr lang="en-US" dirty="0"/>
          </a:p>
        </p:txBody>
      </p:sp>
      <p:sp>
        <p:nvSpPr>
          <p:cNvPr id="2" name="Slide Number Placeholder 1"/>
          <p:cNvSpPr>
            <a:spLocks noGrp="1"/>
          </p:cNvSpPr>
          <p:nvPr>
            <p:ph type="sldNum" sz="quarter" idx="12"/>
          </p:nvPr>
        </p:nvSpPr>
        <p:spPr/>
        <p:txBody>
          <a:bodyPr/>
          <a:lstStyle/>
          <a:p>
            <a:pPr>
              <a:defRPr/>
            </a:pPr>
            <a:fld id="{201EF28D-72AB-4AE1-A871-D94EA7B2A679}" type="slidenum">
              <a:rPr lang="en-US" smtClean="0">
                <a:solidFill>
                  <a:srgbClr val="000000"/>
                </a:solidFill>
              </a:rPr>
              <a:pPr>
                <a:defRPr/>
              </a:pPr>
              <a:t>26</a:t>
            </a:fld>
            <a:endParaRPr lang="en-US" dirty="0">
              <a:solidFill>
                <a:srgbClr val="000000"/>
              </a:solidFill>
            </a:endParaRPr>
          </a:p>
        </p:txBody>
      </p:sp>
      <p:pic>
        <p:nvPicPr>
          <p:cNvPr id="5122"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415" y="1676400"/>
            <a:ext cx="847578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63415" y="457200"/>
            <a:ext cx="8686800" cy="646331"/>
          </a:xfrm>
          <a:prstGeom prst="rect">
            <a:avLst/>
          </a:prstGeom>
        </p:spPr>
        <p:txBody>
          <a:bodyPr wrap="square">
            <a:spAutoFit/>
          </a:bodyPr>
          <a:lstStyle/>
          <a:p>
            <a:pPr algn="ctr"/>
            <a:r>
              <a:rPr lang="en-US" sz="3600" b="1" dirty="0" smtClean="0"/>
              <a:t>Type </a:t>
            </a:r>
            <a:r>
              <a:rPr lang="en-US" sz="3600" b="1" dirty="0"/>
              <a:t>of insurance </a:t>
            </a:r>
            <a:r>
              <a:rPr lang="en-US" sz="3600" b="1" dirty="0" smtClean="0"/>
              <a:t>by </a:t>
            </a:r>
            <a:r>
              <a:rPr lang="en-US" sz="3600" b="1" dirty="0"/>
              <a:t>VWWP </a:t>
            </a:r>
            <a:r>
              <a:rPr lang="en-US" sz="3600" b="1" dirty="0" smtClean="0"/>
              <a:t>region</a:t>
            </a:r>
            <a:endParaRPr lang="en-US" sz="3600" dirty="0" smtClean="0"/>
          </a:p>
        </p:txBody>
      </p:sp>
      <p:sp>
        <p:nvSpPr>
          <p:cNvPr id="5" name="TextBox 4"/>
          <p:cNvSpPr txBox="1"/>
          <p:nvPr/>
        </p:nvSpPr>
        <p:spPr>
          <a:xfrm>
            <a:off x="304800" y="6336268"/>
            <a:ext cx="6248400" cy="338554"/>
          </a:xfrm>
          <a:prstGeom prst="rect">
            <a:avLst/>
          </a:prstGeom>
          <a:noFill/>
        </p:spPr>
        <p:txBody>
          <a:bodyPr wrap="square" rtlCol="0">
            <a:spAutoFit/>
          </a:bodyPr>
          <a:lstStyle/>
          <a:p>
            <a:r>
              <a:rPr lang="en-US" sz="1600" dirty="0"/>
              <a:t>Virginia Wounded Warrior Program Needs Assessment Study , 2010.</a:t>
            </a:r>
          </a:p>
        </p:txBody>
      </p:sp>
    </p:spTree>
    <p:extLst>
      <p:ext uri="{BB962C8B-B14F-4D97-AF65-F5344CB8AC3E}">
        <p14:creationId xmlns:p14="http://schemas.microsoft.com/office/powerpoint/2010/main" val="97614329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2" y="304800"/>
            <a:ext cx="9144000" cy="762000"/>
          </a:xfrm>
        </p:spPr>
        <p:txBody>
          <a:bodyPr>
            <a:noAutofit/>
          </a:bodyPr>
          <a:lstStyle/>
          <a:p>
            <a:r>
              <a:rPr lang="en-US" sz="4400" dirty="0" smtClean="0">
                <a:ln>
                  <a:noFill/>
                </a:ln>
                <a:solidFill>
                  <a:prstClr val="black"/>
                </a:solidFill>
                <a:effectLst/>
                <a:latin typeface="Calibri"/>
              </a:rPr>
              <a:t>Contextual Attributes of Veterans</a:t>
            </a:r>
            <a:endParaRPr lang="en-US" sz="3600" b="1" u="sng" dirty="0">
              <a:solidFill>
                <a:schemeClr val="accent2">
                  <a:lumMod val="50000"/>
                </a:schemeClr>
              </a:solidFill>
            </a:endParaRPr>
          </a:p>
        </p:txBody>
      </p:sp>
      <p:sp>
        <p:nvSpPr>
          <p:cNvPr id="3" name="Content Placeholder 2"/>
          <p:cNvSpPr>
            <a:spLocks noGrp="1"/>
          </p:cNvSpPr>
          <p:nvPr>
            <p:ph idx="1"/>
          </p:nvPr>
        </p:nvSpPr>
        <p:spPr>
          <a:xfrm>
            <a:off x="304800" y="1524000"/>
            <a:ext cx="8229600" cy="4636532"/>
          </a:xfrm>
        </p:spPr>
        <p:txBody>
          <a:bodyPr>
            <a:noAutofit/>
          </a:bodyPr>
          <a:lstStyle/>
          <a:p>
            <a:r>
              <a:rPr lang="en-US" sz="3200" b="1" i="1" dirty="0"/>
              <a:t>Rural Virginia </a:t>
            </a:r>
            <a:r>
              <a:rPr lang="en-US" sz="3200" b="1" i="1" dirty="0" smtClean="0"/>
              <a:t>Veterans have</a:t>
            </a:r>
            <a:r>
              <a:rPr lang="en-US" sz="3200" i="1" dirty="0" smtClean="0"/>
              <a:t>….</a:t>
            </a:r>
          </a:p>
          <a:p>
            <a:pPr lvl="1">
              <a:buFont typeface="Wingdings" pitchFamily="2" charset="2"/>
              <a:buChar char="Ø"/>
            </a:pPr>
            <a:r>
              <a:rPr lang="en-US" sz="2800" dirty="0" smtClean="0">
                <a:solidFill>
                  <a:schemeClr val="tx1"/>
                </a:solidFill>
              </a:rPr>
              <a:t>higher </a:t>
            </a:r>
            <a:r>
              <a:rPr lang="en-US" sz="2800" dirty="0">
                <a:solidFill>
                  <a:schemeClr val="tx1"/>
                </a:solidFill>
              </a:rPr>
              <a:t>rates of reported </a:t>
            </a:r>
            <a:r>
              <a:rPr lang="en-US" sz="2800" b="1" u="sng" dirty="0">
                <a:solidFill>
                  <a:schemeClr val="tx1"/>
                </a:solidFill>
              </a:rPr>
              <a:t>depression</a:t>
            </a:r>
            <a:r>
              <a:rPr lang="en-US" sz="2800" dirty="0">
                <a:solidFill>
                  <a:schemeClr val="tx1"/>
                </a:solidFill>
              </a:rPr>
              <a:t>, </a:t>
            </a:r>
            <a:r>
              <a:rPr lang="en-US" sz="2800" b="1" u="sng" dirty="0">
                <a:solidFill>
                  <a:schemeClr val="tx1"/>
                </a:solidFill>
              </a:rPr>
              <a:t>traumatic brain injury</a:t>
            </a:r>
            <a:r>
              <a:rPr lang="en-US" sz="2800" b="1" dirty="0">
                <a:solidFill>
                  <a:schemeClr val="tx1"/>
                </a:solidFill>
              </a:rPr>
              <a:t> </a:t>
            </a:r>
            <a:r>
              <a:rPr lang="en-US" sz="2800" dirty="0">
                <a:solidFill>
                  <a:schemeClr val="tx1"/>
                </a:solidFill>
              </a:rPr>
              <a:t>(TBI</a:t>
            </a:r>
            <a:r>
              <a:rPr lang="en-US" sz="2800" dirty="0" smtClean="0">
                <a:solidFill>
                  <a:schemeClr val="tx1"/>
                </a:solidFill>
              </a:rPr>
              <a:t>), substance abuse and </a:t>
            </a:r>
            <a:r>
              <a:rPr lang="en-US" sz="2800" b="1" u="sng" dirty="0">
                <a:solidFill>
                  <a:schemeClr val="tx1"/>
                </a:solidFill>
              </a:rPr>
              <a:t>post-traumatic stress disorder</a:t>
            </a:r>
            <a:r>
              <a:rPr lang="en-US" sz="2800" b="1" dirty="0">
                <a:solidFill>
                  <a:schemeClr val="tx1"/>
                </a:solidFill>
              </a:rPr>
              <a:t> </a:t>
            </a:r>
            <a:r>
              <a:rPr lang="en-US" sz="2800" dirty="0">
                <a:solidFill>
                  <a:schemeClr val="tx1"/>
                </a:solidFill>
              </a:rPr>
              <a:t>(PTSD</a:t>
            </a:r>
            <a:r>
              <a:rPr lang="en-US" sz="2800" dirty="0" smtClean="0">
                <a:solidFill>
                  <a:schemeClr val="tx1"/>
                </a:solidFill>
              </a:rPr>
              <a:t>).</a:t>
            </a:r>
          </a:p>
          <a:p>
            <a:pPr>
              <a:buFont typeface="Wingdings" pitchFamily="2" charset="2"/>
              <a:buChar char="Ø"/>
            </a:pPr>
            <a:endParaRPr lang="en-US" sz="1600" dirty="0" smtClean="0">
              <a:solidFill>
                <a:schemeClr val="tx1"/>
              </a:solidFill>
            </a:endParaRPr>
          </a:p>
          <a:p>
            <a:pPr lvl="1">
              <a:buFont typeface="Wingdings" pitchFamily="2" charset="2"/>
              <a:buChar char="Ø"/>
            </a:pPr>
            <a:r>
              <a:rPr lang="en-US" sz="2800" dirty="0" smtClean="0">
                <a:solidFill>
                  <a:schemeClr val="tx1"/>
                </a:solidFill>
              </a:rPr>
              <a:t>higher </a:t>
            </a:r>
            <a:r>
              <a:rPr lang="en-US" sz="2800" dirty="0">
                <a:solidFill>
                  <a:schemeClr val="tx1"/>
                </a:solidFill>
              </a:rPr>
              <a:t>rates of </a:t>
            </a:r>
            <a:r>
              <a:rPr lang="en-US" sz="2800" b="1" u="sng" dirty="0">
                <a:solidFill>
                  <a:schemeClr val="tx1"/>
                </a:solidFill>
              </a:rPr>
              <a:t>chronic health conditions</a:t>
            </a:r>
            <a:r>
              <a:rPr lang="en-US" sz="2800" b="1" dirty="0">
                <a:solidFill>
                  <a:schemeClr val="tx1"/>
                </a:solidFill>
              </a:rPr>
              <a:t> </a:t>
            </a:r>
            <a:r>
              <a:rPr lang="en-US" sz="2800" dirty="0">
                <a:solidFill>
                  <a:schemeClr val="tx1"/>
                </a:solidFill>
              </a:rPr>
              <a:t>such as diabetes and hypertension</a:t>
            </a:r>
            <a:r>
              <a:rPr lang="en-US" sz="2800" dirty="0" smtClean="0">
                <a:solidFill>
                  <a:schemeClr val="tx1"/>
                </a:solidFill>
              </a:rPr>
              <a:t>.</a:t>
            </a:r>
          </a:p>
          <a:p>
            <a:pPr lvl="1">
              <a:buFont typeface="Wingdings" pitchFamily="2" charset="2"/>
              <a:buChar char="Ø"/>
            </a:pPr>
            <a:endParaRPr lang="en-US" sz="1600" dirty="0" smtClean="0">
              <a:solidFill>
                <a:schemeClr val="tx1"/>
              </a:solidFill>
            </a:endParaRPr>
          </a:p>
          <a:p>
            <a:pPr lvl="1">
              <a:buFont typeface="Wingdings" pitchFamily="2" charset="2"/>
              <a:buChar char="Ø"/>
            </a:pPr>
            <a:r>
              <a:rPr lang="en-US" sz="2800" dirty="0" smtClean="0">
                <a:solidFill>
                  <a:schemeClr val="tx1"/>
                </a:solidFill>
              </a:rPr>
              <a:t>less access to medical center or specialist care. </a:t>
            </a:r>
          </a:p>
          <a:p>
            <a:pPr lvl="1">
              <a:buFont typeface="Wingdings" pitchFamily="2" charset="2"/>
              <a:buChar char="Ø"/>
            </a:pPr>
            <a:endParaRPr lang="en-US" sz="3200" dirty="0" smtClean="0">
              <a:solidFill>
                <a:schemeClr val="tx1"/>
              </a:solidFill>
            </a:endParaRPr>
          </a:p>
          <a:p>
            <a:pPr marL="457200" lvl="1" indent="0">
              <a:buNone/>
            </a:pPr>
            <a:endParaRPr lang="en-US" sz="3200" dirty="0" smtClean="0"/>
          </a:p>
          <a:p>
            <a:endParaRPr lang="en-US" sz="3200" dirty="0"/>
          </a:p>
        </p:txBody>
      </p:sp>
      <p:sp>
        <p:nvSpPr>
          <p:cNvPr id="4" name="TextBox 3"/>
          <p:cNvSpPr txBox="1"/>
          <p:nvPr/>
        </p:nvSpPr>
        <p:spPr>
          <a:xfrm>
            <a:off x="304800" y="6336268"/>
            <a:ext cx="6400800" cy="338554"/>
          </a:xfrm>
          <a:prstGeom prst="rect">
            <a:avLst/>
          </a:prstGeom>
          <a:noFill/>
        </p:spPr>
        <p:txBody>
          <a:bodyPr wrap="square" rtlCol="0">
            <a:spAutoFit/>
          </a:bodyPr>
          <a:lstStyle/>
          <a:p>
            <a:r>
              <a:rPr lang="en-US" sz="1600" dirty="0"/>
              <a:t>Virginia Wounded Warrior </a:t>
            </a:r>
            <a:r>
              <a:rPr lang="en-US" sz="1600" dirty="0" smtClean="0"/>
              <a:t>Program Needs Assessment Study , 2010.</a:t>
            </a:r>
            <a:endParaRPr lang="en-US" sz="1600" dirty="0"/>
          </a:p>
        </p:txBody>
      </p:sp>
    </p:spTree>
    <p:extLst>
      <p:ext uri="{BB962C8B-B14F-4D97-AF65-F5344CB8AC3E}">
        <p14:creationId xmlns:p14="http://schemas.microsoft.com/office/powerpoint/2010/main" val="35469967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fontScale="90000"/>
          </a:bodyPr>
          <a:lstStyle/>
          <a:p>
            <a:r>
              <a:rPr lang="en-US" sz="4400" dirty="0" smtClean="0">
                <a:ln>
                  <a:noFill/>
                </a:ln>
                <a:solidFill>
                  <a:schemeClr val="tx1"/>
                </a:solidFill>
                <a:effectLst/>
                <a:latin typeface="Calibri"/>
              </a:rPr>
              <a:t>Priority Health Service Needs of Veterans</a:t>
            </a:r>
            <a:endParaRPr lang="en-US" sz="3600" b="1" u="sng" dirty="0">
              <a:solidFill>
                <a:schemeClr val="tx1"/>
              </a:solidFill>
            </a:endParaRPr>
          </a:p>
        </p:txBody>
      </p:sp>
      <p:sp>
        <p:nvSpPr>
          <p:cNvPr id="3" name="Content Placeholder 2"/>
          <p:cNvSpPr>
            <a:spLocks noGrp="1"/>
          </p:cNvSpPr>
          <p:nvPr>
            <p:ph idx="1"/>
          </p:nvPr>
        </p:nvSpPr>
        <p:spPr>
          <a:xfrm>
            <a:off x="457200" y="1872734"/>
            <a:ext cx="8229600" cy="4528066"/>
          </a:xfrm>
        </p:spPr>
        <p:txBody>
          <a:bodyPr>
            <a:normAutofit/>
          </a:bodyPr>
          <a:lstStyle/>
          <a:p>
            <a:pPr marL="0" indent="0">
              <a:buNone/>
            </a:pPr>
            <a:r>
              <a:rPr lang="en-US" b="1" dirty="0" smtClean="0">
                <a:solidFill>
                  <a:schemeClr val="tx1"/>
                </a:solidFill>
              </a:rPr>
              <a:t>Identified health needs of Veterans from the narrative:</a:t>
            </a:r>
          </a:p>
          <a:p>
            <a:pPr marL="0" indent="0">
              <a:buNone/>
            </a:pPr>
            <a:endParaRPr lang="en-US" sz="1100" b="1" dirty="0" smtClean="0">
              <a:solidFill>
                <a:schemeClr val="tx1"/>
              </a:solidFill>
            </a:endParaRPr>
          </a:p>
          <a:p>
            <a:r>
              <a:rPr lang="en-US" b="1" i="1" dirty="0" smtClean="0">
                <a:solidFill>
                  <a:schemeClr val="tx1"/>
                </a:solidFill>
              </a:rPr>
              <a:t>Inclusiveness and Accessibility of Healthcare</a:t>
            </a:r>
          </a:p>
          <a:p>
            <a:pPr marL="0" indent="0">
              <a:buNone/>
            </a:pPr>
            <a:endParaRPr lang="en-US" sz="1100" b="1" i="1" dirty="0" smtClean="0">
              <a:solidFill>
                <a:schemeClr val="tx1"/>
              </a:solidFill>
            </a:endParaRPr>
          </a:p>
          <a:p>
            <a:r>
              <a:rPr lang="en-US" b="1" i="1" dirty="0" smtClean="0">
                <a:solidFill>
                  <a:schemeClr val="tx1"/>
                </a:solidFill>
              </a:rPr>
              <a:t>Availability of Healthcare</a:t>
            </a:r>
          </a:p>
          <a:p>
            <a:pPr marL="0" indent="0">
              <a:buNone/>
            </a:pPr>
            <a:endParaRPr lang="en-US" sz="1000" b="1" i="1" dirty="0" smtClean="0">
              <a:solidFill>
                <a:schemeClr val="tx1"/>
              </a:solidFill>
            </a:endParaRPr>
          </a:p>
          <a:p>
            <a:r>
              <a:rPr lang="en-US" b="1" i="1" dirty="0" smtClean="0">
                <a:solidFill>
                  <a:schemeClr val="tx1"/>
                </a:solidFill>
              </a:rPr>
              <a:t>Coordination of Health Services</a:t>
            </a:r>
          </a:p>
          <a:p>
            <a:pPr marL="0" indent="0">
              <a:buNone/>
            </a:pPr>
            <a:endParaRPr lang="en-US" sz="1000" b="1" i="1" dirty="0" smtClean="0">
              <a:solidFill>
                <a:schemeClr val="tx1"/>
              </a:solidFill>
            </a:endParaRPr>
          </a:p>
          <a:p>
            <a:r>
              <a:rPr lang="en-US" b="1" i="1" dirty="0" smtClean="0">
                <a:solidFill>
                  <a:schemeClr val="tx1"/>
                </a:solidFill>
              </a:rPr>
              <a:t>Cultural Competency of Healthcare Providers</a:t>
            </a:r>
          </a:p>
          <a:p>
            <a:pPr marL="0" indent="0">
              <a:buNone/>
            </a:pPr>
            <a:endParaRPr lang="en-US" sz="1000" b="1" i="1" dirty="0" smtClean="0">
              <a:solidFill>
                <a:schemeClr val="tx1"/>
              </a:solidFill>
            </a:endParaRPr>
          </a:p>
          <a:p>
            <a:r>
              <a:rPr lang="en-US" b="1" i="1" dirty="0" smtClean="0">
                <a:solidFill>
                  <a:schemeClr val="tx1"/>
                </a:solidFill>
              </a:rPr>
              <a:t>Obtaining and Maintaining Eligibility for Services</a:t>
            </a:r>
            <a:endParaRPr lang="en-US" b="1" i="1" dirty="0">
              <a:solidFill>
                <a:schemeClr val="tx1"/>
              </a:solidFill>
            </a:endParaRPr>
          </a:p>
        </p:txBody>
      </p:sp>
      <p:sp>
        <p:nvSpPr>
          <p:cNvPr id="5" name="TextBox 4"/>
          <p:cNvSpPr txBox="1"/>
          <p:nvPr/>
        </p:nvSpPr>
        <p:spPr>
          <a:xfrm>
            <a:off x="304800" y="6336268"/>
            <a:ext cx="6629400" cy="338554"/>
          </a:xfrm>
          <a:prstGeom prst="rect">
            <a:avLst/>
          </a:prstGeom>
          <a:noFill/>
        </p:spPr>
        <p:txBody>
          <a:bodyPr wrap="square" rtlCol="0">
            <a:spAutoFit/>
          </a:bodyPr>
          <a:lstStyle/>
          <a:p>
            <a:r>
              <a:rPr lang="en-US" sz="1600" dirty="0"/>
              <a:t>Virginia Wounded Warrior Program Needs Assessment Study , 2010.</a:t>
            </a:r>
          </a:p>
        </p:txBody>
      </p:sp>
    </p:spTree>
    <p:extLst>
      <p:ext uri="{BB962C8B-B14F-4D97-AF65-F5344CB8AC3E}">
        <p14:creationId xmlns:p14="http://schemas.microsoft.com/office/powerpoint/2010/main" val="236351054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fontScale="90000"/>
          </a:bodyPr>
          <a:lstStyle/>
          <a:p>
            <a:r>
              <a:rPr lang="en-US" sz="4400" dirty="0" smtClean="0">
                <a:ln>
                  <a:noFill/>
                </a:ln>
                <a:solidFill>
                  <a:schemeClr val="tx1"/>
                </a:solidFill>
                <a:effectLst/>
                <a:latin typeface="Calibri"/>
              </a:rPr>
              <a:t>Priority Service Delivery Preferences – from the Narrative</a:t>
            </a:r>
            <a:endParaRPr lang="en-US" sz="3600" b="1" u="sng" dirty="0">
              <a:solidFill>
                <a:schemeClr val="tx1"/>
              </a:solidFill>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pPr>
              <a:spcBef>
                <a:spcPts val="1800"/>
              </a:spcBef>
              <a:buFont typeface="Wingdings" panose="05000000000000000000" pitchFamily="2" charset="2"/>
              <a:buChar char="v"/>
            </a:pPr>
            <a:r>
              <a:rPr lang="en-US" b="1" dirty="0" smtClean="0">
                <a:solidFill>
                  <a:schemeClr val="tx1"/>
                </a:solidFill>
              </a:rPr>
              <a:t>Want to be able to help them selves – independence, not dependence in services </a:t>
            </a:r>
          </a:p>
          <a:p>
            <a:pPr>
              <a:spcBef>
                <a:spcPts val="1800"/>
              </a:spcBef>
              <a:buFont typeface="Wingdings" panose="05000000000000000000" pitchFamily="2" charset="2"/>
              <a:buChar char="v"/>
            </a:pPr>
            <a:r>
              <a:rPr lang="en-US" b="1" i="1" dirty="0" smtClean="0">
                <a:solidFill>
                  <a:schemeClr val="tx1"/>
                </a:solidFill>
              </a:rPr>
              <a:t>Veterans trust other veterans</a:t>
            </a:r>
          </a:p>
          <a:p>
            <a:pPr>
              <a:spcBef>
                <a:spcPts val="1800"/>
              </a:spcBef>
              <a:buFont typeface="Wingdings" panose="05000000000000000000" pitchFamily="2" charset="2"/>
              <a:buChar char="v"/>
            </a:pPr>
            <a:r>
              <a:rPr lang="en-US" b="1" i="1" dirty="0" smtClean="0">
                <a:solidFill>
                  <a:schemeClr val="tx1"/>
                </a:solidFill>
              </a:rPr>
              <a:t>Shared experience is the key, not current or past status</a:t>
            </a:r>
          </a:p>
          <a:p>
            <a:pPr>
              <a:spcBef>
                <a:spcPts val="1800"/>
              </a:spcBef>
              <a:buFont typeface="Wingdings" panose="05000000000000000000" pitchFamily="2" charset="2"/>
              <a:buChar char="v"/>
            </a:pPr>
            <a:r>
              <a:rPr lang="en-US" b="1" i="1" dirty="0" smtClean="0">
                <a:solidFill>
                  <a:schemeClr val="tx1"/>
                </a:solidFill>
              </a:rPr>
              <a:t>Better connections between the science and the experience</a:t>
            </a:r>
          </a:p>
          <a:p>
            <a:pPr>
              <a:spcBef>
                <a:spcPts val="1800"/>
              </a:spcBef>
              <a:buFont typeface="Wingdings" panose="05000000000000000000" pitchFamily="2" charset="2"/>
              <a:buChar char="v"/>
            </a:pPr>
            <a:r>
              <a:rPr lang="en-US" b="1" i="1" dirty="0" smtClean="0">
                <a:solidFill>
                  <a:schemeClr val="tx1"/>
                </a:solidFill>
              </a:rPr>
              <a:t>Ability to create, not react- take the initiative to connect and learn from one another – structure follows action, not vice versa</a:t>
            </a:r>
          </a:p>
          <a:p>
            <a:pPr>
              <a:spcBef>
                <a:spcPts val="1800"/>
              </a:spcBef>
              <a:buFont typeface="Wingdings" panose="05000000000000000000" pitchFamily="2" charset="2"/>
              <a:buChar char="v"/>
            </a:pPr>
            <a:r>
              <a:rPr lang="en-US" b="1" i="1" dirty="0" smtClean="0">
                <a:solidFill>
                  <a:schemeClr val="tx1"/>
                </a:solidFill>
              </a:rPr>
              <a:t>View need for ongoing services – to individual and family as cost of war </a:t>
            </a:r>
          </a:p>
          <a:p>
            <a:pPr>
              <a:spcBef>
                <a:spcPts val="1800"/>
              </a:spcBef>
              <a:buFont typeface="Wingdings" panose="05000000000000000000" pitchFamily="2" charset="2"/>
              <a:buChar char="v"/>
            </a:pPr>
            <a:endParaRPr lang="en-US" b="1" i="1" dirty="0" smtClean="0">
              <a:solidFill>
                <a:schemeClr val="tx1"/>
              </a:solidFill>
            </a:endParaRPr>
          </a:p>
          <a:p>
            <a:pPr>
              <a:spcBef>
                <a:spcPts val="1800"/>
              </a:spcBef>
              <a:buFont typeface="Wingdings" panose="05000000000000000000" pitchFamily="2" charset="2"/>
              <a:buChar char="v"/>
            </a:pPr>
            <a:endParaRPr lang="en-US" sz="1100" b="1" i="1" dirty="0" smtClean="0">
              <a:solidFill>
                <a:schemeClr val="tx1"/>
              </a:solidFill>
            </a:endParaRPr>
          </a:p>
        </p:txBody>
      </p:sp>
      <p:sp>
        <p:nvSpPr>
          <p:cNvPr id="5" name="TextBox 4"/>
          <p:cNvSpPr txBox="1"/>
          <p:nvPr/>
        </p:nvSpPr>
        <p:spPr>
          <a:xfrm>
            <a:off x="304800" y="6336268"/>
            <a:ext cx="6629400" cy="338554"/>
          </a:xfrm>
          <a:prstGeom prst="rect">
            <a:avLst/>
          </a:prstGeom>
          <a:noFill/>
        </p:spPr>
        <p:txBody>
          <a:bodyPr wrap="square" rtlCol="0">
            <a:spAutoFit/>
          </a:bodyPr>
          <a:lstStyle/>
          <a:p>
            <a:r>
              <a:rPr lang="en-US" sz="1600" dirty="0" smtClean="0"/>
              <a:t>.</a:t>
            </a:r>
            <a:endParaRPr lang="en-US" sz="1600" dirty="0"/>
          </a:p>
        </p:txBody>
      </p:sp>
    </p:spTree>
    <p:extLst>
      <p:ext uri="{BB962C8B-B14F-4D97-AF65-F5344CB8AC3E}">
        <p14:creationId xmlns:p14="http://schemas.microsoft.com/office/powerpoint/2010/main" val="10286173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effectLst/>
        </p:spPr>
        <p:style>
          <a:lnRef idx="2">
            <a:schemeClr val="dk1"/>
          </a:lnRef>
          <a:fillRef idx="1">
            <a:schemeClr val="lt1"/>
          </a:fillRef>
          <a:effectRef idx="0">
            <a:schemeClr val="dk1"/>
          </a:effectRef>
          <a:fontRef idx="minor">
            <a:schemeClr val="dk1"/>
          </a:fontRef>
        </p:style>
        <p:txBody>
          <a:bodyPr>
            <a:normAutofit/>
          </a:bodyPr>
          <a:lstStyle/>
          <a:p>
            <a:r>
              <a:rPr lang="en-US" sz="4800" dirty="0" smtClean="0">
                <a:ln>
                  <a:noFill/>
                </a:ln>
                <a:solidFill>
                  <a:prstClr val="black"/>
                </a:solidFill>
                <a:effectLst/>
                <a:latin typeface="Calibri"/>
              </a:rPr>
              <a:t>VTIPG Veteran Related Projects</a:t>
            </a:r>
            <a:endParaRPr lang="en-US" sz="4800" dirty="0"/>
          </a:p>
        </p:txBody>
      </p:sp>
      <p:sp>
        <p:nvSpPr>
          <p:cNvPr id="3" name="Content Placeholder 2"/>
          <p:cNvSpPr>
            <a:spLocks noGrp="1"/>
          </p:cNvSpPr>
          <p:nvPr>
            <p:ph idx="1"/>
          </p:nvPr>
        </p:nvSpPr>
        <p:spPr/>
        <p:txBody>
          <a:bodyPr>
            <a:normAutofit fontScale="92500" lnSpcReduction="20000"/>
          </a:bodyPr>
          <a:lstStyle/>
          <a:p>
            <a:pPr>
              <a:spcAft>
                <a:spcPts val="2400"/>
              </a:spcAft>
            </a:pPr>
            <a:r>
              <a:rPr lang="en-US" sz="2800" dirty="0" smtClean="0"/>
              <a:t>2010 Virginia Veterans Assessment of Experiences and Service Needs</a:t>
            </a:r>
          </a:p>
          <a:p>
            <a:pPr>
              <a:spcAft>
                <a:spcPts val="2400"/>
              </a:spcAft>
            </a:pPr>
            <a:r>
              <a:rPr lang="en-US" sz="2800" dirty="0" smtClean="0"/>
              <a:t>Virginia Wounded Warrior Program – Development and Management of Case Management and Reporting System </a:t>
            </a:r>
          </a:p>
          <a:p>
            <a:pPr>
              <a:spcAft>
                <a:spcPts val="2400"/>
              </a:spcAft>
            </a:pPr>
            <a:r>
              <a:rPr lang="en-US" sz="2800" dirty="0" smtClean="0"/>
              <a:t>2014 Veterans </a:t>
            </a:r>
            <a:r>
              <a:rPr lang="en-US" sz="2800" dirty="0"/>
              <a:t>and Broadband Access in Virginia: </a:t>
            </a:r>
            <a:r>
              <a:rPr lang="en-US" sz="2800" dirty="0" smtClean="0"/>
              <a:t>Implications </a:t>
            </a:r>
            <a:r>
              <a:rPr lang="en-US" sz="2800" dirty="0"/>
              <a:t>for Healthcare Planning </a:t>
            </a:r>
            <a:r>
              <a:rPr lang="en-US" sz="2800" dirty="0" smtClean="0"/>
              <a:t>and Policy</a:t>
            </a:r>
          </a:p>
          <a:p>
            <a:pPr>
              <a:spcAft>
                <a:spcPts val="2400"/>
              </a:spcAft>
            </a:pPr>
            <a:r>
              <a:rPr lang="en-US" sz="2800" dirty="0" smtClean="0"/>
              <a:t>2015 Virginia </a:t>
            </a:r>
            <a:r>
              <a:rPr lang="en-US" sz="2800" dirty="0"/>
              <a:t>Veterans Assessment of Experiences and Service Needs</a:t>
            </a:r>
          </a:p>
          <a:p>
            <a:pPr>
              <a:spcAft>
                <a:spcPts val="2400"/>
              </a:spcAft>
            </a:pPr>
            <a:endParaRPr lang="en-US" b="1" dirty="0"/>
          </a:p>
          <a:p>
            <a:pPr>
              <a:spcAft>
                <a:spcPts val="2400"/>
              </a:spcAft>
            </a:pPr>
            <a:endParaRPr lang="en-US" dirty="0" smtClean="0"/>
          </a:p>
          <a:p>
            <a:pPr>
              <a:spcAft>
                <a:spcPts val="2400"/>
              </a:spcAft>
            </a:pPr>
            <a:endParaRPr lang="en-US" dirty="0"/>
          </a:p>
        </p:txBody>
      </p:sp>
    </p:spTree>
    <p:extLst>
      <p:ext uri="{BB962C8B-B14F-4D97-AF65-F5344CB8AC3E}">
        <p14:creationId xmlns:p14="http://schemas.microsoft.com/office/powerpoint/2010/main" val="295607149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a:bodyPr>
          <a:lstStyle/>
          <a:p>
            <a:r>
              <a:rPr lang="en-US" sz="4400" dirty="0" smtClean="0">
                <a:ln>
                  <a:noFill/>
                </a:ln>
                <a:solidFill>
                  <a:schemeClr val="tx1"/>
                </a:solidFill>
                <a:effectLst/>
                <a:latin typeface="Calibri"/>
              </a:rPr>
              <a:t>Connection to Discourse Discussion</a:t>
            </a:r>
            <a:endParaRPr lang="en-US" sz="3600" b="1" u="sng" dirty="0">
              <a:solidFill>
                <a:schemeClr val="tx1"/>
              </a:solidFill>
            </a:endParaRPr>
          </a:p>
        </p:txBody>
      </p:sp>
      <p:sp>
        <p:nvSpPr>
          <p:cNvPr id="3" name="Content Placeholder 2"/>
          <p:cNvSpPr>
            <a:spLocks noGrp="1"/>
          </p:cNvSpPr>
          <p:nvPr>
            <p:ph idx="1"/>
          </p:nvPr>
        </p:nvSpPr>
        <p:spPr>
          <a:xfrm>
            <a:off x="457200" y="1872734"/>
            <a:ext cx="8229600" cy="4528066"/>
          </a:xfrm>
        </p:spPr>
        <p:txBody>
          <a:bodyPr>
            <a:normAutofit fontScale="92500" lnSpcReduction="20000"/>
          </a:bodyPr>
          <a:lstStyle/>
          <a:p>
            <a:pPr>
              <a:buFont typeface="Wingdings" panose="05000000000000000000" pitchFamily="2" charset="2"/>
              <a:buChar char="Ø"/>
            </a:pPr>
            <a:r>
              <a:rPr lang="en-US" b="1" i="1" dirty="0" smtClean="0">
                <a:solidFill>
                  <a:schemeClr val="tx1"/>
                </a:solidFill>
              </a:rPr>
              <a:t>Focus on Emerging Populations</a:t>
            </a:r>
          </a:p>
          <a:p>
            <a:pPr lvl="1">
              <a:buFont typeface="Wingdings" panose="05000000000000000000" pitchFamily="2" charset="2"/>
              <a:buChar char="Ø"/>
            </a:pPr>
            <a:r>
              <a:rPr lang="en-US" b="1" i="1" dirty="0" smtClean="0">
                <a:solidFill>
                  <a:schemeClr val="tx1"/>
                </a:solidFill>
              </a:rPr>
              <a:t>Student Veterans</a:t>
            </a:r>
          </a:p>
          <a:p>
            <a:pPr lvl="1">
              <a:buFont typeface="Wingdings" panose="05000000000000000000" pitchFamily="2" charset="2"/>
              <a:buChar char="Ø"/>
            </a:pPr>
            <a:r>
              <a:rPr lang="en-US" b="1" i="1" dirty="0" smtClean="0">
                <a:solidFill>
                  <a:schemeClr val="tx1"/>
                </a:solidFill>
              </a:rPr>
              <a:t>Female Veterans</a:t>
            </a:r>
          </a:p>
          <a:p>
            <a:pPr lvl="1">
              <a:buFont typeface="Wingdings" panose="05000000000000000000" pitchFamily="2" charset="2"/>
              <a:buChar char="Ø"/>
            </a:pPr>
            <a:r>
              <a:rPr lang="en-US" b="1" i="1" dirty="0" smtClean="0">
                <a:solidFill>
                  <a:schemeClr val="tx1"/>
                </a:solidFill>
              </a:rPr>
              <a:t>Military/Veteran Families</a:t>
            </a:r>
          </a:p>
          <a:p>
            <a:pPr lvl="1">
              <a:buFont typeface="Wingdings" panose="05000000000000000000" pitchFamily="2" charset="2"/>
              <a:buChar char="Ø"/>
            </a:pPr>
            <a:endParaRPr lang="en-US" b="1" i="1" dirty="0" smtClean="0">
              <a:solidFill>
                <a:schemeClr val="tx1"/>
              </a:solidFill>
            </a:endParaRPr>
          </a:p>
          <a:p>
            <a:pPr>
              <a:buFont typeface="Wingdings" panose="05000000000000000000" pitchFamily="2" charset="2"/>
              <a:buChar char="Ø"/>
            </a:pPr>
            <a:r>
              <a:rPr lang="en-US" b="1" i="1" dirty="0" smtClean="0">
                <a:solidFill>
                  <a:schemeClr val="tx1"/>
                </a:solidFill>
              </a:rPr>
              <a:t>The Power to Communicate (lesson from Sophocles)</a:t>
            </a:r>
          </a:p>
          <a:p>
            <a:pPr lvl="1">
              <a:buFont typeface="Wingdings" panose="05000000000000000000" pitchFamily="2" charset="2"/>
              <a:buChar char="Ø"/>
            </a:pPr>
            <a:r>
              <a:rPr lang="en-US" b="1" i="1" dirty="0" smtClean="0">
                <a:solidFill>
                  <a:schemeClr val="tx1"/>
                </a:solidFill>
              </a:rPr>
              <a:t>Advocacy coalition framework – broad stakeholders</a:t>
            </a:r>
          </a:p>
          <a:p>
            <a:pPr lvl="1">
              <a:buFont typeface="Wingdings" panose="05000000000000000000" pitchFamily="2" charset="2"/>
              <a:buChar char="Ø"/>
            </a:pPr>
            <a:r>
              <a:rPr lang="en-US" b="1" i="1" dirty="0" smtClean="0">
                <a:solidFill>
                  <a:schemeClr val="tx1"/>
                </a:solidFill>
              </a:rPr>
              <a:t>Ability to create, not react- take the initiative to connect and learn from one another – structure follows action, not vice versa</a:t>
            </a:r>
          </a:p>
          <a:p>
            <a:pPr marL="0" indent="0">
              <a:buNone/>
            </a:pPr>
            <a:endParaRPr lang="en-US" b="1" i="1" dirty="0" smtClean="0">
              <a:solidFill>
                <a:schemeClr val="tx1"/>
              </a:solidFill>
            </a:endParaRPr>
          </a:p>
          <a:p>
            <a:pPr>
              <a:buFont typeface="Wingdings" panose="05000000000000000000" pitchFamily="2" charset="2"/>
              <a:buChar char="Ø"/>
            </a:pPr>
            <a:r>
              <a:rPr lang="en-US" b="1" i="1" dirty="0" smtClean="0">
                <a:solidFill>
                  <a:schemeClr val="tx1"/>
                </a:solidFill>
              </a:rPr>
              <a:t>How do you make the narrative consumable and effectual to larger audience?</a:t>
            </a:r>
          </a:p>
          <a:p>
            <a:pPr lvl="1">
              <a:buFont typeface="Wingdings" panose="05000000000000000000" pitchFamily="2" charset="2"/>
              <a:buChar char="Ø"/>
            </a:pPr>
            <a:r>
              <a:rPr lang="en-US" b="1" i="1" dirty="0" smtClean="0">
                <a:solidFill>
                  <a:schemeClr val="tx1"/>
                </a:solidFill>
              </a:rPr>
              <a:t>Bridge the gap among those with military experience and between those with and without military experience</a:t>
            </a:r>
            <a:endParaRPr lang="en-US" b="1" i="1" dirty="0">
              <a:solidFill>
                <a:schemeClr val="tx1"/>
              </a:solidFill>
            </a:endParaRPr>
          </a:p>
          <a:p>
            <a:pPr marL="457200" lvl="1" indent="0">
              <a:buNone/>
            </a:pPr>
            <a:endParaRPr lang="en-US" b="1" i="1" dirty="0">
              <a:solidFill>
                <a:schemeClr val="tx1"/>
              </a:solidFill>
            </a:endParaRPr>
          </a:p>
        </p:txBody>
      </p:sp>
      <p:sp>
        <p:nvSpPr>
          <p:cNvPr id="5" name="TextBox 4"/>
          <p:cNvSpPr txBox="1"/>
          <p:nvPr/>
        </p:nvSpPr>
        <p:spPr>
          <a:xfrm>
            <a:off x="304800" y="6336268"/>
            <a:ext cx="6629400" cy="338554"/>
          </a:xfrm>
          <a:prstGeom prst="rect">
            <a:avLst/>
          </a:prstGeom>
          <a:noFill/>
        </p:spPr>
        <p:txBody>
          <a:bodyPr wrap="square" rtlCol="0">
            <a:spAutoFit/>
          </a:bodyPr>
          <a:lstStyle/>
          <a:p>
            <a:r>
              <a:rPr lang="en-US" sz="1600" dirty="0" smtClean="0"/>
              <a:t>.</a:t>
            </a:r>
            <a:endParaRPr lang="en-US" sz="1600" dirty="0"/>
          </a:p>
        </p:txBody>
      </p:sp>
    </p:spTree>
    <p:extLst>
      <p:ext uri="{BB962C8B-B14F-4D97-AF65-F5344CB8AC3E}">
        <p14:creationId xmlns:p14="http://schemas.microsoft.com/office/powerpoint/2010/main" val="310958264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b="1" dirty="0" smtClean="0">
                <a:ln>
                  <a:noFill/>
                </a:ln>
                <a:solidFill>
                  <a:prstClr val="black"/>
                </a:solidFill>
                <a:effectLst/>
                <a:latin typeface="Calibri Light" panose="020F0302020204030204"/>
              </a:rPr>
              <a:t>Questions/Comments/Suggestions </a:t>
            </a:r>
            <a:endParaRPr lang="en-US" dirty="0"/>
          </a:p>
        </p:txBody>
      </p:sp>
      <p:pic>
        <p:nvPicPr>
          <p:cNvPr id="4" name="Content Placeholder 3"/>
          <p:cNvPicPr>
            <a:picLocks noGrp="1" noChangeAspect="1"/>
          </p:cNvPicPr>
          <p:nvPr>
            <p:ph idx="1"/>
          </p:nvPr>
        </p:nvPicPr>
        <p:blipFill>
          <a:blip r:embed="rId3"/>
          <a:stretch>
            <a:fillRect/>
          </a:stretch>
        </p:blipFill>
        <p:spPr>
          <a:xfrm>
            <a:off x="457200" y="2362200"/>
            <a:ext cx="3581400" cy="2791794"/>
          </a:xfrm>
          <a:prstGeom prst="rect">
            <a:avLst/>
          </a:prstGeom>
        </p:spPr>
      </p:pic>
      <p:pic>
        <p:nvPicPr>
          <p:cNvPr id="1026" name="Picture 2" descr="http://mybashamrentals.com/yahoo_site_admin/assets/images/suggestions__comments.19153943_std.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286000"/>
            <a:ext cx="37719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32222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a:bodyPr>
          <a:lstStyle/>
          <a:p>
            <a:r>
              <a:rPr lang="en-US" sz="4400" dirty="0" smtClean="0">
                <a:ln>
                  <a:noFill/>
                </a:ln>
                <a:solidFill>
                  <a:schemeClr val="tx1"/>
                </a:solidFill>
                <a:effectLst/>
                <a:latin typeface="Calibri"/>
              </a:rPr>
              <a:t>Advocacy Coalition Framework</a:t>
            </a:r>
            <a:endParaRPr lang="en-US" sz="3600" b="1" u="sng" dirty="0">
              <a:solidFill>
                <a:schemeClr val="tx1"/>
              </a:solidFill>
            </a:endParaRPr>
          </a:p>
        </p:txBody>
      </p:sp>
      <p:pic>
        <p:nvPicPr>
          <p:cNvPr id="7" name="Content Placeholder 6"/>
          <p:cNvPicPr>
            <a:picLocks noGrp="1" noChangeAspect="1"/>
          </p:cNvPicPr>
          <p:nvPr>
            <p:ph idx="1"/>
          </p:nvPr>
        </p:nvPicPr>
        <p:blipFill>
          <a:blip r:embed="rId2"/>
          <a:stretch>
            <a:fillRect/>
          </a:stretch>
        </p:blipFill>
        <p:spPr>
          <a:xfrm>
            <a:off x="762000" y="1752600"/>
            <a:ext cx="7461751" cy="4640524"/>
          </a:xfrm>
          <a:prstGeom prst="rect">
            <a:avLst/>
          </a:prstGeom>
        </p:spPr>
      </p:pic>
    </p:spTree>
    <p:extLst>
      <p:ext uri="{BB962C8B-B14F-4D97-AF65-F5344CB8AC3E}">
        <p14:creationId xmlns:p14="http://schemas.microsoft.com/office/powerpoint/2010/main" val="301355152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a:bodyPr>
          <a:lstStyle/>
          <a:p>
            <a:r>
              <a:rPr lang="en-US" sz="4400" dirty="0" smtClean="0">
                <a:ln>
                  <a:noFill/>
                </a:ln>
                <a:solidFill>
                  <a:schemeClr val="tx1"/>
                </a:solidFill>
                <a:effectLst/>
                <a:latin typeface="Calibri"/>
              </a:rPr>
              <a:t>Advocacy Coalition Theory</a:t>
            </a:r>
            <a:endParaRPr lang="en-US" sz="3600" b="1" u="sng" dirty="0">
              <a:solidFill>
                <a:schemeClr val="tx1"/>
              </a:solidFill>
            </a:endParaRPr>
          </a:p>
        </p:txBody>
      </p:sp>
      <p:pic>
        <p:nvPicPr>
          <p:cNvPr id="4" name="Content Placeholder 3"/>
          <p:cNvPicPr>
            <a:picLocks noGrp="1" noChangeAspect="1"/>
          </p:cNvPicPr>
          <p:nvPr>
            <p:ph idx="1"/>
          </p:nvPr>
        </p:nvPicPr>
        <p:blipFill>
          <a:blip r:embed="rId2"/>
          <a:stretch>
            <a:fillRect/>
          </a:stretch>
        </p:blipFill>
        <p:spPr>
          <a:xfrm>
            <a:off x="609600" y="1873250"/>
            <a:ext cx="7772400" cy="4527550"/>
          </a:xfrm>
          <a:prstGeom prst="rect">
            <a:avLst/>
          </a:prstGeom>
        </p:spPr>
      </p:pic>
    </p:spTree>
    <p:extLst>
      <p:ext uri="{BB962C8B-B14F-4D97-AF65-F5344CB8AC3E}">
        <p14:creationId xmlns:p14="http://schemas.microsoft.com/office/powerpoint/2010/main" val="414822914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a:noFill/>
                </a:ln>
                <a:solidFill>
                  <a:prstClr val="black"/>
                </a:solidFill>
                <a:effectLst/>
                <a:latin typeface="Calibri"/>
              </a:rPr>
              <a:t>Context for Policy and Program Research?</a:t>
            </a:r>
            <a:endParaRPr lang="en-US" dirty="0"/>
          </a:p>
        </p:txBody>
      </p:sp>
      <p:sp>
        <p:nvSpPr>
          <p:cNvPr id="3" name="Content Placeholder 2"/>
          <p:cNvSpPr>
            <a:spLocks noGrp="1"/>
          </p:cNvSpPr>
          <p:nvPr>
            <p:ph sz="half" idx="1"/>
          </p:nvPr>
        </p:nvSpPr>
        <p:spPr>
          <a:xfrm>
            <a:off x="152400" y="1600200"/>
            <a:ext cx="4343400" cy="4525963"/>
          </a:xfrm>
        </p:spPr>
        <p:txBody>
          <a:bodyPr>
            <a:normAutofit/>
          </a:bodyPr>
          <a:lstStyle/>
          <a:p>
            <a:r>
              <a:rPr lang="en-US" b="1" dirty="0" smtClean="0">
                <a:solidFill>
                  <a:schemeClr val="tx1"/>
                </a:solidFill>
              </a:rPr>
              <a:t>Federal and State officials want empirical research that is </a:t>
            </a:r>
          </a:p>
          <a:p>
            <a:pPr lvl="1">
              <a:spcBef>
                <a:spcPts val="1200"/>
              </a:spcBef>
              <a:buClr>
                <a:srgbClr val="ABB19F"/>
              </a:buClr>
            </a:pPr>
            <a:r>
              <a:rPr lang="en-US" dirty="0">
                <a:solidFill>
                  <a:prstClr val="black"/>
                </a:solidFill>
              </a:rPr>
              <a:t>Valid</a:t>
            </a:r>
          </a:p>
          <a:p>
            <a:pPr lvl="1">
              <a:spcBef>
                <a:spcPts val="1200"/>
              </a:spcBef>
              <a:buClr>
                <a:srgbClr val="ABB19F"/>
              </a:buClr>
            </a:pPr>
            <a:r>
              <a:rPr lang="en-US" dirty="0">
                <a:solidFill>
                  <a:prstClr val="black"/>
                </a:solidFill>
              </a:rPr>
              <a:t>Reliable</a:t>
            </a:r>
          </a:p>
          <a:p>
            <a:pPr lvl="1">
              <a:spcBef>
                <a:spcPts val="1200"/>
              </a:spcBef>
              <a:buClr>
                <a:srgbClr val="ABB19F"/>
              </a:buClr>
            </a:pPr>
            <a:r>
              <a:rPr lang="en-US" dirty="0">
                <a:solidFill>
                  <a:prstClr val="black"/>
                </a:solidFill>
              </a:rPr>
              <a:t>Actionable</a:t>
            </a:r>
          </a:p>
          <a:p>
            <a:pPr lvl="1">
              <a:spcBef>
                <a:spcPts val="1200"/>
              </a:spcBef>
              <a:buClr>
                <a:srgbClr val="ABB19F"/>
              </a:buClr>
            </a:pPr>
            <a:r>
              <a:rPr lang="en-US" dirty="0" smtClean="0">
                <a:solidFill>
                  <a:prstClr val="black"/>
                </a:solidFill>
              </a:rPr>
              <a:t>Representative</a:t>
            </a:r>
            <a:endParaRPr lang="en-US" dirty="0">
              <a:solidFill>
                <a:prstClr val="black"/>
              </a:solidFill>
            </a:endParaRPr>
          </a:p>
          <a:p>
            <a:pPr lvl="1">
              <a:spcBef>
                <a:spcPts val="1200"/>
              </a:spcBef>
              <a:buClr>
                <a:srgbClr val="ABB19F"/>
              </a:buClr>
            </a:pPr>
            <a:r>
              <a:rPr lang="en-US" dirty="0" smtClean="0">
                <a:solidFill>
                  <a:prstClr val="black"/>
                </a:solidFill>
              </a:rPr>
              <a:t>Measurable </a:t>
            </a:r>
            <a:endParaRPr lang="en-US" dirty="0">
              <a:solidFill>
                <a:prstClr val="black"/>
              </a:solidFill>
            </a:endParaRPr>
          </a:p>
          <a:p>
            <a:pPr marL="0" indent="0">
              <a:buNone/>
            </a:pPr>
            <a:endParaRPr lang="en-US" b="1" dirty="0" smtClean="0">
              <a:solidFill>
                <a:schemeClr val="tx1"/>
              </a:solidFill>
            </a:endParaRPr>
          </a:p>
          <a:p>
            <a:pPr lvl="1"/>
            <a:endParaRPr lang="en-US" dirty="0">
              <a:solidFill>
                <a:schemeClr val="tx1"/>
              </a:solidFill>
            </a:endParaRPr>
          </a:p>
          <a:p>
            <a:pPr lvl="1"/>
            <a:endParaRPr lang="en-US" dirty="0" smtClean="0">
              <a:solidFill>
                <a:schemeClr val="tx1"/>
              </a:solidFill>
            </a:endParaRPr>
          </a:p>
          <a:p>
            <a:pPr lvl="1"/>
            <a:endParaRPr lang="en-US" dirty="0">
              <a:solidFill>
                <a:schemeClr val="tx1"/>
              </a:solidFill>
            </a:endParaRPr>
          </a:p>
          <a:p>
            <a:pPr lvl="1"/>
            <a:endParaRPr lang="en-US" dirty="0" smtClean="0">
              <a:solidFill>
                <a:schemeClr val="tx1"/>
              </a:solidFill>
            </a:endParaRPr>
          </a:p>
        </p:txBody>
      </p:sp>
      <p:sp>
        <p:nvSpPr>
          <p:cNvPr id="6" name="Content Placeholder 5"/>
          <p:cNvSpPr>
            <a:spLocks noGrp="1"/>
          </p:cNvSpPr>
          <p:nvPr>
            <p:ph sz="half" idx="2"/>
          </p:nvPr>
        </p:nvSpPr>
        <p:spPr>
          <a:xfrm>
            <a:off x="4648200" y="1600200"/>
            <a:ext cx="4267200" cy="4525963"/>
          </a:xfrm>
        </p:spPr>
        <p:txBody>
          <a:bodyPr>
            <a:normAutofit/>
          </a:bodyPr>
          <a:lstStyle/>
          <a:p>
            <a:pPr lvl="0">
              <a:buClr>
                <a:srgbClr val="F4680B"/>
              </a:buClr>
            </a:pPr>
            <a:r>
              <a:rPr lang="en-US" sz="2900" b="1" dirty="0">
                <a:solidFill>
                  <a:prstClr val="black"/>
                </a:solidFill>
              </a:rPr>
              <a:t>Veterans want program and policy </a:t>
            </a:r>
            <a:r>
              <a:rPr lang="en-US" sz="2900" b="1" u="sng" dirty="0">
                <a:solidFill>
                  <a:prstClr val="black"/>
                </a:solidFill>
              </a:rPr>
              <a:t>action</a:t>
            </a:r>
            <a:r>
              <a:rPr lang="en-US" sz="2900" b="1" dirty="0">
                <a:solidFill>
                  <a:prstClr val="black"/>
                </a:solidFill>
              </a:rPr>
              <a:t> that is responsive to </a:t>
            </a:r>
          </a:p>
          <a:p>
            <a:pPr lvl="1">
              <a:buClr>
                <a:srgbClr val="ABB19F"/>
              </a:buClr>
            </a:pPr>
            <a:r>
              <a:rPr lang="en-US" u="sng" dirty="0">
                <a:solidFill>
                  <a:prstClr val="black"/>
                </a:solidFill>
              </a:rPr>
              <a:t>Individual</a:t>
            </a:r>
            <a:r>
              <a:rPr lang="en-US" dirty="0">
                <a:solidFill>
                  <a:prstClr val="black"/>
                </a:solidFill>
              </a:rPr>
              <a:t> needs </a:t>
            </a:r>
          </a:p>
          <a:p>
            <a:pPr lvl="1">
              <a:buClr>
                <a:srgbClr val="ABB19F"/>
              </a:buClr>
            </a:pPr>
            <a:r>
              <a:rPr lang="en-US" dirty="0">
                <a:solidFill>
                  <a:prstClr val="black"/>
                </a:solidFill>
              </a:rPr>
              <a:t>Family members </a:t>
            </a:r>
          </a:p>
          <a:p>
            <a:pPr lvl="1">
              <a:buClr>
                <a:srgbClr val="ABB19F"/>
              </a:buClr>
            </a:pPr>
            <a:r>
              <a:rPr lang="en-US" dirty="0">
                <a:solidFill>
                  <a:prstClr val="black"/>
                </a:solidFill>
              </a:rPr>
              <a:t>Service context </a:t>
            </a:r>
          </a:p>
          <a:p>
            <a:pPr lvl="1">
              <a:buClr>
                <a:srgbClr val="ABB19F"/>
              </a:buClr>
            </a:pPr>
            <a:r>
              <a:rPr lang="en-US" dirty="0">
                <a:solidFill>
                  <a:prstClr val="black"/>
                </a:solidFill>
              </a:rPr>
              <a:t>Geographic context </a:t>
            </a:r>
          </a:p>
          <a:p>
            <a:pPr lvl="1">
              <a:buClr>
                <a:srgbClr val="ABB19F"/>
              </a:buClr>
            </a:pPr>
            <a:r>
              <a:rPr lang="en-US" dirty="0">
                <a:solidFill>
                  <a:prstClr val="black"/>
                </a:solidFill>
              </a:rPr>
              <a:t>Comprehensive – health, education, employment, well-being</a:t>
            </a:r>
          </a:p>
          <a:p>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4</a:t>
            </a:fld>
            <a:endParaRPr lang="en-US" dirty="0">
              <a:solidFill>
                <a:srgbClr val="000000"/>
              </a:solidFill>
            </a:endParaRPr>
          </a:p>
        </p:txBody>
      </p:sp>
      <p:cxnSp>
        <p:nvCxnSpPr>
          <p:cNvPr id="8" name="Straight Arrow Connector 7"/>
          <p:cNvCxnSpPr/>
          <p:nvPr/>
        </p:nvCxnSpPr>
        <p:spPr>
          <a:xfrm flipV="1">
            <a:off x="2362200" y="2438400"/>
            <a:ext cx="4343400" cy="1905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895600" y="3429000"/>
            <a:ext cx="2514600" cy="12954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5428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sz="4400" dirty="0">
                <a:ln>
                  <a:noFill/>
                </a:ln>
                <a:solidFill>
                  <a:prstClr val="black"/>
                </a:solidFill>
                <a:effectLst/>
                <a:latin typeface="Calibri"/>
              </a:rPr>
              <a:t>What </a:t>
            </a:r>
            <a:r>
              <a:rPr lang="en-US" sz="4400" dirty="0" smtClean="0">
                <a:ln>
                  <a:noFill/>
                </a:ln>
                <a:solidFill>
                  <a:prstClr val="black"/>
                </a:solidFill>
                <a:effectLst/>
                <a:latin typeface="Calibri"/>
              </a:rPr>
              <a:t>are </a:t>
            </a:r>
            <a:r>
              <a:rPr lang="en-US" sz="4400" dirty="0">
                <a:ln>
                  <a:noFill/>
                </a:ln>
                <a:solidFill>
                  <a:prstClr val="black"/>
                </a:solidFill>
                <a:effectLst/>
                <a:latin typeface="Calibri"/>
              </a:rPr>
              <a:t>the </a:t>
            </a:r>
            <a:r>
              <a:rPr lang="en-US" sz="4400" u="sng" dirty="0" smtClean="0">
                <a:ln>
                  <a:noFill/>
                </a:ln>
                <a:solidFill>
                  <a:prstClr val="black"/>
                </a:solidFill>
                <a:effectLst/>
                <a:latin typeface="Calibri"/>
              </a:rPr>
              <a:t>challenges</a:t>
            </a:r>
            <a:r>
              <a:rPr lang="en-US" sz="4400" dirty="0" smtClean="0">
                <a:ln>
                  <a:noFill/>
                </a:ln>
                <a:solidFill>
                  <a:prstClr val="black"/>
                </a:solidFill>
                <a:effectLst/>
                <a:latin typeface="Calibri"/>
              </a:rPr>
              <a:t>?</a:t>
            </a:r>
            <a:endParaRPr lang="en-US" dirty="0"/>
          </a:p>
        </p:txBody>
      </p:sp>
      <p:sp>
        <p:nvSpPr>
          <p:cNvPr id="3" name="Content Placeholder 2"/>
          <p:cNvSpPr>
            <a:spLocks noGrp="1"/>
          </p:cNvSpPr>
          <p:nvPr>
            <p:ph idx="1"/>
          </p:nvPr>
        </p:nvSpPr>
        <p:spPr>
          <a:xfrm>
            <a:off x="457200" y="1752600"/>
            <a:ext cx="8229600" cy="4876800"/>
          </a:xfrm>
        </p:spPr>
        <p:txBody>
          <a:bodyPr>
            <a:normAutofit fontScale="92500"/>
          </a:bodyPr>
          <a:lstStyle/>
          <a:p>
            <a:pPr>
              <a:spcAft>
                <a:spcPts val="1800"/>
              </a:spcAft>
            </a:pPr>
            <a:r>
              <a:rPr lang="en-US" sz="2800" dirty="0" smtClean="0">
                <a:solidFill>
                  <a:schemeClr val="tx1"/>
                </a:solidFill>
              </a:rPr>
              <a:t>Veterans </a:t>
            </a:r>
            <a:r>
              <a:rPr lang="en-US" sz="2800" dirty="0">
                <a:solidFill>
                  <a:schemeClr val="tx1"/>
                </a:solidFill>
              </a:rPr>
              <a:t>are faced with wide-ranging and </a:t>
            </a:r>
            <a:r>
              <a:rPr lang="en-US" sz="2800" i="1" u="sng" dirty="0" smtClean="0">
                <a:solidFill>
                  <a:schemeClr val="tx1"/>
                </a:solidFill>
              </a:rPr>
              <a:t>complex health and well-being needs</a:t>
            </a:r>
            <a:r>
              <a:rPr lang="en-US" sz="2800" dirty="0" smtClean="0">
                <a:solidFill>
                  <a:schemeClr val="tx1"/>
                </a:solidFill>
              </a:rPr>
              <a:t>. </a:t>
            </a:r>
          </a:p>
          <a:p>
            <a:pPr>
              <a:spcAft>
                <a:spcPts val="1800"/>
              </a:spcAft>
            </a:pPr>
            <a:r>
              <a:rPr lang="en-US" sz="2800" dirty="0" smtClean="0">
                <a:solidFill>
                  <a:schemeClr val="tx1"/>
                </a:solidFill>
              </a:rPr>
              <a:t>Veterans </a:t>
            </a:r>
            <a:r>
              <a:rPr lang="en-US" sz="2800" u="sng" dirty="0" smtClean="0">
                <a:solidFill>
                  <a:schemeClr val="tx1"/>
                </a:solidFill>
              </a:rPr>
              <a:t>experiences</a:t>
            </a:r>
            <a:r>
              <a:rPr lang="en-US" sz="2800" dirty="0" smtClean="0">
                <a:solidFill>
                  <a:schemeClr val="tx1"/>
                </a:solidFill>
              </a:rPr>
              <a:t> and </a:t>
            </a:r>
            <a:r>
              <a:rPr lang="en-US" sz="2800" u="sng" dirty="0" smtClean="0">
                <a:solidFill>
                  <a:schemeClr val="tx1"/>
                </a:solidFill>
              </a:rPr>
              <a:t>resulting needs </a:t>
            </a:r>
            <a:r>
              <a:rPr lang="en-US" sz="2800" dirty="0" smtClean="0">
                <a:solidFill>
                  <a:schemeClr val="tx1"/>
                </a:solidFill>
              </a:rPr>
              <a:t>vary greatly </a:t>
            </a:r>
          </a:p>
          <a:p>
            <a:pPr>
              <a:spcAft>
                <a:spcPts val="1800"/>
              </a:spcAft>
            </a:pPr>
            <a:r>
              <a:rPr lang="en-US" sz="2800" dirty="0" smtClean="0">
                <a:solidFill>
                  <a:schemeClr val="tx1"/>
                </a:solidFill>
              </a:rPr>
              <a:t>Nature of OIF and OEF deployments and combat have resulted in </a:t>
            </a:r>
            <a:r>
              <a:rPr lang="en-US" sz="2800" u="sng" dirty="0" smtClean="0">
                <a:solidFill>
                  <a:schemeClr val="tx1"/>
                </a:solidFill>
              </a:rPr>
              <a:t>different and more immediate impacts </a:t>
            </a:r>
            <a:r>
              <a:rPr lang="en-US" sz="2800" dirty="0" smtClean="0">
                <a:solidFill>
                  <a:schemeClr val="tx1"/>
                </a:solidFill>
              </a:rPr>
              <a:t>than in prior conflicts.  </a:t>
            </a:r>
            <a:endParaRPr lang="en-US" sz="2800" dirty="0">
              <a:solidFill>
                <a:schemeClr val="tx1"/>
              </a:solidFill>
            </a:endParaRPr>
          </a:p>
          <a:p>
            <a:pPr>
              <a:spcAft>
                <a:spcPts val="1800"/>
              </a:spcAft>
            </a:pPr>
            <a:r>
              <a:rPr lang="en-US" sz="2800" dirty="0" smtClean="0">
                <a:solidFill>
                  <a:schemeClr val="tx1"/>
                </a:solidFill>
              </a:rPr>
              <a:t>Veterans services and programs remain fragmented and </a:t>
            </a:r>
            <a:r>
              <a:rPr lang="en-US" sz="2800" u="sng" dirty="0" smtClean="0">
                <a:solidFill>
                  <a:schemeClr val="tx1"/>
                </a:solidFill>
              </a:rPr>
              <a:t>institutionally grounded rather than individually focused</a:t>
            </a:r>
            <a:r>
              <a:rPr lang="en-US" sz="2800" dirty="0" smtClean="0">
                <a:solidFill>
                  <a:schemeClr val="tx1"/>
                </a:solidFill>
              </a:rPr>
              <a:t>. </a:t>
            </a:r>
          </a:p>
          <a:p>
            <a:endParaRPr lang="en-US" b="1" dirty="0" smtClean="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5</a:t>
            </a:fld>
            <a:endParaRPr lang="en-US" dirty="0">
              <a:solidFill>
                <a:srgbClr val="000000"/>
              </a:solidFill>
            </a:endParaRPr>
          </a:p>
        </p:txBody>
      </p:sp>
    </p:spTree>
    <p:extLst>
      <p:ext uri="{BB962C8B-B14F-4D97-AF65-F5344CB8AC3E}">
        <p14:creationId xmlns:p14="http://schemas.microsoft.com/office/powerpoint/2010/main" val="26161137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n>
                  <a:noFill/>
                </a:ln>
                <a:solidFill>
                  <a:prstClr val="black"/>
                </a:solidFill>
                <a:effectLst/>
                <a:latin typeface="Calibri"/>
              </a:rPr>
              <a:t>Factors that Impact the Narrative</a:t>
            </a:r>
            <a:endParaRPr lang="en-US" dirty="0"/>
          </a:p>
        </p:txBody>
      </p:sp>
      <p:sp>
        <p:nvSpPr>
          <p:cNvPr id="3" name="Content Placeholder 2"/>
          <p:cNvSpPr>
            <a:spLocks noGrp="1"/>
          </p:cNvSpPr>
          <p:nvPr>
            <p:ph sz="half" idx="1"/>
          </p:nvPr>
        </p:nvSpPr>
        <p:spPr>
          <a:xfrm>
            <a:off x="152400" y="1600200"/>
            <a:ext cx="4343400" cy="4525963"/>
          </a:xfrm>
        </p:spPr>
        <p:txBody>
          <a:bodyPr>
            <a:normAutofit/>
          </a:bodyPr>
          <a:lstStyle/>
          <a:p>
            <a:pPr>
              <a:spcBef>
                <a:spcPts val="3000"/>
              </a:spcBef>
            </a:pPr>
            <a:r>
              <a:rPr lang="en-US" sz="3200" b="1" dirty="0" smtClean="0">
                <a:solidFill>
                  <a:schemeClr val="tx1"/>
                </a:solidFill>
              </a:rPr>
              <a:t>Era of service</a:t>
            </a:r>
          </a:p>
          <a:p>
            <a:pPr>
              <a:spcBef>
                <a:spcPts val="3000"/>
              </a:spcBef>
            </a:pPr>
            <a:r>
              <a:rPr lang="en-US" sz="3200" b="1" dirty="0" smtClean="0">
                <a:solidFill>
                  <a:schemeClr val="tx1"/>
                </a:solidFill>
              </a:rPr>
              <a:t>   </a:t>
            </a:r>
          </a:p>
          <a:p>
            <a:pPr>
              <a:spcBef>
                <a:spcPts val="3000"/>
              </a:spcBef>
            </a:pPr>
            <a:endParaRPr lang="en-US" b="1" dirty="0">
              <a:solidFill>
                <a:schemeClr val="tx1"/>
              </a:solidFill>
            </a:endParaRPr>
          </a:p>
          <a:p>
            <a:pPr marL="0" indent="0">
              <a:spcBef>
                <a:spcPts val="3000"/>
              </a:spcBef>
              <a:buNone/>
            </a:pPr>
            <a:endParaRPr lang="en-US" b="1" dirty="0" smtClean="0">
              <a:solidFill>
                <a:schemeClr val="tx1"/>
              </a:solidFill>
            </a:endParaRPr>
          </a:p>
          <a:p>
            <a:pPr>
              <a:spcBef>
                <a:spcPts val="3000"/>
              </a:spcBef>
            </a:pPr>
            <a:endParaRPr lang="en-US" b="1" dirty="0" smtClean="0">
              <a:solidFill>
                <a:schemeClr val="tx1"/>
              </a:solidFill>
            </a:endParaRPr>
          </a:p>
          <a:p>
            <a:pPr marL="0" indent="0">
              <a:spcBef>
                <a:spcPts val="3000"/>
              </a:spcBef>
              <a:buNone/>
            </a:pPr>
            <a:endParaRPr lang="en-US" b="1" dirty="0">
              <a:solidFill>
                <a:schemeClr val="tx1"/>
              </a:solidFill>
            </a:endParaRPr>
          </a:p>
        </p:txBody>
      </p:sp>
      <p:sp>
        <p:nvSpPr>
          <p:cNvPr id="9" name="Content Placeholder 8"/>
          <p:cNvSpPr>
            <a:spLocks noGrp="1"/>
          </p:cNvSpPr>
          <p:nvPr>
            <p:ph sz="half" idx="2"/>
          </p:nvPr>
        </p:nvSpPr>
        <p:spPr/>
        <p:txBody>
          <a:bodyPr>
            <a:normAutofit/>
          </a:bodyPr>
          <a:lstStyle/>
          <a:p>
            <a:pPr lvl="0">
              <a:spcBef>
                <a:spcPts val="3000"/>
              </a:spcBef>
              <a:buClr>
                <a:srgbClr val="F4680B"/>
              </a:buClr>
            </a:pPr>
            <a:r>
              <a:rPr lang="en-US" sz="3200" b="1" dirty="0">
                <a:solidFill>
                  <a:prstClr val="black"/>
                </a:solidFill>
              </a:rPr>
              <a:t>Branch of Service</a:t>
            </a:r>
          </a:p>
          <a:p>
            <a:endParaRPr lang="en-US"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6</a:t>
            </a:fld>
            <a:endParaRPr lang="en-US" dirty="0">
              <a:solidFill>
                <a:srgbClr val="000000"/>
              </a:solidFill>
            </a:endParaRPr>
          </a:p>
        </p:txBody>
      </p:sp>
      <p:pic>
        <p:nvPicPr>
          <p:cNvPr id="5" name="Picture 4"/>
          <p:cNvPicPr>
            <a:picLocks noChangeAspect="1"/>
          </p:cNvPicPr>
          <p:nvPr/>
        </p:nvPicPr>
        <p:blipFill>
          <a:blip r:embed="rId3"/>
          <a:stretch>
            <a:fillRect/>
          </a:stretch>
        </p:blipFill>
        <p:spPr>
          <a:xfrm>
            <a:off x="152400" y="2209800"/>
            <a:ext cx="1864880" cy="1240122"/>
          </a:xfrm>
          <a:prstGeom prst="rect">
            <a:avLst/>
          </a:prstGeom>
        </p:spPr>
      </p:pic>
      <p:pic>
        <p:nvPicPr>
          <p:cNvPr id="6" name="Picture 5"/>
          <p:cNvPicPr>
            <a:picLocks noChangeAspect="1"/>
          </p:cNvPicPr>
          <p:nvPr/>
        </p:nvPicPr>
        <p:blipFill>
          <a:blip r:embed="rId4"/>
          <a:stretch>
            <a:fillRect/>
          </a:stretch>
        </p:blipFill>
        <p:spPr>
          <a:xfrm>
            <a:off x="152400" y="3429000"/>
            <a:ext cx="1638300" cy="2184400"/>
          </a:xfrm>
          <a:prstGeom prst="rect">
            <a:avLst/>
          </a:prstGeom>
        </p:spPr>
      </p:pic>
      <p:pic>
        <p:nvPicPr>
          <p:cNvPr id="2050" name="Picture 2" descr="http://americanhonor.bizland.com/store/media/hat_korea_vet_whit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81200" y="2057400"/>
            <a:ext cx="1984375" cy="14882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medalsofamerica.com/Galleria/2/g220-Larg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2800" y="3886200"/>
            <a:ext cx="1350755" cy="12788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vetfriends.com/catalog/images/2567_desert_storm_vet_patch.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81200" y="3657600"/>
            <a:ext cx="1524001" cy="8466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8"/>
          <a:stretch>
            <a:fillRect/>
          </a:stretch>
        </p:blipFill>
        <p:spPr>
          <a:xfrm>
            <a:off x="4876800" y="2227012"/>
            <a:ext cx="3810000" cy="592387"/>
          </a:xfrm>
          <a:prstGeom prst="rect">
            <a:avLst/>
          </a:prstGeom>
        </p:spPr>
      </p:pic>
      <p:pic>
        <p:nvPicPr>
          <p:cNvPr id="11" name="Picture 10"/>
          <p:cNvPicPr>
            <a:picLocks noChangeAspect="1"/>
          </p:cNvPicPr>
          <p:nvPr/>
        </p:nvPicPr>
        <p:blipFill>
          <a:blip r:embed="rId9"/>
          <a:stretch>
            <a:fillRect/>
          </a:stretch>
        </p:blipFill>
        <p:spPr>
          <a:xfrm>
            <a:off x="1828800" y="4572000"/>
            <a:ext cx="1656588" cy="941243"/>
          </a:xfrm>
          <a:prstGeom prst="rect">
            <a:avLst/>
          </a:prstGeom>
        </p:spPr>
      </p:pic>
      <p:pic>
        <p:nvPicPr>
          <p:cNvPr id="13" name="Picture 12"/>
          <p:cNvPicPr>
            <a:picLocks noChangeAspect="1"/>
          </p:cNvPicPr>
          <p:nvPr/>
        </p:nvPicPr>
        <p:blipFill>
          <a:blip r:embed="rId10"/>
          <a:stretch>
            <a:fillRect/>
          </a:stretch>
        </p:blipFill>
        <p:spPr>
          <a:xfrm>
            <a:off x="5645" y="5638800"/>
            <a:ext cx="1937455" cy="1005987"/>
          </a:xfrm>
          <a:prstGeom prst="rect">
            <a:avLst/>
          </a:prstGeom>
        </p:spPr>
      </p:pic>
      <p:pic>
        <p:nvPicPr>
          <p:cNvPr id="14" name="Picture 13"/>
          <p:cNvPicPr>
            <a:picLocks noChangeAspect="1"/>
          </p:cNvPicPr>
          <p:nvPr/>
        </p:nvPicPr>
        <p:blipFill>
          <a:blip r:embed="rId11"/>
          <a:stretch>
            <a:fillRect/>
          </a:stretch>
        </p:blipFill>
        <p:spPr>
          <a:xfrm>
            <a:off x="1981200" y="5564243"/>
            <a:ext cx="1919287" cy="1293757"/>
          </a:xfrm>
          <a:prstGeom prst="rect">
            <a:avLst/>
          </a:prstGeom>
        </p:spPr>
      </p:pic>
      <p:pic>
        <p:nvPicPr>
          <p:cNvPr id="15" name="Picture 14"/>
          <p:cNvPicPr>
            <a:picLocks noChangeAspect="1"/>
          </p:cNvPicPr>
          <p:nvPr/>
        </p:nvPicPr>
        <p:blipFill>
          <a:blip r:embed="rId12"/>
          <a:stretch>
            <a:fillRect/>
          </a:stretch>
        </p:blipFill>
        <p:spPr>
          <a:xfrm>
            <a:off x="4876800" y="2971800"/>
            <a:ext cx="1600200" cy="1600200"/>
          </a:xfrm>
          <a:prstGeom prst="rect">
            <a:avLst/>
          </a:prstGeom>
        </p:spPr>
      </p:pic>
      <p:pic>
        <p:nvPicPr>
          <p:cNvPr id="16" name="Picture 15"/>
          <p:cNvPicPr>
            <a:picLocks noChangeAspect="1"/>
          </p:cNvPicPr>
          <p:nvPr/>
        </p:nvPicPr>
        <p:blipFill>
          <a:blip r:embed="rId13"/>
          <a:stretch>
            <a:fillRect/>
          </a:stretch>
        </p:blipFill>
        <p:spPr>
          <a:xfrm>
            <a:off x="6705600" y="2971800"/>
            <a:ext cx="1586865" cy="1600200"/>
          </a:xfrm>
          <a:prstGeom prst="rect">
            <a:avLst/>
          </a:prstGeom>
        </p:spPr>
      </p:pic>
      <p:pic>
        <p:nvPicPr>
          <p:cNvPr id="17" name="Picture 16"/>
          <p:cNvPicPr>
            <a:picLocks noChangeAspect="1"/>
          </p:cNvPicPr>
          <p:nvPr/>
        </p:nvPicPr>
        <p:blipFill>
          <a:blip r:embed="rId14"/>
          <a:stretch>
            <a:fillRect/>
          </a:stretch>
        </p:blipFill>
        <p:spPr>
          <a:xfrm>
            <a:off x="4876800" y="4724400"/>
            <a:ext cx="1803669" cy="1690687"/>
          </a:xfrm>
          <a:prstGeom prst="rect">
            <a:avLst/>
          </a:prstGeom>
        </p:spPr>
      </p:pic>
      <p:pic>
        <p:nvPicPr>
          <p:cNvPr id="18" name="Picture 17"/>
          <p:cNvPicPr>
            <a:picLocks noChangeAspect="1"/>
          </p:cNvPicPr>
          <p:nvPr/>
        </p:nvPicPr>
        <p:blipFill>
          <a:blip r:embed="rId15"/>
          <a:stretch>
            <a:fillRect/>
          </a:stretch>
        </p:blipFill>
        <p:spPr>
          <a:xfrm>
            <a:off x="6934200" y="4800600"/>
            <a:ext cx="1619250" cy="1619250"/>
          </a:xfrm>
          <a:prstGeom prst="rect">
            <a:avLst/>
          </a:prstGeom>
        </p:spPr>
      </p:pic>
    </p:spTree>
    <p:extLst>
      <p:ext uri="{BB962C8B-B14F-4D97-AF65-F5344CB8AC3E}">
        <p14:creationId xmlns:p14="http://schemas.microsoft.com/office/powerpoint/2010/main" val="259175561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a:noFill/>
                </a:ln>
                <a:solidFill>
                  <a:prstClr val="black"/>
                </a:solidFill>
                <a:effectLst/>
                <a:latin typeface="Calibri"/>
              </a:rPr>
              <a:t>Factors that Impact the Individual Narrative</a:t>
            </a:r>
            <a:endParaRPr lang="en-US" dirty="0"/>
          </a:p>
        </p:txBody>
      </p:sp>
      <p:sp>
        <p:nvSpPr>
          <p:cNvPr id="3" name="Content Placeholder 2"/>
          <p:cNvSpPr>
            <a:spLocks noGrp="1"/>
          </p:cNvSpPr>
          <p:nvPr>
            <p:ph sz="half" idx="1"/>
          </p:nvPr>
        </p:nvSpPr>
        <p:spPr/>
        <p:txBody>
          <a:bodyPr>
            <a:normAutofit lnSpcReduction="10000"/>
          </a:bodyPr>
          <a:lstStyle/>
          <a:p>
            <a:pPr>
              <a:spcBef>
                <a:spcPts val="3000"/>
              </a:spcBef>
            </a:pPr>
            <a:r>
              <a:rPr lang="en-US" b="1" dirty="0" smtClean="0">
                <a:solidFill>
                  <a:schemeClr val="tx1"/>
                </a:solidFill>
              </a:rPr>
              <a:t>Military Status: </a:t>
            </a:r>
          </a:p>
          <a:p>
            <a:pPr>
              <a:spcBef>
                <a:spcPts val="2400"/>
              </a:spcBef>
              <a:buFont typeface="Wingdings" panose="05000000000000000000" pitchFamily="2" charset="2"/>
              <a:buChar char="ü"/>
            </a:pPr>
            <a:r>
              <a:rPr lang="en-US" b="1" dirty="0" smtClean="0">
                <a:solidFill>
                  <a:schemeClr val="tx1"/>
                </a:solidFill>
              </a:rPr>
              <a:t>Active Duty </a:t>
            </a:r>
          </a:p>
          <a:p>
            <a:pPr>
              <a:spcBef>
                <a:spcPts val="2400"/>
              </a:spcBef>
              <a:buFont typeface="Wingdings" panose="05000000000000000000" pitchFamily="2" charset="2"/>
              <a:buChar char="ü"/>
            </a:pPr>
            <a:r>
              <a:rPr lang="en-US" b="1" dirty="0" smtClean="0">
                <a:solidFill>
                  <a:schemeClr val="tx1"/>
                </a:solidFill>
              </a:rPr>
              <a:t>Reserves</a:t>
            </a:r>
          </a:p>
          <a:p>
            <a:pPr>
              <a:spcBef>
                <a:spcPts val="2400"/>
              </a:spcBef>
              <a:buFont typeface="Wingdings" panose="05000000000000000000" pitchFamily="2" charset="2"/>
              <a:buChar char="ü"/>
            </a:pPr>
            <a:r>
              <a:rPr lang="en-US" b="1" dirty="0" smtClean="0">
                <a:solidFill>
                  <a:schemeClr val="tx1"/>
                </a:solidFill>
              </a:rPr>
              <a:t>National Guard </a:t>
            </a:r>
          </a:p>
          <a:p>
            <a:pPr lvl="1">
              <a:spcBef>
                <a:spcPts val="2400"/>
              </a:spcBef>
              <a:buFont typeface="Wingdings" panose="05000000000000000000" pitchFamily="2" charset="2"/>
              <a:buChar char="ü"/>
            </a:pPr>
            <a:r>
              <a:rPr lang="en-US" b="1" dirty="0" smtClean="0">
                <a:solidFill>
                  <a:schemeClr val="tx1"/>
                </a:solidFill>
              </a:rPr>
              <a:t>Active Guard Reserve</a:t>
            </a:r>
          </a:p>
          <a:p>
            <a:pPr lvl="1">
              <a:spcBef>
                <a:spcPts val="2400"/>
              </a:spcBef>
              <a:buFont typeface="Wingdings" panose="05000000000000000000" pitchFamily="2" charset="2"/>
              <a:buChar char="ü"/>
            </a:pPr>
            <a:r>
              <a:rPr lang="en-US" b="1" dirty="0" smtClean="0">
                <a:solidFill>
                  <a:schemeClr val="tx1"/>
                </a:solidFill>
              </a:rPr>
              <a:t>Drilling </a:t>
            </a:r>
          </a:p>
          <a:p>
            <a:pPr lvl="1">
              <a:spcBef>
                <a:spcPts val="2400"/>
              </a:spcBef>
              <a:buFont typeface="Wingdings" panose="05000000000000000000" pitchFamily="2" charset="2"/>
              <a:buChar char="ü"/>
            </a:pPr>
            <a:r>
              <a:rPr lang="en-US" b="1" dirty="0" smtClean="0">
                <a:solidFill>
                  <a:schemeClr val="tx1"/>
                </a:solidFill>
              </a:rPr>
              <a:t>Mobilized</a:t>
            </a:r>
          </a:p>
          <a:p>
            <a:pPr marL="0" indent="0">
              <a:spcBef>
                <a:spcPts val="3000"/>
              </a:spcBef>
              <a:buNone/>
            </a:pPr>
            <a:endParaRPr lang="en-US" b="1" dirty="0" smtClean="0">
              <a:solidFill>
                <a:schemeClr val="tx1"/>
              </a:solidFill>
            </a:endParaRPr>
          </a:p>
          <a:p>
            <a:pPr marL="0" indent="0">
              <a:spcBef>
                <a:spcPts val="3000"/>
              </a:spcBef>
              <a:buNone/>
            </a:pPr>
            <a:endParaRPr lang="en-US" b="1" dirty="0" smtClean="0">
              <a:solidFill>
                <a:schemeClr val="tx1"/>
              </a:solidFill>
            </a:endParaRPr>
          </a:p>
          <a:p>
            <a:pPr marL="0" indent="0">
              <a:spcBef>
                <a:spcPts val="3000"/>
              </a:spcBef>
              <a:buNone/>
            </a:pPr>
            <a:endParaRPr lang="en-US" b="1" dirty="0" smtClean="0">
              <a:solidFill>
                <a:schemeClr val="tx1"/>
              </a:solidFill>
            </a:endParaRPr>
          </a:p>
        </p:txBody>
      </p:sp>
      <p:sp>
        <p:nvSpPr>
          <p:cNvPr id="5" name="Content Placeholder 4"/>
          <p:cNvSpPr>
            <a:spLocks noGrp="1"/>
          </p:cNvSpPr>
          <p:nvPr>
            <p:ph sz="half" idx="2"/>
          </p:nvPr>
        </p:nvSpPr>
        <p:spPr>
          <a:xfrm>
            <a:off x="4648200" y="1600200"/>
            <a:ext cx="4267200" cy="4525963"/>
          </a:xfrm>
        </p:spPr>
        <p:txBody>
          <a:bodyPr>
            <a:normAutofit lnSpcReduction="10000"/>
          </a:bodyPr>
          <a:lstStyle/>
          <a:p>
            <a:r>
              <a:rPr lang="en-US" b="1" dirty="0" smtClean="0"/>
              <a:t>Deployments</a:t>
            </a:r>
          </a:p>
          <a:p>
            <a:pPr marL="576263" lvl="1" indent="-179388">
              <a:lnSpc>
                <a:spcPct val="110000"/>
              </a:lnSpc>
              <a:spcBef>
                <a:spcPts val="0"/>
              </a:spcBef>
            </a:pPr>
            <a:r>
              <a:rPr lang="en-US" b="1" dirty="0" smtClean="0"/>
              <a:t>Combat/Noncombat </a:t>
            </a:r>
          </a:p>
          <a:p>
            <a:pPr marL="576263" lvl="1" indent="-179388">
              <a:lnSpc>
                <a:spcPct val="110000"/>
              </a:lnSpc>
              <a:spcBef>
                <a:spcPts val="0"/>
              </a:spcBef>
            </a:pPr>
            <a:r>
              <a:rPr lang="en-US" b="1" dirty="0" smtClean="0"/>
              <a:t>Multiple/Length/Extended </a:t>
            </a:r>
            <a:endParaRPr lang="en-US" b="1" dirty="0"/>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7</a:t>
            </a:fld>
            <a:endParaRPr lang="en-US" dirty="0">
              <a:solidFill>
                <a:srgbClr val="000000"/>
              </a:solidFill>
            </a:endParaRPr>
          </a:p>
        </p:txBody>
      </p:sp>
      <p:pic>
        <p:nvPicPr>
          <p:cNvPr id="6" name="Picture 5"/>
          <p:cNvPicPr>
            <a:picLocks noChangeAspect="1"/>
          </p:cNvPicPr>
          <p:nvPr/>
        </p:nvPicPr>
        <p:blipFill>
          <a:blip r:embed="rId3"/>
          <a:stretch>
            <a:fillRect/>
          </a:stretch>
        </p:blipFill>
        <p:spPr>
          <a:xfrm>
            <a:off x="4419600" y="2971800"/>
            <a:ext cx="1581150" cy="1847850"/>
          </a:xfrm>
          <a:prstGeom prst="rect">
            <a:avLst/>
          </a:prstGeom>
        </p:spPr>
      </p:pic>
      <p:pic>
        <p:nvPicPr>
          <p:cNvPr id="8" name="Picture 7"/>
          <p:cNvPicPr>
            <a:picLocks noChangeAspect="1"/>
          </p:cNvPicPr>
          <p:nvPr/>
        </p:nvPicPr>
        <p:blipFill>
          <a:blip r:embed="rId4"/>
          <a:stretch>
            <a:fillRect/>
          </a:stretch>
        </p:blipFill>
        <p:spPr>
          <a:xfrm>
            <a:off x="6019800" y="2971800"/>
            <a:ext cx="2895866" cy="1828800"/>
          </a:xfrm>
          <a:prstGeom prst="rect">
            <a:avLst/>
          </a:prstGeom>
        </p:spPr>
      </p:pic>
      <p:pic>
        <p:nvPicPr>
          <p:cNvPr id="9" name="Picture 8"/>
          <p:cNvPicPr>
            <a:picLocks noChangeAspect="1"/>
          </p:cNvPicPr>
          <p:nvPr/>
        </p:nvPicPr>
        <p:blipFill>
          <a:blip r:embed="rId5"/>
          <a:stretch>
            <a:fillRect/>
          </a:stretch>
        </p:blipFill>
        <p:spPr>
          <a:xfrm>
            <a:off x="4419600" y="4800600"/>
            <a:ext cx="2867025" cy="1769290"/>
          </a:xfrm>
          <a:prstGeom prst="rect">
            <a:avLst/>
          </a:prstGeom>
        </p:spPr>
      </p:pic>
      <p:pic>
        <p:nvPicPr>
          <p:cNvPr id="10" name="Picture 9"/>
          <p:cNvPicPr>
            <a:picLocks noChangeAspect="1"/>
          </p:cNvPicPr>
          <p:nvPr/>
        </p:nvPicPr>
        <p:blipFill>
          <a:blip r:embed="rId6"/>
          <a:stretch>
            <a:fillRect/>
          </a:stretch>
        </p:blipFill>
        <p:spPr>
          <a:xfrm>
            <a:off x="6858000" y="4800600"/>
            <a:ext cx="2171700" cy="1752600"/>
          </a:xfrm>
          <a:prstGeom prst="rect">
            <a:avLst/>
          </a:prstGeom>
        </p:spPr>
      </p:pic>
    </p:spTree>
    <p:extLst>
      <p:ext uri="{BB962C8B-B14F-4D97-AF65-F5344CB8AC3E}">
        <p14:creationId xmlns:p14="http://schemas.microsoft.com/office/powerpoint/2010/main" val="32611035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sz="4400" dirty="0" smtClean="0">
                <a:ln>
                  <a:noFill/>
                </a:ln>
                <a:solidFill>
                  <a:prstClr val="black"/>
                </a:solidFill>
                <a:effectLst/>
                <a:latin typeface="Calibri"/>
              </a:rPr>
              <a:t>Factors that Impact the Individual Narrative</a:t>
            </a:r>
            <a:endParaRPr lang="en-US" dirty="0"/>
          </a:p>
        </p:txBody>
      </p:sp>
      <p:sp>
        <p:nvSpPr>
          <p:cNvPr id="3" name="Content Placeholder 2"/>
          <p:cNvSpPr>
            <a:spLocks noGrp="1"/>
          </p:cNvSpPr>
          <p:nvPr>
            <p:ph idx="1"/>
          </p:nvPr>
        </p:nvSpPr>
        <p:spPr>
          <a:xfrm>
            <a:off x="152400" y="1600200"/>
            <a:ext cx="8991600" cy="5105400"/>
          </a:xfrm>
        </p:spPr>
        <p:txBody>
          <a:bodyPr>
            <a:normAutofit/>
          </a:bodyPr>
          <a:lstStyle/>
          <a:p>
            <a:pPr marL="0" indent="0">
              <a:spcBef>
                <a:spcPts val="3000"/>
              </a:spcBef>
              <a:buNone/>
            </a:pPr>
            <a:r>
              <a:rPr lang="en-US" b="1" dirty="0" smtClean="0">
                <a:solidFill>
                  <a:schemeClr val="tx1"/>
                </a:solidFill>
              </a:rPr>
              <a:t>Sex, Gender, Age, Race, Ethnicity, Rank, Education, Family Structure </a:t>
            </a:r>
          </a:p>
          <a:p>
            <a:pPr>
              <a:spcBef>
                <a:spcPts val="3000"/>
              </a:spcBef>
            </a:pPr>
            <a:endParaRPr lang="en-US" b="1" dirty="0" smtClean="0">
              <a:solidFill>
                <a:schemeClr val="tx1"/>
              </a:solidFill>
            </a:endParaRPr>
          </a:p>
        </p:txBody>
      </p:sp>
      <p:sp>
        <p:nvSpPr>
          <p:cNvPr id="4" name="Slide Number Placeholder 3"/>
          <p:cNvSpPr>
            <a:spLocks noGrp="1"/>
          </p:cNvSpPr>
          <p:nvPr>
            <p:ph type="sldNum" sz="quarter" idx="12"/>
          </p:nvPr>
        </p:nvSpPr>
        <p:spPr/>
        <p:txBody>
          <a:bodyPr/>
          <a:lstStyle/>
          <a:p>
            <a:pPr>
              <a:defRPr/>
            </a:pPr>
            <a:fld id="{6B64BC30-A46F-4638-9768-D39238273A39}" type="slidenum">
              <a:rPr lang="en-US" smtClean="0">
                <a:solidFill>
                  <a:srgbClr val="000000"/>
                </a:solidFill>
              </a:rPr>
              <a:pPr>
                <a:defRPr/>
              </a:pPr>
              <a:t>8</a:t>
            </a:fld>
            <a:endParaRPr lang="en-US" dirty="0">
              <a:solidFill>
                <a:srgbClr val="000000"/>
              </a:solidFill>
            </a:endParaRPr>
          </a:p>
        </p:txBody>
      </p:sp>
      <p:pic>
        <p:nvPicPr>
          <p:cNvPr id="7" name="Picture 6"/>
          <p:cNvPicPr>
            <a:picLocks noChangeAspect="1"/>
          </p:cNvPicPr>
          <p:nvPr/>
        </p:nvPicPr>
        <p:blipFill>
          <a:blip r:embed="rId3"/>
          <a:stretch>
            <a:fillRect/>
          </a:stretch>
        </p:blipFill>
        <p:spPr>
          <a:xfrm>
            <a:off x="152400" y="2209800"/>
            <a:ext cx="2895600" cy="1905000"/>
          </a:xfrm>
          <a:prstGeom prst="rect">
            <a:avLst/>
          </a:prstGeom>
        </p:spPr>
      </p:pic>
      <p:pic>
        <p:nvPicPr>
          <p:cNvPr id="5" name="Picture 4"/>
          <p:cNvPicPr>
            <a:picLocks noChangeAspect="1"/>
          </p:cNvPicPr>
          <p:nvPr/>
        </p:nvPicPr>
        <p:blipFill>
          <a:blip r:embed="rId4"/>
          <a:stretch>
            <a:fillRect/>
          </a:stretch>
        </p:blipFill>
        <p:spPr>
          <a:xfrm>
            <a:off x="3048000" y="2133600"/>
            <a:ext cx="1821180" cy="2286000"/>
          </a:xfrm>
          <a:prstGeom prst="rect">
            <a:avLst/>
          </a:prstGeom>
        </p:spPr>
      </p:pic>
      <p:pic>
        <p:nvPicPr>
          <p:cNvPr id="9" name="Picture 8"/>
          <p:cNvPicPr>
            <a:picLocks noChangeAspect="1"/>
          </p:cNvPicPr>
          <p:nvPr/>
        </p:nvPicPr>
        <p:blipFill>
          <a:blip r:embed="rId5"/>
          <a:stretch>
            <a:fillRect/>
          </a:stretch>
        </p:blipFill>
        <p:spPr>
          <a:xfrm>
            <a:off x="152400" y="4114800"/>
            <a:ext cx="1757362" cy="2625087"/>
          </a:xfrm>
          <a:prstGeom prst="rect">
            <a:avLst/>
          </a:prstGeom>
        </p:spPr>
      </p:pic>
      <p:pic>
        <p:nvPicPr>
          <p:cNvPr id="11" name="Picture 10"/>
          <p:cNvPicPr>
            <a:picLocks noChangeAspect="1"/>
          </p:cNvPicPr>
          <p:nvPr/>
        </p:nvPicPr>
        <p:blipFill>
          <a:blip r:embed="rId6"/>
          <a:stretch>
            <a:fillRect/>
          </a:stretch>
        </p:blipFill>
        <p:spPr>
          <a:xfrm>
            <a:off x="3886200" y="5334000"/>
            <a:ext cx="2362200" cy="1438275"/>
          </a:xfrm>
          <a:prstGeom prst="rect">
            <a:avLst/>
          </a:prstGeom>
        </p:spPr>
      </p:pic>
      <p:pic>
        <p:nvPicPr>
          <p:cNvPr id="15" name="Picture 14"/>
          <p:cNvPicPr>
            <a:picLocks noChangeAspect="1"/>
          </p:cNvPicPr>
          <p:nvPr/>
        </p:nvPicPr>
        <p:blipFill>
          <a:blip r:embed="rId7"/>
          <a:stretch>
            <a:fillRect/>
          </a:stretch>
        </p:blipFill>
        <p:spPr>
          <a:xfrm>
            <a:off x="4876800" y="2209800"/>
            <a:ext cx="2188654" cy="1828800"/>
          </a:xfrm>
          <a:prstGeom prst="rect">
            <a:avLst/>
          </a:prstGeom>
        </p:spPr>
      </p:pic>
      <p:pic>
        <p:nvPicPr>
          <p:cNvPr id="18" name="Picture 17"/>
          <p:cNvPicPr>
            <a:picLocks noChangeAspect="1"/>
          </p:cNvPicPr>
          <p:nvPr/>
        </p:nvPicPr>
        <p:blipFill>
          <a:blip r:embed="rId8"/>
          <a:stretch>
            <a:fillRect/>
          </a:stretch>
        </p:blipFill>
        <p:spPr>
          <a:xfrm>
            <a:off x="6324600" y="5638800"/>
            <a:ext cx="2743200" cy="1186070"/>
          </a:xfrm>
          <a:prstGeom prst="rect">
            <a:avLst/>
          </a:prstGeom>
        </p:spPr>
      </p:pic>
      <p:pic>
        <p:nvPicPr>
          <p:cNvPr id="20" name="Picture 19"/>
          <p:cNvPicPr>
            <a:picLocks noChangeAspect="1"/>
          </p:cNvPicPr>
          <p:nvPr/>
        </p:nvPicPr>
        <p:blipFill>
          <a:blip r:embed="rId9"/>
          <a:stretch>
            <a:fillRect/>
          </a:stretch>
        </p:blipFill>
        <p:spPr>
          <a:xfrm>
            <a:off x="6918877" y="2057400"/>
            <a:ext cx="2238375" cy="1853869"/>
          </a:xfrm>
          <a:prstGeom prst="rect">
            <a:avLst/>
          </a:prstGeom>
        </p:spPr>
      </p:pic>
      <p:pic>
        <p:nvPicPr>
          <p:cNvPr id="23" name="Picture 22"/>
          <p:cNvPicPr>
            <a:picLocks noChangeAspect="1"/>
          </p:cNvPicPr>
          <p:nvPr/>
        </p:nvPicPr>
        <p:blipFill>
          <a:blip r:embed="rId10"/>
          <a:stretch>
            <a:fillRect/>
          </a:stretch>
        </p:blipFill>
        <p:spPr>
          <a:xfrm>
            <a:off x="3733800" y="4038600"/>
            <a:ext cx="3079617" cy="1362075"/>
          </a:xfrm>
          <a:prstGeom prst="rect">
            <a:avLst/>
          </a:prstGeom>
        </p:spPr>
      </p:pic>
      <p:pic>
        <p:nvPicPr>
          <p:cNvPr id="24" name="Picture 23"/>
          <p:cNvPicPr>
            <a:picLocks noChangeAspect="1"/>
          </p:cNvPicPr>
          <p:nvPr/>
        </p:nvPicPr>
        <p:blipFill>
          <a:blip r:embed="rId11"/>
          <a:stretch>
            <a:fillRect/>
          </a:stretch>
        </p:blipFill>
        <p:spPr>
          <a:xfrm>
            <a:off x="6350731" y="3810000"/>
            <a:ext cx="2780017" cy="1902117"/>
          </a:xfrm>
          <a:prstGeom prst="rect">
            <a:avLst/>
          </a:prstGeom>
        </p:spPr>
      </p:pic>
      <p:pic>
        <p:nvPicPr>
          <p:cNvPr id="25" name="Picture 24"/>
          <p:cNvPicPr>
            <a:picLocks noChangeAspect="1"/>
          </p:cNvPicPr>
          <p:nvPr/>
        </p:nvPicPr>
        <p:blipFill>
          <a:blip r:embed="rId12"/>
          <a:stretch>
            <a:fillRect/>
          </a:stretch>
        </p:blipFill>
        <p:spPr>
          <a:xfrm>
            <a:off x="1905000" y="4114800"/>
            <a:ext cx="1981372" cy="2591025"/>
          </a:xfrm>
          <a:prstGeom prst="rect">
            <a:avLst/>
          </a:prstGeom>
        </p:spPr>
      </p:pic>
    </p:spTree>
    <p:extLst>
      <p:ext uri="{BB962C8B-B14F-4D97-AF65-F5344CB8AC3E}">
        <p14:creationId xmlns:p14="http://schemas.microsoft.com/office/powerpoint/2010/main" val="24458088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r>
              <a:rPr lang="en-US" sz="4000" dirty="0" smtClean="0">
                <a:ln>
                  <a:noFill/>
                </a:ln>
                <a:solidFill>
                  <a:prstClr val="black"/>
                </a:solidFill>
                <a:effectLst/>
                <a:latin typeface="Calibri"/>
              </a:rPr>
              <a:t>Aim of Research: Grow the sweet spot </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817514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Up Arrow 2"/>
          <p:cNvSpPr/>
          <p:nvPr/>
        </p:nvSpPr>
        <p:spPr>
          <a:xfrm rot="14472409">
            <a:off x="5289478" y="2520477"/>
            <a:ext cx="347143" cy="21905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6553200" y="2209800"/>
            <a:ext cx="1828800" cy="1200329"/>
          </a:xfrm>
          <a:prstGeom prst="rect">
            <a:avLst/>
          </a:prstGeom>
          <a:noFill/>
        </p:spPr>
        <p:txBody>
          <a:bodyPr wrap="square" rtlCol="0">
            <a:spAutoFit/>
          </a:bodyPr>
          <a:lstStyle/>
          <a:p>
            <a:r>
              <a:rPr lang="en-US" b="1" i="1" dirty="0" smtClean="0"/>
              <a:t>Where services, programs and policies are most effective</a:t>
            </a:r>
            <a:endParaRPr lang="en-US" b="1" i="1" dirty="0"/>
          </a:p>
        </p:txBody>
      </p:sp>
    </p:spTree>
    <p:extLst>
      <p:ext uri="{BB962C8B-B14F-4D97-AF65-F5344CB8AC3E}">
        <p14:creationId xmlns:p14="http://schemas.microsoft.com/office/powerpoint/2010/main" val="133538716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7264</TotalTime>
  <Words>1525</Words>
  <Application>Microsoft Macintosh PowerPoint</Application>
  <PresentationFormat>On-screen Show (4:3)</PresentationFormat>
  <Paragraphs>274</Paragraphs>
  <Slides>33</Slides>
  <Notes>26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Decatur</vt:lpstr>
      <vt:lpstr> </vt:lpstr>
      <vt:lpstr>The Virginia Tech Institute for  Policy and Governance</vt:lpstr>
      <vt:lpstr>VTIPG Veteran Related Projects</vt:lpstr>
      <vt:lpstr>Context for Policy and Program Research?</vt:lpstr>
      <vt:lpstr>What are the challenges?</vt:lpstr>
      <vt:lpstr>Factors that Impact the Narrative</vt:lpstr>
      <vt:lpstr>Factors that Impact the Individual Narrative</vt:lpstr>
      <vt:lpstr>Factors that Impact the Individual Narrative</vt:lpstr>
      <vt:lpstr>Aim of Research: Grow the sweet spot </vt:lpstr>
      <vt:lpstr>Effective Research:  Imperative 1 – Scientific Rigor</vt:lpstr>
      <vt:lpstr>Effective Research:  Imperative 2 – Capture the Narrative</vt:lpstr>
      <vt:lpstr>Effective Research:  Culture &amp; Stories</vt:lpstr>
      <vt:lpstr>Effective Research:  Culture &amp; Stories</vt:lpstr>
      <vt:lpstr>Effective Research:  Culture &amp; Stories</vt:lpstr>
      <vt:lpstr>Effective Research:  Culture &amp; Stories</vt:lpstr>
      <vt:lpstr>Effective Research:  Culture &amp; Stories</vt:lpstr>
      <vt:lpstr>Effective Research:  Storytelling – Frame Elements</vt:lpstr>
      <vt:lpstr>Effective Research:  Storytelling – Frame Elements</vt:lpstr>
      <vt:lpstr>Effective Research:  Research Methods</vt:lpstr>
      <vt:lpstr>Effective Research:  Research Methods</vt:lpstr>
      <vt:lpstr>Needs Assessment as Case Study</vt:lpstr>
      <vt:lpstr>Veterans comprise 13% of Virginia’s Population </vt:lpstr>
      <vt:lpstr> Era of Service Cohorts September 2013 -  US Department  of Veteran Affairs (840,000 Virginia Veterans) </vt:lpstr>
      <vt:lpstr>PowerPoint Presentation</vt:lpstr>
      <vt:lpstr>Contextual Attributes of Veterans</vt:lpstr>
      <vt:lpstr> </vt:lpstr>
      <vt:lpstr>Contextual Attributes of Veterans</vt:lpstr>
      <vt:lpstr>Priority Health Service Needs of Veterans</vt:lpstr>
      <vt:lpstr>Priority Service Delivery Preferences – from the Narrative</vt:lpstr>
      <vt:lpstr>Connection to Discourse Discussion</vt:lpstr>
      <vt:lpstr>Questions/Comments/Suggestions </vt:lpstr>
      <vt:lpstr>Advocacy Coalition Framework</vt:lpstr>
      <vt:lpstr>Advocacy Coalition Theory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Beth Dunkenberger</dc:creator>
  <cp:lastModifiedBy>Heidi Nobles</cp:lastModifiedBy>
  <cp:revision>179</cp:revision>
  <dcterms:created xsi:type="dcterms:W3CDTF">2013-04-15T03:53:26Z</dcterms:created>
  <dcterms:modified xsi:type="dcterms:W3CDTF">2015-03-12T02:13:10Z</dcterms:modified>
</cp:coreProperties>
</file>