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ECD2FFF-15D4-4FB4-B7CD-785CD5A5A98A}">
  <a:tblStyle styleId="{AECD2FFF-15D4-4FB4-B7CD-785CD5A5A98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9EFF7"/>
          </a:solidFill>
        </a:fill>
      </a:tcStyle>
    </a:wholeTbl>
    <a:band1H>
      <a:tcStyle>
        <a:tcBdr/>
        <a:fill>
          <a:solidFill>
            <a:srgbClr val="D0DEEF"/>
          </a:solidFill>
        </a:fill>
      </a:tcStyle>
    </a:band1H>
    <a:band1V>
      <a:tcStyle>
        <a:tcBdr/>
        <a:fill>
          <a:solidFill>
            <a:srgbClr val="D0DEEF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65088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968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0525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1005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bigger</a:t>
            </a:r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7170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bigger texts</a:t>
            </a: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9516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68698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1590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7511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7501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28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instead of sentences make it into phrases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bigger image</a:t>
            </a:r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2238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bigger right image</a:t>
            </a:r>
          </a:p>
        </p:txBody>
      </p:sp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1459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2361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29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614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9994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9322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 rtl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>
                <a:solidFill>
                  <a:srgbClr val="333333"/>
                </a:solidFill>
                <a:highlight>
                  <a:srgbClr val="FFFFFF"/>
                </a:highlight>
              </a:rPr>
              <a:t>IDEAL Tweet Collection Categorization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3, 2015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 46</a:t>
            </a:r>
            <a:r>
              <a:rPr lang="en-US" sz="1860" dirty="0"/>
              <a:t>2</a:t>
            </a: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Multimedia, Hypertext and Information Access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Virginia Tech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Blacksburg, </a:t>
            </a:r>
            <a:r>
              <a:rPr lang="en-US" sz="18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 24061</a:t>
            </a:r>
            <a:endParaRPr lang="en-US" sz="186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</a:t>
            </a:r>
            <a:r>
              <a:rPr lang="en-US" sz="18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member: </a:t>
            </a:r>
            <a:r>
              <a:rPr lang="en-US" sz="18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Stephen </a:t>
            </a:r>
            <a:r>
              <a:rPr lang="en-US" sz="18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Won</a:t>
            </a:r>
            <a:endParaRPr lang="en-US" sz="186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Client: </a:t>
            </a:r>
            <a:r>
              <a:rPr lang="en-US" sz="186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Sunshin</a:t>
            </a:r>
            <a:r>
              <a:rPr lang="en-US" sz="18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Lee</a:t>
            </a:r>
            <a:endParaRPr lang="en-US" sz="186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Categorization - taxonomy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Top levels of taxonomy of 2 sub-trees for disasters/crises</a:t>
            </a:r>
          </a:p>
          <a:p>
            <a: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4" name="Shape 124"/>
          <p:cNvGrpSpPr/>
          <p:nvPr/>
        </p:nvGrpSpPr>
        <p:grpSpPr>
          <a:xfrm>
            <a:off x="1436556" y="2417751"/>
            <a:ext cx="9541229" cy="3924682"/>
            <a:chOff x="301721" y="9287"/>
            <a:chExt cx="9541229" cy="3924682"/>
          </a:xfrm>
        </p:grpSpPr>
        <p:sp>
          <p:nvSpPr>
            <p:cNvPr id="125" name="Shape 125"/>
            <p:cNvSpPr/>
            <p:nvPr/>
          </p:nvSpPr>
          <p:spPr>
            <a:xfrm>
              <a:off x="8488564" y="1416119"/>
              <a:ext cx="176659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6" name="Shape 126"/>
            <p:cNvSpPr/>
            <p:nvPr/>
          </p:nvSpPr>
          <p:spPr>
            <a:xfrm>
              <a:off x="8488564" y="1416119"/>
              <a:ext cx="176659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7" name="Shape 127"/>
            <p:cNvSpPr/>
            <p:nvPr/>
          </p:nvSpPr>
          <p:spPr>
            <a:xfrm>
              <a:off x="7534603" y="605983"/>
              <a:ext cx="1425052" cy="22127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2935"/>
                  </a:lnTo>
                  <a:lnTo>
                    <a:pt x="119999" y="52935"/>
                  </a:lnTo>
                  <a:lnTo>
                    <a:pt x="119999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8" name="Shape 128"/>
            <p:cNvSpPr/>
            <p:nvPr/>
          </p:nvSpPr>
          <p:spPr>
            <a:xfrm>
              <a:off x="7063511" y="1416119"/>
              <a:ext cx="176659" cy="22141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9" name="Shape 129"/>
            <p:cNvSpPr/>
            <p:nvPr/>
          </p:nvSpPr>
          <p:spPr>
            <a:xfrm>
              <a:off x="7063511" y="1416119"/>
              <a:ext cx="176659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0" name="Shape 130"/>
            <p:cNvSpPr/>
            <p:nvPr/>
          </p:nvSpPr>
          <p:spPr>
            <a:xfrm>
              <a:off x="7063511" y="1416119"/>
              <a:ext cx="176659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1" name="Shape 131"/>
            <p:cNvSpPr/>
            <p:nvPr/>
          </p:nvSpPr>
          <p:spPr>
            <a:xfrm>
              <a:off x="7488882" y="605983"/>
              <a:ext cx="91439" cy="22127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2" name="Shape 132"/>
            <p:cNvSpPr/>
            <p:nvPr/>
          </p:nvSpPr>
          <p:spPr>
            <a:xfrm>
              <a:off x="5638458" y="1416119"/>
              <a:ext cx="176659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3" name="Shape 133"/>
            <p:cNvSpPr/>
            <p:nvPr/>
          </p:nvSpPr>
          <p:spPr>
            <a:xfrm>
              <a:off x="5638458" y="1416119"/>
              <a:ext cx="176659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4" name="Shape 134"/>
            <p:cNvSpPr/>
            <p:nvPr/>
          </p:nvSpPr>
          <p:spPr>
            <a:xfrm>
              <a:off x="6109551" y="605983"/>
              <a:ext cx="1425052" cy="22127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0"/>
                  </a:moveTo>
                  <a:lnTo>
                    <a:pt x="119999" y="52935"/>
                  </a:lnTo>
                  <a:lnTo>
                    <a:pt x="0" y="52935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5" name="Shape 135"/>
            <p:cNvSpPr/>
            <p:nvPr/>
          </p:nvSpPr>
          <p:spPr>
            <a:xfrm>
              <a:off x="3293142" y="1434338"/>
              <a:ext cx="176659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6" name="Shape 136"/>
            <p:cNvSpPr/>
            <p:nvPr/>
          </p:nvSpPr>
          <p:spPr>
            <a:xfrm>
              <a:off x="3293142" y="1434338"/>
              <a:ext cx="176659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7" name="Shape 137"/>
            <p:cNvSpPr/>
            <p:nvPr/>
          </p:nvSpPr>
          <p:spPr>
            <a:xfrm>
              <a:off x="2339181" y="598150"/>
              <a:ext cx="1425052" cy="2473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9999"/>
                  </a:lnTo>
                  <a:lnTo>
                    <a:pt x="119999" y="59999"/>
                  </a:lnTo>
                  <a:lnTo>
                    <a:pt x="119999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8" name="Shape 138"/>
            <p:cNvSpPr/>
            <p:nvPr/>
          </p:nvSpPr>
          <p:spPr>
            <a:xfrm>
              <a:off x="1868090" y="1434338"/>
              <a:ext cx="176659" cy="22051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9" name="Shape 139"/>
            <p:cNvSpPr/>
            <p:nvPr/>
          </p:nvSpPr>
          <p:spPr>
            <a:xfrm>
              <a:off x="1868090" y="1434338"/>
              <a:ext cx="176659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0" name="Shape 140"/>
            <p:cNvSpPr/>
            <p:nvPr/>
          </p:nvSpPr>
          <p:spPr>
            <a:xfrm>
              <a:off x="1868090" y="1434338"/>
              <a:ext cx="176659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1" name="Shape 141"/>
            <p:cNvSpPr/>
            <p:nvPr/>
          </p:nvSpPr>
          <p:spPr>
            <a:xfrm>
              <a:off x="2293460" y="598150"/>
              <a:ext cx="91439" cy="2473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2" name="Shape 142"/>
            <p:cNvSpPr/>
            <p:nvPr/>
          </p:nvSpPr>
          <p:spPr>
            <a:xfrm>
              <a:off x="419495" y="1434338"/>
              <a:ext cx="200202" cy="22051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3" name="Shape 143"/>
            <p:cNvSpPr/>
            <p:nvPr/>
          </p:nvSpPr>
          <p:spPr>
            <a:xfrm>
              <a:off x="419495" y="1434338"/>
              <a:ext cx="200202" cy="13779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4" name="Shape 144"/>
            <p:cNvSpPr/>
            <p:nvPr/>
          </p:nvSpPr>
          <p:spPr>
            <a:xfrm>
              <a:off x="419495" y="1434338"/>
              <a:ext cx="200202" cy="5417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528CBE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5" name="Shape 145"/>
            <p:cNvSpPr/>
            <p:nvPr/>
          </p:nvSpPr>
          <p:spPr>
            <a:xfrm>
              <a:off x="890586" y="598150"/>
              <a:ext cx="1448594" cy="2473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59999"/>
                  </a:lnTo>
                  <a:lnTo>
                    <a:pt x="0" y="59999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487AA8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6" name="Shape 146"/>
            <p:cNvSpPr/>
            <p:nvPr/>
          </p:nvSpPr>
          <p:spPr>
            <a:xfrm>
              <a:off x="1750316" y="9287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 txBox="1"/>
            <p:nvPr/>
          </p:nvSpPr>
          <p:spPr>
            <a:xfrm>
              <a:off x="1750316" y="9287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Man Made</a:t>
              </a:r>
            </a:p>
          </p:txBody>
        </p:sp>
        <p:sp>
          <p:nvSpPr>
            <p:cNvPr id="148" name="Shape 148"/>
            <p:cNvSpPr/>
            <p:nvPr/>
          </p:nvSpPr>
          <p:spPr>
            <a:xfrm>
              <a:off x="301721" y="84547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 txBox="1"/>
            <p:nvPr/>
          </p:nvSpPr>
          <p:spPr>
            <a:xfrm>
              <a:off x="301721" y="84547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Conflict</a:t>
              </a:r>
            </a:p>
          </p:txBody>
        </p:sp>
        <p:sp>
          <p:nvSpPr>
            <p:cNvPr id="150" name="Shape 150"/>
            <p:cNvSpPr/>
            <p:nvPr/>
          </p:nvSpPr>
          <p:spPr>
            <a:xfrm>
              <a:off x="619697" y="1681661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 txBox="1"/>
            <p:nvPr/>
          </p:nvSpPr>
          <p:spPr>
            <a:xfrm>
              <a:off x="619697" y="1681661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Revolution</a:t>
              </a:r>
            </a:p>
          </p:txBody>
        </p:sp>
        <p:sp>
          <p:nvSpPr>
            <p:cNvPr id="152" name="Shape 152"/>
            <p:cNvSpPr/>
            <p:nvPr/>
          </p:nvSpPr>
          <p:spPr>
            <a:xfrm>
              <a:off x="619697" y="251785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619697" y="251785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War</a:t>
              </a:r>
            </a:p>
          </p:txBody>
        </p:sp>
        <p:sp>
          <p:nvSpPr>
            <p:cNvPr id="154" name="Shape 154"/>
            <p:cNvSpPr/>
            <p:nvPr/>
          </p:nvSpPr>
          <p:spPr>
            <a:xfrm>
              <a:off x="619697" y="3345105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5" name="Shape 155"/>
            <p:cNvSpPr txBox="1"/>
            <p:nvPr/>
          </p:nvSpPr>
          <p:spPr>
            <a:xfrm>
              <a:off x="619697" y="3345105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Civil War</a:t>
              </a:r>
            </a:p>
          </p:txBody>
        </p:sp>
        <p:sp>
          <p:nvSpPr>
            <p:cNvPr id="156" name="Shape 156"/>
            <p:cNvSpPr/>
            <p:nvPr/>
          </p:nvSpPr>
          <p:spPr>
            <a:xfrm>
              <a:off x="1750316" y="84547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157"/>
            <p:cNvSpPr txBox="1"/>
            <p:nvPr/>
          </p:nvSpPr>
          <p:spPr>
            <a:xfrm>
              <a:off x="1750316" y="84547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Human System Failure</a:t>
              </a:r>
            </a:p>
          </p:txBody>
        </p:sp>
        <p:sp>
          <p:nvSpPr>
            <p:cNvPr id="158" name="Shape 158"/>
            <p:cNvSpPr/>
            <p:nvPr/>
          </p:nvSpPr>
          <p:spPr>
            <a:xfrm>
              <a:off x="2044749" y="1681661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 txBox="1"/>
            <p:nvPr/>
          </p:nvSpPr>
          <p:spPr>
            <a:xfrm>
              <a:off x="2044749" y="1681661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Aircraft</a:t>
              </a:r>
            </a:p>
          </p:txBody>
        </p:sp>
        <p:sp>
          <p:nvSpPr>
            <p:cNvPr id="160" name="Shape 160"/>
            <p:cNvSpPr/>
            <p:nvPr/>
          </p:nvSpPr>
          <p:spPr>
            <a:xfrm>
              <a:off x="2044749" y="251785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 txBox="1"/>
            <p:nvPr/>
          </p:nvSpPr>
          <p:spPr>
            <a:xfrm>
              <a:off x="2044749" y="251785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Rail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2044749" y="3345105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2044749" y="3345105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Ship</a:t>
              </a:r>
            </a:p>
          </p:txBody>
        </p:sp>
        <p:sp>
          <p:nvSpPr>
            <p:cNvPr id="164" name="Shape 164"/>
            <p:cNvSpPr/>
            <p:nvPr/>
          </p:nvSpPr>
          <p:spPr>
            <a:xfrm>
              <a:off x="3175368" y="84547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5" name="Shape 165"/>
            <p:cNvSpPr txBox="1"/>
            <p:nvPr/>
          </p:nvSpPr>
          <p:spPr>
            <a:xfrm>
              <a:off x="3175368" y="84547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Terrorism</a:t>
              </a:r>
            </a:p>
          </p:txBody>
        </p:sp>
        <p:sp>
          <p:nvSpPr>
            <p:cNvPr id="166" name="Shape 166"/>
            <p:cNvSpPr/>
            <p:nvPr/>
          </p:nvSpPr>
          <p:spPr>
            <a:xfrm>
              <a:off x="3469801" y="1681661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" name="Shape 167"/>
            <p:cNvSpPr txBox="1"/>
            <p:nvPr/>
          </p:nvSpPr>
          <p:spPr>
            <a:xfrm>
              <a:off x="3469801" y="1681661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Shooting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3469801" y="251785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" name="Shape 169"/>
            <p:cNvSpPr txBox="1"/>
            <p:nvPr/>
          </p:nvSpPr>
          <p:spPr>
            <a:xfrm>
              <a:off x="3469801" y="251785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Bombing</a:t>
              </a:r>
            </a:p>
          </p:txBody>
        </p:sp>
        <p:sp>
          <p:nvSpPr>
            <p:cNvPr id="170" name="Shape 170"/>
            <p:cNvSpPr/>
            <p:nvPr/>
          </p:nvSpPr>
          <p:spPr>
            <a:xfrm>
              <a:off x="6945739" y="17119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 txBox="1"/>
            <p:nvPr/>
          </p:nvSpPr>
          <p:spPr>
            <a:xfrm>
              <a:off x="6945739" y="17119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Natural Disaster</a:t>
              </a:r>
            </a:p>
          </p:txBody>
        </p:sp>
        <p:sp>
          <p:nvSpPr>
            <p:cNvPr id="172" name="Shape 172"/>
            <p:cNvSpPr/>
            <p:nvPr/>
          </p:nvSpPr>
          <p:spPr>
            <a:xfrm>
              <a:off x="5520687" y="82725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 txBox="1"/>
            <p:nvPr/>
          </p:nvSpPr>
          <p:spPr>
            <a:xfrm>
              <a:off x="5520687" y="82725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Biological</a:t>
              </a:r>
            </a:p>
          </p:txBody>
        </p:sp>
        <p:sp>
          <p:nvSpPr>
            <p:cNvPr id="174" name="Shape 174"/>
            <p:cNvSpPr/>
            <p:nvPr/>
          </p:nvSpPr>
          <p:spPr>
            <a:xfrm>
              <a:off x="5815119" y="1663442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5" name="Shape 175"/>
            <p:cNvSpPr txBox="1"/>
            <p:nvPr/>
          </p:nvSpPr>
          <p:spPr>
            <a:xfrm>
              <a:off x="5815119" y="1663442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Health</a:t>
              </a:r>
            </a:p>
          </p:txBody>
        </p:sp>
        <p:sp>
          <p:nvSpPr>
            <p:cNvPr id="176" name="Shape 176"/>
            <p:cNvSpPr/>
            <p:nvPr/>
          </p:nvSpPr>
          <p:spPr>
            <a:xfrm>
              <a:off x="5815119" y="249963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5815119" y="249963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Epidemic</a:t>
              </a:r>
            </a:p>
          </p:txBody>
        </p:sp>
        <p:sp>
          <p:nvSpPr>
            <p:cNvPr id="178" name="Shape 178"/>
            <p:cNvSpPr/>
            <p:nvPr/>
          </p:nvSpPr>
          <p:spPr>
            <a:xfrm>
              <a:off x="6945739" y="82725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x="6945739" y="82725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Climatological</a:t>
              </a:r>
            </a:p>
          </p:txBody>
        </p:sp>
        <p:sp>
          <p:nvSpPr>
            <p:cNvPr id="180" name="Shape 180"/>
            <p:cNvSpPr/>
            <p:nvPr/>
          </p:nvSpPr>
          <p:spPr>
            <a:xfrm>
              <a:off x="7240171" y="1663442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 txBox="1"/>
            <p:nvPr/>
          </p:nvSpPr>
          <p:spPr>
            <a:xfrm>
              <a:off x="7240171" y="1663442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Storm</a:t>
              </a:r>
            </a:p>
          </p:txBody>
        </p:sp>
        <p:sp>
          <p:nvSpPr>
            <p:cNvPr id="182" name="Shape 182"/>
            <p:cNvSpPr/>
            <p:nvPr/>
          </p:nvSpPr>
          <p:spPr>
            <a:xfrm>
              <a:off x="7240171" y="249963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 txBox="1"/>
            <p:nvPr/>
          </p:nvSpPr>
          <p:spPr>
            <a:xfrm>
              <a:off x="7240171" y="249963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Weather</a:t>
              </a:r>
            </a:p>
          </p:txBody>
        </p:sp>
        <p:sp>
          <p:nvSpPr>
            <p:cNvPr id="184" name="Shape 184"/>
            <p:cNvSpPr/>
            <p:nvPr/>
          </p:nvSpPr>
          <p:spPr>
            <a:xfrm>
              <a:off x="7240171" y="3335817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 txBox="1"/>
            <p:nvPr/>
          </p:nvSpPr>
          <p:spPr>
            <a:xfrm>
              <a:off x="7240171" y="3335817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Cyclone</a:t>
              </a:r>
            </a:p>
          </p:txBody>
        </p:sp>
        <p:sp>
          <p:nvSpPr>
            <p:cNvPr id="186" name="Shape 186"/>
            <p:cNvSpPr/>
            <p:nvPr/>
          </p:nvSpPr>
          <p:spPr>
            <a:xfrm>
              <a:off x="8370790" y="827254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 txBox="1"/>
            <p:nvPr/>
          </p:nvSpPr>
          <p:spPr>
            <a:xfrm>
              <a:off x="8370790" y="827254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Geophysical</a:t>
              </a:r>
            </a:p>
          </p:txBody>
        </p:sp>
        <p:sp>
          <p:nvSpPr>
            <p:cNvPr id="188" name="Shape 188"/>
            <p:cNvSpPr/>
            <p:nvPr/>
          </p:nvSpPr>
          <p:spPr>
            <a:xfrm>
              <a:off x="8665222" y="1663442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9" name="Shape 189"/>
            <p:cNvSpPr txBox="1"/>
            <p:nvPr/>
          </p:nvSpPr>
          <p:spPr>
            <a:xfrm>
              <a:off x="8665222" y="1663442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Volcano</a:t>
              </a:r>
            </a:p>
          </p:txBody>
        </p:sp>
        <p:sp>
          <p:nvSpPr>
            <p:cNvPr id="190" name="Shape 190"/>
            <p:cNvSpPr/>
            <p:nvPr/>
          </p:nvSpPr>
          <p:spPr>
            <a:xfrm>
              <a:off x="8665222" y="2499630"/>
              <a:ext cx="1177729" cy="588864"/>
            </a:xfrm>
            <a:prstGeom prst="rect">
              <a:avLst/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 txBox="1"/>
            <p:nvPr/>
          </p:nvSpPr>
          <p:spPr>
            <a:xfrm>
              <a:off x="8665222" y="2499630"/>
              <a:ext cx="1177729" cy="588864"/>
            </a:xfrm>
            <a:prstGeom prst="rect">
              <a:avLst/>
            </a:prstGeom>
            <a:noFill/>
            <a:ln>
              <a:noFill/>
            </a:ln>
          </p:spPr>
          <p:txBody>
            <a:bodyPr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Earthquake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Tagging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tag system for event type, place and date.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98" name="Shape 198"/>
          <p:cNvGraphicFramePr/>
          <p:nvPr/>
        </p:nvGraphicFramePr>
        <p:xfrm>
          <a:off x="1053192" y="2328086"/>
          <a:ext cx="9623150" cy="3680300"/>
        </p:xfrm>
        <a:graphic>
          <a:graphicData uri="http://schemas.openxmlformats.org/drawingml/2006/table">
            <a:tbl>
              <a:tblPr firstRow="1" firstCol="1" bandRow="1">
                <a:noFill/>
                <a:tableStyleId>{AECD2FFF-15D4-4FB4-B7CD-785CD5A5A98A}</a:tableStyleId>
              </a:tblPr>
              <a:tblGrid>
                <a:gridCol w="1678900"/>
                <a:gridCol w="7944250"/>
              </a:tblGrid>
              <a:tr h="1195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u="none" strike="noStrike" cap="none"/>
                        <a:t>Event Type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b="0" u="none" strike="noStrike" cap="none">
                          <a:solidFill>
                            <a:schemeClr val="dk1"/>
                          </a:solidFill>
                        </a:rPr>
                        <a:t>Types of event</a:t>
                      </a:r>
                    </a:p>
                  </a:txBody>
                  <a:tcPr marL="68575" marR="68575" marT="0" marB="0">
                    <a:solidFill>
                      <a:srgbClr val="DDEAF6"/>
                    </a:solidFill>
                  </a:tcPr>
                </a:tc>
              </a:tr>
              <a:tr h="1288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u="none" strike="noStrike" cap="none"/>
                        <a:t>Place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u="none" strike="noStrike" cap="none"/>
                        <a:t>Place where the event happened, or related places of the event</a:t>
                      </a:r>
                    </a:p>
                  </a:txBody>
                  <a:tcPr marL="68575" marR="68575" marT="0" marB="0">
                    <a:solidFill>
                      <a:srgbClr val="DDEAF6"/>
                    </a:solidFill>
                  </a:tcPr>
                </a:tc>
              </a:tr>
              <a:tr h="1195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u="none" strike="noStrike" cap="none"/>
                        <a:t>Date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3000" u="none" strike="noStrike" cap="none"/>
                        <a:t>Date the event has occurred</a:t>
                      </a:r>
                    </a:p>
                  </a:txBody>
                  <a:tcPr marL="68575" marR="68575" marT="0" marB="0">
                    <a:solidFill>
                      <a:srgbClr val="DDEA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Search on Place Tag</a:t>
            </a:r>
          </a:p>
        </p:txBody>
      </p:sp>
      <p:graphicFrame>
        <p:nvGraphicFramePr>
          <p:cNvPr id="204" name="Shape 204"/>
          <p:cNvGraphicFramePr/>
          <p:nvPr/>
        </p:nvGraphicFramePr>
        <p:xfrm>
          <a:off x="4169132" y="2063738"/>
          <a:ext cx="7273900" cy="4274319"/>
        </p:xfrm>
        <a:graphic>
          <a:graphicData uri="http://schemas.openxmlformats.org/drawingml/2006/table">
            <a:tbl>
              <a:tblPr firstRow="1" firstCol="1" bandRow="1">
                <a:noFill/>
                <a:tableStyleId>{AECD2FFF-15D4-4FB4-B7CD-785CD5A5A98A}</a:tableStyleId>
              </a:tblPr>
              <a:tblGrid>
                <a:gridCol w="1309900"/>
                <a:gridCol w="1433200"/>
                <a:gridCol w="2712325"/>
                <a:gridCol w="1818475"/>
              </a:tblGrid>
              <a:tr h="10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Keyword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Event type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Place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Date </a:t>
                      </a:r>
                    </a:p>
                  </a:txBody>
                  <a:tcPr marL="68575" marR="68575" marT="0" marB="0"/>
                </a:tc>
              </a:tr>
              <a:tr h="701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 sandy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Carolinas, Virginia, Washington D.C, USA …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October, November, 2012</a:t>
                      </a:r>
                    </a:p>
                  </a:txBody>
                  <a:tcPr marL="68575" marR="68575" marT="0" marB="0"/>
                </a:tc>
              </a:tr>
              <a:tr h="984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 issac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Arkansas, Mississippi, Alabama, Louisiana, USA …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August, September, 2012</a:t>
                      </a:r>
                    </a:p>
                  </a:txBody>
                  <a:tcPr marL="68575" marR="68575" marT="0" marB="0"/>
                </a:tc>
              </a:tr>
              <a:tr h="670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Oregon shooting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Shooting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Clackamas, Oregon, USA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December, 2012</a:t>
                      </a:r>
                    </a:p>
                  </a:txBody>
                  <a:tcPr marL="68575" marR="68575" marT="0" marB="0"/>
                </a:tc>
              </a:tr>
              <a:tr h="329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Hurricane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 </a:t>
                      </a:r>
                    </a:p>
                  </a:txBody>
                  <a:tcPr marL="68575" marR="68575" marT="0" marB="0"/>
                </a:tc>
              </a:tr>
              <a:tr h="655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#Tucson shooting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Shooting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Tucson, Arizona, USA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January, 2011</a:t>
                      </a:r>
                    </a:p>
                  </a:txBody>
                  <a:tcPr marL="68575" marR="68575" marT="0" marB="0"/>
                </a:tc>
              </a:tr>
              <a:tr h="329425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/>
                        <a:t>…</a:t>
                      </a:r>
                    </a:p>
                  </a:txBody>
                  <a:tcPr marL="68575" marR="6857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5" name="Shape 205"/>
          <p:cNvGraphicFramePr/>
          <p:nvPr/>
        </p:nvGraphicFramePr>
        <p:xfrm>
          <a:off x="1226330" y="3665458"/>
          <a:ext cx="1899900" cy="391351"/>
        </p:xfrm>
        <a:graphic>
          <a:graphicData uri="http://schemas.openxmlformats.org/drawingml/2006/table">
            <a:tbl>
              <a:tblPr firstRow="1" firstCol="1" bandRow="1">
                <a:noFill/>
                <a:tableStyleId>{AECD2FFF-15D4-4FB4-B7CD-785CD5A5A98A}</a:tableStyleId>
              </a:tblPr>
              <a:tblGrid>
                <a:gridCol w="1011600"/>
                <a:gridCol w="888300"/>
              </a:tblGrid>
              <a:tr h="38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400" u="none" strike="noStrike" cap="none"/>
                        <a:t>Place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400" u="none" strike="noStrike" cap="none"/>
                        <a:t>USA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graphicFrame>
        <p:nvGraphicFramePr>
          <p:cNvPr id="206" name="Shape 206"/>
          <p:cNvGraphicFramePr/>
          <p:nvPr/>
        </p:nvGraphicFramePr>
        <p:xfrm>
          <a:off x="1316296" y="2764280"/>
          <a:ext cx="1689100" cy="782701"/>
        </p:xfrm>
        <a:graphic>
          <a:graphicData uri="http://schemas.openxmlformats.org/drawingml/2006/table">
            <a:tbl>
              <a:tblPr firstRow="1" firstCol="1" bandRow="1">
                <a:noFill/>
                <a:tableStyleId>{AECD2FFF-15D4-4FB4-B7CD-785CD5A5A98A}</a:tableStyleId>
              </a:tblPr>
              <a:tblGrid>
                <a:gridCol w="1689100"/>
              </a:tblGrid>
              <a:tr h="244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400" u="none" strike="noStrike" cap="none"/>
                        <a:t>Search tag &amp; keyword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207" name="Shape 207"/>
          <p:cNvSpPr/>
          <p:nvPr/>
        </p:nvSpPr>
        <p:spPr>
          <a:xfrm>
            <a:off x="8637495" y="2764266"/>
            <a:ext cx="747600" cy="266700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8926082" y="3727350"/>
            <a:ext cx="747600" cy="266700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8926808" y="4367442"/>
            <a:ext cx="746100" cy="266700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8549821" y="5430114"/>
            <a:ext cx="746100" cy="266700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2488793" y="-179070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2" name="Shape 212"/>
          <p:cNvCxnSpPr/>
          <p:nvPr/>
        </p:nvCxnSpPr>
        <p:spPr>
          <a:xfrm>
            <a:off x="3132569" y="3788537"/>
            <a:ext cx="1100399" cy="2026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13" name="Shape 213"/>
          <p:cNvCxnSpPr/>
          <p:nvPr/>
        </p:nvCxnSpPr>
        <p:spPr>
          <a:xfrm>
            <a:off x="3132569" y="3779012"/>
            <a:ext cx="1131299" cy="1019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14" name="Shape 214"/>
          <p:cNvCxnSpPr/>
          <p:nvPr/>
        </p:nvCxnSpPr>
        <p:spPr>
          <a:xfrm>
            <a:off x="3126219" y="3782187"/>
            <a:ext cx="1075799" cy="122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15" name="Shape 215"/>
          <p:cNvSpPr/>
          <p:nvPr/>
        </p:nvSpPr>
        <p:spPr>
          <a:xfrm>
            <a:off x="2488793" y="-133350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6" name="Shape 216"/>
          <p:cNvCxnSpPr/>
          <p:nvPr/>
        </p:nvCxnSpPr>
        <p:spPr>
          <a:xfrm rot="10800000" flipH="1">
            <a:off x="3126219" y="2871523"/>
            <a:ext cx="1014299" cy="918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17" name="Shape 217"/>
          <p:cNvSpPr/>
          <p:nvPr/>
        </p:nvSpPr>
        <p:spPr>
          <a:xfrm>
            <a:off x="2488793" y="-87630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Shape 2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649" y="2570924"/>
            <a:ext cx="655500" cy="187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/>
          <p:nvPr/>
        </p:nvSpPr>
        <p:spPr>
          <a:xfrm>
            <a:off x="2488793" y="365125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Tagging with Taxonomy</a:t>
            </a:r>
          </a:p>
        </p:txBody>
      </p:sp>
      <p:sp>
        <p:nvSpPr>
          <p:cNvPr id="225" name="Shape 225"/>
          <p:cNvSpPr/>
          <p:nvPr/>
        </p:nvSpPr>
        <p:spPr>
          <a:xfrm>
            <a:off x="838200" y="1825625"/>
            <a:ext cx="10515599" cy="43513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9999" y="0"/>
                </a:moveTo>
                <a:close/>
                <a:lnTo>
                  <a:pt x="-9999" y="120000"/>
                </a:lnTo>
              </a:path>
              <a:path w="120000" h="120000" fill="none" extrusionOk="0">
                <a:moveTo>
                  <a:pt x="-9999" y="22500"/>
                </a:moveTo>
                <a:lnTo>
                  <a:pt x="-45999" y="135000"/>
                </a:lnTo>
              </a:path>
            </a:pathLst>
          </a:custGeom>
          <a:noFill/>
          <a:ln>
            <a:noFill/>
          </a:ln>
        </p:spPr>
        <p:txBody>
          <a:bodyPr lIns="91425" tIns="45700" rIns="91425" bIns="45700" anchor="ctr" anchorCtr="1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26" name="Shape 226"/>
          <p:cNvGrpSpPr/>
          <p:nvPr/>
        </p:nvGrpSpPr>
        <p:grpSpPr>
          <a:xfrm>
            <a:off x="1416829" y="1825587"/>
            <a:ext cx="9358334" cy="4351420"/>
            <a:chOff x="0" y="1764"/>
            <a:chExt cx="8600619" cy="3612036"/>
          </a:xfrm>
        </p:grpSpPr>
        <p:sp>
          <p:nvSpPr>
            <p:cNvPr id="227" name="Shape 227"/>
            <p:cNvSpPr/>
            <p:nvPr/>
          </p:nvSpPr>
          <p:spPr>
            <a:xfrm rot="5400000">
              <a:off x="5382351" y="-2167846"/>
              <a:ext cx="932137" cy="550439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CFDEEF">
                <a:alpha val="89803"/>
              </a:srgbClr>
            </a:solidFill>
            <a:ln w="12700" cap="flat" cmpd="sng">
              <a:solidFill>
                <a:srgbClr val="CFDEEF">
                  <a:alpha val="89803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8" name="Shape 228"/>
            <p:cNvSpPr txBox="1"/>
            <p:nvPr/>
          </p:nvSpPr>
          <p:spPr>
            <a:xfrm>
              <a:off x="3096223" y="163785"/>
              <a:ext cx="5458894" cy="841131"/>
            </a:xfrm>
            <a:prstGeom prst="rect">
              <a:avLst/>
            </a:prstGeom>
            <a:noFill/>
            <a:ln>
              <a:noFill/>
            </a:ln>
          </p:spPr>
          <p:txBody>
            <a:bodyPr lIns="60950" tIns="30475" rIns="60950" bIns="30475" anchor="ctr" anchorCtr="0">
              <a:noAutofit/>
            </a:bodyPr>
            <a:lstStyle/>
            <a:p>
              <a:pPr marL="171450" marR="0" lvl="1" indent="-1968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General Event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 Specific Event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Even More Specific Event</a:t>
              </a:r>
            </a:p>
          </p:txBody>
        </p:sp>
        <p:sp>
          <p:nvSpPr>
            <p:cNvPr id="229" name="Shape 229"/>
            <p:cNvSpPr/>
            <p:nvPr/>
          </p:nvSpPr>
          <p:spPr>
            <a:xfrm>
              <a:off x="0" y="1764"/>
              <a:ext cx="3096222" cy="1165172"/>
            </a:xfrm>
            <a:prstGeom prst="roundRect">
              <a:avLst>
                <a:gd name="adj" fmla="val 16667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56878" y="58644"/>
              <a:ext cx="2982464" cy="1051415"/>
            </a:xfrm>
            <a:prstGeom prst="rect">
              <a:avLst/>
            </a:prstGeom>
            <a:noFill/>
            <a:ln>
              <a:noFill/>
            </a:ln>
          </p:spPr>
          <p:txBody>
            <a:bodyPr lIns="175250" tIns="87625" rIns="175250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4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Event Type</a:t>
              </a:r>
            </a:p>
          </p:txBody>
        </p:sp>
        <p:sp>
          <p:nvSpPr>
            <p:cNvPr id="231" name="Shape 231"/>
            <p:cNvSpPr/>
            <p:nvPr/>
          </p:nvSpPr>
          <p:spPr>
            <a:xfrm rot="5400000">
              <a:off x="5382351" y="-944414"/>
              <a:ext cx="932137" cy="550439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CFDEEF">
                <a:alpha val="89803"/>
              </a:srgbClr>
            </a:solidFill>
            <a:ln w="12700" cap="flat" cmpd="sng">
              <a:solidFill>
                <a:srgbClr val="CFDEEF">
                  <a:alpha val="89803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2" name="Shape 232"/>
            <p:cNvSpPr txBox="1"/>
            <p:nvPr/>
          </p:nvSpPr>
          <p:spPr>
            <a:xfrm>
              <a:off x="3096223" y="1387217"/>
              <a:ext cx="5458894" cy="841131"/>
            </a:xfrm>
            <a:prstGeom prst="rect">
              <a:avLst/>
            </a:prstGeom>
            <a:noFill/>
            <a:ln>
              <a:noFill/>
            </a:ln>
          </p:spPr>
          <p:txBody>
            <a:bodyPr lIns="60950" tIns="30475" rIns="60950" bIns="30475" anchor="ctr" anchorCtr="0">
              <a:noAutofit/>
            </a:bodyPr>
            <a:lstStyle/>
            <a:p>
              <a:pPr marL="171450" marR="0" lvl="1" indent="-1968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Country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State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City</a:t>
              </a:r>
            </a:p>
          </p:txBody>
        </p:sp>
        <p:sp>
          <p:nvSpPr>
            <p:cNvPr id="233" name="Shape 233"/>
            <p:cNvSpPr/>
            <p:nvPr/>
          </p:nvSpPr>
          <p:spPr>
            <a:xfrm>
              <a:off x="0" y="1225196"/>
              <a:ext cx="3096222" cy="1165172"/>
            </a:xfrm>
            <a:prstGeom prst="roundRect">
              <a:avLst>
                <a:gd name="adj" fmla="val 16667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4" name="Shape 234"/>
            <p:cNvSpPr txBox="1"/>
            <p:nvPr/>
          </p:nvSpPr>
          <p:spPr>
            <a:xfrm>
              <a:off x="56878" y="1282075"/>
              <a:ext cx="2982464" cy="1051415"/>
            </a:xfrm>
            <a:prstGeom prst="rect">
              <a:avLst/>
            </a:prstGeom>
            <a:noFill/>
            <a:ln>
              <a:noFill/>
            </a:ln>
          </p:spPr>
          <p:txBody>
            <a:bodyPr lIns="175250" tIns="87625" rIns="175250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4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Place</a:t>
              </a:r>
            </a:p>
          </p:txBody>
        </p:sp>
        <p:sp>
          <p:nvSpPr>
            <p:cNvPr id="235" name="Shape 235"/>
            <p:cNvSpPr/>
            <p:nvPr/>
          </p:nvSpPr>
          <p:spPr>
            <a:xfrm rot="5400000">
              <a:off x="5382351" y="279017"/>
              <a:ext cx="932137" cy="550439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CFDEEF">
                <a:alpha val="89803"/>
              </a:srgbClr>
            </a:solidFill>
            <a:ln w="12700" cap="flat" cmpd="sng">
              <a:solidFill>
                <a:srgbClr val="CFDEEF">
                  <a:alpha val="89803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6" name="Shape 236"/>
            <p:cNvSpPr txBox="1"/>
            <p:nvPr/>
          </p:nvSpPr>
          <p:spPr>
            <a:xfrm>
              <a:off x="3096223" y="2610650"/>
              <a:ext cx="5458894" cy="841131"/>
            </a:xfrm>
            <a:prstGeom prst="rect">
              <a:avLst/>
            </a:prstGeom>
            <a:noFill/>
            <a:ln>
              <a:noFill/>
            </a:ln>
          </p:spPr>
          <p:txBody>
            <a:bodyPr lIns="60950" tIns="30475" rIns="60950" bIns="30475" anchor="ctr" anchorCtr="0">
              <a:noAutofit/>
            </a:bodyPr>
            <a:lstStyle/>
            <a:p>
              <a:pPr marL="171450" marR="0" lvl="1" indent="-1968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Year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Month</a:t>
              </a:r>
            </a:p>
            <a:p>
              <a:pPr marL="171450" marR="0" lvl="1" indent="-196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Day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0" y="2448628"/>
              <a:ext cx="3096222" cy="1165172"/>
            </a:xfrm>
            <a:prstGeom prst="roundRect">
              <a:avLst>
                <a:gd name="adj" fmla="val 16667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8" name="Shape 238"/>
            <p:cNvSpPr txBox="1"/>
            <p:nvPr/>
          </p:nvSpPr>
          <p:spPr>
            <a:xfrm>
              <a:off x="56878" y="2505508"/>
              <a:ext cx="2982464" cy="1051415"/>
            </a:xfrm>
            <a:prstGeom prst="rect">
              <a:avLst/>
            </a:prstGeom>
            <a:noFill/>
            <a:ln>
              <a:noFill/>
            </a:ln>
          </p:spPr>
          <p:txBody>
            <a:bodyPr lIns="175250" tIns="87625" rIns="175250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4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Date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 r="18837" b="16520"/>
          <a:stretch/>
        </p:blipFill>
        <p:spPr>
          <a:xfrm>
            <a:off x="457037" y="327987"/>
            <a:ext cx="11277926" cy="620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287" y="1006874"/>
            <a:ext cx="11509425" cy="516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Lessons Learned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838200" y="169070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Feedback</a:t>
            </a:r>
          </a:p>
          <a:p>
            <a: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understand the user’s needs</a:t>
            </a:r>
          </a:p>
          <a:p>
            <a: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have clearer goals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C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ommunication</a:t>
            </a:r>
          </a:p>
          <a:p>
            <a: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May find easier solutions to problems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  <a:endParaRPr lang="en-US"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Dr. Edward Fox </a:t>
            </a:r>
          </a:p>
          <a:p>
            <a: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For all the </a:t>
            </a:r>
            <a:r>
              <a:rPr lang="en-US" dirty="0" smtClean="0"/>
              <a:t>help, guidance, </a:t>
            </a:r>
            <a:r>
              <a:rPr lang="en-US" dirty="0"/>
              <a:t>encouragement and suggestions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Sunshin</a:t>
            </a:r>
            <a:r>
              <a:rPr lang="en-US" sz="2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dirty="0"/>
              <a:t>for taking time and </a:t>
            </a:r>
            <a:r>
              <a:rPr lang="en-US" dirty="0" smtClean="0"/>
              <a:t>guiding throughout </a:t>
            </a:r>
            <a:r>
              <a:rPr lang="en-US" dirty="0"/>
              <a:t>the project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IDEAL team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R="0" lvl="1" algn="l" rtl="0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for valuable feedback</a:t>
            </a:r>
          </a:p>
          <a:p>
            <a:pPr marR="0" lvl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/>
              <a:t>NSF IIS - 1319578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r>
              <a:rPr lang="en-US"/>
              <a:t>, Goal and Approach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/>
              <a:t>.1 billion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tweets archived by </a:t>
            </a:r>
            <a:r>
              <a:rPr lang="en-US"/>
              <a:t>April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</a:t>
            </a:r>
            <a:r>
              <a:rPr lang="en-US"/>
              <a:t>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Goal</a:t>
            </a:r>
          </a:p>
          <a:p>
            <a:pPr lvl="1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Aid IDEAL team to manage &gt; 1000 collections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Approach</a:t>
            </a:r>
          </a:p>
          <a:p>
            <a:pPr lvl="1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Interface for collection management</a:t>
            </a:r>
          </a:p>
          <a:p>
            <a:pPr lvl="1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Tagging/Categorizing collections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GUI - table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698199" y="934750"/>
            <a:ext cx="10326000" cy="185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interactive table </a:t>
            </a:r>
          </a:p>
          <a:p>
            <a: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filter the collections from the search box</a:t>
            </a:r>
          </a:p>
          <a:p>
            <a: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enable users to use column ordering.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" name="Shape 74"/>
          <p:cNvPicPr preferRelativeResize="0"/>
          <p:nvPr/>
        </p:nvPicPr>
        <p:blipFill/>
        <p:spPr>
          <a:xfrm>
            <a:off x="1021404" y="2704289"/>
            <a:ext cx="10136221" cy="394943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575" y="2318800"/>
            <a:ext cx="11637875" cy="45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/>
              <a:t>GUI - Categories Added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362" y="1860225"/>
            <a:ext cx="10677525" cy="44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 l="32182" t="669" r="30274" b="48599"/>
          <a:stretch/>
        </p:blipFill>
        <p:spPr>
          <a:xfrm>
            <a:off x="4222650" y="1912974"/>
            <a:ext cx="8662598" cy="437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975" y="847855"/>
            <a:ext cx="10515601" cy="4945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805009"/>
            <a:ext cx="10515601" cy="5051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711" y="656049"/>
            <a:ext cx="10748573" cy="530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013" y="690574"/>
            <a:ext cx="11327973" cy="53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24" y="1519172"/>
            <a:ext cx="12068174" cy="450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324</Words>
  <Application>Microsoft Office PowerPoint</Application>
  <PresentationFormat>Widescreen</PresentationFormat>
  <Paragraphs>113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simple-light-2</vt:lpstr>
      <vt:lpstr>IDEAL Tweet Collection Categorization</vt:lpstr>
      <vt:lpstr>Background, Goal and Approach</vt:lpstr>
      <vt:lpstr>GUI - table</vt:lpstr>
      <vt:lpstr>GUI - Categories Added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Categorization - taxonomy</vt:lpstr>
      <vt:lpstr>Tagging</vt:lpstr>
      <vt:lpstr>Search on Place Tag</vt:lpstr>
      <vt:lpstr>Tagging with Taxonomy</vt:lpstr>
      <vt:lpstr>PowerPoint Presentation</vt:lpstr>
      <vt:lpstr>PowerPoint Presentation</vt:lpstr>
      <vt:lpstr>Lessons Learned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IDEAL Tweet Collection Categorization</dc:title>
  <dc:creator>Stephen</dc:creator>
  <cp:lastModifiedBy>Stephen</cp:lastModifiedBy>
  <cp:revision>2</cp:revision>
  <dcterms:modified xsi:type="dcterms:W3CDTF">2016-05-11T04:40:08Z</dcterms:modified>
</cp:coreProperties>
</file>