
<file path=[Content_Types].xml><?xml version="1.0" encoding="utf-8"?>
<Types xmlns="http://schemas.openxmlformats.org/package/2006/content-types">
  <Default Extension="jpeg" ContentType="image/jpeg"/>
  <Default Extension="rels" ContentType="application/vnd.openxmlformats-package.relationships+xml"/>
  <Default Extension="ti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12"/>
  </p:notesMasterIdLst>
  <p:sldIdLst>
    <p:sldId id="273" r:id="rId2"/>
    <p:sldId id="274" r:id="rId3"/>
    <p:sldId id="272" r:id="rId4"/>
    <p:sldId id="276" r:id="rId5"/>
    <p:sldId id="275" r:id="rId6"/>
    <p:sldId id="277" r:id="rId7"/>
    <p:sldId id="278" r:id="rId8"/>
    <p:sldId id="279" r:id="rId9"/>
    <p:sldId id="280" r:id="rId10"/>
    <p:sldId id="281" r:id="rId11"/>
  </p:sldIdLst>
  <p:sldSz cx="6858000" cy="9144000" type="letter"/>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userDrawn="1">
          <p15:clr>
            <a:srgbClr val="A4A3A4"/>
          </p15:clr>
        </p15:guide>
        <p15:guide id="2" pos="21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43352"/>
    <a:srgbClr val="508590"/>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049"/>
    <p:restoredTop sz="94787"/>
  </p:normalViewPr>
  <p:slideViewPr>
    <p:cSldViewPr snapToGrid="0" snapToObjects="1">
      <p:cViewPr varScale="1">
        <p:scale>
          <a:sx n="108" d="100"/>
          <a:sy n="108" d="100"/>
        </p:scale>
        <p:origin x="3040" y="200"/>
      </p:cViewPr>
      <p:guideLst>
        <p:guide orient="horz" pos="2880"/>
        <p:guide pos="216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6757EAA9-8717-D44A-801C-24213A369A94}" type="datetimeFigureOut">
              <a:rPr lang="en-US" smtClean="0"/>
              <a:t>1/30/20</a:t>
            </a:fld>
            <a:endParaRPr lang="en-US"/>
          </a:p>
        </p:txBody>
      </p:sp>
      <p:sp>
        <p:nvSpPr>
          <p:cNvPr id="4" name="Slide Image Placeholder 3"/>
          <p:cNvSpPr>
            <a:spLocks noGrp="1" noRot="1" noChangeAspect="1"/>
          </p:cNvSpPr>
          <p:nvPr>
            <p:ph type="sldImg" idx="2"/>
          </p:nvPr>
        </p:nvSpPr>
        <p:spPr>
          <a:xfrm>
            <a:off x="2328863" y="1162050"/>
            <a:ext cx="2352675"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7E275162-D88C-A34C-BF22-26C82B6A4CBB}" type="slidenum">
              <a:rPr lang="en-US" smtClean="0"/>
              <a:t>‹#›</a:t>
            </a:fld>
            <a:endParaRPr lang="en-US"/>
          </a:p>
        </p:txBody>
      </p:sp>
    </p:spTree>
    <p:extLst>
      <p:ext uri="{BB962C8B-B14F-4D97-AF65-F5344CB8AC3E}">
        <p14:creationId xmlns:p14="http://schemas.microsoft.com/office/powerpoint/2010/main" val="6174500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328863" y="1162050"/>
            <a:ext cx="2352675" cy="31369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E275162-D88C-A34C-BF22-26C82B6A4CBB}" type="slidenum">
              <a:rPr lang="en-US" smtClean="0"/>
              <a:t>1</a:t>
            </a:fld>
            <a:endParaRPr lang="en-US"/>
          </a:p>
        </p:txBody>
      </p:sp>
    </p:spTree>
    <p:extLst>
      <p:ext uri="{BB962C8B-B14F-4D97-AF65-F5344CB8AC3E}">
        <p14:creationId xmlns:p14="http://schemas.microsoft.com/office/powerpoint/2010/main" val="25437382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328863" y="1162050"/>
            <a:ext cx="2352675" cy="31369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E275162-D88C-A34C-BF22-26C82B6A4CBB}" type="slidenum">
              <a:rPr lang="en-US" smtClean="0"/>
              <a:t>10</a:t>
            </a:fld>
            <a:endParaRPr lang="en-US"/>
          </a:p>
        </p:txBody>
      </p:sp>
    </p:spTree>
    <p:extLst>
      <p:ext uri="{BB962C8B-B14F-4D97-AF65-F5344CB8AC3E}">
        <p14:creationId xmlns:p14="http://schemas.microsoft.com/office/powerpoint/2010/main" val="30837281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328863" y="1162050"/>
            <a:ext cx="2352675" cy="31369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E275162-D88C-A34C-BF22-26C82B6A4CBB}" type="slidenum">
              <a:rPr lang="en-US" smtClean="0"/>
              <a:t>2</a:t>
            </a:fld>
            <a:endParaRPr lang="en-US"/>
          </a:p>
        </p:txBody>
      </p:sp>
    </p:spTree>
    <p:extLst>
      <p:ext uri="{BB962C8B-B14F-4D97-AF65-F5344CB8AC3E}">
        <p14:creationId xmlns:p14="http://schemas.microsoft.com/office/powerpoint/2010/main" val="16277411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328863" y="1162050"/>
            <a:ext cx="2352675" cy="31369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E275162-D88C-A34C-BF22-26C82B6A4CBB}" type="slidenum">
              <a:rPr lang="en-US" smtClean="0"/>
              <a:t>3</a:t>
            </a:fld>
            <a:endParaRPr lang="en-US"/>
          </a:p>
        </p:txBody>
      </p:sp>
    </p:spTree>
    <p:extLst>
      <p:ext uri="{BB962C8B-B14F-4D97-AF65-F5344CB8AC3E}">
        <p14:creationId xmlns:p14="http://schemas.microsoft.com/office/powerpoint/2010/main" val="18223673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328863" y="1162050"/>
            <a:ext cx="2352675" cy="31369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E275162-D88C-A34C-BF22-26C82B6A4CBB}" type="slidenum">
              <a:rPr lang="en-US" smtClean="0"/>
              <a:t>4</a:t>
            </a:fld>
            <a:endParaRPr lang="en-US"/>
          </a:p>
        </p:txBody>
      </p:sp>
    </p:spTree>
    <p:extLst>
      <p:ext uri="{BB962C8B-B14F-4D97-AF65-F5344CB8AC3E}">
        <p14:creationId xmlns:p14="http://schemas.microsoft.com/office/powerpoint/2010/main" val="11043089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328863" y="1162050"/>
            <a:ext cx="2352675" cy="31369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E275162-D88C-A34C-BF22-26C82B6A4CBB}" type="slidenum">
              <a:rPr lang="en-US" smtClean="0"/>
              <a:t>5</a:t>
            </a:fld>
            <a:endParaRPr lang="en-US"/>
          </a:p>
        </p:txBody>
      </p:sp>
    </p:spTree>
    <p:extLst>
      <p:ext uri="{BB962C8B-B14F-4D97-AF65-F5344CB8AC3E}">
        <p14:creationId xmlns:p14="http://schemas.microsoft.com/office/powerpoint/2010/main" val="12812708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328863" y="1162050"/>
            <a:ext cx="2352675" cy="31369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E275162-D88C-A34C-BF22-26C82B6A4CBB}" type="slidenum">
              <a:rPr lang="en-US" smtClean="0"/>
              <a:t>6</a:t>
            </a:fld>
            <a:endParaRPr lang="en-US"/>
          </a:p>
        </p:txBody>
      </p:sp>
    </p:spTree>
    <p:extLst>
      <p:ext uri="{BB962C8B-B14F-4D97-AF65-F5344CB8AC3E}">
        <p14:creationId xmlns:p14="http://schemas.microsoft.com/office/powerpoint/2010/main" val="1123821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328863" y="1162050"/>
            <a:ext cx="2352675" cy="31369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E275162-D88C-A34C-BF22-26C82B6A4CBB}" type="slidenum">
              <a:rPr lang="en-US" smtClean="0"/>
              <a:t>7</a:t>
            </a:fld>
            <a:endParaRPr lang="en-US"/>
          </a:p>
        </p:txBody>
      </p:sp>
    </p:spTree>
    <p:extLst>
      <p:ext uri="{BB962C8B-B14F-4D97-AF65-F5344CB8AC3E}">
        <p14:creationId xmlns:p14="http://schemas.microsoft.com/office/powerpoint/2010/main" val="28941015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328863" y="1162050"/>
            <a:ext cx="2352675" cy="31369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E275162-D88C-A34C-BF22-26C82B6A4CBB}" type="slidenum">
              <a:rPr lang="en-US" smtClean="0"/>
              <a:t>8</a:t>
            </a:fld>
            <a:endParaRPr lang="en-US"/>
          </a:p>
        </p:txBody>
      </p:sp>
    </p:spTree>
    <p:extLst>
      <p:ext uri="{BB962C8B-B14F-4D97-AF65-F5344CB8AC3E}">
        <p14:creationId xmlns:p14="http://schemas.microsoft.com/office/powerpoint/2010/main" val="13802649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328863" y="1162050"/>
            <a:ext cx="2352675" cy="31369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E275162-D88C-A34C-BF22-26C82B6A4CBB}" type="slidenum">
              <a:rPr lang="en-US" smtClean="0"/>
              <a:t>9</a:t>
            </a:fld>
            <a:endParaRPr lang="en-US"/>
          </a:p>
        </p:txBody>
      </p:sp>
    </p:spTree>
    <p:extLst>
      <p:ext uri="{BB962C8B-B14F-4D97-AF65-F5344CB8AC3E}">
        <p14:creationId xmlns:p14="http://schemas.microsoft.com/office/powerpoint/2010/main" val="41534449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496484"/>
            <a:ext cx="5829300" cy="3183467"/>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857250" y="4802717"/>
            <a:ext cx="5143500" cy="2207683"/>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732F604-078B-5B49-8060-6B652940A9D6}" type="datetimeFigureOut">
              <a:rPr lang="en-US" smtClean="0"/>
              <a:t>1/30/20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60D68E-7B69-CB4C-A134-D9038ABCEB3C}"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732F604-078B-5B49-8060-6B652940A9D6}" type="datetimeFigureOut">
              <a:rPr lang="en-US" smtClean="0"/>
              <a:t>1/30/20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60D68E-7B69-CB4C-A134-D9038ABCEB3C}"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486834"/>
            <a:ext cx="1478756" cy="774911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71488" y="486834"/>
            <a:ext cx="4350544" cy="77491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732F604-078B-5B49-8060-6B652940A9D6}" type="datetimeFigureOut">
              <a:rPr lang="en-US" smtClean="0"/>
              <a:t>1/30/20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60D68E-7B69-CB4C-A134-D9038ABCEB3C}"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732F604-078B-5B49-8060-6B652940A9D6}" type="datetimeFigureOut">
              <a:rPr lang="en-US" smtClean="0"/>
              <a:t>1/30/20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60D68E-7B69-CB4C-A134-D9038ABCEB3C}"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279653"/>
            <a:ext cx="5915025" cy="3803649"/>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467916" y="6119286"/>
            <a:ext cx="5915025" cy="200024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732F604-078B-5B49-8060-6B652940A9D6}" type="datetimeFigureOut">
              <a:rPr lang="en-US" smtClean="0"/>
              <a:t>1/30/20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60D68E-7B69-CB4C-A134-D9038ABCEB3C}"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71488" y="2434167"/>
            <a:ext cx="2914650" cy="5801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471863" y="2434167"/>
            <a:ext cx="2914650" cy="5801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732F604-078B-5B49-8060-6B652940A9D6}" type="datetimeFigureOut">
              <a:rPr lang="en-US" smtClean="0"/>
              <a:t>1/30/20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260D68E-7B69-CB4C-A134-D9038ABCEB3C}"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486836"/>
            <a:ext cx="5915025" cy="1767417"/>
          </a:xfrm>
        </p:spPr>
        <p:txBody>
          <a:bodyPr/>
          <a:lstStyle/>
          <a:p>
            <a:r>
              <a:rPr lang="en-US"/>
              <a:t>Click to edit Master title style</a:t>
            </a:r>
            <a:endParaRPr lang="en-US" dirty="0"/>
          </a:p>
        </p:txBody>
      </p:sp>
      <p:sp>
        <p:nvSpPr>
          <p:cNvPr id="3" name="Text Placeholder 2"/>
          <p:cNvSpPr>
            <a:spLocks noGrp="1"/>
          </p:cNvSpPr>
          <p:nvPr>
            <p:ph type="body" idx="1"/>
          </p:nvPr>
        </p:nvSpPr>
        <p:spPr>
          <a:xfrm>
            <a:off x="472381" y="2241551"/>
            <a:ext cx="2901255"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72381" y="3340100"/>
            <a:ext cx="2901255" cy="4912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471863" y="2241551"/>
            <a:ext cx="2915543"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471863" y="3340100"/>
            <a:ext cx="2915543" cy="4912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732F604-078B-5B49-8060-6B652940A9D6}" type="datetimeFigureOut">
              <a:rPr lang="en-US" smtClean="0"/>
              <a:t>1/30/20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260D68E-7B69-CB4C-A134-D9038ABCEB3C}"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732F604-078B-5B49-8060-6B652940A9D6}" type="datetimeFigureOut">
              <a:rPr lang="en-US" smtClean="0"/>
              <a:t>1/30/20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260D68E-7B69-CB4C-A134-D9038ABCEB3C}"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732F604-078B-5B49-8060-6B652940A9D6}" type="datetimeFigureOut">
              <a:rPr lang="en-US" smtClean="0"/>
              <a:t>1/30/20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260D68E-7B69-CB4C-A134-D9038ABCEB3C}"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2915543" y="1316569"/>
            <a:ext cx="3471863" cy="649816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8732F604-078B-5B49-8060-6B652940A9D6}" type="datetimeFigureOut">
              <a:rPr lang="en-US" smtClean="0"/>
              <a:t>1/30/20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260D68E-7B69-CB4C-A134-D9038ABCEB3C}"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2915543" y="1316569"/>
            <a:ext cx="3471863" cy="649816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Drag picture to placeholder or click icon to add</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8732F604-078B-5B49-8060-6B652940A9D6}" type="datetimeFigureOut">
              <a:rPr lang="en-US" smtClean="0"/>
              <a:t>1/30/20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260D68E-7B69-CB4C-A134-D9038ABCEB3C}"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486836"/>
            <a:ext cx="5915025" cy="1767417"/>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71488" y="2434167"/>
            <a:ext cx="5915025" cy="580178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71488" y="8475136"/>
            <a:ext cx="1543050" cy="486833"/>
          </a:xfrm>
          <a:prstGeom prst="rect">
            <a:avLst/>
          </a:prstGeom>
        </p:spPr>
        <p:txBody>
          <a:bodyPr vert="horz" lIns="91440" tIns="45720" rIns="91440" bIns="45720" rtlCol="0" anchor="ctr"/>
          <a:lstStyle>
            <a:lvl1pPr algn="l">
              <a:defRPr sz="900">
                <a:solidFill>
                  <a:schemeClr val="tx1">
                    <a:tint val="75000"/>
                  </a:schemeClr>
                </a:solidFill>
              </a:defRPr>
            </a:lvl1pPr>
          </a:lstStyle>
          <a:p>
            <a:fld id="{8732F604-078B-5B49-8060-6B652940A9D6}" type="datetimeFigureOut">
              <a:rPr lang="en-US" smtClean="0"/>
              <a:t>1/30/20</a:t>
            </a:fld>
            <a:endParaRPr lang="en-US"/>
          </a:p>
        </p:txBody>
      </p:sp>
      <p:sp>
        <p:nvSpPr>
          <p:cNvPr id="5" name="Footer Placeholder 4"/>
          <p:cNvSpPr>
            <a:spLocks noGrp="1"/>
          </p:cNvSpPr>
          <p:nvPr>
            <p:ph type="ftr" sz="quarter" idx="3"/>
          </p:nvPr>
        </p:nvSpPr>
        <p:spPr>
          <a:xfrm>
            <a:off x="2271713" y="8475136"/>
            <a:ext cx="2314575" cy="48683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43463" y="8475136"/>
            <a:ext cx="1543050" cy="486833"/>
          </a:xfrm>
          <a:prstGeom prst="rect">
            <a:avLst/>
          </a:prstGeom>
        </p:spPr>
        <p:txBody>
          <a:bodyPr vert="horz" lIns="91440" tIns="45720" rIns="91440" bIns="45720" rtlCol="0" anchor="ctr"/>
          <a:lstStyle>
            <a:lvl1pPr algn="r">
              <a:defRPr sz="900">
                <a:solidFill>
                  <a:schemeClr val="tx1">
                    <a:tint val="75000"/>
                  </a:schemeClr>
                </a:solidFill>
              </a:defRPr>
            </a:lvl1pPr>
          </a:lstStyle>
          <a:p>
            <a:fld id="{F260D68E-7B69-CB4C-A134-D9038ABCEB3C}" type="slidenum">
              <a:rPr lang="en-US" smtClean="0"/>
              <a:t>‹#›</a:t>
            </a:fld>
            <a:endParaRPr lang="en-US"/>
          </a:p>
        </p:txBody>
      </p:sp>
    </p:spTree>
    <p:extLst>
      <p:ext uri="{BB962C8B-B14F-4D97-AF65-F5344CB8AC3E}">
        <p14:creationId xmlns:p14="http://schemas.microsoft.com/office/powerpoint/2010/main" val="90309372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tif"/><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485EFA7-F4AD-F84D-BC61-71B92C5470F9}"/>
              </a:ext>
            </a:extLst>
          </p:cNvPr>
          <p:cNvSpPr txBox="1"/>
          <p:nvPr/>
        </p:nvSpPr>
        <p:spPr>
          <a:xfrm>
            <a:off x="754439" y="709404"/>
            <a:ext cx="5349123" cy="7725192"/>
          </a:xfrm>
          <a:prstGeom prst="rect">
            <a:avLst/>
          </a:prstGeom>
          <a:noFill/>
          <a:ln w="50800" cap="flat">
            <a:solidFill>
              <a:srgbClr val="000000"/>
            </a:solidFill>
          </a:ln>
        </p:spPr>
        <p:txBody>
          <a:bodyPr wrap="square" lIns="274320" tIns="274320" rIns="274320" bIns="274320" rtlCol="0" anchor="ctr" anchorCtr="0">
            <a:spAutoFit/>
          </a:bodyPr>
          <a:lstStyle/>
          <a:p>
            <a:r>
              <a:rPr lang="en-US" sz="2000" dirty="0">
                <a:solidFill>
                  <a:srgbClr val="D43352"/>
                </a:solidFill>
                <a:latin typeface="Acherus Grotesque Light" panose="02000505000000020004" pitchFamily="2" charset="77"/>
              </a:rPr>
              <a:t>ORIGNS OF BLACK HISTORY MONTH</a:t>
            </a:r>
          </a:p>
          <a:p>
            <a:endParaRPr lang="en-US" sz="1400" dirty="0">
              <a:solidFill>
                <a:srgbClr val="000000"/>
              </a:solidFill>
              <a:latin typeface="Acherus Grotesque" panose="02000505000000020004" pitchFamily="2" charset="77"/>
            </a:endParaRPr>
          </a:p>
          <a:p>
            <a:pPr algn="just"/>
            <a:r>
              <a:rPr lang="en-US" sz="1200" dirty="0">
                <a:solidFill>
                  <a:srgbClr val="000000"/>
                </a:solidFill>
                <a:latin typeface="Crimson Text" panose="02000503000000000000" pitchFamily="2" charset="77"/>
              </a:rPr>
              <a:t>As a Harvard-trained historian, Carter G. Woodson, like W. E. B. Du </a:t>
            </a:r>
            <a:r>
              <a:rPr lang="en-US" sz="1200" dirty="0" err="1">
                <a:solidFill>
                  <a:srgbClr val="000000"/>
                </a:solidFill>
                <a:latin typeface="Crimson Text" panose="02000503000000000000" pitchFamily="2" charset="77"/>
              </a:rPr>
              <a:t>Bois</a:t>
            </a:r>
            <a:r>
              <a:rPr lang="en-US" sz="1200" dirty="0">
                <a:solidFill>
                  <a:srgbClr val="000000"/>
                </a:solidFill>
                <a:latin typeface="Crimson Text" panose="02000503000000000000" pitchFamily="2" charset="77"/>
              </a:rPr>
              <a:t> before him, believed that truth could not be denied and that reason would prevail over prejudice. His hopes to raise awareness of African American’s contributions to civilization was realized when he and the organization he founded, the Association for the Study of Negro Life and History (ASNLH), conceived and announced Negro History Week in 1925. The event was first celebrated during a week in February 1926 that encompassed the birthdays of both Abraham Lincoln and Frederick Douglass. The response was overwhelming: Black history clubs sprang up; teachers demanded materials to instruct their pupils; and progressive whites, not simply white scholars and philanthropists, stepped forward to endorse the effort.</a:t>
            </a:r>
          </a:p>
          <a:p>
            <a:pPr algn="just"/>
            <a:endParaRPr lang="en-US" sz="1200" dirty="0">
              <a:solidFill>
                <a:srgbClr val="000000"/>
              </a:solidFill>
              <a:latin typeface="Crimson Text" panose="02000503000000000000" pitchFamily="2" charset="77"/>
            </a:endParaRPr>
          </a:p>
          <a:p>
            <a:pPr algn="just"/>
            <a:r>
              <a:rPr lang="en-US" sz="1200" dirty="0">
                <a:solidFill>
                  <a:srgbClr val="000000"/>
                </a:solidFill>
                <a:latin typeface="Crimson Text" panose="02000503000000000000" pitchFamily="2" charset="77"/>
              </a:rPr>
              <a:t>By the time of Woodson’s death in 1950, Negro History Week had become a central part of African American life and substantial progress had been made in bringing more Americans to appreciate the celebration. At mid–century, mayors of cities nationwide issued proclamations noting Negro History Week. The Black Awakening of the 1960s dramatically expanded the consciousness of African Americans about the importance of black history, and the Civil Rights movement focused Americans of all color on the subject of the contributions of African Americans to our history and culture.</a:t>
            </a:r>
          </a:p>
          <a:p>
            <a:pPr algn="just"/>
            <a:endParaRPr lang="en-US" sz="1200" dirty="0">
              <a:solidFill>
                <a:srgbClr val="000000"/>
              </a:solidFill>
              <a:latin typeface="Crimson Text" panose="02000503000000000000" pitchFamily="2" charset="77"/>
            </a:endParaRPr>
          </a:p>
          <a:p>
            <a:pPr algn="just"/>
            <a:r>
              <a:rPr lang="en-US" sz="1200" dirty="0">
                <a:solidFill>
                  <a:srgbClr val="000000"/>
                </a:solidFill>
                <a:latin typeface="Crimson Text" panose="02000503000000000000" pitchFamily="2" charset="77"/>
              </a:rPr>
              <a:t>The celebration was expanded to a month in 1976, the nation’s bicentennial. President Gerald R. Ford urged Americans to “seize the opportunity to honor the too-often neglected accomplishments of black Americans in every area of endeavor throughout our history.” That year, fifty years after the first celebration, the association held the first African American History Month. By this time, the entire nation had come to recognize the importance of Black history in the drama of the American story. Since then each American president has issued African American History Month proclamations. And the association—now the Association for the Study of African American Life and History (ASALH)—continues to promote the study of Black history all year.</a:t>
            </a:r>
          </a:p>
          <a:p>
            <a:pPr algn="just"/>
            <a:endParaRPr lang="en-US" sz="1200" dirty="0">
              <a:solidFill>
                <a:srgbClr val="000000"/>
              </a:solidFill>
              <a:latin typeface="Crimson Text" panose="02000503000000000000" pitchFamily="2" charset="77"/>
            </a:endParaRPr>
          </a:p>
          <a:p>
            <a:pPr algn="just"/>
            <a:r>
              <a:rPr lang="en-US" sz="1200" dirty="0">
                <a:solidFill>
                  <a:srgbClr val="000000"/>
                </a:solidFill>
                <a:latin typeface="Crimson Text" panose="02000503000000000000" pitchFamily="2" charset="77"/>
              </a:rPr>
              <a:t>(Excerpt from an essay by Daryl Michael Scott, Howard University, for the Association for the Study of African American Life and History. Published on </a:t>
            </a:r>
            <a:r>
              <a:rPr lang="en-US" sz="1200" dirty="0" err="1">
                <a:solidFill>
                  <a:srgbClr val="000000"/>
                </a:solidFill>
                <a:latin typeface="Crimson Text" panose="02000503000000000000" pitchFamily="2" charset="77"/>
              </a:rPr>
              <a:t>AfricanAmericanHistoryMonth.gov</a:t>
            </a:r>
            <a:r>
              <a:rPr lang="en-US" sz="1200" dirty="0">
                <a:solidFill>
                  <a:srgbClr val="000000"/>
                </a:solidFill>
                <a:latin typeface="Crimson Text" panose="02000503000000000000" pitchFamily="2" charset="77"/>
              </a:rPr>
              <a:t>)</a:t>
            </a:r>
          </a:p>
        </p:txBody>
      </p:sp>
    </p:spTree>
    <p:extLst>
      <p:ext uri="{BB962C8B-B14F-4D97-AF65-F5344CB8AC3E}">
        <p14:creationId xmlns:p14="http://schemas.microsoft.com/office/powerpoint/2010/main" val="36300224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485EFA7-F4AD-F84D-BC61-71B92C5470F9}"/>
              </a:ext>
            </a:extLst>
          </p:cNvPr>
          <p:cNvSpPr txBox="1"/>
          <p:nvPr/>
        </p:nvSpPr>
        <p:spPr>
          <a:xfrm>
            <a:off x="750734" y="728766"/>
            <a:ext cx="5349123" cy="3477875"/>
          </a:xfrm>
          <a:prstGeom prst="rect">
            <a:avLst/>
          </a:prstGeom>
          <a:noFill/>
          <a:ln w="50800" cap="flat">
            <a:solidFill>
              <a:srgbClr val="000000"/>
            </a:solidFill>
          </a:ln>
        </p:spPr>
        <p:txBody>
          <a:bodyPr wrap="square" lIns="274320" tIns="274320" rIns="274320" bIns="274320" rtlCol="0" anchor="ctr" anchorCtr="0">
            <a:spAutoFit/>
          </a:bodyPr>
          <a:lstStyle/>
          <a:p>
            <a:r>
              <a:rPr lang="en-US" sz="2000" dirty="0">
                <a:solidFill>
                  <a:srgbClr val="D43352"/>
                </a:solidFill>
                <a:latin typeface="Acherus Grotesque Light" panose="02000505000000020004" pitchFamily="2" charset="77"/>
              </a:rPr>
              <a:t>MEMOS FROM</a:t>
            </a:r>
            <a:br>
              <a:rPr lang="en-US" sz="2000" dirty="0">
                <a:solidFill>
                  <a:srgbClr val="D43352"/>
                </a:solidFill>
                <a:latin typeface="Acherus Grotesque Light" panose="02000505000000020004" pitchFamily="2" charset="77"/>
              </a:rPr>
            </a:br>
            <a:r>
              <a:rPr lang="en-US" sz="2000" dirty="0">
                <a:solidFill>
                  <a:srgbClr val="D43352"/>
                </a:solidFill>
                <a:latin typeface="Acherus Grotesque Light" panose="02000505000000020004" pitchFamily="2" charset="77"/>
              </a:rPr>
              <a:t>PRESIDENT WILLIAM E. LAVERY</a:t>
            </a:r>
          </a:p>
          <a:p>
            <a:endParaRPr lang="en-US" sz="1400" dirty="0">
              <a:solidFill>
                <a:srgbClr val="000000"/>
              </a:solidFill>
              <a:latin typeface="Acherus Grotesque" panose="02000505000000020004" pitchFamily="2" charset="77"/>
            </a:endParaRPr>
          </a:p>
          <a:p>
            <a:r>
              <a:rPr lang="en-US" sz="1600" dirty="0">
                <a:solidFill>
                  <a:srgbClr val="000000"/>
                </a:solidFill>
                <a:latin typeface="Acherus Grotesque" panose="02000505000000020004" pitchFamily="2" charset="77"/>
              </a:rPr>
              <a:t>Source</a:t>
            </a:r>
            <a:endParaRPr lang="en-US" sz="1400" dirty="0">
              <a:solidFill>
                <a:srgbClr val="000000"/>
              </a:solidFill>
              <a:latin typeface="Acherus Grotesque" panose="02000505000000020004" pitchFamily="2" charset="77"/>
            </a:endParaRPr>
          </a:p>
          <a:p>
            <a:r>
              <a:rPr lang="en-US" sz="1200" dirty="0">
                <a:solidFill>
                  <a:srgbClr val="000000"/>
                </a:solidFill>
                <a:latin typeface="Crimson Text" panose="02000503000000000000" pitchFamily="2" charset="77"/>
              </a:rPr>
              <a:t>Records of the Office of the President, William E. </a:t>
            </a:r>
            <a:r>
              <a:rPr lang="en-US" sz="1200" dirty="0" err="1">
                <a:solidFill>
                  <a:srgbClr val="000000"/>
                </a:solidFill>
                <a:latin typeface="Crimson Text" panose="02000503000000000000" pitchFamily="2" charset="77"/>
              </a:rPr>
              <a:t>Lavery</a:t>
            </a:r>
            <a:r>
              <a:rPr lang="en-US" sz="1200" dirty="0">
                <a:solidFill>
                  <a:srgbClr val="000000"/>
                </a:solidFill>
                <a:latin typeface="Crimson Text" panose="02000503000000000000" pitchFamily="2" charset="77"/>
              </a:rPr>
              <a:t>, 1975-1987 (RG 2/12)</a:t>
            </a:r>
          </a:p>
          <a:p>
            <a:endParaRPr lang="en-US" sz="1400" dirty="0">
              <a:solidFill>
                <a:srgbClr val="000000"/>
              </a:solidFill>
              <a:latin typeface="Acherus Grotesque" panose="02000505000000020004" pitchFamily="2" charset="77"/>
            </a:endParaRPr>
          </a:p>
          <a:p>
            <a:r>
              <a:rPr lang="en-US" sz="1600" dirty="0">
                <a:solidFill>
                  <a:srgbClr val="000000"/>
                </a:solidFill>
                <a:latin typeface="Acherus Grotesque" panose="02000505000000020004" pitchFamily="2" charset="77"/>
              </a:rPr>
              <a:t>Date</a:t>
            </a:r>
          </a:p>
          <a:p>
            <a:r>
              <a:rPr lang="en-US" sz="1200" dirty="0">
                <a:solidFill>
                  <a:srgbClr val="000000"/>
                </a:solidFill>
                <a:latin typeface="Crimson Text" panose="02000503000000000000" pitchFamily="2" charset="77"/>
              </a:rPr>
              <a:t>1986, 1987</a:t>
            </a:r>
          </a:p>
          <a:p>
            <a:endParaRPr lang="en-US" sz="1400" dirty="0">
              <a:solidFill>
                <a:srgbClr val="000000"/>
              </a:solidFill>
              <a:latin typeface="Acherus Grotesque" panose="02000505000000020004" pitchFamily="2" charset="77"/>
            </a:endParaRPr>
          </a:p>
          <a:p>
            <a:r>
              <a:rPr lang="en-US" sz="1600" dirty="0">
                <a:solidFill>
                  <a:srgbClr val="000000"/>
                </a:solidFill>
                <a:latin typeface="Acherus Grotesque" panose="02000505000000020004" pitchFamily="2" charset="77"/>
              </a:rPr>
              <a:t>Description</a:t>
            </a:r>
          </a:p>
          <a:p>
            <a:pPr algn="just"/>
            <a:r>
              <a:rPr lang="en-US" sz="1200" dirty="0">
                <a:solidFill>
                  <a:srgbClr val="000000"/>
                </a:solidFill>
                <a:latin typeface="Crimson Text" panose="02000503000000000000" pitchFamily="2" charset="77"/>
              </a:rPr>
              <a:t>Memos from President William E. </a:t>
            </a:r>
            <a:r>
              <a:rPr lang="en-US" sz="1200" dirty="0" err="1">
                <a:solidFill>
                  <a:srgbClr val="000000"/>
                </a:solidFill>
                <a:latin typeface="Crimson Text" panose="02000503000000000000" pitchFamily="2" charset="77"/>
              </a:rPr>
              <a:t>Lavery</a:t>
            </a:r>
            <a:r>
              <a:rPr lang="en-US" sz="1200" dirty="0">
                <a:solidFill>
                  <a:srgbClr val="000000"/>
                </a:solidFill>
                <a:latin typeface="Crimson Text" panose="02000503000000000000" pitchFamily="2" charset="77"/>
              </a:rPr>
              <a:t> (1975-1987) about the Black History Month observances at Virginia Tech for 1986 and 1987. Keynote speakers were Maya Angelou and former Georgia Senator Julian Bond, respectively.</a:t>
            </a:r>
          </a:p>
        </p:txBody>
      </p:sp>
    </p:spTree>
    <p:extLst>
      <p:ext uri="{BB962C8B-B14F-4D97-AF65-F5344CB8AC3E}">
        <p14:creationId xmlns:p14="http://schemas.microsoft.com/office/powerpoint/2010/main" val="16589705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485EFA7-F4AD-F84D-BC61-71B92C5470F9}"/>
              </a:ext>
            </a:extLst>
          </p:cNvPr>
          <p:cNvSpPr txBox="1"/>
          <p:nvPr/>
        </p:nvSpPr>
        <p:spPr>
          <a:xfrm>
            <a:off x="754438" y="737756"/>
            <a:ext cx="5349123" cy="4647426"/>
          </a:xfrm>
          <a:prstGeom prst="rect">
            <a:avLst/>
          </a:prstGeom>
          <a:noFill/>
          <a:ln w="50800" cap="flat">
            <a:solidFill>
              <a:srgbClr val="000000"/>
            </a:solidFill>
          </a:ln>
        </p:spPr>
        <p:txBody>
          <a:bodyPr wrap="square" lIns="274320" tIns="274320" rIns="274320" bIns="274320" rtlCol="0" anchor="ctr" anchorCtr="0">
            <a:spAutoFit/>
          </a:bodyPr>
          <a:lstStyle/>
          <a:p>
            <a:r>
              <a:rPr lang="en-US" sz="2000" dirty="0">
                <a:solidFill>
                  <a:srgbClr val="D43352"/>
                </a:solidFill>
                <a:latin typeface="Acherus Grotesque Light" panose="02000505000000020004" pitchFamily="2" charset="77"/>
              </a:rPr>
              <a:t>NEGRO HISTORY WEEK BOOKLETS</a:t>
            </a:r>
          </a:p>
          <a:p>
            <a:endParaRPr lang="en-US" sz="1400" dirty="0">
              <a:solidFill>
                <a:srgbClr val="000000"/>
              </a:solidFill>
              <a:latin typeface="Acherus Grotesque" panose="02000505000000020004" pitchFamily="2" charset="77"/>
            </a:endParaRPr>
          </a:p>
          <a:p>
            <a:r>
              <a:rPr lang="en-US" sz="1600" dirty="0">
                <a:solidFill>
                  <a:srgbClr val="000000"/>
                </a:solidFill>
                <a:latin typeface="Acherus Grotesque" panose="02000505000000020004" pitchFamily="2" charset="77"/>
              </a:rPr>
              <a:t>Source</a:t>
            </a:r>
            <a:endParaRPr lang="en-US" sz="1400" dirty="0">
              <a:solidFill>
                <a:srgbClr val="000000"/>
              </a:solidFill>
              <a:latin typeface="Acherus Grotesque" panose="02000505000000020004" pitchFamily="2" charset="77"/>
            </a:endParaRPr>
          </a:p>
          <a:p>
            <a:r>
              <a:rPr lang="en-US" sz="1200" dirty="0">
                <a:solidFill>
                  <a:srgbClr val="000000"/>
                </a:solidFill>
                <a:latin typeface="Crimson Text" panose="02000503000000000000" pitchFamily="2" charset="77"/>
              </a:rPr>
              <a:t>Black History Pamphlet Collection (Ms2012-066)</a:t>
            </a:r>
          </a:p>
          <a:p>
            <a:endParaRPr lang="en-US" sz="1400" dirty="0">
              <a:solidFill>
                <a:srgbClr val="000000"/>
              </a:solidFill>
              <a:latin typeface="Acherus Grotesque" panose="02000505000000020004" pitchFamily="2" charset="77"/>
            </a:endParaRPr>
          </a:p>
          <a:p>
            <a:r>
              <a:rPr lang="en-US" sz="1600" dirty="0">
                <a:solidFill>
                  <a:srgbClr val="000000"/>
                </a:solidFill>
                <a:latin typeface="Acherus Grotesque" panose="02000505000000020004" pitchFamily="2" charset="77"/>
              </a:rPr>
              <a:t>Date</a:t>
            </a:r>
          </a:p>
          <a:p>
            <a:r>
              <a:rPr lang="en-US" sz="1200" dirty="0">
                <a:solidFill>
                  <a:srgbClr val="000000"/>
                </a:solidFill>
                <a:latin typeface="Crimson Text" panose="02000503000000000000" pitchFamily="2" charset="77"/>
              </a:rPr>
              <a:t>1946, 1950, 1952</a:t>
            </a:r>
          </a:p>
          <a:p>
            <a:endParaRPr lang="en-US" sz="1400" dirty="0">
              <a:solidFill>
                <a:srgbClr val="000000"/>
              </a:solidFill>
              <a:latin typeface="Acherus Grotesque" panose="02000505000000020004" pitchFamily="2" charset="77"/>
            </a:endParaRPr>
          </a:p>
          <a:p>
            <a:r>
              <a:rPr lang="en-US" sz="1600" dirty="0">
                <a:solidFill>
                  <a:srgbClr val="000000"/>
                </a:solidFill>
                <a:latin typeface="Acherus Grotesque" panose="02000505000000020004" pitchFamily="2" charset="77"/>
              </a:rPr>
              <a:t>Description</a:t>
            </a:r>
          </a:p>
          <a:p>
            <a:pPr algn="just"/>
            <a:r>
              <a:rPr lang="en-US" sz="1200" dirty="0">
                <a:solidFill>
                  <a:srgbClr val="000000"/>
                </a:solidFill>
                <a:latin typeface="Crimson Text" panose="02000503000000000000" pitchFamily="2" charset="77"/>
              </a:rPr>
              <a:t>Negro History Week booklets from the International Workers Order (IWO) and the Educational Department of the New York State Communist Party. The booklets include a variety of articles about Black history in the United States through the lens of Communist Party and Soviet propaganda.</a:t>
            </a:r>
          </a:p>
          <a:p>
            <a:pPr algn="just"/>
            <a:endParaRPr lang="en-US" sz="1200" dirty="0">
              <a:solidFill>
                <a:srgbClr val="000000"/>
              </a:solidFill>
              <a:latin typeface="Crimson Text" panose="02000503000000000000" pitchFamily="2" charset="77"/>
            </a:endParaRPr>
          </a:p>
          <a:p>
            <a:pPr algn="just"/>
            <a:r>
              <a:rPr lang="en-US" sz="1200" dirty="0">
                <a:solidFill>
                  <a:srgbClr val="000000"/>
                </a:solidFill>
                <a:latin typeface="Crimson Text" panose="02000503000000000000" pitchFamily="2" charset="77"/>
              </a:rPr>
              <a:t>The illustration on the 1952 booklet depicts the “First Negro Senator and Congressmen-41&amp;42 Congress” and names them as U.S. Senator H.R. Revels of Mississippi, </a:t>
            </a:r>
            <a:r>
              <a:rPr lang="en-US" sz="1200" dirty="0" err="1">
                <a:solidFill>
                  <a:srgbClr val="000000"/>
                </a:solidFill>
                <a:latin typeface="Crimson Text" panose="02000503000000000000" pitchFamily="2" charset="77"/>
              </a:rPr>
              <a:t>Benj</a:t>
            </a:r>
            <a:r>
              <a:rPr lang="en-US" sz="1200" dirty="0">
                <a:solidFill>
                  <a:srgbClr val="000000"/>
                </a:solidFill>
                <a:latin typeface="Crimson Text" panose="02000503000000000000" pitchFamily="2" charset="77"/>
              </a:rPr>
              <a:t> S Turner, M.C. (Member of Congress) of Alabama, Robert C De Large, M.C. of S. Carolina, Josiah T Walls, M.C. of Florida, Jefferson H. Long, M.C. of Georgia, Joseph H. Rainy, M.C. of S. Carolina, and R Brown Elliot, M.C. of S. Carolina.</a:t>
            </a:r>
          </a:p>
        </p:txBody>
      </p:sp>
    </p:spTree>
    <p:extLst>
      <p:ext uri="{BB962C8B-B14F-4D97-AF65-F5344CB8AC3E}">
        <p14:creationId xmlns:p14="http://schemas.microsoft.com/office/powerpoint/2010/main" val="4300260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485EFA7-F4AD-F84D-BC61-71B92C5470F9}"/>
              </a:ext>
            </a:extLst>
          </p:cNvPr>
          <p:cNvSpPr txBox="1"/>
          <p:nvPr/>
        </p:nvSpPr>
        <p:spPr>
          <a:xfrm>
            <a:off x="750734" y="1462092"/>
            <a:ext cx="5349123" cy="1631216"/>
          </a:xfrm>
          <a:prstGeom prst="rect">
            <a:avLst/>
          </a:prstGeom>
          <a:noFill/>
          <a:ln w="50800" cap="flat">
            <a:solidFill>
              <a:srgbClr val="000000"/>
            </a:solidFill>
          </a:ln>
        </p:spPr>
        <p:txBody>
          <a:bodyPr wrap="square" lIns="274320" tIns="274320" rIns="274320" bIns="274320" rtlCol="0" anchor="ctr" anchorCtr="0">
            <a:spAutoFit/>
          </a:bodyPr>
          <a:lstStyle/>
          <a:p>
            <a:r>
              <a:rPr lang="en-US" sz="2000" dirty="0">
                <a:solidFill>
                  <a:srgbClr val="D43352"/>
                </a:solidFill>
                <a:latin typeface="Acherus Grotesque Light" panose="02000505000000020004" pitchFamily="2" charset="77"/>
              </a:rPr>
              <a:t>LOCAL NEWSPAPERS FROM 1976</a:t>
            </a:r>
          </a:p>
          <a:p>
            <a:endParaRPr lang="en-US" sz="1400" dirty="0">
              <a:solidFill>
                <a:srgbClr val="000000"/>
              </a:solidFill>
              <a:latin typeface="Acherus Grotesque" panose="02000505000000020004" pitchFamily="2" charset="77"/>
            </a:endParaRPr>
          </a:p>
          <a:p>
            <a:pPr algn="just"/>
            <a:r>
              <a:rPr lang="en-US" sz="1200" dirty="0">
                <a:solidFill>
                  <a:srgbClr val="000000"/>
                </a:solidFill>
                <a:latin typeface="Crimson Text" panose="02000503000000000000" pitchFamily="2" charset="77"/>
              </a:rPr>
              <a:t>While President Gerald Ford proclaimed Black History Month as part of the United States Bicentennial in 1976, events held that year in and around Blacksburg remained confined to a single “Black History Week.”</a:t>
            </a:r>
          </a:p>
        </p:txBody>
      </p:sp>
      <p:sp>
        <p:nvSpPr>
          <p:cNvPr id="3" name="TextBox 2">
            <a:extLst>
              <a:ext uri="{FF2B5EF4-FFF2-40B4-BE49-F238E27FC236}">
                <a16:creationId xmlns:a16="http://schemas.microsoft.com/office/drawing/2014/main" id="{DDECE9E2-CE9B-EA42-AF92-C89BA85499C7}"/>
              </a:ext>
            </a:extLst>
          </p:cNvPr>
          <p:cNvSpPr txBox="1"/>
          <p:nvPr/>
        </p:nvSpPr>
        <p:spPr>
          <a:xfrm>
            <a:off x="750734" y="5281250"/>
            <a:ext cx="5349123" cy="3170099"/>
          </a:xfrm>
          <a:prstGeom prst="rect">
            <a:avLst/>
          </a:prstGeom>
          <a:noFill/>
          <a:ln w="50800" cap="flat">
            <a:solidFill>
              <a:srgbClr val="000000"/>
            </a:solidFill>
          </a:ln>
        </p:spPr>
        <p:txBody>
          <a:bodyPr wrap="square" lIns="274320" tIns="274320" rIns="274320" bIns="274320" rtlCol="0" anchor="ctr" anchorCtr="0">
            <a:spAutoFit/>
          </a:bodyPr>
          <a:lstStyle/>
          <a:p>
            <a:r>
              <a:rPr lang="en-US" sz="2000" dirty="0">
                <a:solidFill>
                  <a:srgbClr val="D43352"/>
                </a:solidFill>
                <a:latin typeface="Acherus Grotesque Light" panose="02000505000000020004" pitchFamily="2" charset="77"/>
              </a:rPr>
              <a:t>THE PLAIN DEALER</a:t>
            </a:r>
          </a:p>
          <a:p>
            <a:endParaRPr lang="en-US" sz="1400" dirty="0">
              <a:solidFill>
                <a:srgbClr val="000000"/>
              </a:solidFill>
              <a:latin typeface="Acherus Grotesque" panose="02000505000000020004" pitchFamily="2" charset="77"/>
            </a:endParaRPr>
          </a:p>
          <a:p>
            <a:r>
              <a:rPr lang="en-US" sz="1600" dirty="0">
                <a:solidFill>
                  <a:srgbClr val="000000"/>
                </a:solidFill>
                <a:latin typeface="Acherus Grotesque" panose="02000505000000020004" pitchFamily="2" charset="77"/>
              </a:rPr>
              <a:t>Source</a:t>
            </a:r>
            <a:endParaRPr lang="en-US" sz="1400" dirty="0">
              <a:solidFill>
                <a:srgbClr val="000000"/>
              </a:solidFill>
              <a:latin typeface="Acherus Grotesque" panose="02000505000000020004" pitchFamily="2" charset="77"/>
            </a:endParaRPr>
          </a:p>
          <a:p>
            <a:r>
              <a:rPr lang="en-US" sz="1200" dirty="0">
                <a:solidFill>
                  <a:srgbClr val="000000"/>
                </a:solidFill>
                <a:latin typeface="Crimson Text" panose="02000503000000000000" pitchFamily="2" charset="77"/>
              </a:rPr>
              <a:t>Virginia Newspaper Collection (Ms2012-034)</a:t>
            </a:r>
          </a:p>
          <a:p>
            <a:endParaRPr lang="en-US" sz="1400" dirty="0">
              <a:solidFill>
                <a:srgbClr val="000000"/>
              </a:solidFill>
              <a:latin typeface="Acherus Grotesque" panose="02000505000000020004" pitchFamily="2" charset="77"/>
            </a:endParaRPr>
          </a:p>
          <a:p>
            <a:r>
              <a:rPr lang="en-US" sz="1600" dirty="0">
                <a:solidFill>
                  <a:srgbClr val="000000"/>
                </a:solidFill>
                <a:latin typeface="Acherus Grotesque" panose="02000505000000020004" pitchFamily="2" charset="77"/>
              </a:rPr>
              <a:t>Date</a:t>
            </a:r>
          </a:p>
          <a:p>
            <a:r>
              <a:rPr lang="en-US" sz="1200" dirty="0">
                <a:solidFill>
                  <a:srgbClr val="000000"/>
                </a:solidFill>
                <a:latin typeface="Crimson Text" panose="02000503000000000000" pitchFamily="2" charset="77"/>
              </a:rPr>
              <a:t>February 20 – March 5, 1976</a:t>
            </a:r>
          </a:p>
          <a:p>
            <a:endParaRPr lang="en-US" sz="1400" dirty="0">
              <a:solidFill>
                <a:srgbClr val="000000"/>
              </a:solidFill>
              <a:latin typeface="Acherus Grotesque" panose="02000505000000020004" pitchFamily="2" charset="77"/>
            </a:endParaRPr>
          </a:p>
          <a:p>
            <a:r>
              <a:rPr lang="en-US" sz="1600" dirty="0">
                <a:solidFill>
                  <a:srgbClr val="000000"/>
                </a:solidFill>
                <a:latin typeface="Acherus Grotesque" panose="02000505000000020004" pitchFamily="2" charset="77"/>
              </a:rPr>
              <a:t>Description</a:t>
            </a:r>
          </a:p>
          <a:p>
            <a:pPr algn="just"/>
            <a:r>
              <a:rPr lang="en-US" sz="1200" dirty="0">
                <a:solidFill>
                  <a:srgbClr val="000000"/>
                </a:solidFill>
                <a:latin typeface="Crimson Text" panose="02000503000000000000" pitchFamily="2" charset="77"/>
              </a:rPr>
              <a:t>This issue of </a:t>
            </a:r>
            <a:r>
              <a:rPr lang="en-US" sz="1200" i="1" dirty="0">
                <a:solidFill>
                  <a:srgbClr val="000000"/>
                </a:solidFill>
                <a:latin typeface="Crimson Text" panose="02000503000000000000" pitchFamily="2" charset="77"/>
              </a:rPr>
              <a:t>The Plain Dealer</a:t>
            </a:r>
            <a:r>
              <a:rPr lang="en-US" sz="1200" dirty="0">
                <a:solidFill>
                  <a:srgbClr val="000000"/>
                </a:solidFill>
                <a:latin typeface="Crimson Text" panose="02000503000000000000" pitchFamily="2" charset="77"/>
              </a:rPr>
              <a:t>, a local Blacksburg alternative newspaper, includes an article about an event featuring the Black activist, </a:t>
            </a:r>
            <a:r>
              <a:rPr lang="en-US" sz="1200" dirty="0" err="1">
                <a:solidFill>
                  <a:srgbClr val="000000"/>
                </a:solidFill>
                <a:latin typeface="Crimson Text" panose="02000503000000000000" pitchFamily="2" charset="77"/>
              </a:rPr>
              <a:t>Florynce</a:t>
            </a:r>
            <a:r>
              <a:rPr lang="en-US" sz="1200" dirty="0">
                <a:solidFill>
                  <a:srgbClr val="000000"/>
                </a:solidFill>
                <a:latin typeface="Crimson Text" panose="02000503000000000000" pitchFamily="2" charset="77"/>
              </a:rPr>
              <a:t> Kennedy held at Radford University as part of “Black History Week.”</a:t>
            </a:r>
          </a:p>
        </p:txBody>
      </p:sp>
    </p:spTree>
    <p:extLst>
      <p:ext uri="{BB962C8B-B14F-4D97-AF65-F5344CB8AC3E}">
        <p14:creationId xmlns:p14="http://schemas.microsoft.com/office/powerpoint/2010/main" val="23102429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485EFA7-F4AD-F84D-BC61-71B92C5470F9}"/>
              </a:ext>
            </a:extLst>
          </p:cNvPr>
          <p:cNvSpPr txBox="1"/>
          <p:nvPr/>
        </p:nvSpPr>
        <p:spPr>
          <a:xfrm>
            <a:off x="750734" y="507986"/>
            <a:ext cx="5349123" cy="3539430"/>
          </a:xfrm>
          <a:prstGeom prst="rect">
            <a:avLst/>
          </a:prstGeom>
          <a:noFill/>
          <a:ln w="50800" cap="flat">
            <a:solidFill>
              <a:srgbClr val="000000"/>
            </a:solidFill>
          </a:ln>
        </p:spPr>
        <p:txBody>
          <a:bodyPr wrap="square" lIns="274320" tIns="274320" rIns="274320" bIns="274320" rtlCol="0" anchor="ctr" anchorCtr="0">
            <a:spAutoFit/>
          </a:bodyPr>
          <a:lstStyle/>
          <a:p>
            <a:r>
              <a:rPr lang="en-US" sz="2000" dirty="0">
                <a:solidFill>
                  <a:srgbClr val="D43352"/>
                </a:solidFill>
                <a:latin typeface="Acherus Grotesque Light" panose="02000505000000020004" pitchFamily="2" charset="77"/>
              </a:rPr>
              <a:t>THE COLLEGIATE TIMES</a:t>
            </a:r>
          </a:p>
          <a:p>
            <a:endParaRPr lang="en-US" sz="1400" dirty="0">
              <a:solidFill>
                <a:srgbClr val="000000"/>
              </a:solidFill>
              <a:latin typeface="Acherus Grotesque" panose="02000505000000020004" pitchFamily="2" charset="77"/>
            </a:endParaRPr>
          </a:p>
          <a:p>
            <a:r>
              <a:rPr lang="en-US" sz="1600" dirty="0">
                <a:solidFill>
                  <a:srgbClr val="000000"/>
                </a:solidFill>
                <a:latin typeface="Acherus Grotesque" panose="02000505000000020004" pitchFamily="2" charset="77"/>
              </a:rPr>
              <a:t>Source</a:t>
            </a:r>
            <a:endParaRPr lang="en-US" sz="1400" dirty="0">
              <a:solidFill>
                <a:srgbClr val="000000"/>
              </a:solidFill>
              <a:latin typeface="Acherus Grotesque" panose="02000505000000020004" pitchFamily="2" charset="77"/>
            </a:endParaRPr>
          </a:p>
          <a:p>
            <a:r>
              <a:rPr lang="en-US" sz="1200" dirty="0">
                <a:solidFill>
                  <a:srgbClr val="000000"/>
                </a:solidFill>
                <a:latin typeface="Crimson Text" panose="02000503000000000000" pitchFamily="2" charset="77"/>
              </a:rPr>
              <a:t>Collegiate Times (LD5655.V8 V5)</a:t>
            </a:r>
          </a:p>
          <a:p>
            <a:endParaRPr lang="en-US" sz="1400" dirty="0">
              <a:solidFill>
                <a:srgbClr val="000000"/>
              </a:solidFill>
              <a:latin typeface="Acherus Grotesque" panose="02000505000000020004" pitchFamily="2" charset="77"/>
            </a:endParaRPr>
          </a:p>
          <a:p>
            <a:r>
              <a:rPr lang="en-US" sz="1600" dirty="0">
                <a:solidFill>
                  <a:srgbClr val="000000"/>
                </a:solidFill>
                <a:latin typeface="Acherus Grotesque" panose="02000505000000020004" pitchFamily="2" charset="77"/>
              </a:rPr>
              <a:t>Date</a:t>
            </a:r>
          </a:p>
          <a:p>
            <a:r>
              <a:rPr lang="en-US" sz="1200" dirty="0">
                <a:solidFill>
                  <a:srgbClr val="000000"/>
                </a:solidFill>
                <a:latin typeface="Crimson Text" panose="02000503000000000000" pitchFamily="2" charset="77"/>
              </a:rPr>
              <a:t>February 20, 1976</a:t>
            </a:r>
          </a:p>
          <a:p>
            <a:endParaRPr lang="en-US" sz="1400" dirty="0">
              <a:solidFill>
                <a:srgbClr val="000000"/>
              </a:solidFill>
              <a:latin typeface="Acherus Grotesque" panose="02000505000000020004" pitchFamily="2" charset="77"/>
            </a:endParaRPr>
          </a:p>
          <a:p>
            <a:r>
              <a:rPr lang="en-US" sz="1600" dirty="0">
                <a:solidFill>
                  <a:srgbClr val="000000"/>
                </a:solidFill>
                <a:latin typeface="Acherus Grotesque" panose="02000505000000020004" pitchFamily="2" charset="77"/>
              </a:rPr>
              <a:t>Description</a:t>
            </a:r>
          </a:p>
          <a:p>
            <a:pPr algn="just"/>
            <a:r>
              <a:rPr lang="en-US" sz="1200" i="1" dirty="0">
                <a:solidFill>
                  <a:srgbClr val="000000"/>
                </a:solidFill>
                <a:latin typeface="Crimson Text" panose="02000503000000000000" pitchFamily="2" charset="77"/>
              </a:rPr>
              <a:t>The Collegiate Times</a:t>
            </a:r>
            <a:r>
              <a:rPr lang="en-US" sz="1200" dirty="0">
                <a:solidFill>
                  <a:srgbClr val="000000"/>
                </a:solidFill>
                <a:latin typeface="Crimson Text" panose="02000503000000000000" pitchFamily="2" charset="77"/>
              </a:rPr>
              <a:t> includes a couple small schedules for “Black History and Culture Week” in the weeks leading up to the observance. There is one article during the week briefly mentioning the work of the Department of Performing Arts and Communications, the Virginia Tech Union, and the Human Relations Council and quoting the President of the HRC, </a:t>
            </a:r>
            <a:r>
              <a:rPr lang="en-US" sz="1200" dirty="0" err="1">
                <a:solidFill>
                  <a:srgbClr val="000000"/>
                </a:solidFill>
                <a:latin typeface="Crimson Text" panose="02000503000000000000" pitchFamily="2" charset="77"/>
              </a:rPr>
              <a:t>Daphyne</a:t>
            </a:r>
            <a:r>
              <a:rPr lang="en-US" sz="1200" dirty="0">
                <a:solidFill>
                  <a:srgbClr val="000000"/>
                </a:solidFill>
                <a:latin typeface="Crimson Text" panose="02000503000000000000" pitchFamily="2" charset="77"/>
              </a:rPr>
              <a:t> Saunders.</a:t>
            </a:r>
          </a:p>
        </p:txBody>
      </p:sp>
    </p:spTree>
    <p:extLst>
      <p:ext uri="{BB962C8B-B14F-4D97-AF65-F5344CB8AC3E}">
        <p14:creationId xmlns:p14="http://schemas.microsoft.com/office/powerpoint/2010/main" val="23197089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485EFA7-F4AD-F84D-BC61-71B92C5470F9}"/>
              </a:ext>
            </a:extLst>
          </p:cNvPr>
          <p:cNvSpPr txBox="1"/>
          <p:nvPr/>
        </p:nvSpPr>
        <p:spPr>
          <a:xfrm>
            <a:off x="750734" y="636433"/>
            <a:ext cx="5349123" cy="3662541"/>
          </a:xfrm>
          <a:prstGeom prst="rect">
            <a:avLst/>
          </a:prstGeom>
          <a:noFill/>
          <a:ln w="50800" cap="flat">
            <a:solidFill>
              <a:srgbClr val="000000"/>
            </a:solidFill>
          </a:ln>
        </p:spPr>
        <p:txBody>
          <a:bodyPr wrap="square" lIns="274320" tIns="274320" rIns="274320" bIns="274320" rtlCol="0" anchor="ctr" anchorCtr="0">
            <a:spAutoFit/>
          </a:bodyPr>
          <a:lstStyle/>
          <a:p>
            <a:r>
              <a:rPr lang="en-US" sz="2000" dirty="0">
                <a:solidFill>
                  <a:srgbClr val="D43352"/>
                </a:solidFill>
                <a:latin typeface="Acherus Grotesque Light" panose="02000505000000020004" pitchFamily="2" charset="77"/>
              </a:rPr>
              <a:t>BLACK HISTORY MONTH EVENT PHOTOGRAPHS</a:t>
            </a:r>
          </a:p>
          <a:p>
            <a:endParaRPr lang="en-US" sz="1400" dirty="0">
              <a:solidFill>
                <a:srgbClr val="000000"/>
              </a:solidFill>
              <a:latin typeface="Acherus Grotesque" panose="02000505000000020004" pitchFamily="2" charset="77"/>
            </a:endParaRPr>
          </a:p>
          <a:p>
            <a:r>
              <a:rPr lang="en-US" sz="1600" dirty="0">
                <a:solidFill>
                  <a:srgbClr val="000000"/>
                </a:solidFill>
                <a:latin typeface="Acherus Grotesque" panose="02000505000000020004" pitchFamily="2" charset="77"/>
              </a:rPr>
              <a:t>Source</a:t>
            </a:r>
            <a:endParaRPr lang="en-US" sz="1400" dirty="0">
              <a:solidFill>
                <a:srgbClr val="000000"/>
              </a:solidFill>
              <a:latin typeface="Acherus Grotesque" panose="02000505000000020004" pitchFamily="2" charset="77"/>
            </a:endParaRPr>
          </a:p>
          <a:p>
            <a:r>
              <a:rPr lang="en-US" sz="1200" dirty="0">
                <a:solidFill>
                  <a:srgbClr val="000000"/>
                </a:solidFill>
                <a:latin typeface="Crimson Text" panose="02000503000000000000" pitchFamily="2" charset="77"/>
              </a:rPr>
              <a:t>Black Organizations Council Records (RG 8/2/6e)</a:t>
            </a:r>
          </a:p>
          <a:p>
            <a:endParaRPr lang="en-US" sz="1400" dirty="0">
              <a:solidFill>
                <a:srgbClr val="000000"/>
              </a:solidFill>
              <a:latin typeface="Acherus Grotesque" panose="02000505000000020004" pitchFamily="2" charset="77"/>
            </a:endParaRPr>
          </a:p>
          <a:p>
            <a:r>
              <a:rPr lang="en-US" sz="1600" dirty="0">
                <a:solidFill>
                  <a:srgbClr val="000000"/>
                </a:solidFill>
                <a:latin typeface="Acherus Grotesque" panose="02000505000000020004" pitchFamily="2" charset="77"/>
              </a:rPr>
              <a:t>Date</a:t>
            </a:r>
          </a:p>
          <a:p>
            <a:r>
              <a:rPr lang="en-US" sz="1200" dirty="0">
                <a:solidFill>
                  <a:srgbClr val="000000"/>
                </a:solidFill>
                <a:latin typeface="Crimson Text" panose="02000503000000000000" pitchFamily="2" charset="77"/>
              </a:rPr>
              <a:t>2000, 2001</a:t>
            </a:r>
          </a:p>
          <a:p>
            <a:endParaRPr lang="en-US" sz="1400" dirty="0">
              <a:solidFill>
                <a:srgbClr val="000000"/>
              </a:solidFill>
              <a:latin typeface="Acherus Grotesque" panose="02000505000000020004" pitchFamily="2" charset="77"/>
            </a:endParaRPr>
          </a:p>
          <a:p>
            <a:r>
              <a:rPr lang="en-US" sz="1600" dirty="0">
                <a:solidFill>
                  <a:srgbClr val="000000"/>
                </a:solidFill>
                <a:latin typeface="Acherus Grotesque" panose="02000505000000020004" pitchFamily="2" charset="77"/>
              </a:rPr>
              <a:t>Description</a:t>
            </a:r>
          </a:p>
          <a:p>
            <a:pPr algn="just"/>
            <a:r>
              <a:rPr lang="en-US" sz="1200" dirty="0">
                <a:solidFill>
                  <a:srgbClr val="000000"/>
                </a:solidFill>
                <a:latin typeface="Crimson Text" panose="02000503000000000000" pitchFamily="2" charset="77"/>
              </a:rPr>
              <a:t>Select photographs from the 2000 and 2001 Black History Month observances at Virginia Tech, including the Lucinda Roy Book Signing, Black History Month Costume Ball, and talks by U.S. Representative Maxine Waters, artist Kip </a:t>
            </a:r>
            <a:r>
              <a:rPr lang="en-US" sz="1200" dirty="0" err="1">
                <a:solidFill>
                  <a:srgbClr val="000000"/>
                </a:solidFill>
                <a:latin typeface="Crimson Text" panose="02000503000000000000" pitchFamily="2" charset="77"/>
              </a:rPr>
              <a:t>Fulbeck</a:t>
            </a:r>
            <a:r>
              <a:rPr lang="en-US" sz="1200" dirty="0">
                <a:solidFill>
                  <a:srgbClr val="000000"/>
                </a:solidFill>
                <a:latin typeface="Crimson Text" panose="02000503000000000000" pitchFamily="2" charset="77"/>
              </a:rPr>
              <a:t>, and Judge Joe Brown.</a:t>
            </a:r>
          </a:p>
        </p:txBody>
      </p:sp>
    </p:spTree>
    <p:extLst>
      <p:ext uri="{BB962C8B-B14F-4D97-AF65-F5344CB8AC3E}">
        <p14:creationId xmlns:p14="http://schemas.microsoft.com/office/powerpoint/2010/main" val="11630237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485EFA7-F4AD-F84D-BC61-71B92C5470F9}"/>
              </a:ext>
            </a:extLst>
          </p:cNvPr>
          <p:cNvSpPr txBox="1"/>
          <p:nvPr/>
        </p:nvSpPr>
        <p:spPr>
          <a:xfrm>
            <a:off x="750734" y="811125"/>
            <a:ext cx="5349123" cy="1508105"/>
          </a:xfrm>
          <a:prstGeom prst="rect">
            <a:avLst/>
          </a:prstGeom>
          <a:noFill/>
          <a:ln w="50800" cap="flat">
            <a:solidFill>
              <a:srgbClr val="000000"/>
            </a:solidFill>
          </a:ln>
        </p:spPr>
        <p:txBody>
          <a:bodyPr wrap="square" lIns="274320" tIns="274320" rIns="274320" bIns="274320" rtlCol="0" anchor="ctr" anchorCtr="0">
            <a:spAutoFit/>
          </a:bodyPr>
          <a:lstStyle/>
          <a:p>
            <a:r>
              <a:rPr lang="en-US" sz="2000" dirty="0">
                <a:solidFill>
                  <a:srgbClr val="D43352"/>
                </a:solidFill>
                <a:latin typeface="Acherus Grotesque Light" panose="02000505000000020004" pitchFamily="2" charset="77"/>
              </a:rPr>
              <a:t>LUCINDA ROY BOOK SIGNING</a:t>
            </a:r>
          </a:p>
          <a:p>
            <a:endParaRPr lang="en-US" sz="1400" dirty="0">
              <a:solidFill>
                <a:srgbClr val="000000"/>
              </a:solidFill>
              <a:latin typeface="Acherus Grotesque" panose="02000505000000020004" pitchFamily="2" charset="77"/>
            </a:endParaRPr>
          </a:p>
          <a:p>
            <a:r>
              <a:rPr lang="en-US" sz="1600" dirty="0">
                <a:solidFill>
                  <a:srgbClr val="000000"/>
                </a:solidFill>
                <a:latin typeface="Acherus Grotesque" panose="02000505000000020004" pitchFamily="2" charset="77"/>
              </a:rPr>
              <a:t>Date</a:t>
            </a:r>
          </a:p>
          <a:p>
            <a:r>
              <a:rPr lang="en-US" sz="1200" dirty="0">
                <a:solidFill>
                  <a:srgbClr val="000000"/>
                </a:solidFill>
                <a:latin typeface="Crimson Text" panose="02000503000000000000" pitchFamily="2" charset="77"/>
              </a:rPr>
              <a:t>February 1, 2000</a:t>
            </a:r>
          </a:p>
        </p:txBody>
      </p:sp>
      <p:sp>
        <p:nvSpPr>
          <p:cNvPr id="3" name="TextBox 2">
            <a:extLst>
              <a:ext uri="{FF2B5EF4-FFF2-40B4-BE49-F238E27FC236}">
                <a16:creationId xmlns:a16="http://schemas.microsoft.com/office/drawing/2014/main" id="{CE42AAEF-017B-FF44-9441-C7FB133BF545}"/>
              </a:ext>
            </a:extLst>
          </p:cNvPr>
          <p:cNvSpPr txBox="1"/>
          <p:nvPr/>
        </p:nvSpPr>
        <p:spPr>
          <a:xfrm>
            <a:off x="750734" y="3232203"/>
            <a:ext cx="5349123" cy="1815882"/>
          </a:xfrm>
          <a:prstGeom prst="rect">
            <a:avLst/>
          </a:prstGeom>
          <a:noFill/>
          <a:ln w="50800" cap="flat">
            <a:solidFill>
              <a:srgbClr val="000000"/>
            </a:solidFill>
          </a:ln>
        </p:spPr>
        <p:txBody>
          <a:bodyPr wrap="square" lIns="274320" tIns="274320" rIns="274320" bIns="274320" rtlCol="0" anchor="ctr" anchorCtr="0">
            <a:spAutoFit/>
          </a:bodyPr>
          <a:lstStyle/>
          <a:p>
            <a:r>
              <a:rPr lang="en-US" sz="2000" dirty="0">
                <a:solidFill>
                  <a:srgbClr val="D43352"/>
                </a:solidFill>
                <a:latin typeface="Acherus Grotesque Light" panose="02000505000000020004" pitchFamily="2" charset="77"/>
              </a:rPr>
              <a:t>BLACK HISTORY MONTH</a:t>
            </a:r>
            <a:br>
              <a:rPr lang="en-US" sz="2000" dirty="0">
                <a:solidFill>
                  <a:srgbClr val="D43352"/>
                </a:solidFill>
                <a:latin typeface="Acherus Grotesque Light" panose="02000505000000020004" pitchFamily="2" charset="77"/>
              </a:rPr>
            </a:br>
            <a:r>
              <a:rPr lang="en-US" sz="2000" dirty="0">
                <a:solidFill>
                  <a:srgbClr val="D43352"/>
                </a:solidFill>
                <a:latin typeface="Acherus Grotesque Light" panose="02000505000000020004" pitchFamily="2" charset="77"/>
              </a:rPr>
              <a:t>COSTUME BALL</a:t>
            </a:r>
          </a:p>
          <a:p>
            <a:endParaRPr lang="en-US" sz="1400" dirty="0">
              <a:solidFill>
                <a:srgbClr val="000000"/>
              </a:solidFill>
              <a:latin typeface="Acherus Grotesque" panose="02000505000000020004" pitchFamily="2" charset="77"/>
            </a:endParaRPr>
          </a:p>
          <a:p>
            <a:r>
              <a:rPr lang="en-US" sz="1600" dirty="0">
                <a:solidFill>
                  <a:srgbClr val="000000"/>
                </a:solidFill>
                <a:latin typeface="Acherus Grotesque" panose="02000505000000020004" pitchFamily="2" charset="77"/>
              </a:rPr>
              <a:t>Date</a:t>
            </a:r>
          </a:p>
          <a:p>
            <a:r>
              <a:rPr lang="en-US" sz="1200" dirty="0">
                <a:solidFill>
                  <a:srgbClr val="000000"/>
                </a:solidFill>
                <a:latin typeface="Crimson Text" panose="02000503000000000000" pitchFamily="2" charset="77"/>
              </a:rPr>
              <a:t>February 1, 2000</a:t>
            </a:r>
          </a:p>
        </p:txBody>
      </p:sp>
      <p:sp>
        <p:nvSpPr>
          <p:cNvPr id="4" name="TextBox 3">
            <a:extLst>
              <a:ext uri="{FF2B5EF4-FFF2-40B4-BE49-F238E27FC236}">
                <a16:creationId xmlns:a16="http://schemas.microsoft.com/office/drawing/2014/main" id="{97C071ED-F6AE-6E4E-891E-04460F0E4C31}"/>
              </a:ext>
            </a:extLst>
          </p:cNvPr>
          <p:cNvSpPr txBox="1"/>
          <p:nvPr/>
        </p:nvSpPr>
        <p:spPr>
          <a:xfrm>
            <a:off x="750734" y="5807169"/>
            <a:ext cx="5349123" cy="1815882"/>
          </a:xfrm>
          <a:prstGeom prst="rect">
            <a:avLst/>
          </a:prstGeom>
          <a:noFill/>
          <a:ln w="50800" cap="flat">
            <a:solidFill>
              <a:srgbClr val="000000"/>
            </a:solidFill>
          </a:ln>
        </p:spPr>
        <p:txBody>
          <a:bodyPr wrap="square" lIns="274320" tIns="274320" rIns="274320" bIns="274320" rtlCol="0" anchor="ctr" anchorCtr="0">
            <a:spAutoFit/>
          </a:bodyPr>
          <a:lstStyle/>
          <a:p>
            <a:r>
              <a:rPr lang="en-US" sz="2000" dirty="0">
                <a:solidFill>
                  <a:srgbClr val="D43352"/>
                </a:solidFill>
                <a:latin typeface="Acherus Grotesque Light" panose="02000505000000020004" pitchFamily="2" charset="77"/>
              </a:rPr>
              <a:t>U.S. REPRESENTATIVE</a:t>
            </a:r>
            <a:br>
              <a:rPr lang="en-US" sz="2000" dirty="0">
                <a:solidFill>
                  <a:srgbClr val="D43352"/>
                </a:solidFill>
                <a:latin typeface="Acherus Grotesque Light" panose="02000505000000020004" pitchFamily="2" charset="77"/>
              </a:rPr>
            </a:br>
            <a:r>
              <a:rPr lang="en-US" sz="2000" dirty="0">
                <a:solidFill>
                  <a:srgbClr val="D43352"/>
                </a:solidFill>
                <a:latin typeface="Acherus Grotesque Light" panose="02000505000000020004" pitchFamily="2" charset="77"/>
              </a:rPr>
              <a:t>MAXINE WATERS</a:t>
            </a:r>
          </a:p>
          <a:p>
            <a:endParaRPr lang="en-US" sz="1400" dirty="0">
              <a:solidFill>
                <a:srgbClr val="000000"/>
              </a:solidFill>
              <a:latin typeface="Acherus Grotesque" panose="02000505000000020004" pitchFamily="2" charset="77"/>
            </a:endParaRPr>
          </a:p>
          <a:p>
            <a:r>
              <a:rPr lang="en-US" sz="1600" dirty="0">
                <a:solidFill>
                  <a:srgbClr val="000000"/>
                </a:solidFill>
                <a:latin typeface="Acherus Grotesque" panose="02000505000000020004" pitchFamily="2" charset="77"/>
              </a:rPr>
              <a:t>Date</a:t>
            </a:r>
          </a:p>
          <a:p>
            <a:r>
              <a:rPr lang="en-US" sz="1200" dirty="0">
                <a:solidFill>
                  <a:srgbClr val="000000"/>
                </a:solidFill>
                <a:latin typeface="Crimson Text" panose="02000503000000000000" pitchFamily="2" charset="77"/>
              </a:rPr>
              <a:t>February 3, 2000</a:t>
            </a:r>
          </a:p>
        </p:txBody>
      </p:sp>
    </p:spTree>
    <p:extLst>
      <p:ext uri="{BB962C8B-B14F-4D97-AF65-F5344CB8AC3E}">
        <p14:creationId xmlns:p14="http://schemas.microsoft.com/office/powerpoint/2010/main" val="29713506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485EFA7-F4AD-F84D-BC61-71B92C5470F9}"/>
              </a:ext>
            </a:extLst>
          </p:cNvPr>
          <p:cNvSpPr txBox="1"/>
          <p:nvPr/>
        </p:nvSpPr>
        <p:spPr>
          <a:xfrm>
            <a:off x="750734" y="811125"/>
            <a:ext cx="5349123" cy="1508105"/>
          </a:xfrm>
          <a:prstGeom prst="rect">
            <a:avLst/>
          </a:prstGeom>
          <a:noFill/>
          <a:ln w="50800" cap="flat">
            <a:solidFill>
              <a:srgbClr val="000000"/>
            </a:solidFill>
          </a:ln>
        </p:spPr>
        <p:txBody>
          <a:bodyPr wrap="square" lIns="274320" tIns="274320" rIns="274320" bIns="274320" rtlCol="0" anchor="ctr" anchorCtr="0">
            <a:spAutoFit/>
          </a:bodyPr>
          <a:lstStyle/>
          <a:p>
            <a:r>
              <a:rPr lang="en-US" sz="2000" dirty="0">
                <a:solidFill>
                  <a:srgbClr val="D43352"/>
                </a:solidFill>
                <a:latin typeface="Acherus Grotesque Light" panose="02000505000000020004" pitchFamily="2" charset="77"/>
              </a:rPr>
              <a:t>ARTIST KIP FULBECK</a:t>
            </a:r>
          </a:p>
          <a:p>
            <a:endParaRPr lang="en-US" sz="1400" dirty="0">
              <a:solidFill>
                <a:srgbClr val="000000"/>
              </a:solidFill>
              <a:latin typeface="Acherus Grotesque" panose="02000505000000020004" pitchFamily="2" charset="77"/>
            </a:endParaRPr>
          </a:p>
          <a:p>
            <a:r>
              <a:rPr lang="en-US" sz="1600" dirty="0">
                <a:solidFill>
                  <a:srgbClr val="000000"/>
                </a:solidFill>
                <a:latin typeface="Acherus Grotesque" panose="02000505000000020004" pitchFamily="2" charset="77"/>
              </a:rPr>
              <a:t>Date</a:t>
            </a:r>
          </a:p>
          <a:p>
            <a:r>
              <a:rPr lang="en-US" sz="1200" dirty="0">
                <a:solidFill>
                  <a:srgbClr val="000000"/>
                </a:solidFill>
                <a:latin typeface="Crimson Text" panose="02000503000000000000" pitchFamily="2" charset="77"/>
              </a:rPr>
              <a:t>February 23, 2000</a:t>
            </a:r>
          </a:p>
        </p:txBody>
      </p:sp>
      <p:sp>
        <p:nvSpPr>
          <p:cNvPr id="3" name="TextBox 2">
            <a:extLst>
              <a:ext uri="{FF2B5EF4-FFF2-40B4-BE49-F238E27FC236}">
                <a16:creationId xmlns:a16="http://schemas.microsoft.com/office/drawing/2014/main" id="{CE42AAEF-017B-FF44-9441-C7FB133BF545}"/>
              </a:ext>
            </a:extLst>
          </p:cNvPr>
          <p:cNvSpPr txBox="1"/>
          <p:nvPr/>
        </p:nvSpPr>
        <p:spPr>
          <a:xfrm>
            <a:off x="750734" y="3386091"/>
            <a:ext cx="5349123" cy="1508105"/>
          </a:xfrm>
          <a:prstGeom prst="rect">
            <a:avLst/>
          </a:prstGeom>
          <a:noFill/>
          <a:ln w="50800" cap="flat">
            <a:solidFill>
              <a:srgbClr val="000000"/>
            </a:solidFill>
          </a:ln>
        </p:spPr>
        <p:txBody>
          <a:bodyPr wrap="square" lIns="274320" tIns="274320" rIns="274320" bIns="274320" rtlCol="0" anchor="ctr" anchorCtr="0">
            <a:spAutoFit/>
          </a:bodyPr>
          <a:lstStyle/>
          <a:p>
            <a:r>
              <a:rPr lang="en-US" sz="2000" dirty="0">
                <a:solidFill>
                  <a:srgbClr val="D43352"/>
                </a:solidFill>
                <a:latin typeface="Acherus Grotesque Light" panose="02000505000000020004" pitchFamily="2" charset="77"/>
              </a:rPr>
              <a:t>JUDGE JOE BROWN</a:t>
            </a:r>
          </a:p>
          <a:p>
            <a:endParaRPr lang="en-US" sz="1400" dirty="0">
              <a:solidFill>
                <a:srgbClr val="000000"/>
              </a:solidFill>
              <a:latin typeface="Acherus Grotesque" panose="02000505000000020004" pitchFamily="2" charset="77"/>
            </a:endParaRPr>
          </a:p>
          <a:p>
            <a:r>
              <a:rPr lang="en-US" sz="1600" dirty="0">
                <a:solidFill>
                  <a:srgbClr val="000000"/>
                </a:solidFill>
                <a:latin typeface="Acherus Grotesque" panose="02000505000000020004" pitchFamily="2" charset="77"/>
              </a:rPr>
              <a:t>Date</a:t>
            </a:r>
          </a:p>
          <a:p>
            <a:r>
              <a:rPr lang="en-US" sz="1200" dirty="0">
                <a:solidFill>
                  <a:srgbClr val="000000"/>
                </a:solidFill>
                <a:latin typeface="Crimson Text" panose="02000503000000000000" pitchFamily="2" charset="77"/>
              </a:rPr>
              <a:t>February 9, 2001</a:t>
            </a:r>
          </a:p>
        </p:txBody>
      </p:sp>
    </p:spTree>
    <p:extLst>
      <p:ext uri="{BB962C8B-B14F-4D97-AF65-F5344CB8AC3E}">
        <p14:creationId xmlns:p14="http://schemas.microsoft.com/office/powerpoint/2010/main" val="26859625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485EFA7-F4AD-F84D-BC61-71B92C5470F9}"/>
              </a:ext>
            </a:extLst>
          </p:cNvPr>
          <p:cNvSpPr txBox="1"/>
          <p:nvPr/>
        </p:nvSpPr>
        <p:spPr>
          <a:xfrm>
            <a:off x="750734" y="915964"/>
            <a:ext cx="5349123" cy="2462213"/>
          </a:xfrm>
          <a:prstGeom prst="rect">
            <a:avLst/>
          </a:prstGeom>
          <a:noFill/>
          <a:ln w="50800" cap="flat">
            <a:solidFill>
              <a:srgbClr val="000000"/>
            </a:solidFill>
          </a:ln>
        </p:spPr>
        <p:txBody>
          <a:bodyPr wrap="square" lIns="274320" tIns="274320" rIns="274320" bIns="274320" rtlCol="0" anchor="ctr" anchorCtr="0">
            <a:spAutoFit/>
          </a:bodyPr>
          <a:lstStyle/>
          <a:p>
            <a:r>
              <a:rPr lang="en-US" sz="2000" dirty="0">
                <a:solidFill>
                  <a:srgbClr val="D43352"/>
                </a:solidFill>
                <a:latin typeface="Acherus Grotesque Light" panose="02000505000000020004" pitchFamily="2" charset="77"/>
              </a:rPr>
              <a:t>BLACK HISTORY MONTH</a:t>
            </a:r>
            <a:br>
              <a:rPr lang="en-US" sz="2000" dirty="0">
                <a:solidFill>
                  <a:srgbClr val="D43352"/>
                </a:solidFill>
                <a:latin typeface="Acherus Grotesque Light" panose="02000505000000020004" pitchFamily="2" charset="77"/>
              </a:rPr>
            </a:br>
            <a:r>
              <a:rPr lang="en-US" sz="2000" dirty="0">
                <a:solidFill>
                  <a:srgbClr val="D43352"/>
                </a:solidFill>
                <a:latin typeface="Acherus Grotesque Light" panose="02000505000000020004" pitchFamily="2" charset="77"/>
              </a:rPr>
              <a:t>EVENTS CALENDAR</a:t>
            </a:r>
          </a:p>
          <a:p>
            <a:endParaRPr lang="en-US" sz="1400" dirty="0">
              <a:solidFill>
                <a:srgbClr val="000000"/>
              </a:solidFill>
              <a:latin typeface="Acherus Grotesque" panose="02000505000000020004" pitchFamily="2" charset="77"/>
            </a:endParaRPr>
          </a:p>
          <a:p>
            <a:r>
              <a:rPr lang="en-US" sz="1600" dirty="0">
                <a:solidFill>
                  <a:srgbClr val="000000"/>
                </a:solidFill>
                <a:latin typeface="Acherus Grotesque" panose="02000505000000020004" pitchFamily="2" charset="77"/>
              </a:rPr>
              <a:t>Source</a:t>
            </a:r>
            <a:endParaRPr lang="en-US" sz="1400" dirty="0">
              <a:solidFill>
                <a:srgbClr val="000000"/>
              </a:solidFill>
              <a:latin typeface="Acherus Grotesque" panose="02000505000000020004" pitchFamily="2" charset="77"/>
            </a:endParaRPr>
          </a:p>
          <a:p>
            <a:r>
              <a:rPr lang="en-US" sz="1200" dirty="0">
                <a:solidFill>
                  <a:srgbClr val="000000"/>
                </a:solidFill>
                <a:latin typeface="Crimson Text" panose="02000503000000000000" pitchFamily="2" charset="77"/>
              </a:rPr>
              <a:t>Record Group Vertical Files (RG 8/8/4)</a:t>
            </a:r>
          </a:p>
          <a:p>
            <a:endParaRPr lang="en-US" sz="1400" dirty="0">
              <a:solidFill>
                <a:srgbClr val="000000"/>
              </a:solidFill>
              <a:latin typeface="Acherus Grotesque" panose="02000505000000020004" pitchFamily="2" charset="77"/>
            </a:endParaRPr>
          </a:p>
          <a:p>
            <a:r>
              <a:rPr lang="en-US" sz="1600" dirty="0">
                <a:solidFill>
                  <a:srgbClr val="000000"/>
                </a:solidFill>
                <a:latin typeface="Acherus Grotesque" panose="02000505000000020004" pitchFamily="2" charset="77"/>
              </a:rPr>
              <a:t>Date</a:t>
            </a:r>
          </a:p>
          <a:p>
            <a:r>
              <a:rPr lang="en-US" sz="1200" dirty="0">
                <a:solidFill>
                  <a:srgbClr val="000000"/>
                </a:solidFill>
                <a:latin typeface="Crimson Text" panose="02000503000000000000" pitchFamily="2" charset="77"/>
              </a:rPr>
              <a:t>2001</a:t>
            </a:r>
          </a:p>
        </p:txBody>
      </p:sp>
      <p:sp>
        <p:nvSpPr>
          <p:cNvPr id="3" name="TextBox 2">
            <a:extLst>
              <a:ext uri="{FF2B5EF4-FFF2-40B4-BE49-F238E27FC236}">
                <a16:creationId xmlns:a16="http://schemas.microsoft.com/office/drawing/2014/main" id="{DC0BF974-389D-2F4F-8E7A-F991FC01377E}"/>
              </a:ext>
            </a:extLst>
          </p:cNvPr>
          <p:cNvSpPr txBox="1"/>
          <p:nvPr/>
        </p:nvSpPr>
        <p:spPr>
          <a:xfrm>
            <a:off x="750733" y="4366329"/>
            <a:ext cx="5349123" cy="3323987"/>
          </a:xfrm>
          <a:prstGeom prst="rect">
            <a:avLst/>
          </a:prstGeom>
          <a:noFill/>
          <a:ln w="50800" cap="flat">
            <a:solidFill>
              <a:srgbClr val="000000"/>
            </a:solidFill>
          </a:ln>
        </p:spPr>
        <p:txBody>
          <a:bodyPr wrap="square" lIns="274320" tIns="274320" rIns="274320" bIns="274320" rtlCol="0" anchor="ctr" anchorCtr="0">
            <a:spAutoFit/>
          </a:bodyPr>
          <a:lstStyle/>
          <a:p>
            <a:r>
              <a:rPr lang="en-US" sz="2000" dirty="0">
                <a:solidFill>
                  <a:srgbClr val="D43352"/>
                </a:solidFill>
                <a:latin typeface="Acherus Grotesque Light" panose="02000505000000020004" pitchFamily="2" charset="77"/>
              </a:rPr>
              <a:t>EVENT POSTERS</a:t>
            </a:r>
          </a:p>
          <a:p>
            <a:endParaRPr lang="en-US" sz="1400" dirty="0">
              <a:solidFill>
                <a:srgbClr val="000000"/>
              </a:solidFill>
              <a:latin typeface="Acherus Grotesque" panose="02000505000000020004" pitchFamily="2" charset="77"/>
            </a:endParaRPr>
          </a:p>
          <a:p>
            <a:r>
              <a:rPr lang="en-US" sz="1600" dirty="0">
                <a:solidFill>
                  <a:srgbClr val="000000"/>
                </a:solidFill>
                <a:latin typeface="Acherus Grotesque" panose="02000505000000020004" pitchFamily="2" charset="77"/>
              </a:rPr>
              <a:t>Source</a:t>
            </a:r>
            <a:endParaRPr lang="en-US" sz="1400" dirty="0">
              <a:solidFill>
                <a:srgbClr val="000000"/>
              </a:solidFill>
              <a:latin typeface="Acherus Grotesque" panose="02000505000000020004" pitchFamily="2" charset="77"/>
            </a:endParaRPr>
          </a:p>
          <a:p>
            <a:r>
              <a:rPr lang="en-US" sz="1200" dirty="0">
                <a:solidFill>
                  <a:srgbClr val="000000"/>
                </a:solidFill>
                <a:latin typeface="Crimson Text" panose="02000503000000000000" pitchFamily="2" charset="77"/>
              </a:rPr>
              <a:t>Record Group Vertical Files (RG 8/8/4)</a:t>
            </a:r>
          </a:p>
          <a:p>
            <a:endParaRPr lang="en-US" sz="1400" dirty="0">
              <a:solidFill>
                <a:srgbClr val="000000"/>
              </a:solidFill>
              <a:latin typeface="Acherus Grotesque" panose="02000505000000020004" pitchFamily="2" charset="77"/>
            </a:endParaRPr>
          </a:p>
          <a:p>
            <a:r>
              <a:rPr lang="en-US" sz="1600" dirty="0">
                <a:solidFill>
                  <a:srgbClr val="000000"/>
                </a:solidFill>
                <a:latin typeface="Acherus Grotesque" panose="02000505000000020004" pitchFamily="2" charset="77"/>
              </a:rPr>
              <a:t>Date</a:t>
            </a:r>
          </a:p>
          <a:p>
            <a:r>
              <a:rPr lang="en-US" sz="1200" dirty="0">
                <a:solidFill>
                  <a:srgbClr val="000000"/>
                </a:solidFill>
                <a:latin typeface="Crimson Text" panose="02000503000000000000" pitchFamily="2" charset="77"/>
              </a:rPr>
              <a:t>1991, 1992</a:t>
            </a:r>
          </a:p>
          <a:p>
            <a:endParaRPr lang="en-US" sz="1200" dirty="0">
              <a:solidFill>
                <a:srgbClr val="000000"/>
              </a:solidFill>
              <a:latin typeface="Crimson Text" panose="02000503000000000000" pitchFamily="2" charset="77"/>
            </a:endParaRPr>
          </a:p>
          <a:p>
            <a:r>
              <a:rPr lang="en-US" sz="1600" dirty="0">
                <a:solidFill>
                  <a:srgbClr val="000000"/>
                </a:solidFill>
                <a:latin typeface="Acherus Grotesque" panose="02000505000000020004" pitchFamily="2" charset="77"/>
              </a:rPr>
              <a:t>Description</a:t>
            </a:r>
          </a:p>
          <a:p>
            <a:pPr algn="just"/>
            <a:r>
              <a:rPr lang="en-US" sz="1200" dirty="0">
                <a:solidFill>
                  <a:srgbClr val="000000"/>
                </a:solidFill>
                <a:latin typeface="Crimson Text" panose="02000503000000000000" pitchFamily="2" charset="77"/>
              </a:rPr>
              <a:t>Posters for Black History Month events featuring Alex Haley, author of </a:t>
            </a:r>
            <a:r>
              <a:rPr lang="en-US" sz="1200" i="1" dirty="0">
                <a:solidFill>
                  <a:srgbClr val="000000"/>
                </a:solidFill>
                <a:latin typeface="Crimson Text" panose="02000503000000000000" pitchFamily="2" charset="77"/>
              </a:rPr>
              <a:t>The Autobiography of Malcolm X</a:t>
            </a:r>
            <a:r>
              <a:rPr lang="en-US" sz="1200" dirty="0">
                <a:solidFill>
                  <a:srgbClr val="000000"/>
                </a:solidFill>
                <a:latin typeface="Crimson Text" panose="02000503000000000000" pitchFamily="2" charset="77"/>
              </a:rPr>
              <a:t> and </a:t>
            </a:r>
            <a:r>
              <a:rPr lang="en-US" sz="1200" i="1" dirty="0">
                <a:solidFill>
                  <a:srgbClr val="000000"/>
                </a:solidFill>
                <a:latin typeface="Crimson Text" panose="02000503000000000000" pitchFamily="2" charset="77"/>
              </a:rPr>
              <a:t>Roots: The Saga of an American Family</a:t>
            </a:r>
            <a:r>
              <a:rPr lang="en-US" sz="1200" dirty="0">
                <a:solidFill>
                  <a:srgbClr val="000000"/>
                </a:solidFill>
                <a:latin typeface="Crimson Text" panose="02000503000000000000" pitchFamily="2" charset="77"/>
              </a:rPr>
              <a:t>, and William Raspberry, journalist and the Knight Professor of Communications and Journalism at the Stanford Institute of Public Policy at Duke University.</a:t>
            </a:r>
          </a:p>
        </p:txBody>
      </p:sp>
    </p:spTree>
    <p:extLst>
      <p:ext uri="{BB962C8B-B14F-4D97-AF65-F5344CB8AC3E}">
        <p14:creationId xmlns:p14="http://schemas.microsoft.com/office/powerpoint/2010/main" val="33273966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1DF16176-D497-A847-8D76-C615C5F85916}"/>
              </a:ext>
            </a:extLst>
          </p:cNvPr>
          <p:cNvGrpSpPr/>
          <p:nvPr/>
        </p:nvGrpSpPr>
        <p:grpSpPr>
          <a:xfrm>
            <a:off x="754437" y="502920"/>
            <a:ext cx="5349123" cy="7863839"/>
            <a:chOff x="754437" y="612434"/>
            <a:chExt cx="5349123" cy="7908356"/>
          </a:xfrm>
        </p:grpSpPr>
        <p:sp>
          <p:nvSpPr>
            <p:cNvPr id="3" name="TextBox 2">
              <a:extLst>
                <a:ext uri="{FF2B5EF4-FFF2-40B4-BE49-F238E27FC236}">
                  <a16:creationId xmlns:a16="http://schemas.microsoft.com/office/drawing/2014/main" id="{DC0BF974-389D-2F4F-8E7A-F991FC01377E}"/>
                </a:ext>
              </a:extLst>
            </p:cNvPr>
            <p:cNvSpPr txBox="1"/>
            <p:nvPr/>
          </p:nvSpPr>
          <p:spPr>
            <a:xfrm>
              <a:off x="754437" y="612434"/>
              <a:ext cx="5349123" cy="3342804"/>
            </a:xfrm>
            <a:prstGeom prst="rect">
              <a:avLst/>
            </a:prstGeom>
            <a:noFill/>
            <a:ln w="50800" cap="flat">
              <a:solidFill>
                <a:srgbClr val="000000"/>
              </a:solidFill>
            </a:ln>
          </p:spPr>
          <p:txBody>
            <a:bodyPr wrap="square" lIns="274320" tIns="274320" rIns="274320" bIns="274320" rtlCol="0" anchor="t" anchorCtr="0">
              <a:spAutoFit/>
            </a:bodyPr>
            <a:lstStyle/>
            <a:p>
              <a:r>
                <a:rPr lang="en-US" sz="2000" dirty="0">
                  <a:solidFill>
                    <a:srgbClr val="D43352"/>
                  </a:solidFill>
                  <a:latin typeface="Acherus Grotesque Light" panose="02000505000000020004" pitchFamily="2" charset="77"/>
                </a:rPr>
                <a:t>NEGRO GIANTS IN HISTORY</a:t>
              </a:r>
            </a:p>
            <a:p>
              <a:endParaRPr lang="en-US" sz="1400" dirty="0">
                <a:solidFill>
                  <a:srgbClr val="000000"/>
                </a:solidFill>
                <a:latin typeface="Acherus Grotesque" panose="02000505000000020004" pitchFamily="2" charset="77"/>
              </a:endParaRPr>
            </a:p>
            <a:p>
              <a:r>
                <a:rPr lang="en-US" sz="1600" dirty="0">
                  <a:solidFill>
                    <a:srgbClr val="000000"/>
                  </a:solidFill>
                  <a:latin typeface="Acherus Grotesque" panose="02000505000000020004" pitchFamily="2" charset="77"/>
                </a:rPr>
                <a:t>Source</a:t>
              </a:r>
              <a:endParaRPr lang="en-US" sz="1400" dirty="0">
                <a:solidFill>
                  <a:srgbClr val="000000"/>
                </a:solidFill>
                <a:latin typeface="Acherus Grotesque" panose="02000505000000020004" pitchFamily="2" charset="77"/>
              </a:endParaRPr>
            </a:p>
            <a:p>
              <a:r>
                <a:rPr lang="en-US" sz="1200" dirty="0">
                  <a:solidFill>
                    <a:srgbClr val="000000"/>
                  </a:solidFill>
                  <a:latin typeface="Crimson Text" panose="02000503000000000000" pitchFamily="2" charset="77"/>
                </a:rPr>
                <a:t>Record Group Vertical Files (RG 8/8/4)</a:t>
              </a:r>
            </a:p>
            <a:p>
              <a:endParaRPr lang="en-US" sz="1400" dirty="0">
                <a:solidFill>
                  <a:srgbClr val="000000"/>
                </a:solidFill>
                <a:latin typeface="Acherus Grotesque" panose="02000505000000020004" pitchFamily="2" charset="77"/>
              </a:endParaRPr>
            </a:p>
            <a:p>
              <a:r>
                <a:rPr lang="en-US" sz="1600" dirty="0">
                  <a:solidFill>
                    <a:srgbClr val="000000"/>
                  </a:solidFill>
                  <a:latin typeface="Acherus Grotesque" panose="02000505000000020004" pitchFamily="2" charset="77"/>
                </a:rPr>
                <a:t>Date</a:t>
              </a:r>
            </a:p>
            <a:p>
              <a:r>
                <a:rPr lang="en-US" sz="1200" dirty="0">
                  <a:solidFill>
                    <a:srgbClr val="000000"/>
                  </a:solidFill>
                  <a:latin typeface="Crimson Text" panose="02000503000000000000" pitchFamily="2" charset="77"/>
                </a:rPr>
                <a:t>February 1 – March 5, 1994</a:t>
              </a:r>
            </a:p>
            <a:p>
              <a:endParaRPr lang="en-US" sz="1200" dirty="0">
                <a:solidFill>
                  <a:srgbClr val="000000"/>
                </a:solidFill>
                <a:latin typeface="Crimson Text" panose="02000503000000000000" pitchFamily="2" charset="77"/>
              </a:endParaRPr>
            </a:p>
            <a:p>
              <a:r>
                <a:rPr lang="en-US" sz="1600" dirty="0">
                  <a:solidFill>
                    <a:srgbClr val="000000"/>
                  </a:solidFill>
                  <a:latin typeface="Acherus Grotesque" panose="02000505000000020004" pitchFamily="2" charset="77"/>
                </a:rPr>
                <a:t>Description</a:t>
              </a:r>
            </a:p>
            <a:p>
              <a:pPr algn="just"/>
              <a:r>
                <a:rPr lang="en-US" sz="1200" dirty="0">
                  <a:solidFill>
                    <a:srgbClr val="000000"/>
                  </a:solidFill>
                  <a:latin typeface="Crimson Text" panose="02000503000000000000" pitchFamily="2" charset="77"/>
                </a:rPr>
                <a:t>Event announcement for </a:t>
              </a:r>
              <a:r>
                <a:rPr lang="en-US" sz="1200" i="1" dirty="0">
                  <a:solidFill>
                    <a:srgbClr val="000000"/>
                  </a:solidFill>
                  <a:latin typeface="Crimson Text" panose="02000503000000000000" pitchFamily="2" charset="77"/>
                </a:rPr>
                <a:t>Negro Giants in History, Sculptured portraits by Inge </a:t>
              </a:r>
              <a:r>
                <a:rPr lang="en-US" sz="1200" i="1" dirty="0" err="1">
                  <a:solidFill>
                    <a:srgbClr val="000000"/>
                  </a:solidFill>
                  <a:latin typeface="Crimson Text" panose="02000503000000000000" pitchFamily="2" charset="77"/>
                </a:rPr>
                <a:t>Hardison</a:t>
              </a:r>
              <a:r>
                <a:rPr lang="en-US" sz="1200" dirty="0">
                  <a:solidFill>
                    <a:srgbClr val="000000"/>
                  </a:solidFill>
                  <a:latin typeface="Crimson Text" panose="02000503000000000000" pitchFamily="2" charset="77"/>
                </a:rPr>
                <a:t>, part of the 1994 Black History events series titled </a:t>
              </a:r>
              <a:r>
                <a:rPr lang="en-US" sz="1200" i="1" dirty="0">
                  <a:solidFill>
                    <a:srgbClr val="000000"/>
                  </a:solidFill>
                  <a:latin typeface="Crimson Text" panose="02000503000000000000" pitchFamily="2" charset="77"/>
                </a:rPr>
                <a:t>A Sojourn of Truth</a:t>
              </a:r>
              <a:r>
                <a:rPr lang="en-US" sz="1200" dirty="0">
                  <a:solidFill>
                    <a:srgbClr val="000000"/>
                  </a:solidFill>
                  <a:latin typeface="Crimson Text" panose="02000503000000000000" pitchFamily="2" charset="77"/>
                </a:rPr>
                <a:t>.</a:t>
              </a:r>
            </a:p>
            <a:p>
              <a:pPr algn="just"/>
              <a:endParaRPr lang="en-US" sz="1200" dirty="0">
                <a:solidFill>
                  <a:srgbClr val="000000"/>
                </a:solidFill>
                <a:latin typeface="Crimson Text" panose="02000503000000000000" pitchFamily="2" charset="77"/>
              </a:endParaRPr>
            </a:p>
            <a:p>
              <a:pPr algn="just"/>
              <a:r>
                <a:rPr lang="en-US" sz="1200" dirty="0">
                  <a:solidFill>
                    <a:srgbClr val="000000"/>
                  </a:solidFill>
                  <a:latin typeface="Crimson Text" panose="02000503000000000000" pitchFamily="2" charset="77"/>
                </a:rPr>
                <a:t>Reverse reads:</a:t>
              </a:r>
            </a:p>
          </p:txBody>
        </p:sp>
        <p:pic>
          <p:nvPicPr>
            <p:cNvPr id="8" name="Picture 7" descr="A screenshot of a cell phone screen with text&#10;&#10;Description automatically generated">
              <a:extLst>
                <a:ext uri="{FF2B5EF4-FFF2-40B4-BE49-F238E27FC236}">
                  <a16:creationId xmlns:a16="http://schemas.microsoft.com/office/drawing/2014/main" id="{0C18715C-CBBB-4443-918F-456A2AB6FF8A}"/>
                </a:ext>
              </a:extLst>
            </p:cNvPr>
            <p:cNvPicPr>
              <a:picLocks noChangeAspect="1"/>
            </p:cNvPicPr>
            <p:nvPr/>
          </p:nvPicPr>
          <p:blipFill>
            <a:blip r:embed="rId3"/>
            <a:stretch>
              <a:fillRect/>
            </a:stretch>
          </p:blipFill>
          <p:spPr>
            <a:xfrm>
              <a:off x="1308100" y="3758290"/>
              <a:ext cx="4241800" cy="4762500"/>
            </a:xfrm>
            <a:prstGeom prst="rect">
              <a:avLst/>
            </a:prstGeom>
          </p:spPr>
        </p:pic>
      </p:grpSp>
    </p:spTree>
    <p:extLst>
      <p:ext uri="{BB962C8B-B14F-4D97-AF65-F5344CB8AC3E}">
        <p14:creationId xmlns:p14="http://schemas.microsoft.com/office/powerpoint/2010/main" val="4241543717"/>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3415</TotalTime>
  <Words>1100</Words>
  <Application>Microsoft Macintosh PowerPoint</Application>
  <PresentationFormat>Letter Paper (8.5x11 in)</PresentationFormat>
  <Paragraphs>123</Paragraphs>
  <Slides>10</Slides>
  <Notes>10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10</vt:i4>
      </vt:variant>
    </vt:vector>
  </HeadingPairs>
  <TitlesOfParts>
    <vt:vector size="17" baseType="lpstr">
      <vt:lpstr>Acherus Grotesque</vt:lpstr>
      <vt:lpstr>Acherus Grotesque Light</vt:lpstr>
      <vt:lpstr>Arial</vt:lpstr>
      <vt:lpstr>Calibri</vt:lpstr>
      <vt:lpstr>Calibri Light</vt:lpstr>
      <vt:lpstr>Crimson Text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Wright de Hernandez, Anthony</dc:creator>
  <cp:lastModifiedBy>Wright de Hernandez, Anthony</cp:lastModifiedBy>
  <cp:revision>74</cp:revision>
  <cp:lastPrinted>2020-01-30T21:07:10Z</cp:lastPrinted>
  <dcterms:created xsi:type="dcterms:W3CDTF">2017-06-23T14:37:44Z</dcterms:created>
  <dcterms:modified xsi:type="dcterms:W3CDTF">2020-01-30T22:09:47Z</dcterms:modified>
</cp:coreProperties>
</file>