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2.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3.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notesSlides/notesSlide25.xml" ContentType="application/vnd.openxmlformats-officedocument.presentationml.notesSlide+xml"/>
  <Override PartName="/ppt/charts/chart6.xml" ContentType="application/vnd.openxmlformats-officedocument.drawingml.chart+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4" r:id="rId1"/>
  </p:sldMasterIdLst>
  <p:notesMasterIdLst>
    <p:notesMasterId r:id="rId36"/>
  </p:notesMasterIdLst>
  <p:handoutMasterIdLst>
    <p:handoutMasterId r:id="rId37"/>
  </p:handoutMasterIdLst>
  <p:sldIdLst>
    <p:sldId id="256" r:id="rId2"/>
    <p:sldId id="294" r:id="rId3"/>
    <p:sldId id="267" r:id="rId4"/>
    <p:sldId id="285" r:id="rId5"/>
    <p:sldId id="257" r:id="rId6"/>
    <p:sldId id="289" r:id="rId7"/>
    <p:sldId id="290" r:id="rId8"/>
    <p:sldId id="298" r:id="rId9"/>
    <p:sldId id="273" r:id="rId10"/>
    <p:sldId id="272" r:id="rId11"/>
    <p:sldId id="280" r:id="rId12"/>
    <p:sldId id="276" r:id="rId13"/>
    <p:sldId id="287" r:id="rId14"/>
    <p:sldId id="301" r:id="rId15"/>
    <p:sldId id="303" r:id="rId16"/>
    <p:sldId id="304" r:id="rId17"/>
    <p:sldId id="305" r:id="rId18"/>
    <p:sldId id="306" r:id="rId19"/>
    <p:sldId id="307" r:id="rId20"/>
    <p:sldId id="308" r:id="rId21"/>
    <p:sldId id="300" r:id="rId22"/>
    <p:sldId id="277" r:id="rId23"/>
    <p:sldId id="278" r:id="rId24"/>
    <p:sldId id="283" r:id="rId25"/>
    <p:sldId id="282" r:id="rId26"/>
    <p:sldId id="293" r:id="rId27"/>
    <p:sldId id="264" r:id="rId28"/>
    <p:sldId id="263" r:id="rId29"/>
    <p:sldId id="259" r:id="rId30"/>
    <p:sldId id="288" r:id="rId31"/>
    <p:sldId id="292" r:id="rId32"/>
    <p:sldId id="291" r:id="rId33"/>
    <p:sldId id="299" r:id="rId34"/>
    <p:sldId id="309"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775" autoAdjust="0"/>
    <p:restoredTop sz="66348" autoAdjust="0"/>
  </p:normalViewPr>
  <p:slideViewPr>
    <p:cSldViewPr snapToGrid="0" snapToObjects="1">
      <p:cViewPr>
        <p:scale>
          <a:sx n="125" d="100"/>
          <a:sy n="125" d="100"/>
        </p:scale>
        <p:origin x="-1200" y="12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handoutMaster" Target="handoutMasters/handout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Workbook3"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gailmac:Dropbox:gailmac:OA:ETDpanel:ETDOApanelworkbook.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gail:Desktop:OASFasof20150127.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gail:Desktop:OASF16workingfil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gail:Library:Application%20Support:Microsoft:Office:Office%202011%20AutoRecovery:OASF16workingfile%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both!$B$67</c:f>
              <c:strCache>
                <c:ptCount val="1"/>
                <c:pt idx="0">
                  <c:v>Uni. Presses </c:v>
                </c:pt>
              </c:strCache>
            </c:strRef>
          </c:tx>
          <c:spPr>
            <a:solidFill>
              <a:srgbClr val="FF0000"/>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both!$B$68:$B$73</c:f>
              <c:numCache>
                <c:formatCode>0%</c:formatCode>
                <c:ptCount val="6"/>
                <c:pt idx="0">
                  <c:v>0.05</c:v>
                </c:pt>
                <c:pt idx="1">
                  <c:v>0.07</c:v>
                </c:pt>
                <c:pt idx="2">
                  <c:v>0.07</c:v>
                </c:pt>
                <c:pt idx="3">
                  <c:v>0.27</c:v>
                </c:pt>
                <c:pt idx="4">
                  <c:v>0.44</c:v>
                </c:pt>
                <c:pt idx="5">
                  <c:v>0.1</c:v>
                </c:pt>
              </c:numCache>
            </c:numRef>
          </c:val>
        </c:ser>
        <c:ser>
          <c:idx val="1"/>
          <c:order val="1"/>
          <c:tx>
            <c:strRef>
              <c:f>both!$C$67</c:f>
              <c:strCache>
                <c:ptCount val="1"/>
                <c:pt idx="0">
                  <c:v>SoSci/Hum Journals</c:v>
                </c:pt>
              </c:strCache>
            </c:strRef>
          </c:tx>
          <c:spPr>
            <a:solidFill>
              <a:srgbClr val="3366FF"/>
            </a:solidFill>
          </c:spPr>
          <c:invertIfNegative val="0"/>
          <c:cat>
            <c:strRef>
              <c:f>both!$A$68:$A$73</c:f>
              <c:strCache>
                <c:ptCount val="6"/>
                <c:pt idx="0">
                  <c:v>Other</c:v>
                </c:pt>
                <c:pt idx="1">
                  <c:v>Never</c:v>
                </c:pt>
                <c:pt idx="2">
                  <c:v>If restricted</c:v>
                </c:pt>
                <c:pt idx="3">
                  <c:v>If very different</c:v>
                </c:pt>
                <c:pt idx="4">
                  <c:v>Case-by-case</c:v>
                </c:pt>
                <c:pt idx="5">
                  <c:v>Always welcome</c:v>
                </c:pt>
              </c:strCache>
            </c:strRef>
          </c:cat>
          <c:val>
            <c:numRef>
              <c:f>both!$C$68:$C$73</c:f>
              <c:numCache>
                <c:formatCode>0%</c:formatCode>
                <c:ptCount val="6"/>
                <c:pt idx="0">
                  <c:v>0.09</c:v>
                </c:pt>
                <c:pt idx="1">
                  <c:v>0.03</c:v>
                </c:pt>
                <c:pt idx="2" formatCode="General">
                  <c:v>0.0</c:v>
                </c:pt>
                <c:pt idx="3">
                  <c:v>0.06</c:v>
                </c:pt>
                <c:pt idx="4">
                  <c:v>0.17</c:v>
                </c:pt>
                <c:pt idx="5">
                  <c:v>0.66</c:v>
                </c:pt>
              </c:numCache>
            </c:numRef>
          </c:val>
        </c:ser>
        <c:dLbls>
          <c:showLegendKey val="0"/>
          <c:showVal val="1"/>
          <c:showCatName val="0"/>
          <c:showSerName val="0"/>
          <c:showPercent val="0"/>
          <c:showBubbleSize val="0"/>
        </c:dLbls>
        <c:gapWidth val="150"/>
        <c:overlap val="100"/>
        <c:axId val="2144509448"/>
        <c:axId val="2144512424"/>
      </c:barChart>
      <c:catAx>
        <c:axId val="2144509448"/>
        <c:scaling>
          <c:orientation val="minMax"/>
        </c:scaling>
        <c:delete val="0"/>
        <c:axPos val="l"/>
        <c:majorTickMark val="out"/>
        <c:minorTickMark val="none"/>
        <c:tickLblPos val="nextTo"/>
        <c:crossAx val="2144512424"/>
        <c:crosses val="autoZero"/>
        <c:auto val="1"/>
        <c:lblAlgn val="ctr"/>
        <c:lblOffset val="100"/>
        <c:noMultiLvlLbl val="0"/>
      </c:catAx>
      <c:valAx>
        <c:axId val="2144512424"/>
        <c:scaling>
          <c:orientation val="minMax"/>
        </c:scaling>
        <c:delete val="1"/>
        <c:axPos val="b"/>
        <c:majorGridlines/>
        <c:numFmt formatCode="0%" sourceLinked="1"/>
        <c:majorTickMark val="out"/>
        <c:minorTickMark val="none"/>
        <c:tickLblPos val="nextTo"/>
        <c:crossAx val="2144509448"/>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2"/>
              <c:layout>
                <c:manualLayout>
                  <c:x val="-0.0409750656167979"/>
                  <c:y val="0.0760238954505687"/>
                </c:manualLayout>
              </c:layout>
              <c:showLegendKey val="0"/>
              <c:showVal val="0"/>
              <c:showCatName val="1"/>
              <c:showSerName val="0"/>
              <c:showPercent val="1"/>
              <c:showBubbleSize val="0"/>
            </c:dLbl>
            <c:txPr>
              <a:bodyPr/>
              <a:lstStyle/>
              <a:p>
                <a:pPr>
                  <a:defRPr sz="1400" b="1"/>
                </a:pPr>
                <a:endParaRPr lang="en-US"/>
              </a:p>
            </c:txPr>
            <c:showLegendKey val="0"/>
            <c:showVal val="0"/>
            <c:showCatName val="1"/>
            <c:showSerName val="0"/>
            <c:showPercent val="1"/>
            <c:showBubbleSize val="0"/>
            <c:showLeaderLines val="1"/>
          </c:dLbls>
          <c:cat>
            <c:strRef>
              <c:f>Sci!$A$1:$A$6</c:f>
              <c:strCache>
                <c:ptCount val="6"/>
                <c:pt idx="0">
                  <c:v>If access limited</c:v>
                </c:pt>
                <c:pt idx="1">
                  <c:v>Other</c:v>
                </c:pt>
                <c:pt idx="2">
                  <c:v>If different</c:v>
                </c:pt>
                <c:pt idx="3">
                  <c:v>Not considered</c:v>
                </c:pt>
                <c:pt idx="4">
                  <c:v>Case-by-case </c:v>
                </c:pt>
                <c:pt idx="5">
                  <c:v>Always welcome</c:v>
                </c:pt>
              </c:strCache>
            </c:strRef>
          </c:cat>
          <c:val>
            <c:numRef>
              <c:f>Sci!$B$1:$B$6</c:f>
              <c:numCache>
                <c:formatCode>0.00%</c:formatCode>
                <c:ptCount val="6"/>
                <c:pt idx="0">
                  <c:v>0.014</c:v>
                </c:pt>
                <c:pt idx="1">
                  <c:v>0.069</c:v>
                </c:pt>
                <c:pt idx="2">
                  <c:v>0.083</c:v>
                </c:pt>
                <c:pt idx="3">
                  <c:v>0.125</c:v>
                </c:pt>
                <c:pt idx="4">
                  <c:v>0.194</c:v>
                </c:pt>
                <c:pt idx="5">
                  <c:v>0.514</c:v>
                </c:pt>
              </c:numCache>
            </c:numRef>
          </c:val>
        </c:ser>
        <c:dLbls>
          <c:showLegendKey val="0"/>
          <c:showVal val="0"/>
          <c:showCatName val="1"/>
          <c:showSerName val="0"/>
          <c:showPercent val="1"/>
          <c:showBubbleSize val="0"/>
          <c:showLeaderLines val="1"/>
        </c:dLbls>
        <c:firstSliceAng val="0"/>
      </c:pieChart>
    </c:plotArea>
    <c:plotVisOnly val="1"/>
    <c:dispBlanksAs val="zero"/>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stacked"/>
        <c:varyColors val="0"/>
        <c:ser>
          <c:idx val="0"/>
          <c:order val="0"/>
          <c:tx>
            <c:strRef>
              <c:f>both!$B$91</c:f>
              <c:strCache>
                <c:ptCount val="1"/>
                <c:pt idx="0">
                  <c:v>Uni. Presses </c:v>
                </c:pt>
              </c:strCache>
            </c:strRef>
          </c:tx>
          <c:spPr>
            <a:solidFill>
              <a:srgbClr val="008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both!$B$92:$B$97</c:f>
              <c:numCache>
                <c:formatCode>0%</c:formatCode>
                <c:ptCount val="6"/>
                <c:pt idx="0">
                  <c:v>0.05</c:v>
                </c:pt>
                <c:pt idx="1">
                  <c:v>0.07</c:v>
                </c:pt>
                <c:pt idx="2">
                  <c:v>0.07</c:v>
                </c:pt>
                <c:pt idx="3">
                  <c:v>0.27</c:v>
                </c:pt>
                <c:pt idx="4">
                  <c:v>0.44</c:v>
                </c:pt>
                <c:pt idx="5">
                  <c:v>0.1</c:v>
                </c:pt>
              </c:numCache>
            </c:numRef>
          </c:val>
        </c:ser>
        <c:ser>
          <c:idx val="1"/>
          <c:order val="1"/>
          <c:tx>
            <c:strRef>
              <c:f>both!$C$91</c:f>
              <c:strCache>
                <c:ptCount val="1"/>
                <c:pt idx="0">
                  <c:v>SoSci/Hum Journals</c:v>
                </c:pt>
              </c:strCache>
            </c:strRef>
          </c:tx>
          <c:spPr>
            <a:solidFill>
              <a:srgbClr val="FF0000"/>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both!$C$92:$C$97</c:f>
              <c:numCache>
                <c:formatCode>0%</c:formatCode>
                <c:ptCount val="6"/>
                <c:pt idx="0">
                  <c:v>0.09</c:v>
                </c:pt>
                <c:pt idx="1">
                  <c:v>0.03</c:v>
                </c:pt>
                <c:pt idx="2" formatCode="General">
                  <c:v>0.0</c:v>
                </c:pt>
                <c:pt idx="3">
                  <c:v>0.06</c:v>
                </c:pt>
                <c:pt idx="4">
                  <c:v>0.17</c:v>
                </c:pt>
                <c:pt idx="5">
                  <c:v>0.66</c:v>
                </c:pt>
              </c:numCache>
            </c:numRef>
          </c:val>
        </c:ser>
        <c:ser>
          <c:idx val="2"/>
          <c:order val="2"/>
          <c:tx>
            <c:strRef>
              <c:f>both!$D$91</c:f>
              <c:strCache>
                <c:ptCount val="1"/>
                <c:pt idx="0">
                  <c:v>Science Journals</c:v>
                </c:pt>
              </c:strCache>
            </c:strRef>
          </c:tx>
          <c:spPr>
            <a:solidFill>
              <a:srgbClr val="3366FF"/>
            </a:solidFill>
          </c:spPr>
          <c:invertIfNegative val="0"/>
          <c:cat>
            <c:strRef>
              <c:f>both!$A$92:$A$97</c:f>
              <c:strCache>
                <c:ptCount val="6"/>
                <c:pt idx="0">
                  <c:v>Other</c:v>
                </c:pt>
                <c:pt idx="1">
                  <c:v>Never</c:v>
                </c:pt>
                <c:pt idx="2">
                  <c:v>If restricted</c:v>
                </c:pt>
                <c:pt idx="3">
                  <c:v>If very different</c:v>
                </c:pt>
                <c:pt idx="4">
                  <c:v>Case-by-case</c:v>
                </c:pt>
                <c:pt idx="5">
                  <c:v>Always welcome</c:v>
                </c:pt>
              </c:strCache>
            </c:strRef>
          </c:cat>
          <c:val>
            <c:numRef>
              <c:f>both!$D$92:$D$97</c:f>
              <c:numCache>
                <c:formatCode>0%</c:formatCode>
                <c:ptCount val="6"/>
                <c:pt idx="0">
                  <c:v>0.07</c:v>
                </c:pt>
                <c:pt idx="1">
                  <c:v>0.13</c:v>
                </c:pt>
                <c:pt idx="2">
                  <c:v>0.01</c:v>
                </c:pt>
                <c:pt idx="3">
                  <c:v>0.08</c:v>
                </c:pt>
                <c:pt idx="4">
                  <c:v>0.19</c:v>
                </c:pt>
                <c:pt idx="5">
                  <c:v>0.52</c:v>
                </c:pt>
              </c:numCache>
            </c:numRef>
          </c:val>
        </c:ser>
        <c:dLbls>
          <c:showLegendKey val="0"/>
          <c:showVal val="1"/>
          <c:showCatName val="0"/>
          <c:showSerName val="0"/>
          <c:showPercent val="0"/>
          <c:showBubbleSize val="0"/>
        </c:dLbls>
        <c:gapWidth val="150"/>
        <c:overlap val="100"/>
        <c:axId val="-2085984232"/>
        <c:axId val="-2085981176"/>
      </c:barChart>
      <c:catAx>
        <c:axId val="-2085984232"/>
        <c:scaling>
          <c:orientation val="minMax"/>
        </c:scaling>
        <c:delete val="0"/>
        <c:axPos val="l"/>
        <c:majorTickMark val="out"/>
        <c:minorTickMark val="none"/>
        <c:tickLblPos val="nextTo"/>
        <c:crossAx val="-2085981176"/>
        <c:crosses val="autoZero"/>
        <c:auto val="1"/>
        <c:lblAlgn val="ctr"/>
        <c:lblOffset val="100"/>
        <c:noMultiLvlLbl val="0"/>
      </c:catAx>
      <c:valAx>
        <c:axId val="-2085981176"/>
        <c:scaling>
          <c:orientation val="minMax"/>
        </c:scaling>
        <c:delete val="1"/>
        <c:axPos val="b"/>
        <c:majorGridlines/>
        <c:numFmt formatCode="0%" sourceLinked="1"/>
        <c:majorTickMark val="out"/>
        <c:minorTickMark val="none"/>
        <c:tickLblPos val="nextTo"/>
        <c:crossAx val="-2085984232"/>
        <c:crosses val="autoZero"/>
        <c:crossBetween val="between"/>
      </c:valAx>
    </c:plotArea>
    <c:legend>
      <c:legendPos val="t"/>
      <c:layout/>
      <c:overlay val="0"/>
    </c:legend>
    <c:plotVisOnly val="1"/>
    <c:dispBlanksAs val="gap"/>
    <c:showDLblsOverMax val="0"/>
  </c:chart>
  <c:txPr>
    <a:bodyPr/>
    <a:lstStyle/>
    <a:p>
      <a:pPr>
        <a:defRPr sz="1400" b="1">
          <a:latin typeface="Times"/>
          <a:cs typeface="Time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barChart>
        <c:barDir val="bar"/>
        <c:grouping val="clustered"/>
        <c:varyColors val="0"/>
        <c:ser>
          <c:idx val="0"/>
          <c:order val="0"/>
          <c:invertIfNegative val="0"/>
          <c:dLbls>
            <c:txPr>
              <a:bodyPr/>
              <a:lstStyle/>
              <a:p>
                <a:pPr>
                  <a:defRPr sz="1200"/>
                </a:pPr>
                <a:endParaRPr lang="en-US"/>
              </a:p>
            </c:txPr>
            <c:showLegendKey val="0"/>
            <c:showVal val="1"/>
            <c:showCatName val="0"/>
            <c:showSerName val="0"/>
            <c:showPercent val="0"/>
            <c:showBubbleSize val="0"/>
            <c:showLeaderLines val="0"/>
          </c:dLbls>
          <c:cat>
            <c:strRef>
              <c:f>classification!$M$2:$M$11</c:f>
              <c:strCache>
                <c:ptCount val="10"/>
                <c:pt idx="0">
                  <c:v>Biologist</c:v>
                </c:pt>
                <c:pt idx="1">
                  <c:v>Adjuncts </c:v>
                </c:pt>
                <c:pt idx="2">
                  <c:v>Undergrad</c:v>
                </c:pt>
                <c:pt idx="3">
                  <c:v>Res Assoc</c:v>
                </c:pt>
                <c:pt idx="4">
                  <c:v>Emeritus </c:v>
                </c:pt>
                <c:pt idx="5">
                  <c:v>Post Doc</c:v>
                </c:pt>
                <c:pt idx="6">
                  <c:v>Prof</c:v>
                </c:pt>
                <c:pt idx="7">
                  <c:v>Asso Prof</c:v>
                </c:pt>
                <c:pt idx="8">
                  <c:v>Grad Students</c:v>
                </c:pt>
                <c:pt idx="9">
                  <c:v>Asst Prof </c:v>
                </c:pt>
              </c:strCache>
            </c:strRef>
          </c:cat>
          <c:val>
            <c:numRef>
              <c:f>classification!$N$2:$N$11</c:f>
              <c:numCache>
                <c:formatCode>_-"$"* #,##0_-;\-"$"* #,##0_-;_-"$"* "-"??_-;_-@_-</c:formatCode>
                <c:ptCount val="10"/>
                <c:pt idx="0">
                  <c:v>375.0</c:v>
                </c:pt>
                <c:pt idx="1">
                  <c:v>654.1666666666666</c:v>
                </c:pt>
                <c:pt idx="2">
                  <c:v>978.3333333333332</c:v>
                </c:pt>
                <c:pt idx="3">
                  <c:v>1191.666666666667</c:v>
                </c:pt>
                <c:pt idx="4">
                  <c:v>1725.0</c:v>
                </c:pt>
                <c:pt idx="5">
                  <c:v>1762.5</c:v>
                </c:pt>
                <c:pt idx="6">
                  <c:v>4239.0</c:v>
                </c:pt>
                <c:pt idx="7">
                  <c:v>6876.8</c:v>
                </c:pt>
                <c:pt idx="8">
                  <c:v>8156.3</c:v>
                </c:pt>
                <c:pt idx="9">
                  <c:v>8445.233333333333</c:v>
                </c:pt>
              </c:numCache>
            </c:numRef>
          </c:val>
        </c:ser>
        <c:dLbls>
          <c:showLegendKey val="0"/>
          <c:showVal val="1"/>
          <c:showCatName val="0"/>
          <c:showSerName val="0"/>
          <c:showPercent val="0"/>
          <c:showBubbleSize val="0"/>
        </c:dLbls>
        <c:gapWidth val="150"/>
        <c:axId val="-2084858216"/>
        <c:axId val="-2084850168"/>
      </c:barChart>
      <c:catAx>
        <c:axId val="-2084858216"/>
        <c:scaling>
          <c:orientation val="minMax"/>
        </c:scaling>
        <c:delete val="0"/>
        <c:axPos val="l"/>
        <c:majorTickMark val="out"/>
        <c:minorTickMark val="none"/>
        <c:tickLblPos val="nextTo"/>
        <c:txPr>
          <a:bodyPr/>
          <a:lstStyle/>
          <a:p>
            <a:pPr>
              <a:defRPr sz="1200"/>
            </a:pPr>
            <a:endParaRPr lang="en-US"/>
          </a:p>
        </c:txPr>
        <c:crossAx val="-2084850168"/>
        <c:crosses val="autoZero"/>
        <c:auto val="1"/>
        <c:lblAlgn val="ctr"/>
        <c:lblOffset val="100"/>
        <c:noMultiLvlLbl val="0"/>
      </c:catAx>
      <c:valAx>
        <c:axId val="-2084850168"/>
        <c:scaling>
          <c:orientation val="minMax"/>
        </c:scaling>
        <c:delete val="1"/>
        <c:axPos val="b"/>
        <c:numFmt formatCode="_-&quot;$&quot;* #,##0_-;\-&quot;$&quot;* #,##0_-;_-&quot;$&quot;* &quot;-&quot;??_-;_-@_-" sourceLinked="1"/>
        <c:majorTickMark val="out"/>
        <c:minorTickMark val="none"/>
        <c:tickLblPos val="nextTo"/>
        <c:crossAx val="-2084858216"/>
        <c:crosses val="autoZero"/>
        <c:crossBetween val="between"/>
      </c:valAx>
    </c:plotArea>
    <c:plotVisOnly val="1"/>
    <c:dispBlanksAs val="gap"/>
    <c:showDLblsOverMax val="0"/>
  </c:chart>
  <c:spPr>
    <a:ln>
      <a:noFill/>
    </a:ln>
  </c:spPr>
  <c:txPr>
    <a:bodyPr/>
    <a:lstStyle/>
    <a:p>
      <a:pPr>
        <a:defRPr sz="1600">
          <a:latin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bar"/>
        <c:grouping val="clustered"/>
        <c:varyColors val="0"/>
        <c:ser>
          <c:idx val="0"/>
          <c:order val="0"/>
          <c:tx>
            <c:strRef>
              <c:f>'Ranks funded'!$M$33</c:f>
              <c:strCache>
                <c:ptCount val="1"/>
                <c:pt idx="0">
                  <c:v>Award per Classification</c:v>
                </c:pt>
              </c:strCache>
            </c:strRef>
          </c:tx>
          <c:invertIfNegative val="0"/>
          <c:dLbls>
            <c:txPr>
              <a:bodyPr/>
              <a:lstStyle/>
              <a:p>
                <a:pPr>
                  <a:defRPr sz="1600"/>
                </a:pPr>
                <a:endParaRPr lang="en-US"/>
              </a:p>
            </c:txPr>
            <c:showLegendKey val="0"/>
            <c:showVal val="1"/>
            <c:showCatName val="0"/>
            <c:showSerName val="0"/>
            <c:showPercent val="0"/>
            <c:showBubbleSize val="0"/>
            <c:showLeaderLines val="0"/>
          </c:dLbls>
          <c:cat>
            <c:strRef>
              <c:f>'Ranks funded'!$L$34:$L$43</c:f>
              <c:strCache>
                <c:ptCount val="10"/>
                <c:pt idx="0">
                  <c:v>Res ___</c:v>
                </c:pt>
                <c:pt idx="1">
                  <c:v>Lab ___</c:v>
                </c:pt>
                <c:pt idx="2">
                  <c:v>Instructor</c:v>
                </c:pt>
                <c:pt idx="3">
                  <c:v>UG</c:v>
                </c:pt>
                <c:pt idx="4">
                  <c:v>PostDoc</c:v>
                </c:pt>
                <c:pt idx="5">
                  <c:v>Various</c:v>
                </c:pt>
                <c:pt idx="6">
                  <c:v>Asst Prof</c:v>
                </c:pt>
                <c:pt idx="7">
                  <c:v>Prof</c:v>
                </c:pt>
                <c:pt idx="8">
                  <c:v>Assoc Prof</c:v>
                </c:pt>
                <c:pt idx="9">
                  <c:v>GS</c:v>
                </c:pt>
              </c:strCache>
            </c:strRef>
          </c:cat>
          <c:val>
            <c:numRef>
              <c:f>'Ranks funded'!$M$34:$M$43</c:f>
              <c:numCache>
                <c:formatCode>_-"$"* #,##0_-;\-"$"* #,##0_-;_-"$"* "-"??_-;_-@_-</c:formatCode>
                <c:ptCount val="10"/>
                <c:pt idx="0">
                  <c:v>1451.111111111111</c:v>
                </c:pt>
                <c:pt idx="1">
                  <c:v>1465.666666666667</c:v>
                </c:pt>
                <c:pt idx="2">
                  <c:v>1475.0</c:v>
                </c:pt>
                <c:pt idx="3">
                  <c:v>1891.666666666667</c:v>
                </c:pt>
                <c:pt idx="4">
                  <c:v>1913.611111111111</c:v>
                </c:pt>
                <c:pt idx="5">
                  <c:v>2874.685277777778</c:v>
                </c:pt>
                <c:pt idx="6">
                  <c:v>9047.75</c:v>
                </c:pt>
                <c:pt idx="7">
                  <c:v>11265.41666666667</c:v>
                </c:pt>
                <c:pt idx="8">
                  <c:v>15245.34277777778</c:v>
                </c:pt>
                <c:pt idx="9">
                  <c:v>18940.37972222222</c:v>
                </c:pt>
              </c:numCache>
            </c:numRef>
          </c:val>
        </c:ser>
        <c:dLbls>
          <c:showLegendKey val="0"/>
          <c:showVal val="1"/>
          <c:showCatName val="0"/>
          <c:showSerName val="0"/>
          <c:showPercent val="0"/>
          <c:showBubbleSize val="0"/>
        </c:dLbls>
        <c:gapWidth val="150"/>
        <c:axId val="-2085586664"/>
        <c:axId val="-2085567464"/>
      </c:barChart>
      <c:catAx>
        <c:axId val="-2085586664"/>
        <c:scaling>
          <c:orientation val="minMax"/>
        </c:scaling>
        <c:delete val="0"/>
        <c:axPos val="l"/>
        <c:majorTickMark val="out"/>
        <c:minorTickMark val="none"/>
        <c:tickLblPos val="nextTo"/>
        <c:txPr>
          <a:bodyPr/>
          <a:lstStyle/>
          <a:p>
            <a:pPr>
              <a:defRPr sz="1600"/>
            </a:pPr>
            <a:endParaRPr lang="en-US"/>
          </a:p>
        </c:txPr>
        <c:crossAx val="-2085567464"/>
        <c:crosses val="autoZero"/>
        <c:auto val="1"/>
        <c:lblAlgn val="ctr"/>
        <c:lblOffset val="100"/>
        <c:noMultiLvlLbl val="0"/>
      </c:catAx>
      <c:valAx>
        <c:axId val="-2085567464"/>
        <c:scaling>
          <c:orientation val="minMax"/>
        </c:scaling>
        <c:delete val="1"/>
        <c:axPos val="b"/>
        <c:numFmt formatCode="_-&quot;$&quot;* #,##0_-;\-&quot;$&quot;* #,##0_-;_-&quot;$&quot;* &quot;-&quot;??_-;_-@_-" sourceLinked="1"/>
        <c:majorTickMark val="out"/>
        <c:minorTickMark val="none"/>
        <c:tickLblPos val="nextTo"/>
        <c:crossAx val="-2085586664"/>
        <c:crosses val="autoZero"/>
        <c:crossBetween val="between"/>
      </c:valAx>
    </c:plotArea>
    <c:plotVisOnly val="1"/>
    <c:dispBlanksAs val="gap"/>
    <c:showDLblsOverMax val="0"/>
  </c:chart>
  <c:spPr>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pieChart>
        <c:varyColors val="1"/>
        <c:ser>
          <c:idx val="0"/>
          <c:order val="0"/>
          <c:dLbls>
            <c:dLbl>
              <c:idx val="0"/>
              <c:layout>
                <c:manualLayout>
                  <c:x val="0.144418972623253"/>
                  <c:y val="0.055220894448047"/>
                </c:manualLayout>
              </c:layout>
              <c:showLegendKey val="0"/>
              <c:showVal val="0"/>
              <c:showCatName val="1"/>
              <c:showSerName val="0"/>
              <c:showPercent val="1"/>
              <c:showBubbleSize val="0"/>
            </c:dLbl>
            <c:dLbl>
              <c:idx val="8"/>
              <c:layout>
                <c:manualLayout>
                  <c:x val="-0.120998482004964"/>
                  <c:y val="0.0"/>
                </c:manualLayout>
              </c:layout>
              <c:showLegendKey val="0"/>
              <c:showVal val="0"/>
              <c:showCatName val="1"/>
              <c:showSerName val="0"/>
              <c:showPercent val="1"/>
              <c:showBubbleSize val="0"/>
            </c:dLbl>
            <c:dLbl>
              <c:idx val="9"/>
              <c:layout>
                <c:manualLayout>
                  <c:x val="-0.044394614886475"/>
                  <c:y val="0.0"/>
                </c:manualLayout>
              </c:layout>
              <c:showLegendKey val="0"/>
              <c:showVal val="0"/>
              <c:showCatName val="1"/>
              <c:showSerName val="0"/>
              <c:showPercent val="1"/>
              <c:showBubbleSize val="0"/>
            </c:dLbl>
            <c:dLbl>
              <c:idx val="10"/>
              <c:layout>
                <c:manualLayout>
                  <c:x val="0.0536934348777929"/>
                  <c:y val="0.0"/>
                </c:manualLayout>
              </c:layout>
              <c:showLegendKey val="0"/>
              <c:showVal val="0"/>
              <c:showCatName val="1"/>
              <c:showSerName val="0"/>
              <c:showPercent val="1"/>
              <c:showBubbleSize val="0"/>
            </c:dLbl>
            <c:txPr>
              <a:bodyPr/>
              <a:lstStyle/>
              <a:p>
                <a:pPr>
                  <a:defRPr sz="1600"/>
                </a:pPr>
                <a:endParaRPr lang="en-US"/>
              </a:p>
            </c:txPr>
            <c:showLegendKey val="0"/>
            <c:showVal val="0"/>
            <c:showCatName val="1"/>
            <c:showSerName val="0"/>
            <c:showPercent val="1"/>
            <c:showBubbleSize val="0"/>
            <c:showLeaderLines val="1"/>
          </c:dLbls>
          <c:cat>
            <c:strRef>
              <c:f>'Colleges funded'!$I$2:$I$12</c:f>
              <c:strCache>
                <c:ptCount val="11"/>
                <c:pt idx="0">
                  <c:v>BIVT</c:v>
                </c:pt>
                <c:pt idx="1">
                  <c:v>CALS</c:v>
                </c:pt>
                <c:pt idx="2">
                  <c:v>CLAHS</c:v>
                </c:pt>
                <c:pt idx="3">
                  <c:v>CNRE</c:v>
                </c:pt>
                <c:pt idx="4">
                  <c:v>CoE</c:v>
                </c:pt>
                <c:pt idx="5">
                  <c:v>CoS</c:v>
                </c:pt>
                <c:pt idx="6">
                  <c:v>GBCB</c:v>
                </c:pt>
                <c:pt idx="7">
                  <c:v>Vet Med</c:v>
                </c:pt>
                <c:pt idx="8">
                  <c:v>VT-WF</c:v>
                </c:pt>
                <c:pt idx="9">
                  <c:v>VTC</c:v>
                </c:pt>
                <c:pt idx="10">
                  <c:v>VWRRC</c:v>
                </c:pt>
              </c:strCache>
            </c:strRef>
          </c:cat>
          <c:val>
            <c:numRef>
              <c:f>'Colleges funded'!$J$2:$J$12</c:f>
              <c:numCache>
                <c:formatCode>_-"$"* #,##0.00_-;\-"$"* #,##0.00_-;_-"$"* "-"??_-;_-@_-</c:formatCode>
                <c:ptCount val="11"/>
                <c:pt idx="0">
                  <c:v>2445.981666666667</c:v>
                </c:pt>
                <c:pt idx="1">
                  <c:v>13299.16666666666</c:v>
                </c:pt>
                <c:pt idx="2">
                  <c:v>919.9999999999999</c:v>
                </c:pt>
                <c:pt idx="3">
                  <c:v>6035.0</c:v>
                </c:pt>
                <c:pt idx="4">
                  <c:v>18005.98166666667</c:v>
                </c:pt>
                <c:pt idx="5">
                  <c:v>14597.5</c:v>
                </c:pt>
                <c:pt idx="6">
                  <c:v>999.1666666666666</c:v>
                </c:pt>
                <c:pt idx="7">
                  <c:v>5690.0</c:v>
                </c:pt>
                <c:pt idx="8">
                  <c:v>1172.0</c:v>
                </c:pt>
                <c:pt idx="9">
                  <c:v>2170.833333333335</c:v>
                </c:pt>
                <c:pt idx="10">
                  <c:v>235.0</c:v>
                </c:pt>
              </c:numCache>
            </c:numRef>
          </c:val>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txPr>
    <a:bodyPr/>
    <a:lstStyle/>
    <a:p>
      <a:pPr>
        <a:defRPr>
          <a:latin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4.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485E6A-4705-BB4A-8AEF-70572C8F37BE}" type="datetimeFigureOut">
              <a:rPr lang="en-US" smtClean="0"/>
              <a:t>2/26/16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6AE8830-76DC-C54D-B749-483FE10332D6}" type="slidenum">
              <a:rPr lang="en-US" smtClean="0"/>
              <a:t>‹#›</a:t>
            </a:fld>
            <a:endParaRPr lang="en-US"/>
          </a:p>
        </p:txBody>
      </p:sp>
    </p:spTree>
    <p:extLst>
      <p:ext uri="{BB962C8B-B14F-4D97-AF65-F5344CB8AC3E}">
        <p14:creationId xmlns:p14="http://schemas.microsoft.com/office/powerpoint/2010/main" val="626383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03A107-5AD5-B645-B303-DCB29336281E}" type="datetimeFigureOut">
              <a:rPr lang="en-US" smtClean="0"/>
              <a:t>2/26/16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E737A0-AA48-D74C-BE2E-4392C3B312CD}" type="slidenum">
              <a:rPr lang="en-US" smtClean="0"/>
              <a:t>‹#›</a:t>
            </a:fld>
            <a:endParaRPr lang="en-US"/>
          </a:p>
        </p:txBody>
      </p:sp>
    </p:spTree>
    <p:extLst>
      <p:ext uri="{BB962C8B-B14F-4D97-AF65-F5344CB8AC3E}">
        <p14:creationId xmlns:p14="http://schemas.microsoft.com/office/powerpoint/2010/main" val="22997408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University_of_Nottingham" TargetMode="External"/><Relationship Id="rId4" Type="http://schemas.openxmlformats.org/officeDocument/2006/relationships/hyperlink" Target="http://en.wikipedia.org/wiki/SHERPA_(organisation)%23cite_note-1" TargetMode="External"/><Relationship Id="rId5" Type="http://schemas.openxmlformats.org/officeDocument/2006/relationships/hyperlink" Target="http://www.metaarchive.org" TargetMode="External"/><Relationship Id="rId6" Type="http://schemas.openxmlformats.org/officeDocument/2006/relationships/hyperlink" Target="http://www.ulrichsweb.com/ulrichsweb/" TargetMode="External"/><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 Id="rId3" Type="http://schemas.openxmlformats.org/officeDocument/2006/relationships/hyperlink" Target="http://www.ulrichsweb.com/"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 Id="rId3" Type="http://schemas.openxmlformats.org/officeDocument/2006/relationships/hyperlink" Target="https://sustainingknowledgecommons.files.wordpress.com/2014/10/oa-apcs-article-2014-october-171.pdf"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 Id="rId3" Type="http://schemas.openxmlformats.org/officeDocument/2006/relationships/hyperlink" Target="http://www.lib.vt.edu/openaccess/discounts.html"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3" Type="http://schemas.openxmlformats.org/officeDocument/2006/relationships/hyperlink" Target="http://creativecommons.org/" TargetMode="External"/><Relationship Id="rId4" Type="http://schemas.openxmlformats.org/officeDocument/2006/relationships/hyperlink" Target="http://www.oapen.org/home" TargetMode="External"/><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Open_access_(publishing)" TargetMode="External"/><Relationship Id="rId4" Type="http://schemas.openxmlformats.org/officeDocument/2006/relationships/hyperlink" Target="http://en.wikipedia.org/wiki/Berkman_Center_for_Internet_&amp;_Society" TargetMode="External"/><Relationship Id="rId5" Type="http://schemas.openxmlformats.org/officeDocument/2006/relationships/hyperlink" Target="http://bit.ly/petersuber" TargetMode="External"/><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for coming, taking the time from your busy day.</a:t>
            </a:r>
            <a:r>
              <a:rPr lang="en-US" baseline="0" dirty="0" smtClean="0"/>
              <a:t> I hope you’ll feel free to also share your thoughts on scholarly communication or scholarly publishing—I tend to use both interchangeably</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Scholarly Communication is a dynamic topic and these are dynamic times: we’re living and learning as we do it. I have the perspective of 25 years of (online) scholarly communication experience.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About me and what I’ve been doing for 25 years: Scholarly Communication. [</a:t>
            </a:r>
            <a:r>
              <a:rPr lang="en-US" baseline="0" dirty="0" smtClean="0"/>
              <a:t>http://</a:t>
            </a:r>
            <a:r>
              <a:rPr lang="en-US" baseline="0" dirty="0" err="1" smtClean="0"/>
              <a:t>scholar.lib.vt.edu</a:t>
            </a:r>
            <a:r>
              <a:rPr lang="en-US" baseline="0" dirty="0" smtClean="0"/>
              <a:t>]  </a:t>
            </a:r>
            <a:r>
              <a:rPr lang="en-US" dirty="0" smtClean="0"/>
              <a:t>Who is in the audience? Please introduce yourselves. What particular aspect of SC are you interested in?</a:t>
            </a:r>
            <a:endParaRPr lang="en-US" baseline="0" dirty="0" smtClean="0"/>
          </a:p>
          <a:p>
            <a:endParaRPr lang="en-US" baseline="0" dirty="0" smtClean="0"/>
          </a:p>
          <a:p>
            <a:r>
              <a:rPr lang="en-US" baseline="0" dirty="0" smtClean="0"/>
              <a:t>Why do we publish?</a:t>
            </a:r>
          </a:p>
          <a:p>
            <a:pPr marL="171450" indent="-171450">
              <a:buFont typeface="Arial"/>
              <a:buChar char="•"/>
            </a:pPr>
            <a:r>
              <a:rPr lang="en-US" dirty="0" smtClean="0"/>
              <a:t>Get tenure/promoted</a:t>
            </a:r>
          </a:p>
          <a:p>
            <a:pPr marL="171450" indent="-171450">
              <a:buFont typeface="Arial"/>
              <a:buChar char="•"/>
            </a:pPr>
            <a:r>
              <a:rPr lang="en-US" dirty="0" smtClean="0"/>
              <a:t>Share knowledge/information</a:t>
            </a:r>
          </a:p>
          <a:p>
            <a:pPr marL="171450" indent="-171450">
              <a:buFont typeface="Arial"/>
              <a:buChar char="•"/>
            </a:pPr>
            <a:r>
              <a:rPr lang="en-US" dirty="0" smtClean="0"/>
              <a:t>It’s in our job description.</a:t>
            </a:r>
          </a:p>
          <a:p>
            <a:pPr marL="171450" indent="-171450">
              <a:buFont typeface="Arial"/>
              <a:buChar char="•"/>
            </a:pPr>
            <a:r>
              <a:rPr lang="en-US" dirty="0" smtClean="0"/>
              <a:t>University mission/values</a:t>
            </a:r>
          </a:p>
          <a:p>
            <a:pPr marL="171450" indent="-171450">
              <a:buFont typeface="Arial"/>
              <a:buChar char="•"/>
            </a:pPr>
            <a:r>
              <a:rPr lang="en-US" dirty="0" smtClean="0"/>
              <a:t>Other reasons?</a:t>
            </a:r>
          </a:p>
          <a:p>
            <a:endParaRPr lang="en-US" b="0" baseline="0" dirty="0" smtClean="0"/>
          </a:p>
          <a:p>
            <a:r>
              <a:rPr lang="en-US" sz="1200" b="0" i="0" u="none" strike="noStrike" kern="1200" baseline="0" dirty="0" smtClean="0">
                <a:solidFill>
                  <a:schemeClr val="tx1"/>
                </a:solidFill>
                <a:latin typeface="+mn-lt"/>
                <a:ea typeface="+mn-ea"/>
                <a:cs typeface="+mn-cs"/>
              </a:rPr>
              <a:t>“The only aim of scholarly communication should be the widest possible distribution of knowledge and scholarly results” Peter </a:t>
            </a:r>
            <a:r>
              <a:rPr lang="en-US" sz="1200" b="0" i="0" u="none" strike="noStrike" kern="1200" baseline="0" dirty="0" err="1" smtClean="0">
                <a:solidFill>
                  <a:schemeClr val="tx1"/>
                </a:solidFill>
                <a:latin typeface="+mn-lt"/>
                <a:ea typeface="+mn-ea"/>
                <a:cs typeface="+mn-cs"/>
              </a:rPr>
              <a:t>Suber</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An important fact</a:t>
            </a:r>
            <a:r>
              <a:rPr lang="en-US" baseline="0" dirty="0" smtClean="0"/>
              <a:t> of scholarly research is that the work is not complete until the results have been fully communicated and openly available for others to build upon. (Heather Joseph re Berlin Open Access Convergence, C&amp;RL News, Feb. 2012, . 84)</a:t>
            </a:r>
            <a:endParaRPr lang="en-US" dirty="0" smtClean="0"/>
          </a:p>
          <a:p>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1</a:t>
            </a:fld>
            <a:endParaRPr lang="en-US"/>
          </a:p>
        </p:txBody>
      </p:sp>
    </p:spTree>
    <p:extLst>
      <p:ext uri="{BB962C8B-B14F-4D97-AF65-F5344CB8AC3E}">
        <p14:creationId xmlns:p14="http://schemas.microsoft.com/office/powerpoint/2010/main" val="36856538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b="0" i="0" u="none" strike="noStrike" kern="1200" baseline="0" dirty="0" smtClean="0">
              <a:solidFill>
                <a:schemeClr val="tx1"/>
              </a:solidFill>
              <a:latin typeface="Times"/>
              <a:ea typeface="+mn-ea"/>
              <a:cs typeface="Times"/>
            </a:endParaRPr>
          </a:p>
          <a:p>
            <a:r>
              <a:rPr lang="fr-FR" sz="1100" b="1" dirty="0" err="1" smtClean="0">
                <a:latin typeface="Times"/>
                <a:cs typeface="Times"/>
              </a:rPr>
              <a:t>When</a:t>
            </a:r>
            <a:r>
              <a:rPr lang="fr-FR" sz="1100" b="1" dirty="0" smtClean="0">
                <a:latin typeface="Times"/>
                <a:cs typeface="Times"/>
              </a:rPr>
              <a:t> </a:t>
            </a:r>
            <a:r>
              <a:rPr lang="fr-FR" sz="1100" b="1" dirty="0" err="1" smtClean="0">
                <a:latin typeface="Times"/>
                <a:cs typeface="Times"/>
              </a:rPr>
              <a:t>you</a:t>
            </a:r>
            <a:r>
              <a:rPr lang="fr-FR" sz="1100" b="1" dirty="0" smtClean="0">
                <a:latin typeface="Times"/>
                <a:cs typeface="Times"/>
              </a:rPr>
              <a:t> </a:t>
            </a:r>
            <a:r>
              <a:rPr lang="fr-FR" sz="1100" b="1" dirty="0" err="1" smtClean="0">
                <a:latin typeface="Times"/>
                <a:cs typeface="Times"/>
              </a:rPr>
              <a:t>retain</a:t>
            </a:r>
            <a:r>
              <a:rPr lang="fr-FR" sz="1100" b="1" dirty="0" smtClean="0">
                <a:latin typeface="Times"/>
                <a:cs typeface="Times"/>
              </a:rPr>
              <a:t> the copyright,</a:t>
            </a:r>
            <a:r>
              <a:rPr lang="fr-FR" sz="1100" b="1" baseline="0" dirty="0" smtClean="0">
                <a:latin typeface="Times"/>
                <a:cs typeface="Times"/>
              </a:rPr>
              <a:t> </a:t>
            </a:r>
            <a:r>
              <a:rPr lang="fr-FR" sz="1100" b="1" baseline="0" dirty="0" err="1" smtClean="0">
                <a:latin typeface="Times"/>
                <a:cs typeface="Times"/>
              </a:rPr>
              <a:t>you</a:t>
            </a:r>
            <a:r>
              <a:rPr lang="fr-FR" sz="1100" b="1" baseline="0" dirty="0" smtClean="0">
                <a:latin typeface="Times"/>
                <a:cs typeface="Times"/>
              </a:rPr>
              <a:t> </a:t>
            </a:r>
            <a:r>
              <a:rPr lang="fr-FR" sz="1100" b="1" baseline="0" dirty="0" err="1" smtClean="0">
                <a:latin typeface="Times"/>
                <a:cs typeface="Times"/>
              </a:rPr>
              <a:t>can</a:t>
            </a:r>
            <a:r>
              <a:rPr lang="fr-FR" sz="1100" b="1" baseline="0" dirty="0" smtClean="0">
                <a:latin typeface="Times"/>
                <a:cs typeface="Times"/>
              </a:rPr>
              <a:t> </a:t>
            </a:r>
            <a:r>
              <a:rPr lang="fr-FR" sz="1100" b="1" baseline="0" dirty="0" err="1" smtClean="0">
                <a:latin typeface="Times"/>
                <a:cs typeface="Times"/>
              </a:rPr>
              <a:t>make</a:t>
            </a:r>
            <a:r>
              <a:rPr lang="fr-FR" sz="1100" b="1" baseline="0" dirty="0" smtClean="0">
                <a:latin typeface="Times"/>
                <a:cs typeface="Times"/>
              </a:rPr>
              <a:t> </a:t>
            </a:r>
            <a:r>
              <a:rPr lang="fr-FR" sz="1100" b="1" baseline="0" dirty="0" err="1" smtClean="0">
                <a:latin typeface="Times"/>
                <a:cs typeface="Times"/>
              </a:rPr>
              <a:t>your</a:t>
            </a:r>
            <a:r>
              <a:rPr lang="fr-FR" sz="1100" b="1" baseline="0" dirty="0" smtClean="0">
                <a:latin typeface="Times"/>
                <a:cs typeface="Times"/>
              </a:rPr>
              <a:t> </a:t>
            </a:r>
            <a:r>
              <a:rPr lang="fr-FR" sz="1100" b="1" baseline="0" dirty="0" err="1" smtClean="0">
                <a:latin typeface="Times"/>
                <a:cs typeface="Times"/>
              </a:rPr>
              <a:t>works</a:t>
            </a:r>
            <a:r>
              <a:rPr lang="fr-FR" sz="1100" b="1" baseline="0" dirty="0" smtClean="0">
                <a:latin typeface="Times"/>
                <a:cs typeface="Times"/>
              </a:rPr>
              <a:t> OPENLY ACCESSIBLE. This </a:t>
            </a:r>
            <a:r>
              <a:rPr lang="fr-FR" sz="1100" b="1" baseline="0" dirty="0" err="1" smtClean="0">
                <a:latin typeface="Times"/>
                <a:cs typeface="Times"/>
              </a:rPr>
              <a:t>will</a:t>
            </a:r>
            <a:r>
              <a:rPr lang="fr-FR" sz="1100" b="1" baseline="0" dirty="0" smtClean="0">
                <a:latin typeface="Times"/>
                <a:cs typeface="Times"/>
              </a:rPr>
              <a:t> </a:t>
            </a:r>
            <a:r>
              <a:rPr lang="fr-FR" sz="1100" b="1" baseline="0" dirty="0" err="1" smtClean="0">
                <a:latin typeface="Times"/>
                <a:cs typeface="Times"/>
              </a:rPr>
              <a:t>give</a:t>
            </a:r>
            <a:r>
              <a:rPr lang="fr-FR" sz="1100" b="1" baseline="0" dirty="0" smtClean="0">
                <a:latin typeface="Times"/>
                <a:cs typeface="Times"/>
              </a:rPr>
              <a:t> </a:t>
            </a:r>
            <a:r>
              <a:rPr lang="fr-FR" sz="1100" b="1" baseline="0" dirty="0" err="1" smtClean="0">
                <a:latin typeface="Times"/>
                <a:cs typeface="Times"/>
              </a:rPr>
              <a:t>you</a:t>
            </a:r>
            <a:r>
              <a:rPr lang="fr-FR" sz="1100" b="1" baseline="0" dirty="0" smtClean="0">
                <a:latin typeface="Times"/>
                <a:cs typeface="Times"/>
              </a:rPr>
              <a:t> options: </a:t>
            </a:r>
            <a:r>
              <a:rPr lang="en-US" sz="1100" b="1" dirty="0" smtClean="0">
                <a:latin typeface="Times"/>
                <a:cs typeface="Times"/>
              </a:rPr>
              <a:t>2 roads to Open Access…</a:t>
            </a:r>
          </a:p>
          <a:p>
            <a:pPr eaLnBrk="1" hangingPunct="1">
              <a:lnSpc>
                <a:spcPct val="90000"/>
              </a:lnSpc>
              <a:spcBef>
                <a:spcPct val="20000"/>
              </a:spcBef>
            </a:pPr>
            <a:endParaRPr lang="en-US" sz="1100" b="1" dirty="0" smtClean="0">
              <a:latin typeface="Times"/>
              <a:cs typeface="Times"/>
            </a:endParaRPr>
          </a:p>
          <a:p>
            <a:pPr eaLnBrk="1" hangingPunct="1">
              <a:lnSpc>
                <a:spcPct val="90000"/>
              </a:lnSpc>
              <a:spcBef>
                <a:spcPct val="20000"/>
              </a:spcBef>
            </a:pPr>
            <a:r>
              <a:rPr lang="en-US" sz="1100" b="1" dirty="0" smtClean="0">
                <a:latin typeface="Times"/>
                <a:cs typeface="Times"/>
              </a:rPr>
              <a:t>SHERPA</a:t>
            </a:r>
            <a:r>
              <a:rPr lang="en-US" sz="1100" dirty="0" smtClean="0">
                <a:latin typeface="Times"/>
                <a:cs typeface="Times"/>
              </a:rPr>
              <a:t> (</a:t>
            </a:r>
            <a:r>
              <a:rPr lang="en-US" sz="1100" b="1" dirty="0" smtClean="0">
                <a:latin typeface="Times"/>
                <a:cs typeface="Times"/>
              </a:rPr>
              <a:t>Securing a Hybrid Environment for Research Preservation and Access</a:t>
            </a:r>
            <a:r>
              <a:rPr lang="en-US" sz="1100" dirty="0" smtClean="0">
                <a:latin typeface="Times"/>
                <a:cs typeface="Times"/>
              </a:rPr>
              <a:t>)</a:t>
            </a:r>
          </a:p>
          <a:p>
            <a:pPr lvl="1" eaLnBrk="1" hangingPunct="1">
              <a:lnSpc>
                <a:spcPct val="90000"/>
              </a:lnSpc>
              <a:spcBef>
                <a:spcPct val="20000"/>
              </a:spcBef>
            </a:pPr>
            <a:r>
              <a:rPr lang="en-US" sz="1100" dirty="0" smtClean="0">
                <a:latin typeface="Times"/>
                <a:cs typeface="Times"/>
              </a:rPr>
              <a:t>staff team based at the </a:t>
            </a:r>
            <a:r>
              <a:rPr lang="en-US" sz="1100" dirty="0" smtClean="0">
                <a:latin typeface="Times"/>
                <a:cs typeface="Times"/>
                <a:hlinkClick r:id="rId3" tooltip="University of Nottingham"/>
              </a:rPr>
              <a:t>University of Nottingham</a:t>
            </a:r>
            <a:r>
              <a:rPr lang="en-US" sz="1100" dirty="0" smtClean="0">
                <a:latin typeface="Times"/>
                <a:cs typeface="Times"/>
              </a:rPr>
              <a:t>, 33 research institutions and </a:t>
            </a:r>
            <a:r>
              <a:rPr lang="en-US" sz="1100" dirty="0" err="1" smtClean="0">
                <a:latin typeface="Times"/>
                <a:cs typeface="Times"/>
              </a:rPr>
              <a:t>organisations</a:t>
            </a:r>
            <a:r>
              <a:rPr lang="en-US" sz="1100" dirty="0" smtClean="0">
                <a:latin typeface="Times"/>
                <a:cs typeface="Times"/>
              </a:rPr>
              <a:t> comprise the SHERPA Partnership.</a:t>
            </a:r>
            <a:r>
              <a:rPr lang="en-US" sz="1100" baseline="30000" dirty="0" smtClean="0">
                <a:latin typeface="Times"/>
                <a:cs typeface="Times"/>
                <a:hlinkClick r:id="rId4"/>
              </a:rPr>
              <a:t>[1]</a:t>
            </a:r>
            <a:endParaRPr lang="en-US" sz="1100" baseline="30000" dirty="0" smtClean="0">
              <a:latin typeface="Times"/>
              <a:cs typeface="Times"/>
            </a:endParaRPr>
          </a:p>
          <a:p>
            <a:pPr lvl="1" eaLnBrk="1" hangingPunct="1">
              <a:lnSpc>
                <a:spcPct val="90000"/>
              </a:lnSpc>
              <a:spcBef>
                <a:spcPct val="20000"/>
              </a:spcBef>
            </a:pPr>
            <a:endParaRPr lang="fr-FR" sz="1100" b="1" dirty="0" smtClean="0">
              <a:latin typeface="Times"/>
              <a:cs typeface="Times"/>
            </a:endParaRPr>
          </a:p>
          <a:p>
            <a:pPr eaLnBrk="1" hangingPunct="1">
              <a:lnSpc>
                <a:spcPct val="90000"/>
              </a:lnSpc>
              <a:spcBef>
                <a:spcPct val="20000"/>
              </a:spcBef>
            </a:pPr>
            <a:r>
              <a:rPr lang="fr-FR" sz="1100" b="1" dirty="0" smtClean="0">
                <a:latin typeface="Times"/>
                <a:cs typeface="Times"/>
              </a:rPr>
              <a:t>Digital </a:t>
            </a:r>
            <a:r>
              <a:rPr lang="fr-FR" sz="1100" b="1" dirty="0" err="1" smtClean="0">
                <a:latin typeface="Times"/>
                <a:cs typeface="Times"/>
              </a:rPr>
              <a:t>Preservation</a:t>
            </a:r>
            <a:r>
              <a:rPr lang="fr-FR" sz="1100" b="1" dirty="0" smtClean="0">
                <a:latin typeface="Times"/>
                <a:cs typeface="Times"/>
              </a:rPr>
              <a:t> </a:t>
            </a:r>
            <a:r>
              <a:rPr lang="fr-FR" sz="1100" b="1" dirty="0" err="1" smtClean="0">
                <a:latin typeface="Times"/>
                <a:cs typeface="Times"/>
              </a:rPr>
              <a:t>at</a:t>
            </a:r>
            <a:r>
              <a:rPr lang="fr-FR" sz="1100" b="1" dirty="0" smtClean="0">
                <a:latin typeface="Times"/>
                <a:cs typeface="Times"/>
              </a:rPr>
              <a:t> VT </a:t>
            </a:r>
            <a:r>
              <a:rPr lang="fr-FR" sz="1100" b="1" dirty="0" err="1" smtClean="0">
                <a:latin typeface="Times"/>
                <a:cs typeface="Times"/>
              </a:rPr>
              <a:t>Libraries</a:t>
            </a:r>
            <a:endParaRPr lang="fr-FR" sz="1100" b="1" dirty="0" smtClean="0">
              <a:latin typeface="Times"/>
              <a:cs typeface="Times"/>
            </a:endParaRPr>
          </a:p>
          <a:p>
            <a:pPr eaLnBrk="1" hangingPunct="1">
              <a:lnSpc>
                <a:spcPct val="90000"/>
              </a:lnSpc>
              <a:spcBef>
                <a:spcPct val="20000"/>
              </a:spcBef>
            </a:pPr>
            <a:endParaRPr lang="fr-FR" sz="1100" b="1" dirty="0" smtClean="0">
              <a:latin typeface="Times"/>
              <a:cs typeface="Times"/>
            </a:endParaRPr>
          </a:p>
          <a:p>
            <a:pPr marL="0" indent="0" eaLnBrk="1" hangingPunct="1">
              <a:buFont typeface="Arial" charset="0"/>
              <a:buNone/>
            </a:pPr>
            <a:r>
              <a:rPr lang="en-US" dirty="0" smtClean="0">
                <a:latin typeface="Calibri" charset="0"/>
                <a:ea typeface="ＭＳ Ｐゴシック" charset="0"/>
              </a:rPr>
              <a:t>Systematic management of digital works </a:t>
            </a:r>
            <a:r>
              <a:rPr lang="en-US" i="1" dirty="0" smtClean="0">
                <a:latin typeface="Calibri" charset="0"/>
                <a:ea typeface="ＭＳ Ｐゴシック" charset="0"/>
              </a:rPr>
              <a:t>over an indefinite period of time</a:t>
            </a:r>
            <a:r>
              <a:rPr lang="en-US" dirty="0" smtClean="0">
                <a:latin typeface="Calibri" charset="0"/>
                <a:ea typeface="ＭＳ Ｐゴシック" charset="0"/>
              </a:rPr>
              <a:t> </a:t>
            </a:r>
            <a:endParaRPr lang="en-US" sz="2800" dirty="0" smtClean="0">
              <a:latin typeface="Calibri" charset="0"/>
              <a:ea typeface="ＭＳ Ｐゴシック" charset="0"/>
            </a:endParaRPr>
          </a:p>
          <a:p>
            <a:pPr marL="749300" lvl="1" indent="-292100" eaLnBrk="1" hangingPunct="1">
              <a:buSzPct val="150000"/>
              <a:buFont typeface="Wingdings" charset="0"/>
              <a:buChar char="§"/>
            </a:pPr>
            <a:r>
              <a:rPr lang="en-US" dirty="0" smtClean="0">
                <a:latin typeface="Calibri" charset="0"/>
                <a:ea typeface="ＭＳ Ｐゴシック" charset="0"/>
              </a:rPr>
              <a:t>Processes and activities that ensure the continued access to works in digital formats </a:t>
            </a:r>
          </a:p>
          <a:p>
            <a:pPr marL="749300" lvl="1" indent="-292100" eaLnBrk="1" hangingPunct="1">
              <a:buSzPct val="150000"/>
              <a:buFont typeface="Wingdings" charset="0"/>
              <a:buChar char="§"/>
            </a:pPr>
            <a:r>
              <a:rPr lang="en-US" dirty="0" smtClean="0">
                <a:latin typeface="Calibri" charset="0"/>
                <a:ea typeface="ＭＳ Ｐゴシック" charset="0"/>
              </a:rPr>
              <a:t>Requires ongoing attention--constant input of resources: effort, time, money</a:t>
            </a:r>
          </a:p>
          <a:p>
            <a:pPr marL="749300" lvl="1" indent="-292100" eaLnBrk="1" hangingPunct="1">
              <a:buSzPct val="150000"/>
              <a:buFont typeface="Wingdings" charset="0"/>
              <a:buChar char="§"/>
            </a:pPr>
            <a:r>
              <a:rPr lang="en-US" dirty="0" err="1" smtClean="0">
                <a:latin typeface="Calibri" charset="0"/>
                <a:ea typeface="ＭＳ Ｐゴシック" charset="0"/>
              </a:rPr>
              <a:t>MetaArchive</a:t>
            </a:r>
            <a:r>
              <a:rPr lang="en-US" dirty="0" smtClean="0">
                <a:latin typeface="Calibri" charset="0"/>
                <a:ea typeface="ＭＳ Ｐゴシック" charset="0"/>
              </a:rPr>
              <a:t> Cooperative </a:t>
            </a:r>
          </a:p>
          <a:p>
            <a:pPr marL="1149350" lvl="2" indent="-292100">
              <a:buSzPct val="150000"/>
              <a:buFont typeface="Wingdings" charset="0"/>
              <a:buChar char="§"/>
            </a:pPr>
            <a:r>
              <a:rPr lang="en-US" dirty="0" smtClean="0">
                <a:latin typeface="Calibri" charset="0"/>
                <a:ea typeface="ＭＳ Ｐゴシック" charset="0"/>
                <a:hlinkClick r:id="rId5"/>
              </a:rPr>
              <a:t>www.metaarchive.org</a:t>
            </a:r>
            <a:endParaRPr lang="en-US" dirty="0" smtClean="0">
              <a:latin typeface="Calibri" charset="0"/>
              <a:ea typeface="ＭＳ Ｐゴシック" charset="0"/>
            </a:endParaRPr>
          </a:p>
          <a:p>
            <a:endParaRPr lang="en-US" sz="1100" dirty="0" smtClean="0">
              <a:latin typeface="Times"/>
              <a:cs typeface="Times"/>
            </a:endParaRPr>
          </a:p>
          <a:p>
            <a:endParaRPr lang="en-US" sz="1100" baseline="0" dirty="0" smtClean="0">
              <a:latin typeface="Times"/>
              <a:cs typeface="Times"/>
            </a:endParaRPr>
          </a:p>
          <a:p>
            <a:pPr marL="609600" indent="-609600" eaLnBrk="1" hangingPunct="1">
              <a:buFont typeface="Times" charset="0"/>
              <a:buNone/>
            </a:pPr>
            <a:r>
              <a:rPr lang="en-US" sz="1100" baseline="0" dirty="0" smtClean="0">
                <a:latin typeface="Times"/>
                <a:cs typeface="Times"/>
              </a:rPr>
              <a:t>Sources of OA Journals: </a:t>
            </a:r>
            <a:r>
              <a:rPr lang="en-US" sz="1100" baseline="0" dirty="0" err="1" smtClean="0">
                <a:latin typeface="Times"/>
                <a:cs typeface="Times"/>
              </a:rPr>
              <a:t>www.doaj.org</a:t>
            </a:r>
            <a:r>
              <a:rPr lang="en-US" sz="1100" baseline="0" dirty="0" smtClean="0">
                <a:latin typeface="Times"/>
                <a:cs typeface="Times"/>
              </a:rPr>
              <a:t> ,  </a:t>
            </a:r>
            <a:r>
              <a:rPr lang="en-US" sz="1100" b="1" dirty="0" smtClean="0">
                <a:solidFill>
                  <a:srgbClr val="000000"/>
                </a:solidFill>
                <a:latin typeface="Times"/>
                <a:ea typeface="ＭＳ Ｐゴシック" charset="0"/>
                <a:cs typeface="Times"/>
                <a:hlinkClick r:id="rId6"/>
              </a:rPr>
              <a:t>http://www.ulrichsweb.com/ulrichsweb/</a:t>
            </a:r>
            <a:r>
              <a:rPr lang="en-US" sz="1100" b="1" dirty="0" smtClean="0">
                <a:solidFill>
                  <a:srgbClr val="000000"/>
                </a:solidFill>
                <a:latin typeface="Times"/>
                <a:ea typeface="ＭＳ Ｐゴシック" charset="0"/>
                <a:cs typeface="Times"/>
              </a:rPr>
              <a:t> </a:t>
            </a:r>
            <a:endParaRPr lang="en-US" sz="1100" dirty="0" smtClean="0">
              <a:latin typeface="Times"/>
              <a:ea typeface="ＭＳ Ｐゴシック" charset="0"/>
              <a:cs typeface="Times"/>
            </a:endParaRPr>
          </a:p>
          <a:p>
            <a:pPr marL="609600" indent="-609600" eaLnBrk="1" hangingPunct="1">
              <a:buFontTx/>
              <a:buNone/>
            </a:pPr>
            <a:endParaRPr lang="en-US" sz="2000" dirty="0" smtClean="0">
              <a:latin typeface="Times"/>
              <a:ea typeface="ＭＳ Ｐゴシック" charset="0"/>
              <a:cs typeface="ＭＳ Ｐゴシック" charset="0"/>
            </a:endParaRP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10</a:t>
            </a:fld>
            <a:endParaRPr lang="en-US"/>
          </a:p>
        </p:txBody>
      </p:sp>
    </p:spTree>
    <p:extLst>
      <p:ext uri="{BB962C8B-B14F-4D97-AF65-F5344CB8AC3E}">
        <p14:creationId xmlns:p14="http://schemas.microsoft.com/office/powerpoint/2010/main" val="14857403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Times"/>
                <a:ea typeface="+mn-ea"/>
                <a:cs typeface="Times"/>
              </a:rPr>
              <a:t>Some of you are probably thinking: I don’t remember what the contracts I signed said. </a:t>
            </a:r>
          </a:p>
          <a:p>
            <a:endParaRPr lang="en-US" sz="1200" b="0" i="0" u="none" strike="noStrike" kern="1200" baseline="0" dirty="0" smtClean="0">
              <a:solidFill>
                <a:schemeClr val="tx1"/>
              </a:solidFill>
              <a:latin typeface="Times"/>
              <a:ea typeface="+mn-ea"/>
              <a:cs typeface="Times"/>
            </a:endParaRPr>
          </a:p>
          <a:p>
            <a:r>
              <a:rPr lang="en-US" sz="1200" b="0" i="0" u="none" strike="noStrike" kern="1200" baseline="0" dirty="0" smtClean="0">
                <a:solidFill>
                  <a:schemeClr val="tx1"/>
                </a:solidFill>
                <a:latin typeface="Times"/>
                <a:ea typeface="+mn-ea"/>
                <a:cs typeface="Times"/>
              </a:rPr>
              <a:t>You can go to Sherpa/</a:t>
            </a:r>
            <a:r>
              <a:rPr lang="en-US" sz="1200" b="0" i="0" u="none" strike="noStrike" kern="1200" baseline="0" dirty="0" err="1" smtClean="0">
                <a:solidFill>
                  <a:schemeClr val="tx1"/>
                </a:solidFill>
                <a:latin typeface="Times"/>
                <a:ea typeface="+mn-ea"/>
                <a:cs typeface="Times"/>
              </a:rPr>
              <a:t>RoMEO</a:t>
            </a:r>
            <a:r>
              <a:rPr lang="en-US" sz="1200" b="0" i="0" u="none" strike="noStrike" kern="1200" baseline="0" dirty="0" smtClean="0">
                <a:solidFill>
                  <a:schemeClr val="tx1"/>
                </a:solidFill>
                <a:latin typeface="Times"/>
                <a:ea typeface="+mn-ea"/>
                <a:cs typeface="Times"/>
              </a:rPr>
              <a:t> and find out about their policies</a:t>
            </a:r>
          </a:p>
          <a:p>
            <a:endParaRPr lang="en-US" sz="1200" b="0" i="0" u="none" strike="noStrike" kern="1200" baseline="0" dirty="0" smtClean="0">
              <a:solidFill>
                <a:schemeClr val="tx1"/>
              </a:solidFill>
              <a:latin typeface="Times"/>
              <a:ea typeface="+mn-ea"/>
              <a:cs typeface="Times"/>
            </a:endParaRPr>
          </a:p>
          <a:p>
            <a:endParaRPr lang="en-US" sz="1200" b="0" i="0" u="none" strike="noStrike" kern="1200" baseline="0" dirty="0" smtClean="0">
              <a:solidFill>
                <a:schemeClr val="tx1"/>
              </a:solidFill>
              <a:latin typeface="Times"/>
              <a:ea typeface="+mn-ea"/>
              <a:cs typeface="Times"/>
            </a:endParaRPr>
          </a:p>
          <a:p>
            <a:r>
              <a:rPr lang="en-US" sz="1200" b="0" i="0" u="none" strike="noStrike" kern="1200" baseline="0" dirty="0" smtClean="0">
                <a:solidFill>
                  <a:schemeClr val="tx1"/>
                </a:solidFill>
                <a:latin typeface="Times"/>
                <a:ea typeface="+mn-ea"/>
                <a:cs typeface="Times"/>
              </a:rPr>
              <a:t>	</a:t>
            </a:r>
          </a:p>
          <a:p>
            <a:endParaRPr lang="en-US" sz="1200" b="0" i="0" u="none" strike="noStrike" kern="1200" baseline="0" dirty="0" smtClean="0">
              <a:solidFill>
                <a:schemeClr val="tx1"/>
              </a:solidFill>
              <a:latin typeface="Times"/>
              <a:ea typeface="+mn-ea"/>
              <a:cs typeface="Times"/>
            </a:endParaRPr>
          </a:p>
          <a:p>
            <a:endParaRPr lang="en-US" sz="1200" dirty="0" smtClean="0">
              <a:latin typeface="Times"/>
              <a:cs typeface="Times"/>
            </a:endParaRP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11</a:t>
            </a:fld>
            <a:endParaRPr lang="en-US"/>
          </a:p>
        </p:txBody>
      </p:sp>
    </p:spTree>
    <p:extLst>
      <p:ext uri="{BB962C8B-B14F-4D97-AF65-F5344CB8AC3E}">
        <p14:creationId xmlns:p14="http://schemas.microsoft.com/office/powerpoint/2010/main" val="28484801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According to Steven </a:t>
            </a:r>
            <a:r>
              <a:rPr lang="en-US" dirty="0" err="1" smtClean="0"/>
              <a:t>Harnad</a:t>
            </a:r>
            <a:r>
              <a:rPr lang="en-US" dirty="0" smtClean="0"/>
              <a:t>  About 25,000 peer-reviewed journals are published worldwide, in all disciplines and all languages=2.5 mil articles/annually</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dirty="0" err="1" smtClean="0"/>
              <a:t>Ulrichsweb</a:t>
            </a:r>
            <a:r>
              <a:rPr lang="en-US" sz="1200" dirty="0" smtClean="0"/>
              <a:t> </a:t>
            </a:r>
            <a:r>
              <a:rPr lang="en-US" sz="1200" dirty="0" smtClean="0">
                <a:hlinkClick r:id="rId3"/>
              </a:rPr>
              <a:t>http://www.ulrichsweb.com/</a:t>
            </a:r>
            <a:endParaRPr lang="en-US" sz="1200"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12</a:t>
            </a:fld>
            <a:endParaRPr lang="en-US"/>
          </a:p>
        </p:txBody>
      </p:sp>
    </p:spTree>
    <p:extLst>
      <p:ext uri="{BB962C8B-B14F-4D97-AF65-F5344CB8AC3E}">
        <p14:creationId xmlns:p14="http://schemas.microsoft.com/office/powerpoint/2010/main" val="893102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Avoiding predatory publishers:</a:t>
            </a:r>
          </a:p>
          <a:p>
            <a:pPr marL="171450" indent="-171450">
              <a:buFont typeface="Arial"/>
              <a:buChar char="•"/>
            </a:pPr>
            <a:r>
              <a:rPr lang="en-US" dirty="0" smtClean="0">
                <a:latin typeface="Times"/>
                <a:ea typeface="ＭＳ Ｐゴシック" charset="0"/>
                <a:cs typeface="ＭＳ Ｐゴシック" charset="0"/>
              </a:rPr>
              <a:t>Assess website, articles, editorial board</a:t>
            </a:r>
          </a:p>
          <a:p>
            <a:pPr marL="171450" indent="-171450">
              <a:buFont typeface="Arial"/>
              <a:buChar char="•"/>
            </a:pPr>
            <a:r>
              <a:rPr lang="en-US" dirty="0" smtClean="0">
                <a:latin typeface="Times"/>
                <a:ea typeface="ＭＳ Ｐゴシック" charset="0"/>
                <a:cs typeface="ＭＳ Ｐゴシック" charset="0"/>
              </a:rPr>
              <a:t>Red flags: multiple journals launched at once, irregular publishing, lack of focus, few articles published, high fees</a:t>
            </a:r>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sz="1200" b="1" i="0" u="none" strike="noStrike" kern="1200" baseline="0" dirty="0" smtClean="0">
                <a:solidFill>
                  <a:schemeClr val="tx1"/>
                </a:solidFill>
                <a:latin typeface="+mn-lt"/>
                <a:ea typeface="+mn-ea"/>
                <a:cs typeface="+mn-cs"/>
              </a:rPr>
              <a:t>Criteria for Determining Predatory Open-Access Publishers </a:t>
            </a:r>
            <a:r>
              <a:rPr lang="en-US" sz="1200" b="0" i="0" u="none" strike="noStrike" kern="1200" baseline="0" dirty="0" smtClean="0">
                <a:solidFill>
                  <a:schemeClr val="tx1"/>
                </a:solidFill>
                <a:latin typeface="+mn-lt"/>
                <a:ea typeface="+mn-ea"/>
                <a:cs typeface="+mn-cs"/>
              </a:rPr>
              <a:t>For more information on predatory publishers, including lists of publishers and standalone journals that meet these criteria, please visit http://</a:t>
            </a:r>
            <a:r>
              <a:rPr lang="en-US" sz="1200" b="0" i="0" u="none" strike="noStrike" kern="1200" baseline="0" dirty="0" err="1" smtClean="0">
                <a:solidFill>
                  <a:schemeClr val="tx1"/>
                </a:solidFill>
                <a:latin typeface="+mn-lt"/>
                <a:ea typeface="+mn-ea"/>
                <a:cs typeface="+mn-cs"/>
              </a:rPr>
              <a:t>scholarlyoa.com</a:t>
            </a:r>
            <a:r>
              <a:rPr lang="en-US" sz="1200" b="0" i="0" u="none" strike="noStrike" kern="1200" baseline="0" dirty="0" smtClean="0">
                <a:solidFill>
                  <a:schemeClr val="tx1"/>
                </a:solidFill>
                <a:latin typeface="+mn-lt"/>
                <a:ea typeface="+mn-ea"/>
                <a:cs typeface="+mn-cs"/>
              </a:rPr>
              <a:t>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By Jeffrey </a:t>
            </a:r>
            <a:r>
              <a:rPr lang="en-US" sz="1200" b="0" i="0" u="none" strike="noStrike" kern="1200" baseline="0" dirty="0" err="1" smtClean="0">
                <a:solidFill>
                  <a:schemeClr val="tx1"/>
                </a:solidFill>
                <a:latin typeface="+mn-lt"/>
                <a:ea typeface="+mn-ea"/>
                <a:cs typeface="+mn-cs"/>
              </a:rPr>
              <a:t>Beall</a:t>
            </a:r>
            <a:r>
              <a:rPr lang="en-US" sz="1200" b="0" i="0" u="none" strike="noStrike" kern="1200" baseline="0" dirty="0" smtClean="0">
                <a:solidFill>
                  <a:schemeClr val="tx1"/>
                </a:solidFill>
                <a:latin typeface="+mn-lt"/>
                <a:ea typeface="+mn-ea"/>
                <a:cs typeface="+mn-cs"/>
              </a:rPr>
              <a:t> </a:t>
            </a:r>
          </a:p>
          <a:p>
            <a:r>
              <a:rPr lang="en-US" sz="1200" b="0" i="0" u="none" strike="noStrike" kern="1200" baseline="0" dirty="0" smtClean="0">
                <a:solidFill>
                  <a:schemeClr val="tx1"/>
                </a:solidFill>
                <a:latin typeface="+mn-lt"/>
                <a:ea typeface="+mn-ea"/>
                <a:cs typeface="+mn-cs"/>
              </a:rPr>
              <a:t>3rd edition / January 1, 2015 </a:t>
            </a:r>
          </a:p>
          <a:p>
            <a:r>
              <a:rPr lang="en-US" sz="1200" b="0" i="0" u="none" strike="noStrike" kern="1200" baseline="0" dirty="0" smtClean="0">
                <a:solidFill>
                  <a:schemeClr val="tx1"/>
                </a:solidFill>
                <a:latin typeface="+mn-lt"/>
                <a:ea typeface="+mn-ea"/>
                <a:cs typeface="+mn-cs"/>
              </a:rPr>
              <a:t>The criteria below are intended to provide a framework for analyzing scholarly open-access publishers and journals. The criteria recognize two documents published by the Committee on Publication Ethics (COPE): </a:t>
            </a:r>
          </a:p>
          <a:p>
            <a:r>
              <a:rPr lang="en-US" sz="1200" b="0" i="0" u="none" strike="noStrike" kern="1200" baseline="0" dirty="0" smtClean="0">
                <a:solidFill>
                  <a:schemeClr val="tx1"/>
                </a:solidFill>
                <a:latin typeface="+mn-lt"/>
                <a:ea typeface="+mn-ea"/>
                <a:cs typeface="+mn-cs"/>
              </a:rPr>
              <a:t>Code of Conduct for Journal Publishers </a:t>
            </a:r>
          </a:p>
          <a:p>
            <a:r>
              <a:rPr lang="en-US" sz="1200" b="0" i="0" u="none" strike="noStrike" kern="1200" baseline="0" dirty="0" smtClean="0">
                <a:solidFill>
                  <a:schemeClr val="tx1"/>
                </a:solidFill>
                <a:latin typeface="+mn-lt"/>
                <a:ea typeface="+mn-ea"/>
                <a:cs typeface="+mn-cs"/>
              </a:rPr>
              <a:t>Principles of Transparency and Best Practice in Scholarly Publishing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13</a:t>
            </a:fld>
            <a:endParaRPr lang="en-US"/>
          </a:p>
        </p:txBody>
      </p:sp>
    </p:spTree>
    <p:extLst>
      <p:ext uri="{BB962C8B-B14F-4D97-AF65-F5344CB8AC3E}">
        <p14:creationId xmlns:p14="http://schemas.microsoft.com/office/powerpoint/2010/main" val="30946474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2011 Social Sciences and Humanities journal editors and press directors</a:t>
            </a:r>
          </a:p>
          <a:p>
            <a:r>
              <a:rPr lang="en-US" dirty="0" smtClean="0"/>
              <a:t>2012 Science journal editors</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Times" charset="0"/>
                <a:ea typeface="Times" charset="0"/>
                <a:cs typeface="Times" charset="0"/>
              </a:rPr>
              <a:t>The Primary Research Question: </a:t>
            </a:r>
            <a:r>
              <a:rPr lang="en-US" dirty="0" smtClean="0"/>
              <a:t>Which of the following statements best reflects the editorial policy or practice governing your enterprise? </a:t>
            </a:r>
          </a:p>
          <a:p>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14</a:t>
            </a:fld>
            <a:endParaRPr lang="en-US" dirty="0"/>
          </a:p>
        </p:txBody>
      </p:sp>
    </p:spTree>
    <p:extLst>
      <p:ext uri="{BB962C8B-B14F-4D97-AF65-F5344CB8AC3E}">
        <p14:creationId xmlns:p14="http://schemas.microsoft.com/office/powerpoint/2010/main" val="25920303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study specifically</a:t>
            </a:r>
            <a:r>
              <a:rPr lang="en-US" baseline="0" dirty="0" smtClean="0"/>
              <a:t> </a:t>
            </a:r>
            <a:r>
              <a:rPr lang="en-US" dirty="0" smtClean="0"/>
              <a:t>investigated university press director’s and journal editors in the social sciences, arts, and</a:t>
            </a:r>
            <a:r>
              <a:rPr lang="en-US" baseline="0" dirty="0" smtClean="0"/>
              <a:t> </a:t>
            </a:r>
            <a:r>
              <a:rPr lang="en-US" dirty="0" smtClean="0"/>
              <a:t>humanities to learn about their attitudes toward publicly accessible, online</a:t>
            </a:r>
            <a:r>
              <a:rPr lang="en-US" baseline="0" dirty="0" smtClean="0"/>
              <a:t> </a:t>
            </a:r>
            <a:r>
              <a:rPr lang="en-US" dirty="0" smtClean="0"/>
              <a:t>theses and dissertations.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This is the results of the combined journal editors’ and university press directors’ responses.</a:t>
            </a:r>
            <a:endParaRPr lang="en-US" dirty="0" smtClean="0"/>
          </a:p>
          <a:p>
            <a:endParaRPr lang="en-US" dirty="0" smtClean="0"/>
          </a:p>
          <a:p>
            <a:r>
              <a:rPr lang="en-US" dirty="0" smtClean="0"/>
              <a:t>89% want to consider Mss.</a:t>
            </a:r>
            <a:r>
              <a:rPr lang="en-US" baseline="0" dirty="0" smtClean="0"/>
              <a:t> based on OA ETDs.</a:t>
            </a:r>
          </a:p>
          <a:p>
            <a:endParaRPr lang="en-US" baseline="0" dirty="0" smtClean="0"/>
          </a:p>
          <a:p>
            <a:r>
              <a:rPr lang="en-US" baseline="0" dirty="0" smtClean="0"/>
              <a:t>Only 4% said don’t bother sending us your </a:t>
            </a:r>
            <a:r>
              <a:rPr lang="en-US" dirty="0" smtClean="0"/>
              <a:t>Mss.</a:t>
            </a:r>
            <a:r>
              <a:rPr lang="en-US" baseline="0" dirty="0" smtClean="0"/>
              <a:t> based on OA ETDs.</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Earlier (2000-2003) publications about publishers attitudes towards ETDs:</a:t>
            </a:r>
            <a:r>
              <a:rPr lang="en-US" sz="1200" b="1" dirty="0" smtClean="0"/>
              <a:t> </a:t>
            </a:r>
            <a:r>
              <a:rPr lang="en-US" sz="1200" dirty="0" smtClean="0"/>
              <a:t>http://</a:t>
            </a:r>
            <a:r>
              <a:rPr lang="en-US" sz="1200" dirty="0" err="1" smtClean="0"/>
              <a:t>scholar.lib.vt.edu</a:t>
            </a:r>
            <a:r>
              <a:rPr lang="en-US" sz="1200" dirty="0" smtClean="0"/>
              <a:t>/copyright/</a:t>
            </a:r>
            <a:r>
              <a:rPr lang="en-US" sz="1200" dirty="0" err="1" smtClean="0"/>
              <a:t>cprtetd.html</a:t>
            </a:r>
            <a:endParaRPr lang="en-US" sz="1200" dirty="0" smtClean="0"/>
          </a:p>
          <a:p>
            <a:endParaRPr lang="en-US" dirty="0" smtClean="0"/>
          </a:p>
          <a:p>
            <a:r>
              <a:rPr lang="en-US" sz="1200" b="0" i="0" u="none" strike="noStrike" kern="1200" baseline="0" dirty="0" smtClean="0">
                <a:solidFill>
                  <a:schemeClr val="tx1"/>
                </a:solidFill>
                <a:latin typeface="+mn-lt"/>
                <a:ea typeface="+mn-ea"/>
                <a:cs typeface="+mn-cs"/>
              </a:rPr>
              <a:t>We </a:t>
            </a:r>
            <a:r>
              <a:rPr lang="en-US" dirty="0" smtClean="0"/>
              <a:t>conducted our </a:t>
            </a:r>
            <a:r>
              <a:rPr lang="en-US" sz="1200" b="0" i="0" u="none" strike="noStrike" kern="1200" baseline="0" dirty="0" smtClean="0">
                <a:solidFill>
                  <a:schemeClr val="tx1"/>
                </a:solidFill>
                <a:latin typeface="+mn-lt"/>
                <a:ea typeface="+mn-ea"/>
                <a:cs typeface="+mn-cs"/>
              </a:rPr>
              <a:t>study from May 17 - June 16, 2011, and was distributed to 615 journal editors and 131 university press directors via Survey Monkey.</a:t>
            </a:r>
          </a:p>
          <a:p>
            <a:endParaRPr lang="en-US" dirty="0" smtClean="0"/>
          </a:p>
          <a:p>
            <a:r>
              <a:rPr lang="en-US" dirty="0" smtClean="0"/>
              <a:t>80% of our respondents were Journal Editors and Editors-in-Chief.</a:t>
            </a:r>
          </a:p>
          <a:p>
            <a:endParaRPr lang="en-US" dirty="0" smtClean="0"/>
          </a:p>
          <a:p>
            <a:r>
              <a:rPr lang="en-US" dirty="0" smtClean="0"/>
              <a:t>88% were Directors and Associate Directors of university presses.</a:t>
            </a:r>
          </a:p>
          <a:p>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15</a:t>
            </a:fld>
            <a:endParaRPr lang="en-US" dirty="0"/>
          </a:p>
        </p:txBody>
      </p:sp>
    </p:spTree>
    <p:extLst>
      <p:ext uri="{BB962C8B-B14F-4D97-AF65-F5344CB8AC3E}">
        <p14:creationId xmlns:p14="http://schemas.microsoft.com/office/powerpoint/2010/main" val="854388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481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sz="1100" dirty="0">
                <a:latin typeface="Times" charset="0"/>
                <a:ea typeface="ＭＳ Ｐゴシック" charset="0"/>
                <a:cs typeface="Times" charset="0"/>
              </a:rPr>
              <a:t>Here </a:t>
            </a:r>
            <a:r>
              <a:rPr lang="en-US" sz="1100" dirty="0" smtClean="0">
                <a:latin typeface="Times" charset="0"/>
                <a:ea typeface="ＭＳ Ｐゴシック" charset="0"/>
                <a:cs typeface="Times" charset="0"/>
              </a:rPr>
              <a:t>is a look at journal editors’ and press directors’ responses in 2011</a:t>
            </a:r>
            <a:r>
              <a:rPr lang="en-US" altLang="ja-JP" sz="1100" dirty="0" smtClean="0">
                <a:latin typeface="Times" charset="0"/>
                <a:ea typeface="ＭＳ Ｐゴシック" charset="0"/>
                <a:cs typeface="Times" charset="0"/>
              </a:rPr>
              <a:t>.   </a:t>
            </a:r>
            <a:r>
              <a:rPr lang="en-US" altLang="ja-JP" sz="1100" b="1" dirty="0">
                <a:latin typeface="Times" charset="0"/>
                <a:ea typeface="ＭＳ Ｐゴシック" charset="0"/>
                <a:cs typeface="Times" charset="0"/>
              </a:rPr>
              <a:t>Journal editors are more enthusiastic </a:t>
            </a:r>
            <a:r>
              <a:rPr lang="en-US" altLang="ja-JP" sz="1100" dirty="0">
                <a:latin typeface="Times" charset="0"/>
                <a:ea typeface="ＭＳ Ｐゴシック" charset="0"/>
                <a:cs typeface="Times" charset="0"/>
              </a:rPr>
              <a:t>about receiving submissions based on </a:t>
            </a:r>
            <a:r>
              <a:rPr lang="en-US" altLang="ja-JP" sz="1100" dirty="0" smtClean="0">
                <a:latin typeface="Times" charset="0"/>
                <a:ea typeface="ＭＳ Ｐゴシック" charset="0"/>
                <a:cs typeface="Times" charset="0"/>
              </a:rPr>
              <a:t>ETDs. 66% said they always welcome Mss. derived</a:t>
            </a:r>
            <a:r>
              <a:rPr lang="en-US" altLang="ja-JP" sz="1100" baseline="0" dirty="0" smtClean="0">
                <a:latin typeface="Times" charset="0"/>
                <a:ea typeface="ＭＳ Ｐゴシック" charset="0"/>
                <a:cs typeface="Times" charset="0"/>
              </a:rPr>
              <a:t> from ETDs, but only a few press directors agreed.</a:t>
            </a:r>
          </a:p>
          <a:p>
            <a:pPr eaLnBrk="1" hangingPunct="1">
              <a:spcBef>
                <a:spcPct val="0"/>
              </a:spcBef>
            </a:pPr>
            <a:r>
              <a:rPr lang="en-US" altLang="ja-JP" sz="1100" dirty="0">
                <a:latin typeface="Times" charset="0"/>
                <a:ea typeface="ＭＳ Ｐゴシック" charset="0"/>
                <a:cs typeface="Times" charset="0"/>
              </a:rPr>
              <a:t/>
            </a:r>
            <a:br>
              <a:rPr lang="en-US" altLang="ja-JP" sz="1100" dirty="0">
                <a:latin typeface="Times" charset="0"/>
                <a:ea typeface="ＭＳ Ｐゴシック" charset="0"/>
                <a:cs typeface="Times" charset="0"/>
              </a:rPr>
            </a:br>
            <a:r>
              <a:rPr lang="en-US" altLang="ja-JP" sz="1100" dirty="0">
                <a:latin typeface="Times" charset="0"/>
                <a:ea typeface="ＭＳ Ｐゴシック" charset="0"/>
                <a:cs typeface="Times" charset="0"/>
              </a:rPr>
              <a:t>This is not to say the university presses discourage submissions based on ETDs. </a:t>
            </a:r>
            <a:r>
              <a:rPr lang="en-US" altLang="ja-JP" sz="1100" dirty="0" smtClean="0">
                <a:latin typeface="Times" charset="0"/>
                <a:ea typeface="ＭＳ Ｐゴシック" charset="0"/>
                <a:cs typeface="Times" charset="0"/>
              </a:rPr>
              <a:t>More</a:t>
            </a:r>
            <a:r>
              <a:rPr lang="en-US" altLang="ja-JP" sz="1100" baseline="0" dirty="0" smtClean="0">
                <a:latin typeface="Times" charset="0"/>
                <a:ea typeface="ＭＳ Ｐゴシック" charset="0"/>
                <a:cs typeface="Times" charset="0"/>
              </a:rPr>
              <a:t> than </a:t>
            </a:r>
            <a:r>
              <a:rPr lang="en-US" altLang="ja-JP" sz="1100" dirty="0" smtClean="0">
                <a:latin typeface="Times" charset="0"/>
                <a:ea typeface="ＭＳ Ｐゴシック" charset="0"/>
                <a:cs typeface="Times" charset="0"/>
              </a:rPr>
              <a:t>half welcome or consider </a:t>
            </a:r>
            <a:r>
              <a:rPr lang="en-US" altLang="ja-JP" sz="1100" dirty="0">
                <a:latin typeface="Times" charset="0"/>
                <a:ea typeface="ＭＳ Ｐゴシック" charset="0"/>
                <a:cs typeface="Times" charset="0"/>
              </a:rPr>
              <a:t>ETD-based </a:t>
            </a:r>
            <a:r>
              <a:rPr lang="en-US" altLang="ja-JP" sz="1100" dirty="0" smtClean="0">
                <a:latin typeface="Times" charset="0"/>
                <a:ea typeface="ＭＳ Ｐゴシック" charset="0"/>
                <a:cs typeface="Times" charset="0"/>
              </a:rPr>
              <a:t>Mss.</a:t>
            </a:r>
            <a:r>
              <a:rPr lang="en-US" altLang="ja-JP" sz="1100" baseline="0" dirty="0" smtClean="0">
                <a:latin typeface="Times" charset="0"/>
                <a:ea typeface="ＭＳ Ｐゴシック" charset="0"/>
                <a:cs typeface="Times" charset="0"/>
              </a:rPr>
              <a:t> </a:t>
            </a:r>
            <a:r>
              <a:rPr lang="en-US" altLang="ja-JP" sz="1100" dirty="0" smtClean="0">
                <a:latin typeface="Times" charset="0"/>
                <a:ea typeface="ＭＳ Ｐゴシック" charset="0"/>
                <a:cs typeface="Times" charset="0"/>
              </a:rPr>
              <a:t>submissions </a:t>
            </a:r>
            <a:r>
              <a:rPr lang="en-US" altLang="ja-JP" sz="1100" dirty="0">
                <a:latin typeface="Times" charset="0"/>
                <a:ea typeface="ＭＳ Ｐゴシック" charset="0"/>
                <a:cs typeface="Times" charset="0"/>
              </a:rPr>
              <a:t>on a case-by-case basis. </a:t>
            </a:r>
          </a:p>
          <a:p>
            <a:pPr eaLnBrk="1" hangingPunct="1">
              <a:spcBef>
                <a:spcPct val="0"/>
              </a:spcBef>
            </a:pPr>
            <a:endParaRPr lang="en-US" sz="1100" dirty="0" smtClean="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But over 80% of the journal editors and the press directors will consider Mss. based on</a:t>
            </a:r>
            <a:r>
              <a:rPr lang="en-US" baseline="0" dirty="0" smtClean="0">
                <a:latin typeface="Times" charset="0"/>
                <a:ea typeface="ＭＳ Ｐゴシック" charset="0"/>
                <a:cs typeface="Times" charset="0"/>
              </a:rPr>
              <a:t> OA ETDs.</a:t>
            </a:r>
          </a:p>
          <a:p>
            <a:pPr eaLnBrk="1" hangingPunct="1">
              <a:lnSpc>
                <a:spcPct val="90000"/>
              </a:lnSpc>
              <a:spcBef>
                <a:spcPct val="0"/>
              </a:spcBef>
            </a:pPr>
            <a:endParaRPr lang="en-US" sz="1100" dirty="0">
              <a:latin typeface="Times" charset="0"/>
              <a:ea typeface="ＭＳ Ｐゴシック" charset="0"/>
              <a:cs typeface="Times" charset="0"/>
            </a:endParaRPr>
          </a:p>
          <a:p>
            <a:pPr eaLnBrk="1" hangingPunct="1">
              <a:lnSpc>
                <a:spcPct val="90000"/>
              </a:lnSpc>
              <a:spcBef>
                <a:spcPct val="0"/>
              </a:spcBef>
            </a:pPr>
            <a:r>
              <a:rPr lang="en-US" sz="1100" dirty="0" smtClean="0">
                <a:latin typeface="Times" charset="0"/>
                <a:ea typeface="ＭＳ Ｐゴシック" charset="0"/>
                <a:cs typeface="Times" charset="0"/>
              </a:rPr>
              <a:t>The subject areas of the majority of press directors who responded that they would </a:t>
            </a:r>
            <a:r>
              <a:rPr lang="en-US" sz="1100" i="1" dirty="0" smtClean="0">
                <a:latin typeface="Times" charset="0"/>
                <a:ea typeface="ＭＳ Ｐゴシック" charset="0"/>
                <a:cs typeface="Times" charset="0"/>
              </a:rPr>
              <a:t>never</a:t>
            </a:r>
            <a:r>
              <a:rPr lang="en-US" sz="1100" dirty="0" smtClean="0">
                <a:latin typeface="Times" charset="0"/>
                <a:ea typeface="ＭＳ Ｐゴシック" charset="0"/>
                <a:cs typeface="Times" charset="0"/>
              </a:rPr>
              <a:t> consider ETD-based manuscripts were: romance literature, applied and social psychology, and mathematical methods in the social sciences.</a:t>
            </a:r>
            <a:endParaRPr lang="en-US" sz="1100" dirty="0" smtClean="0">
              <a:latin typeface="Calibri" charset="0"/>
              <a:ea typeface="ＭＳ Ｐゴシック" charset="0"/>
              <a:cs typeface="ＭＳ Ｐゴシック" charset="0"/>
            </a:endParaRPr>
          </a:p>
          <a:p>
            <a:pPr eaLnBrk="1" hangingPunct="1">
              <a:spcBef>
                <a:spcPct val="0"/>
              </a:spcBef>
            </a:pPr>
            <a:endParaRPr lang="en-US" sz="1100" dirty="0">
              <a:latin typeface="Times" charset="0"/>
              <a:ea typeface="ＭＳ Ｐゴシック" charset="0"/>
              <a:cs typeface="Times" charset="0"/>
            </a:endParaRPr>
          </a:p>
        </p:txBody>
      </p:sp>
      <p:sp>
        <p:nvSpPr>
          <p:cNvPr id="3481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1F92F60-4776-6345-AC5F-1027FF88C3D3}" type="slidenum">
              <a:rPr lang="en-US" sz="1200">
                <a:latin typeface="Calibri" charset="0"/>
              </a:rPr>
              <a:pPr eaLnBrk="1" hangingPunct="1"/>
              <a:t>16</a:t>
            </a:fld>
            <a:endParaRPr lang="en-US" sz="1200" dirty="0">
              <a:latin typeface="Calibri"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ja-JP" dirty="0" smtClean="0">
                <a:latin typeface="Times" charset="0"/>
                <a:ea typeface="ＭＳ Ｐゴシック" charset="0"/>
                <a:cs typeface="Times" charset="0"/>
              </a:rPr>
              <a:t>Nearly </a:t>
            </a:r>
            <a:r>
              <a:rPr lang="en-US" altLang="ja-JP" dirty="0">
                <a:latin typeface="Times" charset="0"/>
                <a:ea typeface="ＭＳ Ｐゴシック" charset="0"/>
                <a:cs typeface="Times" charset="0"/>
              </a:rPr>
              <a:t>half of our survey respondents volunteered </a:t>
            </a:r>
            <a:r>
              <a:rPr lang="en-US" altLang="ja-JP" dirty="0" smtClean="0">
                <a:latin typeface="Times" charset="0"/>
                <a:ea typeface="ＭＳ Ｐゴシック" charset="0"/>
                <a:cs typeface="Times" charset="0"/>
              </a:rPr>
              <a:t>comments and they are perhaps as telling as the numbers.</a:t>
            </a: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a:p>
            <a:pPr eaLnBrk="1" hangingPunct="1">
              <a:spcBef>
                <a:spcPct val="0"/>
              </a:spcBef>
            </a:pPr>
            <a:r>
              <a:rPr lang="en-US" altLang="ja-JP" dirty="0" smtClean="0">
                <a:latin typeface="Times" charset="0"/>
                <a:ea typeface="ＭＳ Ｐゴシック" charset="0"/>
                <a:cs typeface="Times" charset="0"/>
              </a:rPr>
              <a:t>A frequent comment was that a T or D would need to be revised prior to submission to a university press or a journal in order to fit their publications’ guidelines. And, the rhetoric used in a T or D is usually not the appropriate writing style for a journal or the broader readership of a book. </a:t>
            </a:r>
            <a:endParaRPr lang="en-US" altLang="ja-JP" dirty="0">
              <a:latin typeface="Times" charset="0"/>
              <a:ea typeface="ＭＳ Ｐゴシック" charset="0"/>
              <a:cs typeface="Times" charset="0"/>
            </a:endParaRPr>
          </a:p>
          <a:p>
            <a:pPr eaLnBrk="1" hangingPunct="1">
              <a:spcBef>
                <a:spcPct val="0"/>
              </a:spcBef>
            </a:pPr>
            <a:r>
              <a:rPr lang="en-US" dirty="0">
                <a:latin typeface="Times" charset="0"/>
                <a:ea typeface="ＭＳ Ｐゴシック" charset="0"/>
                <a:cs typeface="Times" charset="0"/>
              </a:rPr>
              <a:t/>
            </a:r>
            <a:br>
              <a:rPr lang="en-US" dirty="0">
                <a:latin typeface="Times" charset="0"/>
                <a:ea typeface="ＭＳ Ｐゴシック" charset="0"/>
                <a:cs typeface="Times" charset="0"/>
              </a:rPr>
            </a:br>
            <a:r>
              <a:rPr lang="en-US" dirty="0" smtClean="0">
                <a:latin typeface="Times" charset="0"/>
                <a:ea typeface="ＭＳ Ｐゴシック" charset="0"/>
                <a:cs typeface="Times" charset="0"/>
              </a:rPr>
              <a:t>A journal editor commented: “We treat Ts and Ds as unpub’d material… Readers will consider our article to be the version of record, the version they should read and cite, because (a) it will have been vetted by our double-blind peer review process, (b) it will have been professionally edited, and (c)  it will be the most up-to-date version of the material.”</a:t>
            </a:r>
            <a:endParaRPr lang="en-US" altLang="ja-JP" dirty="0" smtClean="0">
              <a:latin typeface="Times" charset="0"/>
              <a:ea typeface="ＭＳ Ｐゴシック" charset="0"/>
              <a:cs typeface="Times" charset="0"/>
            </a:endParaRPr>
          </a:p>
          <a:p>
            <a:pPr eaLnBrk="1" hangingPunct="1">
              <a:spcBef>
                <a:spcPct val="0"/>
              </a:spcBef>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altLang="ja-JP" dirty="0" smtClean="0">
              <a:latin typeface="Times" charset="0"/>
              <a:ea typeface="ＭＳ Ｐゴシック" charset="0"/>
              <a:cs typeface="Times" charset="0"/>
            </a:endParaRPr>
          </a:p>
        </p:txBody>
      </p:sp>
      <p:sp>
        <p:nvSpPr>
          <p:cNvPr id="368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758E998-7776-1D4A-89A7-337A29D3F268}" type="slidenum">
              <a:rPr lang="en-US" sz="1200">
                <a:latin typeface="Calibri" charset="0"/>
              </a:rPr>
              <a:pPr eaLnBrk="1" hangingPunct="1"/>
              <a:t>17</a:t>
            </a:fld>
            <a:endParaRPr lang="en-US" sz="1200"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 = 293</a:t>
            </a:r>
          </a:p>
          <a:p>
            <a:endParaRPr lang="en-US" dirty="0" smtClean="0"/>
          </a:p>
          <a:p>
            <a:r>
              <a:rPr lang="en-US" dirty="0" smtClean="0"/>
              <a:t>Conducted Aug. 9 – 28, and Sept. 7-14,</a:t>
            </a:r>
            <a:r>
              <a:rPr lang="en-US" baseline="0" dirty="0" smtClean="0"/>
              <a:t> 2012</a:t>
            </a:r>
            <a:endParaRPr lang="en-US" dirty="0" smtClean="0"/>
          </a:p>
          <a:p>
            <a:endParaRPr lang="en-US" dirty="0" smtClean="0"/>
          </a:p>
          <a:p>
            <a:r>
              <a:rPr lang="en-US" dirty="0" smtClean="0"/>
              <a:t>Much better response rate because the NDLTD funded hiring student to call non-respondents</a:t>
            </a:r>
            <a:endParaRPr lang="en-US" dirty="0"/>
          </a:p>
        </p:txBody>
      </p:sp>
      <p:sp>
        <p:nvSpPr>
          <p:cNvPr id="4" name="Slide Number Placeholder 3"/>
          <p:cNvSpPr>
            <a:spLocks noGrp="1"/>
          </p:cNvSpPr>
          <p:nvPr>
            <p:ph type="sldNum" sz="quarter" idx="10"/>
          </p:nvPr>
        </p:nvSpPr>
        <p:spPr/>
        <p:txBody>
          <a:bodyPr/>
          <a:lstStyle/>
          <a:p>
            <a:fld id="{65CF4691-2EB1-2841-B50E-9DF9A16224FD}" type="slidenum">
              <a:rPr lang="en-US" smtClean="0"/>
              <a:pPr/>
              <a:t>18</a:t>
            </a:fld>
            <a:endParaRPr lang="en-US" dirty="0"/>
          </a:p>
        </p:txBody>
      </p:sp>
    </p:spTree>
    <p:extLst>
      <p:ext uri="{BB962C8B-B14F-4D97-AF65-F5344CB8AC3E}">
        <p14:creationId xmlns:p14="http://schemas.microsoft.com/office/powerpoint/2010/main" val="26780753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dirty="0">
              <a:latin typeface="Calibri" charset="0"/>
              <a:ea typeface="ＭＳ Ｐゴシック" charset="0"/>
              <a:cs typeface="ＭＳ Ｐゴシック" charset="0"/>
            </a:endParaRPr>
          </a:p>
        </p:txBody>
      </p:sp>
      <p:sp>
        <p:nvSpPr>
          <p:cNvPr id="4" name="Slide Number Placeholder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36F55532-5E16-DE41-9FF5-7062DA2AFF67}" type="slidenum">
              <a:rPr lang="en-US" sz="1200">
                <a:latin typeface="Calibri" charset="0"/>
              </a:rPr>
              <a:pPr eaLnBrk="1" hangingPunct="1"/>
              <a:t>19</a:t>
            </a:fld>
            <a:endParaRPr lang="en-US" sz="1200" dirty="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are some of the Life cycle of information</a:t>
            </a:r>
          </a:p>
          <a:p>
            <a:endParaRPr lang="en-US" dirty="0" smtClean="0"/>
          </a:p>
          <a:p>
            <a:r>
              <a:rPr lang="en-US" b="1" dirty="0" smtClean="0"/>
              <a:t>101 Innovations in Scholarly Communication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r>
              <a:rPr lang="en-US" dirty="0" smtClean="0"/>
              <a:t>Part of a “Poster presented at Force 2015 https://www.force11.org/meetings/force2015</a:t>
            </a:r>
            <a:r>
              <a:rPr lang="en-US" baseline="0" dirty="0" smtClean="0"/>
              <a:t> </a:t>
            </a:r>
            <a:r>
              <a:rPr lang="en-US" dirty="0" smtClean="0"/>
              <a:t>In the fast developing world of scholarly communication it is good to take a step back and look at the patterns and processes of innovation in this field. To this end, we have selected 101 innovations (in the form of tools &amp; sites) and graphically displayed them by year and also according to 6 phases of the research workflow…” logos in each, representing digital tools and products</a:t>
            </a:r>
          </a:p>
          <a:p>
            <a:endParaRPr lang="en-US" dirty="0" smtClean="0"/>
          </a:p>
          <a:p>
            <a:r>
              <a:rPr lang="en-US" dirty="0" smtClean="0"/>
              <a:t>Explanatory article: https://</a:t>
            </a:r>
            <a:r>
              <a:rPr lang="en-US" dirty="0" err="1" smtClean="0"/>
              <a:t>www.insidehighered.com</a:t>
            </a:r>
            <a:r>
              <a:rPr lang="en-US" dirty="0" smtClean="0"/>
              <a:t>/views/2015/01/28/report-101-innovations-scholarly-communication</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a:t>
            </a:fld>
            <a:endParaRPr lang="en-US"/>
          </a:p>
        </p:txBody>
      </p:sp>
    </p:spTree>
    <p:extLst>
      <p:ext uri="{BB962C8B-B14F-4D97-AF65-F5344CB8AC3E}">
        <p14:creationId xmlns:p14="http://schemas.microsoft.com/office/powerpoint/2010/main" val="10271855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r>
              <a:rPr lang="en-US" dirty="0" smtClean="0">
                <a:latin typeface="Times" charset="0"/>
                <a:ea typeface="ＭＳ Ｐゴシック" charset="0"/>
                <a:cs typeface="Times" charset="0"/>
              </a:rPr>
              <a:t>Most survey respondents will</a:t>
            </a:r>
            <a:r>
              <a:rPr lang="en-US" sz="1200" dirty="0" smtClean="0">
                <a:latin typeface="Times" charset="0"/>
                <a:ea typeface="ＭＳ Ｐゴシック" charset="0"/>
                <a:cs typeface="Times" charset="0"/>
              </a:rPr>
              <a:t> consider publications based on openly accessible ETDs.</a:t>
            </a:r>
          </a:p>
          <a:p>
            <a:pPr eaLnBrk="1" hangingPunct="1">
              <a:lnSpc>
                <a:spcPct val="90000"/>
              </a:lnSpc>
              <a:spcBef>
                <a:spcPct val="0"/>
              </a:spcBef>
            </a:pPr>
            <a:endParaRPr lang="en-US" dirty="0">
              <a:latin typeface="Times" charset="0"/>
              <a:ea typeface="ＭＳ Ｐゴシック" charset="0"/>
              <a:cs typeface="Times" charset="0"/>
            </a:endParaRPr>
          </a:p>
          <a:p>
            <a:pPr eaLnBrk="1" hangingPunct="1">
              <a:lnSpc>
                <a:spcPct val="90000"/>
              </a:lnSpc>
              <a:spcBef>
                <a:spcPct val="0"/>
              </a:spcBef>
            </a:pPr>
            <a:r>
              <a:rPr lang="en-US" dirty="0" smtClean="0">
                <a:latin typeface="Times" charset="0"/>
                <a:ea typeface="ＭＳ Ｐゴシック" charset="0"/>
                <a:cs typeface="Times" charset="0"/>
              </a:rPr>
              <a:t>Among </a:t>
            </a:r>
            <a:r>
              <a:rPr lang="en-US" dirty="0">
                <a:latin typeface="Times" charset="0"/>
                <a:ea typeface="ＭＳ Ｐゴシック" charset="0"/>
                <a:cs typeface="Times" charset="0"/>
              </a:rPr>
              <a:t>the So Sci/Hum survey respondents, the option to </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Considered ONLY IF the ETD has access limited to the campus or institution where it was completed</a:t>
            </a:r>
            <a:r>
              <a:rPr lang="ja-JP" altLang="en-US" dirty="0">
                <a:latin typeface="Times" charset="0"/>
                <a:ea typeface="ＭＳ Ｐゴシック" charset="0"/>
                <a:cs typeface="Times" charset="0"/>
              </a:rPr>
              <a:t>”</a:t>
            </a:r>
            <a:r>
              <a:rPr lang="en-US" dirty="0">
                <a:latin typeface="Times" charset="0"/>
                <a:ea typeface="ＭＳ Ｐゴシック" charset="0"/>
                <a:cs typeface="Times" charset="0"/>
              </a:rPr>
              <a:t> was </a:t>
            </a:r>
            <a:r>
              <a:rPr lang="en-US" i="1" dirty="0">
                <a:latin typeface="Times" charset="0"/>
                <a:ea typeface="ＭＳ Ｐゴシック" charset="0"/>
                <a:cs typeface="Times" charset="0"/>
              </a:rPr>
              <a:t>never</a:t>
            </a:r>
            <a:r>
              <a:rPr lang="en-US" dirty="0">
                <a:latin typeface="Times" charset="0"/>
                <a:ea typeface="ＭＳ Ｐゴシック" charset="0"/>
                <a:cs typeface="Times" charset="0"/>
              </a:rPr>
              <a:t> selected by journal editors. About 3% of the university presses directors prefer ETDs to have access restricted to the home institutions and only 2% of the science editors do.</a:t>
            </a:r>
            <a:br>
              <a:rPr lang="en-US" dirty="0">
                <a:latin typeface="Times" charset="0"/>
                <a:ea typeface="ＭＳ Ｐゴシック" charset="0"/>
                <a:cs typeface="Times" charset="0"/>
              </a:rPr>
            </a:br>
            <a:r>
              <a:rPr lang="en-US" sz="1400" dirty="0">
                <a:latin typeface="Times" charset="0"/>
                <a:ea typeface="ＭＳ Ｐゴシック" charset="0"/>
                <a:cs typeface="Times" charset="0"/>
              </a:rPr>
              <a:t/>
            </a:r>
            <a:br>
              <a:rPr lang="en-US" sz="1400" dirty="0">
                <a:latin typeface="Times" charset="0"/>
                <a:ea typeface="ＭＳ Ｐゴシック" charset="0"/>
                <a:cs typeface="Times" charset="0"/>
              </a:rPr>
            </a:br>
            <a:endParaRPr lang="en-US" sz="1100" dirty="0">
              <a:latin typeface="Calibri" charset="0"/>
              <a:ea typeface="ＭＳ Ｐゴシック" charset="0"/>
              <a:cs typeface="ＭＳ Ｐゴシック" charset="0"/>
            </a:endParaRPr>
          </a:p>
        </p:txBody>
      </p:sp>
      <p:sp>
        <p:nvSpPr>
          <p:cNvPr id="32772" name="Slide Number Placeholder 3"/>
          <p:cNvSpPr>
            <a:spLocks noGrp="1"/>
          </p:cNvSpPr>
          <p:nvPr>
            <p:ph type="sldNum" sz="quarter" idx="5"/>
          </p:nvPr>
        </p:nvSpPr>
        <p:spPr bwMode="auto">
          <a:ln>
            <a:miter lim="800000"/>
            <a:headEnd/>
            <a:tailEnd/>
          </a:ln>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0782BD0-BD86-6C4A-8676-FF9D2BD517E2}" type="slidenum">
              <a:rPr lang="en-US" sz="1200">
                <a:latin typeface="Calibri" charset="0"/>
              </a:rPr>
              <a:pPr eaLnBrk="1" hangingPunct="1"/>
              <a:t>20</a:t>
            </a:fld>
            <a:endParaRPr lang="en-US" sz="1200" dirty="0">
              <a:latin typeface="Calibri"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12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ja-JP" b="1" dirty="0" smtClean="0">
                <a:latin typeface="Times" charset="0"/>
                <a:ea typeface="ＭＳ Ｐゴシック" charset="0"/>
                <a:cs typeface="Times" charset="0"/>
              </a:rPr>
              <a:t>Most </a:t>
            </a:r>
            <a:r>
              <a:rPr lang="en-US" altLang="ja-JP" b="1" dirty="0">
                <a:latin typeface="Times" charset="0"/>
                <a:ea typeface="ＭＳ Ｐゴシック" charset="0"/>
                <a:cs typeface="Times" charset="0"/>
              </a:rPr>
              <a:t>of the </a:t>
            </a:r>
            <a:r>
              <a:rPr lang="en-US" altLang="ja-JP" b="1" dirty="0" smtClean="0">
                <a:latin typeface="Times" charset="0"/>
                <a:ea typeface="ＭＳ Ｐゴシック" charset="0"/>
                <a:cs typeface="Times" charset="0"/>
              </a:rPr>
              <a:t>media coverage </a:t>
            </a:r>
            <a:r>
              <a:rPr lang="en-US" dirty="0" smtClean="0">
                <a:latin typeface="Times" charset="0"/>
                <a:ea typeface="ＭＳ Ｐゴシック" charset="0"/>
                <a:cs typeface="Times" charset="0"/>
              </a:rPr>
              <a:t>publishers</a:t>
            </a:r>
            <a:r>
              <a:rPr lang="ja-JP" altLang="en-US" dirty="0" smtClean="0">
                <a:latin typeface="Times" charset="0"/>
                <a:ea typeface="ＭＳ Ｐゴシック" charset="0"/>
                <a:cs typeface="Times" charset="0"/>
              </a:rPr>
              <a:t>’</a:t>
            </a:r>
            <a:r>
              <a:rPr lang="en-US" altLang="ja-JP" dirty="0" smtClean="0">
                <a:latin typeface="Times" charset="0"/>
                <a:ea typeface="ＭＳ Ｐゴシック" charset="0"/>
                <a:cs typeface="Times" charset="0"/>
              </a:rPr>
              <a:t> attitudes about ETDs </a:t>
            </a:r>
            <a:r>
              <a:rPr lang="en-US" altLang="ja-JP" b="1" dirty="0" smtClean="0">
                <a:latin typeface="Times" charset="0"/>
                <a:ea typeface="ＭＳ Ｐゴシック" charset="0"/>
                <a:cs typeface="Times" charset="0"/>
              </a:rPr>
              <a:t>reports </a:t>
            </a:r>
            <a:r>
              <a:rPr lang="en-US" altLang="ja-JP" b="1" i="1" dirty="0" smtClean="0">
                <a:latin typeface="Times" charset="0"/>
                <a:ea typeface="ＭＳ Ｐゴシック" charset="0"/>
                <a:cs typeface="Times" charset="0"/>
              </a:rPr>
              <a:t>perceptions</a:t>
            </a:r>
            <a:r>
              <a:rPr lang="en-US" altLang="ja-JP" b="1" dirty="0" smtClean="0">
                <a:latin typeface="Times" charset="0"/>
                <a:ea typeface="ＭＳ Ｐゴシック" charset="0"/>
                <a:cs typeface="Times" charset="0"/>
              </a:rPr>
              <a:t> </a:t>
            </a:r>
            <a:r>
              <a:rPr lang="en-US" altLang="ja-JP" b="1" dirty="0">
                <a:latin typeface="Times" charset="0"/>
                <a:ea typeface="ＭＳ Ｐゴシック" charset="0"/>
                <a:cs typeface="Times" charset="0"/>
              </a:rPr>
              <a:t>of publishers</a:t>
            </a:r>
            <a:r>
              <a:rPr lang="ja-JP" altLang="en-US" b="1" dirty="0">
                <a:latin typeface="Times" charset="0"/>
                <a:ea typeface="ＭＳ Ｐゴシック" charset="0"/>
                <a:cs typeface="Times" charset="0"/>
              </a:rPr>
              <a:t>’</a:t>
            </a:r>
            <a:r>
              <a:rPr lang="en-US" altLang="ja-JP" b="1" dirty="0">
                <a:latin typeface="Times" charset="0"/>
                <a:ea typeface="ＭＳ Ｐゴシック" charset="0"/>
                <a:cs typeface="Times" charset="0"/>
              </a:rPr>
              <a:t> </a:t>
            </a:r>
            <a:r>
              <a:rPr lang="en-US" altLang="ja-JP" b="1" dirty="0" smtClean="0">
                <a:latin typeface="Times" charset="0"/>
                <a:ea typeface="ＭＳ Ｐゴシック" charset="0"/>
                <a:cs typeface="Times" charset="0"/>
              </a:rPr>
              <a:t>attitudes and anecdotes.</a:t>
            </a:r>
          </a:p>
          <a:p>
            <a:endParaRPr lang="en-US" altLang="ja-JP" b="1" dirty="0" smtClean="0">
              <a:latin typeface="Times" charset="0"/>
              <a:ea typeface="ＭＳ Ｐゴシック" charset="0"/>
              <a:cs typeface="Times" charset="0"/>
            </a:endParaRPr>
          </a:p>
          <a:p>
            <a:pPr>
              <a:defRPr/>
            </a:pPr>
            <a:r>
              <a:rPr lang="en-US" dirty="0" smtClean="0">
                <a:latin typeface="Times" charset="0"/>
                <a:ea typeface="ＭＳ Ｐゴシック" charset="0"/>
                <a:cs typeface="Times" charset="0"/>
              </a:rPr>
              <a:t>I’m very disappointed in </a:t>
            </a:r>
            <a:r>
              <a:rPr lang="en-US" b="1" dirty="0" smtClean="0">
                <a:latin typeface="Times" charset="0"/>
                <a:ea typeface="ＭＳ Ｐゴシック" charset="0"/>
                <a:cs typeface="Times" charset="0"/>
              </a:rPr>
              <a:t>the American</a:t>
            </a:r>
            <a:r>
              <a:rPr lang="en-US" b="1" baseline="0" dirty="0" smtClean="0">
                <a:latin typeface="Times" charset="0"/>
                <a:ea typeface="ＭＳ Ｐゴシック" charset="0"/>
                <a:cs typeface="Times" charset="0"/>
              </a:rPr>
              <a:t> History Association </a:t>
            </a:r>
            <a:r>
              <a:rPr lang="en-US" baseline="0" dirty="0" smtClean="0">
                <a:latin typeface="Times" charset="0"/>
                <a:ea typeface="ＭＳ Ｐゴシック" charset="0"/>
                <a:cs typeface="Times" charset="0"/>
              </a:rPr>
              <a:t>and the </a:t>
            </a:r>
            <a:r>
              <a:rPr lang="en-US" b="1" baseline="0" dirty="0" smtClean="0">
                <a:latin typeface="Times" charset="0"/>
                <a:ea typeface="ＭＳ Ｐゴシック" charset="0"/>
                <a:cs typeface="Times" charset="0"/>
              </a:rPr>
              <a:t>Association of Writers and Writing Programs </a:t>
            </a:r>
            <a:r>
              <a:rPr lang="en-US" dirty="0" smtClean="0">
                <a:latin typeface="Times" charset="0"/>
                <a:ea typeface="ＭＳ Ｐゴシック" charset="0"/>
                <a:cs typeface="Times" charset="0"/>
              </a:rPr>
              <a:t>because</a:t>
            </a:r>
            <a:r>
              <a:rPr lang="en-US" baseline="0" dirty="0" smtClean="0">
                <a:latin typeface="Times" charset="0"/>
                <a:ea typeface="ＭＳ Ｐゴシック" charset="0"/>
                <a:cs typeface="Times" charset="0"/>
              </a:rPr>
              <a:t> they do not provide any data to substantiate their embargo recommendations. I think it is very harmful for them to make embargo recommendations based only on anecdotes and perceptions of publishing policies. </a:t>
            </a:r>
            <a:r>
              <a:rPr lang="en-US" altLang="ja-JP" dirty="0" smtClean="0">
                <a:latin typeface="Times" charset="0"/>
                <a:ea typeface="ＭＳ Ｐゴシック" charset="0"/>
                <a:cs typeface="Times" charset="0"/>
              </a:rPr>
              <a:t>The </a:t>
            </a:r>
            <a:r>
              <a:rPr lang="en-US" altLang="ja-JP" dirty="0">
                <a:latin typeface="Times" charset="0"/>
                <a:ea typeface="ＭＳ Ｐゴシック" charset="0"/>
                <a:cs typeface="Times" charset="0"/>
              </a:rPr>
              <a:t>contemporary data as well as that from a decade ago clearly contradict these perceptions. </a:t>
            </a:r>
            <a:endParaRPr lang="en-US" altLang="ja-JP" dirty="0" smtClean="0">
              <a:latin typeface="Times" charset="0"/>
              <a:ea typeface="ＭＳ Ｐゴシック" charset="0"/>
              <a:cs typeface="Times" charset="0"/>
            </a:endParaRPr>
          </a:p>
          <a:p>
            <a:pPr>
              <a:defRPr/>
            </a:pPr>
            <a:endParaRPr lang="en-US" altLang="ja-JP" dirty="0">
              <a:latin typeface="Times" charset="0"/>
              <a:ea typeface="ＭＳ Ｐゴシック" charset="0"/>
              <a:cs typeface="Times" charset="0"/>
            </a:endParaRPr>
          </a:p>
          <a:p>
            <a:pPr>
              <a:defRPr/>
            </a:pPr>
            <a:r>
              <a:rPr lang="en-US" altLang="ja-JP" b="1" dirty="0" smtClean="0">
                <a:latin typeface="Times" charset="0"/>
                <a:ea typeface="ＭＳ Ｐゴシック" charset="0"/>
                <a:cs typeface="Times" charset="0"/>
              </a:rPr>
              <a:t>It is important that our students are informed about actual policies and practices at a variety of levels from the institution’s ETDs to the publishers’. Let’s encourage them not to wait until late in the ETD process to select several potential</a:t>
            </a:r>
            <a:r>
              <a:rPr lang="en-US" altLang="ja-JP" b="1" baseline="0" dirty="0" smtClean="0">
                <a:latin typeface="Times" charset="0"/>
                <a:ea typeface="ＭＳ Ｐゴシック" charset="0"/>
                <a:cs typeface="Times" charset="0"/>
              </a:rPr>
              <a:t> publishers and investigate their copyright and OA policies.</a:t>
            </a:r>
            <a:endParaRPr lang="en-US" altLang="ja-JP" b="1" dirty="0" smtClean="0">
              <a:latin typeface="Times" charset="0"/>
              <a:ea typeface="ＭＳ Ｐゴシック" charset="0"/>
              <a:cs typeface="Times" charset="0"/>
            </a:endParaRPr>
          </a:p>
          <a:p>
            <a:pPr>
              <a:defRPr/>
            </a:pPr>
            <a:endParaRPr lang="en-US" altLang="ja-JP"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a:p>
            <a:pPr eaLnBrk="1" hangingPunct="1">
              <a:spcBef>
                <a:spcPct val="0"/>
              </a:spcBef>
            </a:pPr>
            <a:endParaRPr lang="en-US" dirty="0">
              <a:latin typeface="Times" charset="0"/>
              <a:ea typeface="ＭＳ Ｐゴシック" charset="0"/>
              <a:cs typeface="Times" charset="0"/>
            </a:endParaRPr>
          </a:p>
        </p:txBody>
      </p:sp>
      <p:sp>
        <p:nvSpPr>
          <p:cNvPr id="512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669EEC6-4D2F-974D-BAC1-D2AD24559082}" type="slidenum">
              <a:rPr lang="en-US" sz="1200">
                <a:latin typeface="Calibri" charset="0"/>
              </a:rPr>
              <a:pPr eaLnBrk="1" hangingPunct="1"/>
              <a:t>21</a:t>
            </a:fld>
            <a:endParaRPr lang="en-US" sz="1200" dirty="0">
              <a:latin typeface="Calibri"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latin typeface="Times"/>
                <a:cs typeface="Times"/>
              </a:rPr>
              <a:t>Here are some</a:t>
            </a:r>
            <a:r>
              <a:rPr lang="en-US" sz="1200" baseline="0" dirty="0" smtClean="0">
                <a:latin typeface="Times"/>
                <a:cs typeface="Times"/>
              </a:rPr>
              <a:t> new and evolving</a:t>
            </a:r>
            <a:r>
              <a:rPr lang="en-US" sz="1200" dirty="0" smtClean="0">
                <a:latin typeface="Times"/>
                <a:cs typeface="Times"/>
              </a:rPr>
              <a:t> models: A business</a:t>
            </a:r>
            <a:r>
              <a:rPr lang="en-US" sz="1200" baseline="0" dirty="0" smtClean="0">
                <a:latin typeface="Times"/>
                <a:cs typeface="Times"/>
              </a:rPr>
              <a:t> model that is gaining traction is </a:t>
            </a:r>
            <a:r>
              <a:rPr lang="en-US" sz="1200" dirty="0" smtClean="0">
                <a:latin typeface="Times"/>
                <a:cs typeface="Times"/>
              </a:rPr>
              <a:t>shifting </a:t>
            </a:r>
            <a:r>
              <a:rPr lang="en-US" sz="1200" baseline="0" dirty="0" smtClean="0">
                <a:latin typeface="Times"/>
                <a:cs typeface="Times"/>
              </a:rPr>
              <a:t>from demand-side to supply side, from user pays to author or institution pays</a:t>
            </a:r>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average cost per article for an open access publishing system were </a:t>
            </a:r>
            <a:r>
              <a:rPr lang="en-US" sz="1200" b="1" i="0" u="none" strike="noStrike" kern="1200" baseline="0" dirty="0" smtClean="0">
                <a:solidFill>
                  <a:schemeClr val="tx1"/>
                </a:solidFill>
                <a:latin typeface="+mn-lt"/>
                <a:ea typeface="+mn-ea"/>
                <a:cs typeface="+mn-cs"/>
              </a:rPr>
              <a:t>$188 as reported by Edgar and </a:t>
            </a:r>
            <a:r>
              <a:rPr lang="en-US" sz="1200" b="1" i="0" u="none" strike="noStrike" kern="1200" baseline="0" dirty="0" err="1" smtClean="0">
                <a:solidFill>
                  <a:schemeClr val="tx1"/>
                </a:solidFill>
                <a:latin typeface="+mn-lt"/>
                <a:ea typeface="+mn-ea"/>
                <a:cs typeface="+mn-cs"/>
              </a:rPr>
              <a:t>Willinsky</a:t>
            </a:r>
            <a:r>
              <a:rPr lang="en-US" sz="1200" b="1" i="0" u="none" strike="noStrike" kern="1200" baseline="0" dirty="0" smtClean="0">
                <a:solidFill>
                  <a:schemeClr val="tx1"/>
                </a:solidFill>
                <a:latin typeface="+mn-lt"/>
                <a:ea typeface="+mn-ea"/>
                <a:cs typeface="+mn-cs"/>
              </a:rPr>
              <a:t> (2010) in a survey of</a:t>
            </a:r>
          </a:p>
          <a:p>
            <a:r>
              <a:rPr lang="en-US" sz="1200" b="1" i="0" u="none" strike="noStrike" kern="1200" baseline="0" dirty="0" smtClean="0">
                <a:solidFill>
                  <a:schemeClr val="tx1"/>
                </a:solidFill>
                <a:latin typeface="+mn-lt"/>
                <a:ea typeface="+mn-ea"/>
                <a:cs typeface="+mn-cs"/>
              </a:rPr>
              <a:t>over 900 journals using Open Journal Systems,</a:t>
            </a:r>
            <a:r>
              <a:rPr lang="en-US" sz="1200" b="0" i="0" u="none" strike="noStrike" kern="1200" baseline="0" dirty="0" smtClean="0">
                <a:solidFill>
                  <a:schemeClr val="tx1"/>
                </a:solidFill>
                <a:latin typeface="+mn-lt"/>
                <a:ea typeface="+mn-ea"/>
                <a:cs typeface="+mn-cs"/>
              </a:rPr>
              <a:t>” </a:t>
            </a:r>
            <a:endParaRPr lang="en-US" dirty="0" smtClean="0"/>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high average OA APC, for example the </a:t>
            </a:r>
            <a:r>
              <a:rPr lang="en-US" sz="1200" b="1" i="0" u="none" strike="noStrike" kern="1200" baseline="0" dirty="0" smtClean="0">
                <a:solidFill>
                  <a:schemeClr val="tx1"/>
                </a:solidFill>
                <a:latin typeface="+mn-lt"/>
                <a:ea typeface="+mn-ea"/>
                <a:cs typeface="+mn-cs"/>
              </a:rPr>
              <a:t>$5,000 charged by Elsevier’s Cell Press” [Nature (per VT OASF FY 16)]</a:t>
            </a:r>
            <a:endParaRPr lang="en-US" sz="1200" b="0" i="0" u="none" strike="noStrike" kern="1200" baseline="0" dirty="0" smtClean="0">
              <a:solidFill>
                <a:schemeClr val="tx1"/>
              </a:solidFill>
              <a:latin typeface="+mn-lt"/>
              <a:ea typeface="+mn-ea"/>
              <a:cs typeface="+mn-cs"/>
            </a:endParaRPr>
          </a:p>
          <a:p>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t>Sustaining Knowledge Commons:</a:t>
            </a:r>
            <a:r>
              <a:rPr lang="en-US" baseline="0" dirty="0" smtClean="0"/>
              <a:t> </a:t>
            </a:r>
            <a:r>
              <a:rPr lang="en-US" dirty="0" smtClean="0"/>
              <a:t>http://</a:t>
            </a:r>
            <a:r>
              <a:rPr lang="en-US" dirty="0" err="1" smtClean="0"/>
              <a:t>sustainingknowledgecommons.org</a:t>
            </a:r>
            <a:r>
              <a:rPr lang="en-US" dirty="0" smtClean="0"/>
              <a:t>/?</a:t>
            </a:r>
            <a:r>
              <a:rPr lang="en-US" dirty="0" err="1" smtClean="0"/>
              <a:t>attachment_id</a:t>
            </a:r>
            <a:r>
              <a:rPr lang="en-US" dirty="0" smtClean="0"/>
              <a:t>=257</a:t>
            </a:r>
          </a:p>
          <a:p>
            <a:pPr marL="0" marR="0" lvl="1" indent="0" algn="l" defTabSz="457200" rtl="0" eaLnBrk="1" fontAlgn="auto" latinLnBrk="0" hangingPunct="1">
              <a:lnSpc>
                <a:spcPct val="100000"/>
              </a:lnSpc>
              <a:spcBef>
                <a:spcPts val="0"/>
              </a:spcBef>
              <a:spcAft>
                <a:spcPts val="0"/>
              </a:spcAft>
              <a:buClrTx/>
              <a:buSzTx/>
              <a:buFontTx/>
              <a:buNone/>
              <a:tabLst/>
              <a:defRPr/>
            </a:pPr>
            <a:r>
              <a:rPr lang="en-US" dirty="0" smtClean="0">
                <a:hlinkClick r:id="rId3"/>
              </a:rPr>
              <a:t>OA APCs article 2014 October 17</a:t>
            </a:r>
            <a:r>
              <a:rPr lang="en-US" dirty="0" smtClean="0"/>
              <a:t>, Heather Morrison</a:t>
            </a:r>
            <a:r>
              <a:rPr lang="en-US" baseline="0" dirty="0" smtClean="0"/>
              <a:t> [et al.?]</a:t>
            </a:r>
          </a:p>
          <a:p>
            <a:pPr marL="0" marR="0" lvl="1"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baseline="0" dirty="0" smtClean="0"/>
              <a:t>APC can be handled in a variety of ways</a:t>
            </a:r>
            <a:endParaRPr lang="en-US" dirty="0" smtClean="0"/>
          </a:p>
          <a:p>
            <a:pPr marL="0" marR="0" lvl="1"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DOAJ APCs: https://</a:t>
            </a:r>
            <a:r>
              <a:rPr lang="en-US" dirty="0" err="1" smtClean="0"/>
              <a:t>doajournals.wordpress.com</a:t>
            </a:r>
            <a:r>
              <a:rPr lang="en-US" dirty="0" smtClean="0"/>
              <a:t>/tag/</a:t>
            </a:r>
            <a:r>
              <a:rPr lang="en-US" dirty="0" err="1" smtClean="0"/>
              <a:t>apcs</a:t>
            </a:r>
            <a:r>
              <a:rPr lang="en-US" dirty="0" smtClean="0"/>
              <a:t>/</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22</a:t>
            </a:fld>
            <a:endParaRPr lang="en-US"/>
          </a:p>
        </p:txBody>
      </p:sp>
    </p:spTree>
    <p:extLst>
      <p:ext uri="{BB962C8B-B14F-4D97-AF65-F5344CB8AC3E}">
        <p14:creationId xmlns:p14="http://schemas.microsoft.com/office/powerpoint/2010/main" val="27626051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dirty="0" smtClean="0"/>
              <a:t>2 year pilot</a:t>
            </a:r>
            <a:r>
              <a:rPr lang="en-US" baseline="0" dirty="0" smtClean="0"/>
              <a:t> project Fy13 and FY14: $8,000 from Provost, VP Research, Lib Dean</a:t>
            </a:r>
          </a:p>
          <a:p>
            <a:pPr marL="171450" indent="-171450">
              <a:buFont typeface="Arial"/>
              <a:buChar char="•"/>
            </a:pPr>
            <a:r>
              <a:rPr lang="en-US" baseline="0" dirty="0" smtClean="0"/>
              <a:t>FY2015 added to annual budget allocation: $20,000 Provost, $30,000 Lib Dean</a:t>
            </a:r>
          </a:p>
          <a:p>
            <a:pPr marL="171450" indent="-171450">
              <a:buFont typeface="Arial"/>
              <a:buChar char="•"/>
            </a:pPr>
            <a:r>
              <a:rPr lang="en-US" baseline="0" dirty="0" smtClean="0"/>
              <a:t>FY2016: $60,000 &gt;&gt;&gt; $86,000</a:t>
            </a:r>
          </a:p>
          <a:p>
            <a:endParaRPr lang="en-US" dirty="0" smtClean="0"/>
          </a:p>
          <a:p>
            <a:r>
              <a:rPr lang="en-US" dirty="0" smtClean="0"/>
              <a:t>open access (OA) subvention fund </a:t>
            </a:r>
            <a:r>
              <a:rPr lang="en-US" b="1" dirty="0" smtClean="0"/>
              <a:t>to subsidize article processing fees for scholarly peer-reviewed articles accepted for publication in open access or hybrid OA journals</a:t>
            </a:r>
            <a:r>
              <a:rPr lang="en-US" dirty="0" smtClean="0"/>
              <a:t>.</a:t>
            </a:r>
          </a:p>
          <a:p>
            <a:endParaRPr lang="en-US" dirty="0" smtClean="0"/>
          </a:p>
          <a:p>
            <a:r>
              <a:rPr lang="en-US" b="1" dirty="0" smtClean="0"/>
              <a:t>A primary goal of the program is to enable authors to engage in new transformational open publishing environments</a:t>
            </a:r>
            <a:r>
              <a:rPr lang="en-US" dirty="0" smtClean="0"/>
              <a:t>. We hope to raise awareness among Virginia Tech authors of the benefits of open publishing and to encourage new ways of thinking about digital scholarship and information access.</a:t>
            </a:r>
          </a:p>
          <a:p>
            <a:endParaRPr lang="en-US" dirty="0" smtClean="0"/>
          </a:p>
          <a:p>
            <a:r>
              <a:rPr lang="en-US" dirty="0" smtClean="0"/>
              <a:t>The program aligns with the University Libraries strategic direction to support the research endeavors of our faculty and students, including the process of providing unrestricted access to digital research and scholarship.</a:t>
            </a:r>
          </a:p>
          <a:p>
            <a:r>
              <a:rPr lang="en-US" dirty="0" smtClean="0"/>
              <a:t>OA fees are often reduced through </a:t>
            </a:r>
            <a:r>
              <a:rPr lang="en-US" dirty="0" smtClean="0">
                <a:hlinkClick r:id="rId3"/>
              </a:rPr>
              <a:t>discounts</a:t>
            </a:r>
            <a:r>
              <a:rPr lang="en-US" dirty="0" smtClean="0"/>
              <a:t> offered by University Libraries' memberships and subscriptions.</a:t>
            </a:r>
          </a:p>
        </p:txBody>
      </p:sp>
      <p:sp>
        <p:nvSpPr>
          <p:cNvPr id="4" name="Slide Number Placeholder 3"/>
          <p:cNvSpPr>
            <a:spLocks noGrp="1"/>
          </p:cNvSpPr>
          <p:nvPr>
            <p:ph type="sldNum" sz="quarter" idx="10"/>
          </p:nvPr>
        </p:nvSpPr>
        <p:spPr/>
        <p:txBody>
          <a:bodyPr/>
          <a:lstStyle/>
          <a:p>
            <a:fld id="{86E737A0-AA48-D74C-BE2E-4392C3B312CD}" type="slidenum">
              <a:rPr lang="en-US" smtClean="0"/>
              <a:t>23</a:t>
            </a:fld>
            <a:endParaRPr lang="en-US"/>
          </a:p>
        </p:txBody>
      </p:sp>
    </p:spTree>
    <p:extLst>
      <p:ext uri="{BB962C8B-B14F-4D97-AF65-F5344CB8AC3E}">
        <p14:creationId xmlns:p14="http://schemas.microsoft.com/office/powerpoint/2010/main" val="16519877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far this fiscal year, Virginia Tech has funded 50 articles (+5 awards returned, 13 denied funding)</a:t>
            </a:r>
            <a:endParaRPr lang="en-US" baseline="0" dirty="0" smtClean="0"/>
          </a:p>
          <a:p>
            <a:r>
              <a:rPr lang="en-US" baseline="0" dirty="0" smtClean="0"/>
              <a:t>	145 VT authors</a:t>
            </a:r>
          </a:p>
          <a:p>
            <a:r>
              <a:rPr lang="en-US" baseline="0" dirty="0" smtClean="0"/>
              <a:t>	64 non-VT co-authors</a:t>
            </a:r>
          </a:p>
          <a:p>
            <a:endParaRPr lang="en-US" baseline="0" dirty="0" smtClean="0"/>
          </a:p>
          <a:p>
            <a:r>
              <a:rPr lang="en-US" dirty="0" smtClean="0"/>
              <a:t>No one has reached the funding limit: $3000 for 2 articles.</a:t>
            </a:r>
          </a:p>
          <a:p>
            <a:endParaRPr lang="en-US" dirty="0" smtClean="0"/>
          </a:p>
          <a:p>
            <a:r>
              <a:rPr lang="en-US" dirty="0" smtClean="0"/>
              <a:t>Smallest request: $250</a:t>
            </a:r>
          </a:p>
          <a:p>
            <a:r>
              <a:rPr lang="en-US" dirty="0" smtClean="0"/>
              <a:t>Largest request:</a:t>
            </a:r>
            <a:r>
              <a:rPr lang="en-US" baseline="0" dirty="0" smtClean="0"/>
              <a:t> $5000</a:t>
            </a:r>
            <a:endParaRPr lang="en-US" dirty="0" smtClean="0"/>
          </a:p>
          <a:p>
            <a:endParaRPr lang="en-US" dirty="0" smtClean="0"/>
          </a:p>
          <a:p>
            <a:r>
              <a:rPr lang="en-US" sz="1200" b="0" i="0" u="none" strike="noStrike" kern="1200" dirty="0" smtClean="0">
                <a:solidFill>
                  <a:schemeClr val="tx1"/>
                </a:solidFill>
                <a:effectLst/>
                <a:latin typeface="+mn-lt"/>
                <a:ea typeface="+mn-ea"/>
                <a:cs typeface="+mn-cs"/>
              </a:rPr>
              <a:t>Various:</a:t>
            </a:r>
            <a:r>
              <a:rPr lang="en-US" dirty="0" smtClean="0"/>
              <a:t> </a:t>
            </a:r>
            <a:r>
              <a:rPr lang="en-US" sz="1200" b="0" i="0" u="none" strike="noStrike" kern="1200" dirty="0" err="1" smtClean="0">
                <a:solidFill>
                  <a:schemeClr val="tx1"/>
                </a:solidFill>
                <a:effectLst/>
                <a:latin typeface="+mn-lt"/>
                <a:ea typeface="+mn-ea"/>
                <a:cs typeface="+mn-cs"/>
              </a:rPr>
              <a:t>Assoc</a:t>
            </a:r>
            <a:r>
              <a:rPr lang="en-US" sz="1200" b="0" i="0" u="none" strike="noStrike" kern="1200" dirty="0" smtClean="0">
                <a:solidFill>
                  <a:schemeClr val="tx1"/>
                </a:solidFill>
                <a:effectLst/>
                <a:latin typeface="+mn-lt"/>
                <a:ea typeface="+mn-ea"/>
                <a:cs typeface="+mn-cs"/>
              </a:rPr>
              <a:t> Dean</a:t>
            </a:r>
            <a:r>
              <a:rPr lang="en-US" dirty="0" smtClean="0"/>
              <a:t> </a:t>
            </a:r>
            <a:r>
              <a:rPr lang="en-US" sz="1200" b="0" i="0" u="none" strike="noStrike" kern="1200" dirty="0" smtClean="0">
                <a:solidFill>
                  <a:schemeClr val="tx1"/>
                </a:solidFill>
                <a:effectLst/>
                <a:latin typeface="+mn-lt"/>
                <a:ea typeface="+mn-ea"/>
                <a:cs typeface="+mn-cs"/>
              </a:rPr>
              <a:t> $167 Prof Emerita</a:t>
            </a:r>
            <a:r>
              <a:rPr lang="en-US" dirty="0" smtClean="0"/>
              <a:t> </a:t>
            </a:r>
            <a:r>
              <a:rPr lang="en-US" sz="1200" b="0" i="0" u="none" strike="noStrike" kern="1200" dirty="0" smtClean="0">
                <a:solidFill>
                  <a:schemeClr val="tx1"/>
                </a:solidFill>
                <a:effectLst/>
                <a:latin typeface="+mn-lt"/>
                <a:ea typeface="+mn-ea"/>
                <a:cs typeface="+mn-cs"/>
              </a:rPr>
              <a:t> $250 Scientist</a:t>
            </a:r>
            <a:r>
              <a:rPr lang="en-US" dirty="0" smtClean="0"/>
              <a:t> </a:t>
            </a:r>
            <a:r>
              <a:rPr lang="en-US" sz="1200" b="0" i="0" u="none" strike="noStrike" kern="1200" dirty="0" smtClean="0">
                <a:solidFill>
                  <a:schemeClr val="tx1"/>
                </a:solidFill>
                <a:effectLst/>
                <a:latin typeface="+mn-lt"/>
                <a:ea typeface="+mn-ea"/>
                <a:cs typeface="+mn-cs"/>
              </a:rPr>
              <a:t> $415 </a:t>
            </a:r>
            <a:r>
              <a:rPr lang="en-US" sz="1200" b="0" i="0" u="none" strike="noStrike" kern="1200" dirty="0" err="1" smtClean="0">
                <a:solidFill>
                  <a:schemeClr val="tx1"/>
                </a:solidFill>
                <a:effectLst/>
                <a:latin typeface="+mn-lt"/>
                <a:ea typeface="+mn-ea"/>
                <a:cs typeface="+mn-cs"/>
              </a:rPr>
              <a:t>Proj</a:t>
            </a:r>
            <a:r>
              <a:rPr lang="en-US" sz="1200" b="0" i="0" u="none" strike="noStrike" kern="1200" dirty="0" smtClean="0">
                <a:solidFill>
                  <a:schemeClr val="tx1"/>
                </a:solidFill>
                <a:effectLst/>
                <a:latin typeface="+mn-lt"/>
                <a:ea typeface="+mn-ea"/>
                <a:cs typeface="+mn-cs"/>
              </a:rPr>
              <a:t> </a:t>
            </a:r>
            <a:r>
              <a:rPr lang="en-US" sz="1200" b="0" i="0" u="none" strike="noStrike" kern="1200" dirty="0" err="1" smtClean="0">
                <a:solidFill>
                  <a:schemeClr val="tx1"/>
                </a:solidFill>
                <a:effectLst/>
                <a:latin typeface="+mn-lt"/>
                <a:ea typeface="+mn-ea"/>
                <a:cs typeface="+mn-cs"/>
              </a:rPr>
              <a:t>Assoc</a:t>
            </a:r>
            <a:r>
              <a:rPr lang="en-US" dirty="0" smtClean="0"/>
              <a:t> </a:t>
            </a:r>
            <a:r>
              <a:rPr lang="en-US" sz="1200" b="0" i="0" u="none" strike="noStrike" kern="1200" dirty="0" smtClean="0">
                <a:solidFill>
                  <a:schemeClr val="tx1"/>
                </a:solidFill>
                <a:effectLst/>
                <a:latin typeface="+mn-lt"/>
                <a:ea typeface="+mn-ea"/>
                <a:cs typeface="+mn-cs"/>
              </a:rPr>
              <a:t> $498 Unknown</a:t>
            </a:r>
            <a:r>
              <a:rPr lang="en-US" dirty="0" smtClean="0"/>
              <a:t> </a:t>
            </a:r>
            <a:r>
              <a:rPr lang="en-US" sz="1200" b="0" i="0" u="none" strike="noStrike" kern="1200" dirty="0" smtClean="0">
                <a:solidFill>
                  <a:schemeClr val="tx1"/>
                </a:solidFill>
                <a:effectLst/>
                <a:latin typeface="+mn-lt"/>
                <a:ea typeface="+mn-ea"/>
                <a:cs typeface="+mn-cs"/>
              </a:rPr>
              <a:t> $1,544  $2,875 </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24</a:t>
            </a:fld>
            <a:endParaRPr lang="en-US"/>
          </a:p>
        </p:txBody>
      </p:sp>
    </p:spTree>
    <p:extLst>
      <p:ext uri="{BB962C8B-B14F-4D97-AF65-F5344CB8AC3E}">
        <p14:creationId xmlns:p14="http://schemas.microsoft.com/office/powerpoint/2010/main" val="22766841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CAUS and College of Business are missing from the OASF awardees. </a:t>
            </a:r>
          </a:p>
          <a:p>
            <a:endParaRPr lang="en-US" dirty="0" smtClean="0"/>
          </a:p>
          <a:p>
            <a:r>
              <a:rPr lang="en-US" dirty="0" smtClean="0"/>
              <a:t>The College</a:t>
            </a:r>
            <a:r>
              <a:rPr lang="en-US" baseline="0" dirty="0" smtClean="0"/>
              <a:t> of Liberal Arts and Human Sciences these faculty, staff and students are supported through some other open models:</a:t>
            </a: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25</a:t>
            </a:fld>
            <a:endParaRPr lang="en-US"/>
          </a:p>
        </p:txBody>
      </p:sp>
    </p:spTree>
    <p:extLst>
      <p:ext uri="{BB962C8B-B14F-4D97-AF65-F5344CB8AC3E}">
        <p14:creationId xmlns:p14="http://schemas.microsoft.com/office/powerpoint/2010/main" val="10586109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latin typeface="Arial"/>
                <a:cs typeface="Arial"/>
              </a:rPr>
              <a:t>A troubled market (from KU slides http://</a:t>
            </a:r>
            <a:r>
              <a:rPr lang="en-US" sz="1100" dirty="0" err="1" smtClean="0">
                <a:latin typeface="Arial"/>
                <a:cs typeface="Arial"/>
              </a:rPr>
              <a:t>www.</a:t>
            </a:r>
            <a:r>
              <a:rPr lang="en-US" sz="1100" b="1" dirty="0" err="1" smtClean="0">
                <a:latin typeface="Arial"/>
                <a:cs typeface="Arial"/>
              </a:rPr>
              <a:t>knowledgeunlatched</a:t>
            </a:r>
            <a:r>
              <a:rPr lang="en-US" sz="1100" dirty="0" err="1" smtClean="0">
                <a:latin typeface="Arial"/>
                <a:cs typeface="Arial"/>
              </a:rPr>
              <a:t>.org</a:t>
            </a:r>
            <a:r>
              <a:rPr lang="en-US" sz="1100" dirty="0" smtClean="0">
                <a:latin typeface="Arial"/>
                <a:cs typeface="Arial"/>
              </a:rPr>
              <a:t>/about/how-it-works/)</a:t>
            </a:r>
          </a:p>
          <a:p>
            <a:r>
              <a:rPr lang="en-US" sz="1100" dirty="0" smtClean="0">
                <a:latin typeface="Arial"/>
                <a:cs typeface="Arial"/>
              </a:rPr>
              <a:t>Sales of</a:t>
            </a:r>
            <a:r>
              <a:rPr lang="en-US" sz="1100" baseline="0" dirty="0" smtClean="0">
                <a:latin typeface="Arial"/>
                <a:cs typeface="Arial"/>
              </a:rPr>
              <a:t> </a:t>
            </a:r>
            <a:r>
              <a:rPr lang="en-US" sz="1100" dirty="0" smtClean="0">
                <a:latin typeface="Arial"/>
                <a:cs typeface="Arial"/>
              </a:rPr>
              <a:t>academic monographs have declined by 90% over 20 years:</a:t>
            </a:r>
            <a:r>
              <a:rPr lang="en-US" sz="1100" baseline="0" dirty="0" smtClean="0">
                <a:latin typeface="Arial"/>
                <a:cs typeface="Arial"/>
              </a:rPr>
              <a:t> </a:t>
            </a:r>
            <a:r>
              <a:rPr lang="en-US" sz="1100" dirty="0" smtClean="0">
                <a:latin typeface="Arial"/>
                <a:cs typeface="Arial"/>
              </a:rPr>
              <a:t>no. titles has increased and no. in the print run has</a:t>
            </a:r>
            <a:r>
              <a:rPr lang="en-US" sz="1100" baseline="0" dirty="0" smtClean="0">
                <a:latin typeface="Arial"/>
                <a:cs typeface="Arial"/>
              </a:rPr>
              <a:t> decreased</a:t>
            </a:r>
            <a:endParaRPr lang="en-US" sz="1100" dirty="0" smtClean="0">
              <a:latin typeface="Arial"/>
              <a:cs typeface="Arial"/>
            </a:endParaRPr>
          </a:p>
          <a:p>
            <a:pPr marL="171450" indent="-171450">
              <a:buFont typeface="Arial"/>
              <a:buChar char="•"/>
            </a:pPr>
            <a:r>
              <a:rPr lang="en-US" sz="1100" dirty="0" smtClean="0">
                <a:latin typeface="Arial"/>
                <a:cs typeface="Arial"/>
              </a:rPr>
              <a:t>Prices</a:t>
            </a:r>
            <a:r>
              <a:rPr lang="en-US" sz="1100" baseline="0" dirty="0" smtClean="0">
                <a:latin typeface="Arial"/>
                <a:cs typeface="Arial"/>
              </a:rPr>
              <a:t> have increased beyond inflation</a:t>
            </a:r>
          </a:p>
          <a:p>
            <a:pPr marL="171450" indent="-171450">
              <a:buFont typeface="Arial"/>
              <a:buChar char="•"/>
            </a:pPr>
            <a:r>
              <a:rPr lang="en-US" sz="1100" baseline="0" dirty="0" smtClean="0">
                <a:latin typeface="Arial"/>
                <a:cs typeface="Arial"/>
              </a:rPr>
              <a:t>Publishers are struggling to cover their costs</a:t>
            </a:r>
          </a:p>
          <a:p>
            <a:pPr marL="171450" indent="-171450">
              <a:buFont typeface="Arial"/>
              <a:buChar char="•"/>
            </a:pPr>
            <a:r>
              <a:rPr lang="en-US" sz="1100" baseline="0" dirty="0" smtClean="0">
                <a:latin typeface="Arial"/>
                <a:cs typeface="Arial"/>
              </a:rPr>
              <a:t>Libraries struggle to afford books</a:t>
            </a:r>
          </a:p>
          <a:p>
            <a:pPr marL="171450" indent="-171450">
              <a:buFont typeface="Arial"/>
              <a:buChar char="•"/>
            </a:pPr>
            <a:r>
              <a:rPr lang="en-US" sz="1100" baseline="0" dirty="0" smtClean="0">
                <a:latin typeface="Arial"/>
                <a:cs typeface="Arial"/>
              </a:rPr>
              <a:t>Academics struggle to get published</a:t>
            </a:r>
          </a:p>
          <a:p>
            <a:pPr marL="171450" indent="-171450">
              <a:buFont typeface="Arial"/>
              <a:buChar char="•"/>
            </a:pPr>
            <a:r>
              <a:rPr lang="en-US" sz="1100" baseline="0" dirty="0" smtClean="0">
                <a:latin typeface="Arial"/>
                <a:cs typeface="Arial"/>
              </a:rPr>
              <a:t>Readers have limited access to the books they want</a:t>
            </a:r>
          </a:p>
          <a:p>
            <a:r>
              <a:rPr lang="en-US" sz="1000" baseline="0" dirty="0" smtClean="0">
                <a:latin typeface="Arial"/>
                <a:cs typeface="Arial"/>
              </a:rPr>
              <a:t>Libraries are paying the costs one way or another. WE want to support </a:t>
            </a:r>
            <a:r>
              <a:rPr lang="en-US" sz="1000" dirty="0" smtClean="0">
                <a:latin typeface="Arial"/>
                <a:cs typeface="Arial"/>
              </a:rPr>
              <a:t>sustainable OA </a:t>
            </a:r>
            <a:r>
              <a:rPr lang="en-US" sz="1000" dirty="0" err="1" smtClean="0">
                <a:latin typeface="Arial"/>
                <a:cs typeface="Arial"/>
              </a:rPr>
              <a:t>momograph</a:t>
            </a:r>
            <a:r>
              <a:rPr lang="en-US" sz="1000" dirty="0" smtClean="0">
                <a:latin typeface="Arial"/>
                <a:cs typeface="Arial"/>
              </a:rPr>
              <a:t>/book publishing in the Hum/</a:t>
            </a:r>
            <a:r>
              <a:rPr lang="en-US" sz="1000" dirty="0" err="1" smtClean="0">
                <a:latin typeface="Arial"/>
                <a:cs typeface="Arial"/>
              </a:rPr>
              <a:t>SoSci</a:t>
            </a:r>
            <a:r>
              <a:rPr lang="en-US" sz="1000" dirty="0" smtClean="0">
                <a:latin typeface="Arial"/>
                <a:cs typeface="Arial"/>
              </a:rPr>
              <a:t> also</a:t>
            </a:r>
          </a:p>
          <a:p>
            <a:endParaRPr lang="en-US" sz="1000" dirty="0" smtClean="0">
              <a:latin typeface="Arial"/>
              <a:cs typeface="Arial"/>
            </a:endParaRPr>
          </a:p>
          <a:p>
            <a:r>
              <a:rPr lang="en-US" sz="1000" dirty="0" smtClean="0">
                <a:latin typeface="Arial"/>
                <a:cs typeface="Arial"/>
              </a:rPr>
              <a:t>The </a:t>
            </a:r>
            <a:r>
              <a:rPr lang="en-US" sz="1000" b="1" dirty="0" smtClean="0">
                <a:latin typeface="Arial"/>
                <a:cs typeface="Arial"/>
              </a:rPr>
              <a:t>Knowledge Unlatched </a:t>
            </a:r>
            <a:r>
              <a:rPr lang="en-US" sz="1000" dirty="0" smtClean="0">
                <a:latin typeface="Arial"/>
                <a:cs typeface="Arial"/>
              </a:rPr>
              <a:t>model depends on many libraries from around the world sharing the payment of a single Title Fee to a publisher, in return for a book being made available on a </a:t>
            </a:r>
            <a:r>
              <a:rPr lang="en-US" sz="1000" dirty="0" smtClean="0">
                <a:latin typeface="Arial"/>
                <a:cs typeface="Arial"/>
                <a:hlinkClick r:id="rId3"/>
              </a:rPr>
              <a:t>Creative Commons</a:t>
            </a:r>
            <a:r>
              <a:rPr lang="en-US" sz="1000" dirty="0" smtClean="0">
                <a:latin typeface="Arial"/>
                <a:cs typeface="Arial"/>
              </a:rPr>
              <a:t> </a:t>
            </a:r>
            <a:r>
              <a:rPr lang="en-US" sz="1000" dirty="0" err="1" smtClean="0">
                <a:latin typeface="Arial"/>
                <a:cs typeface="Arial"/>
              </a:rPr>
              <a:t>licence</a:t>
            </a:r>
            <a:r>
              <a:rPr lang="en-US" sz="1000" dirty="0" smtClean="0">
                <a:latin typeface="Arial"/>
                <a:cs typeface="Arial"/>
              </a:rPr>
              <a:t> via </a:t>
            </a:r>
            <a:r>
              <a:rPr lang="en-US" sz="1000" dirty="0" smtClean="0">
                <a:latin typeface="Arial"/>
                <a:cs typeface="Arial"/>
                <a:hlinkClick r:id="rId4"/>
              </a:rPr>
              <a:t>OAPEN</a:t>
            </a:r>
            <a:r>
              <a:rPr lang="en-US" sz="1000" dirty="0" smtClean="0">
                <a:latin typeface="Arial"/>
                <a:cs typeface="Arial"/>
              </a:rPr>
              <a:t> and </a:t>
            </a:r>
            <a:r>
              <a:rPr lang="en-US" sz="1000" dirty="0" err="1" smtClean="0">
                <a:latin typeface="Arial"/>
                <a:cs typeface="Arial"/>
              </a:rPr>
              <a:t>HathiTrust</a:t>
            </a:r>
            <a:r>
              <a:rPr lang="en-US" sz="1000" dirty="0" smtClean="0">
                <a:latin typeface="Arial"/>
                <a:cs typeface="Arial"/>
              </a:rPr>
              <a:t> as a fully downloadable PDF.</a:t>
            </a:r>
          </a:p>
          <a:p>
            <a:pPr marL="171450" indent="-171450">
              <a:buFont typeface="Arial"/>
              <a:buChar char="•"/>
            </a:pPr>
            <a:r>
              <a:rPr lang="en-US" sz="1000" dirty="0" smtClean="0">
                <a:latin typeface="Arial"/>
                <a:cs typeface="Arial"/>
              </a:rPr>
              <a:t>297 libraries from 24 countries shared the cost of ‘unlatching’ 28 newly published Humanities and Social Sciences research titles, provided by 13 well-known scholarly publishers. After 24 weeks of the Collection being online, the number of downloads was recorded at 12,763 from 138 countries.</a:t>
            </a:r>
          </a:p>
          <a:p>
            <a:pPr marL="171450" indent="-171450">
              <a:buFont typeface="Arial"/>
              <a:buChar char="•"/>
            </a:pPr>
            <a:r>
              <a:rPr lang="en-US" sz="1000" dirty="0" smtClean="0">
                <a:latin typeface="Arial"/>
                <a:cs typeface="Arial"/>
              </a:rPr>
              <a:t>If a title costs $10,000</a:t>
            </a:r>
            <a:r>
              <a:rPr lang="en-US" sz="1000" baseline="0" dirty="0" smtClean="0">
                <a:latin typeface="Arial"/>
                <a:cs typeface="Arial"/>
              </a:rPr>
              <a:t> and 250 libraries contribute $40/each.</a:t>
            </a:r>
          </a:p>
          <a:p>
            <a:pPr marL="171450" indent="-171450">
              <a:buFont typeface="Arial"/>
              <a:buChar char="•"/>
            </a:pPr>
            <a:r>
              <a:rPr lang="en-US" sz="1000" baseline="0" dirty="0" smtClean="0">
                <a:latin typeface="Arial"/>
                <a:cs typeface="Arial"/>
              </a:rPr>
              <a:t>Many academic Presses (Purdue, Rutgers, Temple, </a:t>
            </a:r>
            <a:r>
              <a:rPr lang="en-US" sz="1000" baseline="0" dirty="0" err="1" smtClean="0">
                <a:latin typeface="Arial"/>
                <a:cs typeface="Arial"/>
              </a:rPr>
              <a:t>Mich</a:t>
            </a:r>
            <a:r>
              <a:rPr lang="en-US" sz="1000" baseline="0" dirty="0" smtClean="0">
                <a:latin typeface="Arial"/>
                <a:cs typeface="Arial"/>
              </a:rPr>
              <a:t>, Duke, Edinburgh, Liverpool, Cambridge</a:t>
            </a:r>
          </a:p>
          <a:p>
            <a:endParaRPr lang="en-US" sz="1000" baseline="0" dirty="0" smtClean="0">
              <a:latin typeface="Arial"/>
              <a:cs typeface="Arial"/>
            </a:endParaRPr>
          </a:p>
          <a:p>
            <a:r>
              <a:rPr lang="en-US" sz="1000" dirty="0" smtClean="0">
                <a:latin typeface="Arial"/>
                <a:cs typeface="Arial"/>
              </a:rPr>
              <a:t>A study was recently done by the </a:t>
            </a:r>
            <a:r>
              <a:rPr lang="en-US" sz="1000" b="1" dirty="0" smtClean="0">
                <a:latin typeface="Arial"/>
                <a:cs typeface="Arial"/>
              </a:rPr>
              <a:t>OAPEN</a:t>
            </a:r>
            <a:r>
              <a:rPr lang="en-US" sz="1000" dirty="0" smtClean="0">
                <a:latin typeface="Arial"/>
                <a:cs typeface="Arial"/>
              </a:rPr>
              <a:t> Foundation, a non-profit dedicated to Open Access publishing of academic books, mainly in the Humanities and Social Sciences. </a:t>
            </a:r>
            <a:endParaRPr lang="en-GB" sz="1000" kern="1200" dirty="0" smtClean="0">
              <a:solidFill>
                <a:schemeClr val="tx1"/>
              </a:solidFill>
              <a:effectLst/>
              <a:latin typeface="Arial"/>
              <a:ea typeface="+mn-ea"/>
              <a:cs typeface="Arial"/>
            </a:endParaRPr>
          </a:p>
          <a:p>
            <a:pPr marL="171450" indent="-171450">
              <a:buFont typeface="Arial"/>
              <a:buChar char="•"/>
            </a:pPr>
            <a:r>
              <a:rPr lang="en-GB" sz="1000" kern="1200" baseline="0" dirty="0" smtClean="0">
                <a:solidFill>
                  <a:schemeClr val="tx1"/>
                </a:solidFill>
                <a:effectLst/>
                <a:latin typeface="Arial"/>
                <a:ea typeface="+mn-ea"/>
                <a:cs typeface="Arial"/>
              </a:rPr>
              <a:t>European publishers from 2010 to 2012. </a:t>
            </a:r>
            <a:r>
              <a:rPr lang="en-GB" sz="1000" kern="1200" dirty="0" smtClean="0">
                <a:solidFill>
                  <a:schemeClr val="tx1"/>
                </a:solidFill>
                <a:effectLst/>
                <a:latin typeface="Arial"/>
                <a:ea typeface="+mn-ea"/>
                <a:cs typeface="Arial"/>
              </a:rPr>
              <a:t>50 academic books were published Open Access. For comparison, the publishers provided a similar title that was published in the conventional way.  </a:t>
            </a:r>
            <a:r>
              <a:rPr lang="en-US" sz="1000" kern="1200" dirty="0" smtClean="0">
                <a:solidFill>
                  <a:schemeClr val="tx1"/>
                </a:solidFill>
                <a:effectLst/>
                <a:latin typeface="Arial"/>
                <a:ea typeface="+mn-ea"/>
                <a:cs typeface="Arial"/>
              </a:rPr>
              <a:t>The result? “</a:t>
            </a:r>
            <a:r>
              <a:rPr lang="en-GB" sz="1000" b="1" kern="1200" dirty="0" smtClean="0">
                <a:solidFill>
                  <a:schemeClr val="tx1"/>
                </a:solidFill>
                <a:effectLst/>
                <a:latin typeface="Arial"/>
                <a:ea typeface="+mn-ea"/>
                <a:cs typeface="Arial"/>
              </a:rPr>
              <a:t>Open Access publishing [had] no negative effect on book sales, and [increased] online usage and discovery considerably.” </a:t>
            </a:r>
            <a:r>
              <a:rPr lang="en-GB" sz="1000" b="0" kern="1200" dirty="0" smtClean="0">
                <a:solidFill>
                  <a:schemeClr val="tx1"/>
                </a:solidFill>
                <a:effectLst/>
                <a:latin typeface="Arial"/>
                <a:ea typeface="+mn-ea"/>
                <a:cs typeface="Arial"/>
              </a:rPr>
              <a:t>[http://</a:t>
            </a:r>
            <a:r>
              <a:rPr lang="en-GB" sz="1000" b="0" kern="1200" dirty="0" err="1" smtClean="0">
                <a:solidFill>
                  <a:schemeClr val="tx1"/>
                </a:solidFill>
                <a:effectLst/>
                <a:latin typeface="Arial"/>
                <a:ea typeface="+mn-ea"/>
                <a:cs typeface="Arial"/>
              </a:rPr>
              <a:t>www.oapen.nl</a:t>
            </a:r>
            <a:r>
              <a:rPr lang="en-GB" sz="1000" b="0" kern="1200" dirty="0" smtClean="0">
                <a:solidFill>
                  <a:schemeClr val="tx1"/>
                </a:solidFill>
                <a:effectLst/>
                <a:latin typeface="Arial"/>
                <a:ea typeface="+mn-ea"/>
                <a:cs typeface="Arial"/>
              </a:rPr>
              <a:t>/</a:t>
            </a:r>
            <a:r>
              <a:rPr lang="en-GB" sz="1000" b="0" kern="1200" dirty="0" err="1" smtClean="0">
                <a:solidFill>
                  <a:schemeClr val="tx1"/>
                </a:solidFill>
                <a:effectLst/>
                <a:latin typeface="Arial"/>
                <a:ea typeface="+mn-ea"/>
                <a:cs typeface="Arial"/>
              </a:rPr>
              <a:t>index.php?option</a:t>
            </a:r>
            <a:r>
              <a:rPr lang="en-GB" sz="1000" b="0" kern="1200" dirty="0" smtClean="0">
                <a:solidFill>
                  <a:schemeClr val="tx1"/>
                </a:solidFill>
                <a:effectLst/>
                <a:latin typeface="Arial"/>
                <a:ea typeface="+mn-ea"/>
                <a:cs typeface="Arial"/>
              </a:rPr>
              <a:t>=</a:t>
            </a:r>
            <a:r>
              <a:rPr lang="en-GB" sz="1000" b="0" kern="1200" dirty="0" err="1" smtClean="0">
                <a:solidFill>
                  <a:schemeClr val="tx1"/>
                </a:solidFill>
                <a:effectLst/>
                <a:latin typeface="Arial"/>
                <a:ea typeface="+mn-ea"/>
                <a:cs typeface="Arial"/>
              </a:rPr>
              <a:t>com_content&amp;view</a:t>
            </a:r>
            <a:r>
              <a:rPr lang="en-GB" sz="1000" b="0" kern="1200" dirty="0" smtClean="0">
                <a:solidFill>
                  <a:schemeClr val="tx1"/>
                </a:solidFill>
                <a:effectLst/>
                <a:latin typeface="Arial"/>
                <a:ea typeface="+mn-ea"/>
                <a:cs typeface="Arial"/>
              </a:rPr>
              <a:t>=</a:t>
            </a:r>
            <a:r>
              <a:rPr lang="en-GB" sz="1000" b="0" kern="1200" dirty="0" err="1" smtClean="0">
                <a:solidFill>
                  <a:schemeClr val="tx1"/>
                </a:solidFill>
                <a:effectLst/>
                <a:latin typeface="Arial"/>
                <a:ea typeface="+mn-ea"/>
                <a:cs typeface="Arial"/>
              </a:rPr>
              <a:t>article&amp;id</a:t>
            </a:r>
            <a:r>
              <a:rPr lang="en-GB" sz="1000" b="0" kern="1200" dirty="0" smtClean="0">
                <a:solidFill>
                  <a:schemeClr val="tx1"/>
                </a:solidFill>
                <a:effectLst/>
                <a:latin typeface="Arial"/>
                <a:ea typeface="+mn-ea"/>
                <a:cs typeface="Arial"/>
              </a:rPr>
              <a:t>=58&amp;Itemid=63]</a:t>
            </a:r>
          </a:p>
          <a:p>
            <a:r>
              <a:rPr lang="en-GB" sz="1000" b="1" kern="1200" dirty="0" smtClean="0">
                <a:solidFill>
                  <a:schemeClr val="tx1"/>
                </a:solidFill>
                <a:effectLst/>
                <a:latin typeface="Arial"/>
                <a:ea typeface="+mn-ea"/>
                <a:cs typeface="Arial"/>
              </a:rPr>
              <a:t> </a:t>
            </a:r>
            <a:r>
              <a:rPr lang="en-US" sz="1000" kern="1200" dirty="0" smtClean="0">
                <a:solidFill>
                  <a:schemeClr val="tx1">
                    <a:lumMod val="50000"/>
                    <a:lumOff val="50000"/>
                  </a:schemeClr>
                </a:solidFill>
                <a:effectLst/>
                <a:latin typeface="Arial"/>
                <a:ea typeface="+mn-ea"/>
                <a:cs typeface="Arial"/>
              </a:rPr>
              <a:t>Books with Open Access editions were sold in the same amounts as the conventional books in the control group. [p.5]</a:t>
            </a:r>
          </a:p>
          <a:p>
            <a:r>
              <a:rPr lang="en-US" sz="1000" kern="1200" dirty="0" smtClean="0">
                <a:solidFill>
                  <a:schemeClr val="tx1">
                    <a:lumMod val="50000"/>
                    <a:lumOff val="50000"/>
                  </a:schemeClr>
                </a:solidFill>
                <a:effectLst/>
                <a:latin typeface="Arial"/>
                <a:ea typeface="+mn-ea"/>
                <a:cs typeface="Arial"/>
              </a:rPr>
              <a:t> </a:t>
            </a:r>
          </a:p>
          <a:p>
            <a:r>
              <a:rPr lang="en-US" sz="1000" b="1" kern="1200" dirty="0" smtClean="0">
                <a:solidFill>
                  <a:schemeClr val="tx1"/>
                </a:solidFill>
                <a:effectLst/>
                <a:latin typeface="Arial"/>
                <a:ea typeface="+mn-ea"/>
                <a:cs typeface="Arial"/>
              </a:rPr>
              <a:t>There was a clear effect on online usage. Online usage – measured through Book visits and Page views in Google Books – improved for the Open Access books. On average, discovery of Open Access books, measured as Book visits in Google Books, increased by 142%, and online usage, measured as Page views in Google books, increased by 209%. The effect of Open Access on online discovery and usage is also very clear when comparing average sales to average downloads for all Open Access books: 144 copies sold versus 2800 downloads. [p.5]</a:t>
            </a:r>
          </a:p>
          <a:p>
            <a:endParaRPr lang="en-US" sz="1000" dirty="0" smtClean="0">
              <a:latin typeface="Arial"/>
              <a:cs typeface="Arial"/>
            </a:endParaRPr>
          </a:p>
          <a:p>
            <a:r>
              <a:rPr lang="en-US" sz="1000" b="1" dirty="0" smtClean="0">
                <a:latin typeface="Arial"/>
                <a:cs typeface="Arial"/>
              </a:rPr>
              <a:t>Open Library of the Humanities</a:t>
            </a:r>
            <a:r>
              <a:rPr lang="en-US" sz="1000" dirty="0" smtClean="0">
                <a:latin typeface="Arial"/>
                <a:cs typeface="Arial"/>
              </a:rPr>
              <a:t>: </a:t>
            </a:r>
            <a:r>
              <a:rPr lang="en-US" sz="1000" dirty="0" smtClean="0">
                <a:effectLst/>
                <a:latin typeface="Arial"/>
                <a:cs typeface="Arial"/>
              </a:rPr>
              <a:t>proposed alternative is a system of Library Partnership Subsidy. Libraries support an </a:t>
            </a:r>
            <a:r>
              <a:rPr lang="en-US" sz="1000" i="1" dirty="0" smtClean="0">
                <a:effectLst/>
                <a:latin typeface="Arial"/>
                <a:cs typeface="Arial"/>
              </a:rPr>
              <a:t>infrastructure</a:t>
            </a:r>
            <a:r>
              <a:rPr lang="en-US" sz="1000" dirty="0" smtClean="0">
                <a:effectLst/>
                <a:latin typeface="Arial"/>
                <a:cs typeface="Arial"/>
              </a:rPr>
              <a:t> to get economies of scale. [https://</a:t>
            </a:r>
            <a:r>
              <a:rPr lang="en-US" sz="1000" dirty="0" err="1" smtClean="0">
                <a:effectLst/>
                <a:latin typeface="Arial"/>
                <a:cs typeface="Arial"/>
              </a:rPr>
              <a:t>www.openlibhums.org</a:t>
            </a:r>
            <a:r>
              <a:rPr lang="en-US" sz="1000" dirty="0" smtClean="0">
                <a:effectLst/>
                <a:latin typeface="Arial"/>
                <a:cs typeface="Arial"/>
              </a:rPr>
              <a:t>/2014/04/07/library-partnership-subsidies-</a:t>
            </a:r>
            <a:r>
              <a:rPr lang="en-US" sz="1000" dirty="0" err="1" smtClean="0">
                <a:effectLst/>
                <a:latin typeface="Arial"/>
                <a:cs typeface="Arial"/>
              </a:rPr>
              <a:t>lps</a:t>
            </a:r>
            <a:r>
              <a:rPr lang="en-US" sz="1000" dirty="0" smtClean="0">
                <a:effectLst/>
                <a:latin typeface="Arial"/>
                <a:cs typeface="Arial"/>
              </a:rPr>
              <a:t>/]  …”the OLH model of sustainability takes its cue from the previously successful efforts of the PLOS. PLOS is a non-profit organization dedicated to publishing excellent, </a:t>
            </a:r>
            <a:r>
              <a:rPr lang="en-US" sz="1000" i="1" dirty="0" smtClean="0">
                <a:effectLst/>
                <a:latin typeface="Arial"/>
                <a:cs typeface="Arial"/>
              </a:rPr>
              <a:t>thoroughly peer reviewed scientific research under Open Access conditions at a financially fair rate.</a:t>
            </a:r>
            <a:r>
              <a:rPr lang="en-US" sz="1000" dirty="0" smtClean="0">
                <a:effectLst/>
                <a:latin typeface="Arial"/>
                <a:cs typeface="Arial"/>
              </a:rPr>
              <a:t>“ “</a:t>
            </a:r>
            <a:r>
              <a:rPr lang="en-US" sz="1000" b="0" i="0" u="none" strike="noStrike" kern="1200" baseline="0" dirty="0" smtClean="0">
                <a:solidFill>
                  <a:schemeClr val="tx1"/>
                </a:solidFill>
                <a:latin typeface="Arial"/>
                <a:ea typeface="+mn-ea"/>
                <a:cs typeface="Arial"/>
              </a:rPr>
              <a:t>The Open Library of Humanities (OLH) is a gold open access, peer-reviewed, </a:t>
            </a:r>
            <a:r>
              <a:rPr lang="en-US" sz="1000" b="0" i="0" u="none" strike="noStrike" kern="1200" baseline="0" dirty="0" err="1" smtClean="0">
                <a:solidFill>
                  <a:schemeClr val="tx1"/>
                </a:solidFill>
                <a:latin typeface="Arial"/>
                <a:ea typeface="+mn-ea"/>
                <a:cs typeface="Arial"/>
              </a:rPr>
              <a:t>internationallysupported</a:t>
            </a:r>
            <a:r>
              <a:rPr lang="en-US" sz="1000" b="0" i="0" u="none" strike="noStrike" kern="1200" baseline="0" dirty="0" smtClean="0">
                <a:solidFill>
                  <a:schemeClr val="tx1"/>
                </a:solidFill>
                <a:latin typeface="Arial"/>
                <a:ea typeface="+mn-ea"/>
                <a:cs typeface="Arial"/>
              </a:rPr>
              <a:t>, academic-led, not-for-profit, mega-journal, multi-journal and books platform for the humanities. It is funded by an international library consortium and so has no author-facing charges.” </a:t>
            </a:r>
            <a:endParaRPr lang="en-US" sz="1000" dirty="0" smtClean="0">
              <a:effectLst/>
              <a:latin typeface="Arial"/>
              <a:cs typeface="Arial"/>
            </a:endParaRPr>
          </a:p>
          <a:p>
            <a:r>
              <a:rPr lang="en-US" sz="1000" dirty="0" smtClean="0">
                <a:effectLst/>
                <a:latin typeface="Arial"/>
                <a:cs typeface="Arial"/>
              </a:rPr>
              <a:t>“funded through cooperation, not through competition” fund an operation publishing 250 articles and 12 books in partnership with reputable presses per year;</a:t>
            </a:r>
            <a:r>
              <a:rPr lang="en-US" sz="1000" dirty="0" smtClean="0">
                <a:latin typeface="Arial"/>
                <a:cs typeface="Arial"/>
              </a:rPr>
              <a:t> preliminary discussions to publish a series of open-access books in partnership with Cambridge University Press, Harvard University Press, Open Book Publishers and Oxford University Press. </a:t>
            </a:r>
            <a:endParaRPr lang="en-US" sz="1000" dirty="0">
              <a:latin typeface="Arial"/>
              <a:cs typeface="Arial"/>
            </a:endParaRPr>
          </a:p>
        </p:txBody>
      </p:sp>
      <p:sp>
        <p:nvSpPr>
          <p:cNvPr id="4" name="Slide Number Placeholder 3"/>
          <p:cNvSpPr>
            <a:spLocks noGrp="1"/>
          </p:cNvSpPr>
          <p:nvPr>
            <p:ph type="sldNum" sz="quarter" idx="10"/>
          </p:nvPr>
        </p:nvSpPr>
        <p:spPr/>
        <p:txBody>
          <a:bodyPr/>
          <a:lstStyle/>
          <a:p>
            <a:fld id="{86E737A0-AA48-D74C-BE2E-4392C3B312CD}" type="slidenum">
              <a:rPr lang="en-US" smtClean="0"/>
              <a:t>26</a:t>
            </a:fld>
            <a:endParaRPr lang="en-US"/>
          </a:p>
        </p:txBody>
      </p:sp>
    </p:spTree>
    <p:extLst>
      <p:ext uri="{BB962C8B-B14F-4D97-AF65-F5344CB8AC3E}">
        <p14:creationId xmlns:p14="http://schemas.microsoft.com/office/powerpoint/2010/main" val="21709877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www.unesco.org</a:t>
            </a:r>
            <a:r>
              <a:rPr lang="en-US" dirty="0" smtClean="0"/>
              <a:t>/</a:t>
            </a:r>
            <a:r>
              <a:rPr lang="en-US" dirty="0" err="1" smtClean="0"/>
              <a:t>webworld</a:t>
            </a:r>
            <a:r>
              <a:rPr lang="en-US" dirty="0" smtClean="0"/>
              <a:t>/download/</a:t>
            </a:r>
            <a:r>
              <a:rPr lang="en-US" dirty="0" err="1" smtClean="0"/>
              <a:t>oer</a:t>
            </a:r>
            <a:r>
              <a:rPr lang="en-US" dirty="0" smtClean="0"/>
              <a:t>/EN/oer_logo_EN_2_CMYK.jpg</a:t>
            </a:r>
          </a:p>
          <a:p>
            <a:endParaRPr lang="en-US" dirty="0" smtClean="0"/>
          </a:p>
          <a:p>
            <a:r>
              <a:rPr lang="en-US" sz="1200" b="0" i="0" u="none" strike="noStrike" kern="1200" baseline="0" dirty="0" smtClean="0">
                <a:solidFill>
                  <a:schemeClr val="tx1"/>
                </a:solidFill>
                <a:latin typeface="+mn-lt"/>
                <a:ea typeface="+mn-ea"/>
                <a:cs typeface="+mn-cs"/>
              </a:rPr>
              <a:t>With Creative Commons licenses, you are free to: Copy Mix Share Keep Edit Use</a:t>
            </a:r>
          </a:p>
          <a:p>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Z-Degree: Access to all course materials from the first day of class.</a:t>
            </a:r>
          </a:p>
          <a:p>
            <a:r>
              <a:rPr lang="en-US" sz="1200" b="0" i="0" u="none" strike="noStrike" kern="1200" baseline="0" dirty="0" smtClean="0">
                <a:solidFill>
                  <a:schemeClr val="tx1"/>
                </a:solidFill>
                <a:latin typeface="+mn-lt"/>
                <a:ea typeface="+mn-ea"/>
                <a:cs typeface="+mn-cs"/>
              </a:rPr>
              <a:t>Tidewater Community College - Norfolk, Virginia  </a:t>
            </a:r>
            <a:r>
              <a:rPr lang="sv-SE" sz="1200" b="0" i="0" u="none" strike="noStrike" kern="1200" baseline="0" dirty="0" smtClean="0">
                <a:solidFill>
                  <a:schemeClr val="tx1"/>
                </a:solidFill>
                <a:latin typeface="+mn-lt"/>
                <a:ea typeface="+mn-ea"/>
                <a:cs typeface="+mn-cs"/>
              </a:rPr>
              <a:t>Fall 2013</a:t>
            </a:r>
          </a:p>
          <a:p>
            <a:r>
              <a:rPr lang="sv-SE" sz="1200" b="0" i="0" u="none" strike="noStrike" kern="1200" baseline="0" dirty="0" smtClean="0">
                <a:solidFill>
                  <a:schemeClr val="tx1"/>
                </a:solidFill>
                <a:latin typeface="+mn-lt"/>
                <a:ea typeface="+mn-ea"/>
                <a:cs typeface="+mn-cs"/>
              </a:rPr>
              <a:t>21 </a:t>
            </a:r>
            <a:r>
              <a:rPr lang="sv-SE" sz="1200" b="0" i="0" u="none" strike="noStrike" kern="1200" baseline="0" dirty="0" err="1" smtClean="0">
                <a:solidFill>
                  <a:schemeClr val="tx1"/>
                </a:solidFill>
                <a:latin typeface="+mn-lt"/>
                <a:ea typeface="+mn-ea"/>
                <a:cs typeface="+mn-cs"/>
              </a:rPr>
              <a:t>zero</a:t>
            </a:r>
            <a:r>
              <a:rPr lang="sv-SE" sz="1200" b="0" i="0" u="none" strike="noStrike" kern="1200" baseline="0" dirty="0" smtClean="0">
                <a:solidFill>
                  <a:schemeClr val="tx1"/>
                </a:solidFill>
                <a:latin typeface="+mn-lt"/>
                <a:ea typeface="+mn-ea"/>
                <a:cs typeface="+mn-cs"/>
              </a:rPr>
              <a:t> </a:t>
            </a:r>
            <a:r>
              <a:rPr lang="sv-SE" sz="1200" b="0" i="0" u="none" strike="noStrike" kern="1200" baseline="0" dirty="0" err="1" smtClean="0">
                <a:solidFill>
                  <a:schemeClr val="tx1"/>
                </a:solidFill>
                <a:latin typeface="+mn-lt"/>
                <a:ea typeface="+mn-ea"/>
                <a:cs typeface="+mn-cs"/>
              </a:rPr>
              <a:t>textbook</a:t>
            </a:r>
            <a:r>
              <a:rPr lang="sv-SE" sz="1200" b="0" i="0" u="none" strike="noStrike" kern="1200" baseline="0" dirty="0" smtClean="0">
                <a:solidFill>
                  <a:schemeClr val="tx1"/>
                </a:solidFill>
                <a:latin typeface="+mn-lt"/>
                <a:ea typeface="+mn-ea"/>
                <a:cs typeface="+mn-cs"/>
              </a:rPr>
              <a:t> </a:t>
            </a:r>
            <a:r>
              <a:rPr lang="sv-SE" sz="1200" b="0" i="0" u="none" strike="noStrike" kern="1200" baseline="0" dirty="0" err="1" smtClean="0">
                <a:solidFill>
                  <a:schemeClr val="tx1"/>
                </a:solidFill>
                <a:latin typeface="+mn-lt"/>
                <a:ea typeface="+mn-ea"/>
                <a:cs typeface="+mn-cs"/>
              </a:rPr>
              <a:t>cost</a:t>
            </a:r>
            <a:r>
              <a:rPr lang="sv-SE" sz="1200" b="0" i="0" u="none" strike="noStrike" kern="1200" baseline="0" dirty="0" smtClean="0">
                <a:solidFill>
                  <a:schemeClr val="tx1"/>
                </a:solidFill>
                <a:latin typeface="+mn-lt"/>
                <a:ea typeface="+mn-ea"/>
                <a:cs typeface="+mn-cs"/>
              </a:rPr>
              <a:t> "Z-</a:t>
            </a:r>
            <a:r>
              <a:rPr lang="sv-SE" sz="1200" b="0" i="0" u="none" strike="noStrike" kern="1200" baseline="0" dirty="0" err="1" smtClean="0">
                <a:solidFill>
                  <a:schemeClr val="tx1"/>
                </a:solidFill>
                <a:latin typeface="+mn-lt"/>
                <a:ea typeface="+mn-ea"/>
                <a:cs typeface="+mn-cs"/>
              </a:rPr>
              <a:t>courses</a:t>
            </a:r>
            <a:r>
              <a:rPr lang="sv-SE" sz="1200" b="0" i="0" u="none" strike="noStrike" kern="1200" baseline="0" dirty="0" smtClean="0">
                <a:solidFill>
                  <a:schemeClr val="tx1"/>
                </a:solidFill>
                <a:latin typeface="+mn-lt"/>
                <a:ea typeface="+mn-ea"/>
                <a:cs typeface="+mn-cs"/>
              </a:rPr>
              <a:t>"</a:t>
            </a:r>
          </a:p>
          <a:p>
            <a:r>
              <a:rPr lang="sv-SE" sz="1200" b="0" i="0" u="none" strike="noStrike" kern="1200" baseline="0" dirty="0" smtClean="0">
                <a:solidFill>
                  <a:schemeClr val="tx1"/>
                </a:solidFill>
                <a:latin typeface="+mn-lt"/>
                <a:ea typeface="+mn-ea"/>
                <a:cs typeface="+mn-cs"/>
              </a:rPr>
              <a:t>Z-</a:t>
            </a:r>
            <a:r>
              <a:rPr lang="sv-SE" sz="1200" b="0" i="0" u="none" strike="noStrike" kern="1200" baseline="0" dirty="0" err="1" smtClean="0">
                <a:solidFill>
                  <a:schemeClr val="tx1"/>
                </a:solidFill>
                <a:latin typeface="+mn-lt"/>
                <a:ea typeface="+mn-ea"/>
                <a:cs typeface="+mn-cs"/>
              </a:rPr>
              <a:t>degree</a:t>
            </a:r>
            <a:r>
              <a:rPr lang="sv-SE" sz="1200" b="0" i="0" u="none" strike="noStrike" kern="1200" baseline="0" dirty="0" smtClean="0">
                <a:solidFill>
                  <a:schemeClr val="tx1"/>
                </a:solidFill>
                <a:latin typeface="+mn-lt"/>
                <a:ea typeface="+mn-ea"/>
                <a:cs typeface="+mn-cs"/>
              </a:rPr>
              <a:t>  (</a:t>
            </a:r>
            <a:r>
              <a:rPr lang="sv-SE" sz="1200" b="0" i="0" u="none" strike="noStrike" kern="1200" baseline="0" dirty="0" err="1" smtClean="0">
                <a:solidFill>
                  <a:schemeClr val="tx1"/>
                </a:solidFill>
                <a:latin typeface="+mn-lt"/>
                <a:ea typeface="+mn-ea"/>
                <a:cs typeface="+mn-cs"/>
              </a:rPr>
              <a:t>associate</a:t>
            </a:r>
            <a:r>
              <a:rPr lang="sv-SE" sz="1200" b="0" i="0" u="none" strike="noStrike" kern="1200" baseline="0" dirty="0" smtClean="0">
                <a:solidFill>
                  <a:schemeClr val="tx1"/>
                </a:solidFill>
                <a:latin typeface="+mn-lt"/>
                <a:ea typeface="+mn-ea"/>
                <a:cs typeface="+mn-cs"/>
              </a:rPr>
              <a:t> </a:t>
            </a:r>
            <a:r>
              <a:rPr lang="sv-SE" sz="1200" b="0" i="0" u="none" strike="noStrike" kern="1200" baseline="0" dirty="0" err="1" smtClean="0">
                <a:solidFill>
                  <a:schemeClr val="tx1"/>
                </a:solidFill>
                <a:latin typeface="+mn-lt"/>
                <a:ea typeface="+mn-ea"/>
                <a:cs typeface="+mn-cs"/>
              </a:rPr>
              <a:t>of</a:t>
            </a:r>
            <a:r>
              <a:rPr lang="sv-SE" sz="1200" b="0" i="0" u="none" strike="noStrike" kern="1200" baseline="0" dirty="0" smtClean="0">
                <a:solidFill>
                  <a:schemeClr val="tx1"/>
                </a:solidFill>
                <a:latin typeface="+mn-lt"/>
                <a:ea typeface="+mn-ea"/>
                <a:cs typeface="+mn-cs"/>
              </a:rPr>
              <a:t> science </a:t>
            </a:r>
            <a:r>
              <a:rPr lang="sv-SE" sz="1200" b="0" i="0" u="none" strike="noStrike" kern="1200" baseline="0" dirty="0" err="1" smtClean="0">
                <a:solidFill>
                  <a:schemeClr val="tx1"/>
                </a:solidFill>
                <a:latin typeface="+mn-lt"/>
                <a:ea typeface="+mn-ea"/>
                <a:cs typeface="+mn-cs"/>
              </a:rPr>
              <a:t>degree</a:t>
            </a:r>
            <a:r>
              <a:rPr lang="sv-SE" sz="1200" b="0" i="0" u="none" strike="noStrike" kern="1200" baseline="0" dirty="0" smtClean="0">
                <a:solidFill>
                  <a:schemeClr val="tx1"/>
                </a:solidFill>
                <a:latin typeface="+mn-lt"/>
                <a:ea typeface="+mn-ea"/>
                <a:cs typeface="+mn-cs"/>
              </a:rPr>
              <a:t> in business administration)</a:t>
            </a:r>
          </a:p>
          <a:p>
            <a:endParaRPr lang="sv-SE"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Results: Decrease in Drop and withdrawal rates</a:t>
            </a:r>
          </a:p>
          <a:p>
            <a:r>
              <a:rPr lang="en-US" sz="1200" b="0" i="0" u="none" strike="noStrike" kern="1200" baseline="0" dirty="0" smtClean="0">
                <a:solidFill>
                  <a:schemeClr val="tx1"/>
                </a:solidFill>
                <a:latin typeface="+mn-lt"/>
                <a:ea typeface="+mn-ea"/>
                <a:cs typeface="+mn-cs"/>
              </a:rPr>
              <a:t>Increase in C or better grade </a:t>
            </a:r>
          </a:p>
          <a:p>
            <a:r>
              <a:rPr lang="en-US" sz="1200" b="0" i="0" u="none" strike="noStrike" kern="1200" baseline="0" dirty="0" smtClean="0">
                <a:solidFill>
                  <a:schemeClr val="tx1"/>
                </a:solidFill>
                <a:latin typeface="+mn-lt"/>
                <a:ea typeface="+mn-ea"/>
                <a:cs typeface="+mn-cs"/>
              </a:rPr>
              <a:t>Drop in Cost (25% $3679)</a:t>
            </a:r>
          </a:p>
        </p:txBody>
      </p:sp>
      <p:sp>
        <p:nvSpPr>
          <p:cNvPr id="4" name="Slide Number Placeholder 3"/>
          <p:cNvSpPr>
            <a:spLocks noGrp="1"/>
          </p:cNvSpPr>
          <p:nvPr>
            <p:ph type="sldNum" sz="quarter" idx="10"/>
          </p:nvPr>
        </p:nvSpPr>
        <p:spPr/>
        <p:txBody>
          <a:bodyPr/>
          <a:lstStyle/>
          <a:p>
            <a:fld id="{86E737A0-AA48-D74C-BE2E-4392C3B312CD}" type="slidenum">
              <a:rPr lang="en-US" smtClean="0"/>
              <a:t>27</a:t>
            </a:fld>
            <a:endParaRPr lang="en-US"/>
          </a:p>
        </p:txBody>
      </p:sp>
    </p:spTree>
    <p:extLst>
      <p:ext uri="{BB962C8B-B14F-4D97-AF65-F5344CB8AC3E}">
        <p14:creationId xmlns:p14="http://schemas.microsoft.com/office/powerpoint/2010/main" val="21485705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In your academic career, has the cost of required textbooks caused you to:</a:t>
            </a:r>
          </a:p>
          <a:p>
            <a:r>
              <a:rPr lang="en-US" sz="1200" b="0" i="0" u="none" strike="noStrike" kern="1200" baseline="0" dirty="0" smtClean="0">
                <a:solidFill>
                  <a:schemeClr val="tx1"/>
                </a:solidFill>
                <a:latin typeface="+mn-lt"/>
                <a:ea typeface="+mn-ea"/>
                <a:cs typeface="+mn-cs"/>
              </a:rPr>
              <a:t>63.6% Not purchase the required textbook</a:t>
            </a:r>
          </a:p>
          <a:p>
            <a:r>
              <a:rPr lang="en-US" sz="1200" b="0" i="0" u="none" strike="noStrike" kern="1200" baseline="0" dirty="0" smtClean="0">
                <a:solidFill>
                  <a:schemeClr val="tx1"/>
                </a:solidFill>
                <a:latin typeface="+mn-lt"/>
                <a:ea typeface="+mn-ea"/>
                <a:cs typeface="+mn-cs"/>
              </a:rPr>
              <a:t>49.2% Take fewer courses</a:t>
            </a:r>
          </a:p>
          <a:p>
            <a:r>
              <a:rPr lang="en-US" sz="1200" b="0" i="0" u="none" strike="noStrike" kern="1200" baseline="0" dirty="0" smtClean="0">
                <a:solidFill>
                  <a:schemeClr val="tx1"/>
                </a:solidFill>
                <a:latin typeface="+mn-lt"/>
                <a:ea typeface="+mn-ea"/>
                <a:cs typeface="+mn-cs"/>
              </a:rPr>
              <a:t>45.1% Not register for a specific course</a:t>
            </a:r>
          </a:p>
          <a:p>
            <a:r>
              <a:rPr lang="en-US" sz="1200" b="0" i="0" u="none" strike="noStrike" kern="1200" baseline="0" dirty="0" smtClean="0">
                <a:solidFill>
                  <a:schemeClr val="tx1"/>
                </a:solidFill>
                <a:latin typeface="+mn-lt"/>
                <a:ea typeface="+mn-ea"/>
                <a:cs typeface="+mn-cs"/>
              </a:rPr>
              <a:t>33.9% Earn a poor grade</a:t>
            </a:r>
          </a:p>
          <a:p>
            <a:r>
              <a:rPr lang="en-US" sz="1200" b="0" i="0" u="none" strike="noStrike" kern="1200" baseline="0" dirty="0" smtClean="0">
                <a:solidFill>
                  <a:schemeClr val="tx1"/>
                </a:solidFill>
                <a:latin typeface="+mn-lt"/>
                <a:ea typeface="+mn-ea"/>
                <a:cs typeface="+mn-cs"/>
              </a:rPr>
              <a:t>26.7% Drop a course</a:t>
            </a:r>
          </a:p>
          <a:p>
            <a:r>
              <a:rPr lang="en-US" sz="1200" b="0" i="0" u="none" strike="noStrike" kern="1200" baseline="0" dirty="0" smtClean="0">
                <a:solidFill>
                  <a:schemeClr val="tx1"/>
                </a:solidFill>
                <a:latin typeface="+mn-lt"/>
                <a:ea typeface="+mn-ea"/>
                <a:cs typeface="+mn-cs"/>
              </a:rPr>
              <a:t>17.0% Fail a course</a:t>
            </a:r>
          </a:p>
          <a:p>
            <a:r>
              <a:rPr lang="en-US" sz="1200" b="0" i="0" u="none" strike="noStrike" kern="1200" baseline="0" dirty="0" smtClean="0">
                <a:solidFill>
                  <a:schemeClr val="tx1"/>
                </a:solidFill>
                <a:latin typeface="+mn-lt"/>
                <a:ea typeface="+mn-ea"/>
                <a:cs typeface="+mn-cs"/>
              </a:rPr>
              <a:t>http://</a:t>
            </a:r>
            <a:r>
              <a:rPr lang="en-US" sz="1200" b="0" i="0" u="none" strike="noStrike" kern="1200" baseline="0" dirty="0" err="1" smtClean="0">
                <a:solidFill>
                  <a:schemeClr val="tx1"/>
                </a:solidFill>
                <a:latin typeface="+mn-lt"/>
                <a:ea typeface="+mn-ea"/>
                <a:cs typeface="+mn-cs"/>
              </a:rPr>
              <a:t>www.openaccesstextbooks.org</a:t>
            </a:r>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pdf</a:t>
            </a:r>
            <a:r>
              <a:rPr lang="en-US" sz="1200" b="0" i="0" u="none" strike="noStrike" kern="1200" baseline="0" dirty="0" smtClean="0">
                <a:solidFill>
                  <a:schemeClr val="tx1"/>
                </a:solidFill>
                <a:latin typeface="+mn-lt"/>
                <a:ea typeface="+mn-ea"/>
                <a:cs typeface="+mn-cs"/>
              </a:rPr>
              <a:t>/2012_Florida_Student_Textbook_Survey.pdf</a:t>
            </a:r>
          </a:p>
          <a:p>
            <a:endParaRPr lang="en-US" sz="1200" b="0" i="0" u="none" strike="noStrike" kern="1200" baseline="0" dirty="0" smtClean="0">
              <a:solidFill>
                <a:schemeClr val="tx1"/>
              </a:solidFill>
              <a:latin typeface="+mn-lt"/>
              <a:ea typeface="+mn-ea"/>
              <a:cs typeface="+mn-cs"/>
            </a:endParaRPr>
          </a:p>
          <a:p>
            <a:endParaRPr lang="en-US" sz="1200" b="0" i="0" u="none" strike="noStrike" kern="1200" baseline="0" dirty="0" smtClean="0">
              <a:solidFill>
                <a:schemeClr val="tx1"/>
              </a:solidFill>
              <a:latin typeface="+mn-lt"/>
              <a:ea typeface="+mn-ea"/>
              <a:cs typeface="+mn-cs"/>
            </a:endParaRPr>
          </a:p>
          <a:p>
            <a:r>
              <a:rPr lang="en-US" dirty="0" smtClean="0"/>
              <a:t>First Monday, Volume 18, Number 1 - 7 Jan. 2013 http://</a:t>
            </a:r>
            <a:r>
              <a:rPr lang="en-US" dirty="0" err="1" smtClean="0"/>
              <a:t>firstmonday.org</a:t>
            </a:r>
            <a:r>
              <a:rPr lang="en-US" dirty="0" smtClean="0"/>
              <a:t>/</a:t>
            </a:r>
            <a:r>
              <a:rPr lang="en-US" dirty="0" err="1" smtClean="0"/>
              <a:t>ojs</a:t>
            </a:r>
            <a:r>
              <a:rPr lang="en-US" dirty="0" smtClean="0"/>
              <a:t>/</a:t>
            </a:r>
            <a:r>
              <a:rPr lang="en-US" dirty="0" err="1" smtClean="0"/>
              <a:t>index.php</a:t>
            </a:r>
            <a:r>
              <a:rPr lang="en-US" dirty="0" smtClean="0"/>
              <a:t>/</a:t>
            </a:r>
            <a:r>
              <a:rPr lang="en-US" dirty="0" err="1" smtClean="0"/>
              <a:t>fm</a:t>
            </a:r>
            <a:r>
              <a:rPr lang="en-US" dirty="0" smtClean="0"/>
              <a:t>/article/view/3972/3383</a:t>
            </a:r>
          </a:p>
          <a:p>
            <a:r>
              <a:rPr lang="en-US" dirty="0" smtClean="0"/>
              <a:t>    “The cost and quality of open textbooks: Perceptions of community college faculty and students by TJ Bliss, John Hilton III, David Wiley, and Kim </a:t>
            </a:r>
            <a:r>
              <a:rPr lang="en-US" dirty="0" err="1" smtClean="0"/>
              <a:t>Thanos</a:t>
            </a:r>
            <a:r>
              <a:rPr lang="en-US" dirty="0" smtClean="0"/>
              <a:t>”</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[Rice http://</a:t>
            </a:r>
            <a:r>
              <a:rPr lang="en-US" sz="1200" dirty="0" err="1" smtClean="0"/>
              <a:t>openstaxcollege.org</a:t>
            </a:r>
            <a:r>
              <a:rPr lang="en-US" sz="1200" dirty="0" smtClean="0"/>
              <a:t>/books]</a:t>
            </a:r>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28</a:t>
            </a:fld>
            <a:endParaRPr lang="en-US"/>
          </a:p>
        </p:txBody>
      </p:sp>
    </p:spTree>
    <p:extLst>
      <p:ext uri="{BB962C8B-B14F-4D97-AF65-F5344CB8AC3E}">
        <p14:creationId xmlns:p14="http://schemas.microsoft.com/office/powerpoint/2010/main" val="1539979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http://</a:t>
            </a:r>
            <a:r>
              <a:rPr lang="en-US" sz="1200" dirty="0" err="1" smtClean="0">
                <a:solidFill>
                  <a:schemeClr val="tx1"/>
                </a:solidFill>
                <a:latin typeface="Arial Bold" charset="0"/>
                <a:cs typeface="Arial Bold" charset="0"/>
              </a:rPr>
              <a:t>sustainingknowledgecommons.org</a:t>
            </a:r>
            <a:r>
              <a:rPr lang="en-US" sz="1200" dirty="0" smtClean="0">
                <a:solidFill>
                  <a:schemeClr val="tx1"/>
                </a:solidFill>
                <a:latin typeface="Arial Bold" charset="0"/>
                <a:cs typeface="Arial Bold" charset="0"/>
              </a:rPr>
              <a:t>/2015/06/01/</a:t>
            </a:r>
            <a:r>
              <a:rPr lang="en-US" sz="1200" dirty="0" err="1" smtClean="0">
                <a:solidFill>
                  <a:schemeClr val="tx1"/>
                </a:solidFill>
                <a:latin typeface="Arial Bold" charset="0"/>
                <a:cs typeface="Arial Bold" charset="0"/>
              </a:rPr>
              <a:t>doaj</a:t>
            </a:r>
            <a:r>
              <a:rPr lang="en-US" sz="1200" dirty="0" smtClean="0">
                <a:solidFill>
                  <a:schemeClr val="tx1"/>
                </a:solidFill>
                <a:latin typeface="Arial Bold" charset="0"/>
                <a:cs typeface="Arial Bold" charset="0"/>
              </a:rPr>
              <a:t>-impact-factor-and-</a:t>
            </a:r>
            <a:r>
              <a:rPr lang="en-US" sz="1200" dirty="0" err="1" smtClean="0">
                <a:solidFill>
                  <a:schemeClr val="tx1"/>
                </a:solidFill>
                <a:latin typeface="Arial Bold" charset="0"/>
                <a:cs typeface="Arial Bold" charset="0"/>
              </a:rPr>
              <a:t>apcs</a:t>
            </a:r>
            <a:r>
              <a:rPr lang="en-US" sz="1200" dirty="0" smtClean="0">
                <a:solidFill>
                  <a:schemeClr val="tx1"/>
                </a:solidFill>
                <a:latin typeface="Arial Bold" charset="0"/>
                <a:cs typeface="Arial Bold" charset="0"/>
              </a:rPr>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smtClean="0">
              <a:solidFill>
                <a:schemeClr val="tx1"/>
              </a:solidFill>
              <a:latin typeface="Arial Bold" charset="0"/>
              <a:cs typeface="Arial Bold" charset="0"/>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latin typeface="Arial Bold" charset="0"/>
                <a:cs typeface="Arial Bold" charset="0"/>
              </a:rPr>
              <a:t>Publishers</a:t>
            </a:r>
            <a:r>
              <a:rPr lang="en-US" sz="1200" baseline="0" dirty="0" smtClean="0">
                <a:solidFill>
                  <a:schemeClr val="tx1"/>
                </a:solidFill>
                <a:latin typeface="Arial Bold" charset="0"/>
                <a:cs typeface="Arial Bold" charset="0"/>
              </a:rPr>
              <a:t> (</a:t>
            </a:r>
            <a:r>
              <a:rPr lang="en-US" sz="1200" dirty="0" smtClean="0">
                <a:solidFill>
                  <a:schemeClr val="tx1"/>
                </a:solidFill>
                <a:latin typeface="Arial Bold" charset="0"/>
                <a:cs typeface="Arial Bold" charset="0"/>
              </a:rPr>
              <a:t>such as PLOS, </a:t>
            </a:r>
            <a:r>
              <a:rPr lang="en-US" sz="1200" dirty="0" err="1" smtClean="0">
                <a:solidFill>
                  <a:schemeClr val="tx1"/>
                </a:solidFill>
                <a:latin typeface="Arial Bold" charset="0"/>
                <a:cs typeface="Arial Bold" charset="0"/>
              </a:rPr>
              <a:t>BioMed</a:t>
            </a:r>
            <a:r>
              <a:rPr lang="en-US" sz="1200" dirty="0" smtClean="0">
                <a:solidFill>
                  <a:schemeClr val="tx1"/>
                </a:solidFill>
                <a:latin typeface="Arial Bold" charset="0"/>
                <a:cs typeface="Arial Bold" charset="0"/>
              </a:rPr>
              <a:t> Central, and </a:t>
            </a:r>
            <a:r>
              <a:rPr lang="en-US" sz="1200" dirty="0" err="1" smtClean="0">
                <a:solidFill>
                  <a:schemeClr val="tx1"/>
                </a:solidFill>
                <a:latin typeface="Arial Bold" charset="0"/>
                <a:cs typeface="Arial Bold" charset="0"/>
              </a:rPr>
              <a:t>SageOne</a:t>
            </a:r>
            <a:r>
              <a:rPr lang="en-US" sz="1200" dirty="0" smtClean="0">
                <a:solidFill>
                  <a:schemeClr val="tx1"/>
                </a:solidFill>
                <a:latin typeface="Arial Bold" charset="0"/>
                <a:cs typeface="Arial Bold" charset="0"/>
              </a:rPr>
              <a:t>) are already displaying </a:t>
            </a:r>
            <a:r>
              <a:rPr lang="en-US" sz="1200" b="1" dirty="0" smtClean="0">
                <a:solidFill>
                  <a:schemeClr val="tx1"/>
                </a:solidFill>
                <a:latin typeface="Arial Bold" charset="0"/>
                <a:cs typeface="Arial Bold" charset="0"/>
              </a:rPr>
              <a:t>Article-Level metrics</a:t>
            </a:r>
            <a:r>
              <a:rPr lang="en-US" sz="1200" dirty="0" smtClean="0">
                <a:solidFill>
                  <a:schemeClr val="tx1"/>
                </a:solidFill>
                <a:latin typeface="Arial Bold" charset="0"/>
                <a:cs typeface="Arial Bold" charset="0"/>
              </a:rPr>
              <a:t>.</a:t>
            </a:r>
            <a:endParaRPr lang="en-US" sz="1200" dirty="0" smtClean="0">
              <a:solidFill>
                <a:schemeClr val="tx1"/>
              </a:solidFill>
              <a:latin typeface="Arial Bold" charset="0"/>
            </a:endParaRPr>
          </a:p>
          <a:p>
            <a:endParaRPr lang="en-US" baseline="0"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29</a:t>
            </a:fld>
            <a:endParaRPr lang="en-US"/>
          </a:p>
        </p:txBody>
      </p:sp>
    </p:spTree>
    <p:extLst>
      <p:ext uri="{BB962C8B-B14F-4D97-AF65-F5344CB8AC3E}">
        <p14:creationId xmlns:p14="http://schemas.microsoft.com/office/powerpoint/2010/main" val="1811007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mission of the university</a:t>
            </a:r>
            <a:r>
              <a:rPr lang="en-US" baseline="0" dirty="0" smtClean="0"/>
              <a:t> is very explicit.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65CF4691-2EB1-2841-B50E-9DF9A16224FD}" type="slidenum">
              <a:rPr lang="en-US" smtClean="0"/>
              <a:pPr/>
              <a:t>3</a:t>
            </a:fld>
            <a:endParaRPr lang="en-US" dirty="0"/>
          </a:p>
        </p:txBody>
      </p:sp>
    </p:spTree>
    <p:extLst>
      <p:ext uri="{BB962C8B-B14F-4D97-AF65-F5344CB8AC3E}">
        <p14:creationId xmlns:p14="http://schemas.microsoft.com/office/powerpoint/2010/main" val="13270376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ALTMETRICS phrase first coined by Jason </a:t>
            </a:r>
            <a:r>
              <a:rPr lang="en-US" baseline="0" dirty="0" err="1" smtClean="0"/>
              <a:t>Priem</a:t>
            </a:r>
            <a:r>
              <a:rPr lang="en-US" baseline="0" dirty="0" smtClean="0"/>
              <a:t> in a tweet on Sept. 28, 2010. He is one of a growing number who advocate b</a:t>
            </a:r>
            <a:r>
              <a:rPr lang="en-US" dirty="0" smtClean="0"/>
              <a:t>uilding a reward system that values and encourages new forms of web-native scholarship.</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Feb. 25, 2016 announced Best Practices</a:t>
            </a:r>
            <a:r>
              <a:rPr lang="en-US" baseline="0" dirty="0" smtClean="0"/>
              <a:t> coming out of its </a:t>
            </a:r>
            <a:r>
              <a:rPr lang="en-US" b="1" dirty="0" smtClean="0"/>
              <a:t>NISO Alternative Assessment Metrics (</a:t>
            </a:r>
            <a:r>
              <a:rPr lang="en-US" b="1" dirty="0" err="1" smtClean="0"/>
              <a:t>Altmetrics</a:t>
            </a:r>
            <a:r>
              <a:rPr lang="en-US" b="1" dirty="0" smtClean="0"/>
              <a:t>) Initiative http://</a:t>
            </a:r>
            <a:r>
              <a:rPr lang="en-US" b="1" dirty="0" err="1" smtClean="0"/>
              <a:t>www.niso.org</a:t>
            </a:r>
            <a:r>
              <a:rPr lang="en-US" b="1" dirty="0" smtClean="0"/>
              <a:t>/topics/</a:t>
            </a:r>
            <a:r>
              <a:rPr lang="en-US" b="1" dirty="0" err="1" smtClean="0"/>
              <a:t>tl</a:t>
            </a:r>
            <a:r>
              <a:rPr lang="en-US" b="1" dirty="0" smtClean="0"/>
              <a:t>/</a:t>
            </a:r>
            <a:r>
              <a:rPr lang="en-US" b="1" dirty="0" err="1" smtClean="0"/>
              <a:t>altmetrics_initiative</a:t>
            </a:r>
            <a:r>
              <a:rPr lang="en-US" b="1"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Document Details - NISO RP-25-201x-3, </a:t>
            </a:r>
            <a:r>
              <a:rPr lang="en-US" b="1" dirty="0" err="1" smtClean="0"/>
              <a:t>Altmetrics</a:t>
            </a:r>
            <a:r>
              <a:rPr lang="en-US" b="1" dirty="0" smtClean="0"/>
              <a:t> Data Quality Code of Conduct - draft for public comment: http://</a:t>
            </a:r>
            <a:r>
              <a:rPr lang="en-US" b="1" dirty="0" err="1" smtClean="0"/>
              <a:t>www.niso.org</a:t>
            </a:r>
            <a:r>
              <a:rPr lang="en-US" b="1" dirty="0" smtClean="0"/>
              <a:t>/apps/</a:t>
            </a:r>
            <a:r>
              <a:rPr lang="en-US" b="1" dirty="0" err="1" smtClean="0"/>
              <a:t>group_public</a:t>
            </a:r>
            <a:r>
              <a:rPr lang="en-US" b="1" dirty="0" smtClean="0"/>
              <a:t>/</a:t>
            </a:r>
            <a:r>
              <a:rPr lang="en-US" b="1" dirty="0" err="1" smtClean="0"/>
              <a:t>document.php?document_id</a:t>
            </a:r>
            <a:r>
              <a:rPr lang="en-US" b="1" dirty="0" smtClean="0"/>
              <a:t>=16121&amp;wg_abbrev=</a:t>
            </a:r>
            <a:r>
              <a:rPr lang="en-US" b="1" dirty="0" err="1" smtClean="0"/>
              <a:t>altmetrics</a:t>
            </a:r>
            <a:r>
              <a:rPr lang="en-US" b="1" dirty="0" smtClean="0"/>
              <a:t>-quality</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1" dirty="0" smtClean="0"/>
              <a:t>Transparency</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1" dirty="0" err="1" smtClean="0"/>
              <a:t>Replicability</a:t>
            </a:r>
            <a:endParaRPr lang="en-US" b="1" dirty="0" smtClean="0"/>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b="1" dirty="0" smtClean="0"/>
              <a:t>Accuracy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1" dirty="0" smtClean="0"/>
          </a:p>
          <a:p>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30</a:t>
            </a:fld>
            <a:endParaRPr lang="en-US"/>
          </a:p>
        </p:txBody>
      </p:sp>
    </p:spTree>
    <p:extLst>
      <p:ext uri="{BB962C8B-B14F-4D97-AF65-F5344CB8AC3E}">
        <p14:creationId xmlns:p14="http://schemas.microsoft.com/office/powerpoint/2010/main" val="30181825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By looking at some of the computer mediated social networks, we can begin to categorize </a:t>
            </a:r>
            <a:r>
              <a:rPr lang="en-US" sz="1200" dirty="0" err="1" smtClean="0"/>
              <a:t>Altmetrics</a:t>
            </a:r>
            <a:r>
              <a:rPr lang="en-US" sz="1200" dirty="0" smtClean="0"/>
              <a:t> into these sources</a:t>
            </a:r>
            <a:r>
              <a:rPr lang="en-US" sz="1200" baseline="0" dirty="0" smtClean="0"/>
              <a:t> [Richard Cave, IT Director at PLOS]</a:t>
            </a:r>
          </a:p>
          <a:p>
            <a:endParaRPr lang="en-US" sz="1200"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653A257-49F3-6149-BFBD-62DA6778D536}"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conclusion: </a:t>
            </a:r>
            <a:endParaRPr lang="en-US" baseline="0" dirty="0" smtClean="0"/>
          </a:p>
          <a:p>
            <a:endParaRPr lang="en-US" baseline="0" dirty="0" smtClean="0"/>
          </a:p>
          <a:p>
            <a:r>
              <a:rPr lang="en-US" baseline="0" dirty="0" err="1" smtClean="0"/>
              <a:t>Altmetrics</a:t>
            </a:r>
            <a:r>
              <a:rPr lang="en-US" baseline="0" dirty="0" smtClean="0"/>
              <a:t> and traditional </a:t>
            </a:r>
            <a:r>
              <a:rPr lang="en-US" baseline="0" dirty="0" err="1" smtClean="0"/>
              <a:t>bibliometrics</a:t>
            </a:r>
            <a:r>
              <a:rPr lang="en-US" baseline="0" dirty="0" smtClean="0"/>
              <a:t> are complementary tools presenting a multidimensional view of multiple research impacts at multiple time scales.</a:t>
            </a:r>
          </a:p>
          <a:p>
            <a:endParaRPr lang="en-US" baseline="0" dirty="0" smtClean="0"/>
          </a:p>
          <a:p>
            <a:r>
              <a:rPr lang="en-US" baseline="0" dirty="0" smtClean="0"/>
              <a:t>A few </a:t>
            </a:r>
            <a:r>
              <a:rPr lang="en-US" baseline="0" dirty="0" err="1" smtClean="0"/>
              <a:t>Altmetrics</a:t>
            </a:r>
            <a:r>
              <a:rPr lang="en-US" baseline="0" dirty="0" smtClean="0"/>
              <a:t> tools:</a:t>
            </a:r>
          </a:p>
          <a:p>
            <a:endParaRPr lang="en-US" baseline="0" dirty="0" smtClean="0"/>
          </a:p>
          <a:p>
            <a:r>
              <a:rPr lang="en-US" baseline="0" dirty="0" err="1" smtClean="0"/>
              <a:t>ImpactStory</a:t>
            </a:r>
            <a:r>
              <a:rPr lang="en-US" baseline="0" dirty="0" smtClean="0"/>
              <a:t>: https://</a:t>
            </a:r>
            <a:r>
              <a:rPr lang="en-US" baseline="0" dirty="0" err="1" smtClean="0"/>
              <a:t>impactstory.org</a:t>
            </a:r>
            <a:r>
              <a:rPr lang="en-US" baseline="0" dirty="0" smtClean="0"/>
              <a:t>/about: </a:t>
            </a:r>
            <a:r>
              <a:rPr lang="en-US" dirty="0" err="1" smtClean="0"/>
              <a:t>Impactstory</a:t>
            </a:r>
            <a:r>
              <a:rPr lang="en-US" dirty="0" smtClean="0"/>
              <a:t> is an open-source, web-based tool that helps scientists explore and share the diverse impacts of all their research products—from traditional ones like journal articles, to emerging products like blog posts, datasets, and software. By </a:t>
            </a:r>
            <a:r>
              <a:rPr lang="en-US" b="1" dirty="0" smtClean="0"/>
              <a:t>helping scientists tell data-driven stories about their impacts</a:t>
            </a:r>
            <a:r>
              <a:rPr lang="en-US" dirty="0" smtClean="0"/>
              <a:t>, we're helping to build </a:t>
            </a:r>
            <a:r>
              <a:rPr lang="en-US" b="1" dirty="0" smtClean="0"/>
              <a:t>a new scholarly reward system that values and encourages web-native scholarship. </a:t>
            </a:r>
            <a:r>
              <a:rPr lang="en-US" dirty="0" smtClean="0"/>
              <a:t>We’re funded by the NSF and the Alfred P. Sloan Foundation;</a:t>
            </a:r>
            <a:r>
              <a:rPr lang="en-US" baseline="0" dirty="0" smtClean="0"/>
              <a:t> IS is a </a:t>
            </a:r>
            <a:r>
              <a:rPr lang="en-US" dirty="0" smtClean="0"/>
              <a:t>501(c)(3) nonprofit corp. </a:t>
            </a:r>
            <a:endParaRPr lang="en-US" baseline="0" dirty="0" smtClean="0"/>
          </a:p>
          <a:p>
            <a:endParaRPr lang="en-US" baseline="0" dirty="0" smtClean="0"/>
          </a:p>
          <a:p>
            <a:r>
              <a:rPr lang="en-US" baseline="0" dirty="0" smtClean="0"/>
              <a:t>Plum </a:t>
            </a:r>
            <a:r>
              <a:rPr lang="en-US" baseline="0" dirty="0" err="1" smtClean="0"/>
              <a:t>Analytics:http</a:t>
            </a:r>
            <a:r>
              <a:rPr lang="en-US" baseline="0" dirty="0" smtClean="0"/>
              <a:t>://</a:t>
            </a:r>
            <a:r>
              <a:rPr lang="en-US" baseline="0" dirty="0" err="1" smtClean="0"/>
              <a:t>www.plumanalytics.com</a:t>
            </a:r>
            <a:r>
              <a:rPr lang="en-US" baseline="0" dirty="0" smtClean="0"/>
              <a:t>/: </a:t>
            </a:r>
            <a:r>
              <a:rPr lang="en-US" dirty="0" smtClean="0"/>
              <a:t>tracks more than 20 different types of artifacts, including journal articles, books, videos, presentations, conference proceedings, datasets, source code, cases, and more. We founded Plum™ Analytics to give researchers and funders a data advantage when it comes to conveying a more comprehensive and timely impact of their output. We not only measure individual research artifacts, but also amass metrics for labs, departments and other meaningful groups.</a:t>
            </a:r>
          </a:p>
          <a:p>
            <a:endParaRPr lang="en-US" baseline="0" dirty="0" smtClean="0"/>
          </a:p>
        </p:txBody>
      </p:sp>
      <p:sp>
        <p:nvSpPr>
          <p:cNvPr id="4" name="Slide Number Placeholder 3"/>
          <p:cNvSpPr>
            <a:spLocks noGrp="1"/>
          </p:cNvSpPr>
          <p:nvPr>
            <p:ph type="sldNum" sz="quarter" idx="10"/>
          </p:nvPr>
        </p:nvSpPr>
        <p:spPr/>
        <p:txBody>
          <a:bodyPr/>
          <a:lstStyle/>
          <a:p>
            <a:fld id="{4653A257-49F3-6149-BFBD-62DA6778D536}"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6E737A0-AA48-D74C-BE2E-4392C3B312CD}" type="slidenum">
              <a:rPr lang="en-US" smtClean="0"/>
              <a:t>33</a:t>
            </a:fld>
            <a:endParaRPr lang="en-US"/>
          </a:p>
        </p:txBody>
      </p:sp>
    </p:spTree>
    <p:extLst>
      <p:ext uri="{BB962C8B-B14F-4D97-AF65-F5344CB8AC3E}">
        <p14:creationId xmlns:p14="http://schemas.microsoft.com/office/powerpoint/2010/main" val="9461576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smtClean="0">
                <a:latin typeface="Arial"/>
                <a:cs typeface="Arial"/>
              </a:rPr>
              <a:t>[Thanks to Anita </a:t>
            </a:r>
            <a:r>
              <a:rPr lang="en-US" sz="1000" dirty="0" err="1" smtClean="0">
                <a:latin typeface="Arial"/>
                <a:cs typeface="Arial"/>
              </a:rPr>
              <a:t>Walz</a:t>
            </a:r>
            <a:r>
              <a:rPr lang="en-US" sz="1000" dirty="0" smtClean="0">
                <a:latin typeface="Arial"/>
                <a:cs typeface="Arial"/>
              </a:rPr>
              <a:t> and Philip Young, my colleagues at Virginia Tech Libraries. Their work in OER/Cc</a:t>
            </a:r>
            <a:r>
              <a:rPr lang="en-US" sz="1000" baseline="0" dirty="0" smtClean="0">
                <a:latin typeface="Arial"/>
                <a:cs typeface="Arial"/>
              </a:rPr>
              <a:t> and OA, respectively, helped tremendously to inform me for this presentation. See their presentations in </a:t>
            </a:r>
            <a:r>
              <a:rPr lang="en-US" sz="1000" baseline="0" dirty="0" err="1" smtClean="0">
                <a:latin typeface="Arial"/>
                <a:cs typeface="Arial"/>
              </a:rPr>
              <a:t>VTechWorks</a:t>
            </a:r>
            <a:r>
              <a:rPr lang="en-US" sz="1000" baseline="0" dirty="0" smtClean="0">
                <a:latin typeface="Arial"/>
                <a:cs typeface="Arial"/>
              </a:rPr>
              <a:t> and </a:t>
            </a:r>
            <a:r>
              <a:rPr lang="en-US" sz="1000" baseline="0" dirty="0" smtClean="0">
                <a:latin typeface="Arial"/>
                <a:cs typeface="Arial"/>
              </a:rPr>
              <a:t>elsewhere. This is a revision of an invited presentation I made at the University of Richmond Feb. 6, </a:t>
            </a:r>
            <a:r>
              <a:rPr lang="en-US" sz="1000" baseline="0" smtClean="0">
                <a:latin typeface="Arial"/>
                <a:cs typeface="Arial"/>
              </a:rPr>
              <a:t>2015.]</a:t>
            </a:r>
            <a:endParaRPr lang="en-US" sz="1000" baseline="0" dirty="0" smtClean="0">
              <a:latin typeface="Arial"/>
              <a:cs typeface="Arial"/>
            </a:endParaRPr>
          </a:p>
          <a:p>
            <a:endParaRPr lang="en-US" sz="1000" baseline="0" dirty="0" smtClean="0">
              <a:latin typeface="Arial"/>
              <a:cs typeface="Arial"/>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000" b="1" kern="1200" dirty="0" smtClean="0">
                <a:solidFill>
                  <a:schemeClr val="tx1"/>
                </a:solidFill>
                <a:effectLst/>
                <a:latin typeface="Arial"/>
                <a:ea typeface="+mn-ea"/>
                <a:cs typeface="Arial"/>
              </a:rPr>
              <a:t>RESEARCH SYMPOSIUM</a:t>
            </a:r>
            <a:r>
              <a:rPr lang="en-US" sz="1000" b="0" kern="1200" baseline="0" dirty="0" smtClean="0">
                <a:solidFill>
                  <a:schemeClr val="tx1"/>
                </a:solidFill>
                <a:effectLst/>
                <a:latin typeface="Arial"/>
                <a:ea typeface="+mn-ea"/>
                <a:cs typeface="Arial"/>
              </a:rPr>
              <a:t>  </a:t>
            </a:r>
            <a:r>
              <a:rPr lang="en-US" sz="1000" kern="1200" dirty="0" smtClean="0">
                <a:solidFill>
                  <a:schemeClr val="tx1"/>
                </a:solidFill>
                <a:effectLst/>
                <a:latin typeface="Arial"/>
                <a:ea typeface="+mn-ea"/>
                <a:cs typeface="Arial"/>
              </a:rPr>
              <a:t>College of Architecture and Urban Studies: Open to faculty and graduate students.</a:t>
            </a:r>
          </a:p>
          <a:p>
            <a:endParaRPr lang="en-US" sz="1000" kern="1200" dirty="0" smtClean="0">
              <a:solidFill>
                <a:schemeClr val="tx1"/>
              </a:solidFill>
              <a:effectLst/>
              <a:latin typeface="Arial"/>
              <a:ea typeface="+mn-ea"/>
              <a:cs typeface="Arial"/>
            </a:endParaRP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Friday, Feb. 26 </a:t>
            </a:r>
            <a:r>
              <a:rPr lang="en-US" sz="1000" kern="1200" dirty="0" err="1" smtClean="0">
                <a:solidFill>
                  <a:schemeClr val="tx1"/>
                </a:solidFill>
                <a:effectLst/>
                <a:latin typeface="Arial"/>
                <a:ea typeface="+mn-ea"/>
                <a:cs typeface="Arial"/>
              </a:rPr>
              <a:t>Cowgill</a:t>
            </a:r>
            <a:r>
              <a:rPr lang="en-US" sz="1000" kern="1200" dirty="0" smtClean="0">
                <a:solidFill>
                  <a:schemeClr val="tx1"/>
                </a:solidFill>
                <a:effectLst/>
                <a:latin typeface="Arial"/>
                <a:ea typeface="+mn-ea"/>
                <a:cs typeface="Arial"/>
              </a:rPr>
              <a:t> 300</a:t>
            </a:r>
            <a:r>
              <a:rPr lang="en-US" sz="1000" kern="1200" baseline="0" dirty="0" smtClean="0">
                <a:solidFill>
                  <a:schemeClr val="tx1"/>
                </a:solidFill>
                <a:effectLst/>
                <a:latin typeface="Arial"/>
                <a:ea typeface="+mn-ea"/>
                <a:cs typeface="Arial"/>
              </a:rPr>
              <a:t>  </a:t>
            </a:r>
            <a:r>
              <a:rPr lang="en-US" sz="1000" kern="1200" dirty="0" smtClean="0">
                <a:solidFill>
                  <a:schemeClr val="tx1"/>
                </a:solidFill>
                <a:effectLst/>
                <a:latin typeface="Arial"/>
                <a:ea typeface="+mn-ea"/>
                <a:cs typeface="Arial"/>
              </a:rPr>
              <a:t>"How to Get Published in the Built Environment Fields"</a:t>
            </a: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WORKSHOP SCHEDULE:</a:t>
            </a:r>
            <a:r>
              <a:rPr lang="en-US" sz="1000" kern="1200" baseline="0" dirty="0" smtClean="0">
                <a:solidFill>
                  <a:schemeClr val="tx1"/>
                </a:solidFill>
                <a:effectLst/>
                <a:latin typeface="Arial"/>
                <a:ea typeface="+mn-ea"/>
                <a:cs typeface="Arial"/>
              </a:rPr>
              <a:t> </a:t>
            </a:r>
            <a:r>
              <a:rPr lang="en-US" sz="1000" kern="1200" dirty="0" smtClean="0">
                <a:solidFill>
                  <a:schemeClr val="tx1"/>
                </a:solidFill>
                <a:effectLst/>
                <a:latin typeface="Arial"/>
                <a:ea typeface="+mn-ea"/>
                <a:cs typeface="Arial"/>
              </a:rPr>
              <a:t>7:30 to 8 a.m. – Breakfast,</a:t>
            </a:r>
            <a:r>
              <a:rPr lang="en-US" sz="1000" kern="1200" baseline="0" dirty="0" smtClean="0">
                <a:solidFill>
                  <a:schemeClr val="tx1"/>
                </a:solidFill>
                <a:effectLst/>
                <a:latin typeface="Arial"/>
                <a:ea typeface="+mn-ea"/>
                <a:cs typeface="Arial"/>
              </a:rPr>
              <a:t> </a:t>
            </a:r>
            <a:r>
              <a:rPr lang="en-US" sz="1000" kern="1200" dirty="0" smtClean="0">
                <a:solidFill>
                  <a:schemeClr val="tx1"/>
                </a:solidFill>
                <a:effectLst/>
                <a:latin typeface="Arial"/>
                <a:ea typeface="+mn-ea"/>
                <a:cs typeface="Arial"/>
              </a:rPr>
              <a:t>8:00-8:15 Introductions</a:t>
            </a: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8:15 to 9:30 a.m. - The Changing Publication Landscape,</a:t>
            </a:r>
          </a:p>
          <a:p>
            <a:r>
              <a:rPr lang="en-US" sz="1000" kern="1200" dirty="0" smtClean="0">
                <a:solidFill>
                  <a:schemeClr val="tx1"/>
                </a:solidFill>
                <a:effectLst/>
                <a:latin typeface="Arial"/>
                <a:ea typeface="+mn-ea"/>
                <a:cs typeface="Arial"/>
              </a:rPr>
              <a:t>			Gail McMillan, Director of Scholarly</a:t>
            </a:r>
          </a:p>
          <a:p>
            <a:r>
              <a:rPr lang="en-US" sz="1000" kern="1200" dirty="0" smtClean="0">
                <a:solidFill>
                  <a:schemeClr val="tx1"/>
                </a:solidFill>
                <a:effectLst/>
                <a:latin typeface="Arial"/>
                <a:ea typeface="+mn-ea"/>
                <a:cs typeface="Arial"/>
              </a:rPr>
              <a:t>			Communications at Virginia Tech's</a:t>
            </a:r>
          </a:p>
          <a:p>
            <a:r>
              <a:rPr lang="en-US" sz="1000" kern="1200" dirty="0" smtClean="0">
                <a:solidFill>
                  <a:schemeClr val="tx1"/>
                </a:solidFill>
                <a:effectLst/>
                <a:latin typeface="Arial"/>
                <a:ea typeface="+mn-ea"/>
                <a:cs typeface="Arial"/>
              </a:rPr>
              <a:t>			University Libraries</a:t>
            </a: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9:30 to 9:45 - Coffee Break</a:t>
            </a: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9:30 to 10:45 a.m. -Overview of Publication Strategies</a:t>
            </a:r>
          </a:p>
          <a:p>
            <a:pPr lvl="1"/>
            <a:r>
              <a:rPr lang="en-US" sz="1000" kern="1200" dirty="0" smtClean="0">
                <a:solidFill>
                  <a:schemeClr val="tx1"/>
                </a:solidFill>
                <a:effectLst/>
                <a:latin typeface="Arial"/>
                <a:ea typeface="+mn-ea"/>
                <a:cs typeface="Arial"/>
              </a:rPr>
              <a:t>Marc </a:t>
            </a:r>
            <a:r>
              <a:rPr lang="en-US" sz="1000" kern="1200" dirty="0" err="1" smtClean="0">
                <a:solidFill>
                  <a:schemeClr val="tx1"/>
                </a:solidFill>
                <a:effectLst/>
                <a:latin typeface="Arial"/>
                <a:ea typeface="+mn-ea"/>
                <a:cs typeface="Arial"/>
              </a:rPr>
              <a:t>Neveu</a:t>
            </a:r>
            <a:r>
              <a:rPr lang="en-US" sz="1000" kern="1200" dirty="0" smtClean="0">
                <a:solidFill>
                  <a:schemeClr val="tx1"/>
                </a:solidFill>
                <a:effectLst/>
                <a:latin typeface="Arial"/>
                <a:ea typeface="+mn-ea"/>
                <a:cs typeface="Arial"/>
              </a:rPr>
              <a:t> (Journal of Architectural Education)</a:t>
            </a:r>
          </a:p>
          <a:p>
            <a:pPr lvl="1"/>
            <a:r>
              <a:rPr lang="en-US" sz="1000" kern="1200" dirty="0" smtClean="0">
                <a:solidFill>
                  <a:schemeClr val="tx1"/>
                </a:solidFill>
                <a:effectLst/>
                <a:latin typeface="Arial"/>
                <a:ea typeface="+mn-ea"/>
                <a:cs typeface="Arial"/>
              </a:rPr>
              <a:t>John Turpin (Journal of Interior Design)</a:t>
            </a:r>
          </a:p>
          <a:p>
            <a:pPr lvl="1"/>
            <a:r>
              <a:rPr lang="en-US" sz="1000" kern="1200" dirty="0" smtClean="0">
                <a:solidFill>
                  <a:schemeClr val="tx1"/>
                </a:solidFill>
                <a:effectLst/>
                <a:latin typeface="Arial"/>
                <a:ea typeface="+mn-ea"/>
                <a:cs typeface="Arial"/>
              </a:rPr>
              <a:t>Andrew Pearl (Journal of Community Engagement and Scholarship)</a:t>
            </a:r>
          </a:p>
          <a:p>
            <a:pPr lvl="1"/>
            <a:r>
              <a:rPr lang="en-US" sz="1000" kern="1200" dirty="0" smtClean="0">
                <a:solidFill>
                  <a:schemeClr val="tx1"/>
                </a:solidFill>
                <a:effectLst/>
                <a:latin typeface="Arial"/>
                <a:ea typeface="+mn-ea"/>
                <a:cs typeface="Arial"/>
              </a:rPr>
              <a:t>Terry Clements (</a:t>
            </a:r>
            <a:r>
              <a:rPr lang="en-US" sz="1000" kern="1200" dirty="0" err="1" smtClean="0">
                <a:solidFill>
                  <a:schemeClr val="tx1"/>
                </a:solidFill>
                <a:effectLst/>
                <a:latin typeface="Arial"/>
                <a:ea typeface="+mn-ea"/>
                <a:cs typeface="Arial"/>
              </a:rPr>
              <a:t>Routledge</a:t>
            </a:r>
            <a:r>
              <a:rPr lang="en-US" sz="1000" kern="1200" dirty="0" smtClean="0">
                <a:solidFill>
                  <a:schemeClr val="tx1"/>
                </a:solidFill>
                <a:effectLst/>
                <a:latin typeface="Arial"/>
                <a:ea typeface="+mn-ea"/>
                <a:cs typeface="Arial"/>
              </a:rPr>
              <a:t> Research in Landscape and Environmental Design)</a:t>
            </a:r>
          </a:p>
          <a:p>
            <a:pPr lvl="1"/>
            <a:r>
              <a:rPr lang="en-US" sz="1000" kern="1200" dirty="0" smtClean="0">
                <a:solidFill>
                  <a:schemeClr val="tx1"/>
                </a:solidFill>
                <a:effectLst/>
                <a:latin typeface="Arial"/>
                <a:ea typeface="+mn-ea"/>
                <a:cs typeface="Arial"/>
              </a:rPr>
              <a:t>Annie Pearce (Journal of Green Building)</a:t>
            </a:r>
          </a:p>
          <a:p>
            <a:pPr lvl="1"/>
            <a:r>
              <a:rPr lang="en-US" sz="1000" kern="1200" dirty="0" smtClean="0">
                <a:solidFill>
                  <a:schemeClr val="tx1"/>
                </a:solidFill>
                <a:effectLst/>
                <a:latin typeface="Arial"/>
                <a:ea typeface="+mn-ea"/>
                <a:cs typeface="Arial"/>
              </a:rPr>
              <a:t>Sonia </a:t>
            </a:r>
            <a:r>
              <a:rPr lang="en-US" sz="1000" kern="1200" dirty="0" err="1" smtClean="0">
                <a:solidFill>
                  <a:schemeClr val="tx1"/>
                </a:solidFill>
                <a:effectLst/>
                <a:latin typeface="Arial"/>
                <a:ea typeface="+mn-ea"/>
                <a:cs typeface="Arial"/>
              </a:rPr>
              <a:t>Hirt</a:t>
            </a:r>
            <a:r>
              <a:rPr lang="en-US" sz="1000" kern="1200" dirty="0" smtClean="0">
                <a:solidFill>
                  <a:schemeClr val="tx1"/>
                </a:solidFill>
                <a:effectLst/>
                <a:latin typeface="Arial"/>
                <a:ea typeface="+mn-ea"/>
                <a:cs typeface="Arial"/>
              </a:rPr>
              <a:t> (Journal of Planning History)</a:t>
            </a:r>
          </a:p>
          <a:p>
            <a:r>
              <a:rPr lang="en-US" sz="1000" kern="1200" dirty="0" smtClean="0">
                <a:solidFill>
                  <a:schemeClr val="tx1"/>
                </a:solidFill>
                <a:effectLst/>
                <a:latin typeface="Arial"/>
                <a:ea typeface="+mn-ea"/>
                <a:cs typeface="Arial"/>
              </a:rPr>
              <a:t> </a:t>
            </a:r>
          </a:p>
          <a:p>
            <a:r>
              <a:rPr lang="en-US" sz="1000" kern="1200" dirty="0" smtClean="0">
                <a:solidFill>
                  <a:schemeClr val="tx1"/>
                </a:solidFill>
                <a:effectLst/>
                <a:latin typeface="Arial"/>
                <a:ea typeface="+mn-ea"/>
                <a:cs typeface="Arial"/>
              </a:rPr>
              <a:t>10:45 a.m. -12:00 noon - Q&amp;A</a:t>
            </a:r>
          </a:p>
        </p:txBody>
      </p:sp>
      <p:sp>
        <p:nvSpPr>
          <p:cNvPr id="4" name="Slide Number Placeholder 3"/>
          <p:cNvSpPr>
            <a:spLocks noGrp="1"/>
          </p:cNvSpPr>
          <p:nvPr>
            <p:ph type="sldNum" sz="quarter" idx="10"/>
          </p:nvPr>
        </p:nvSpPr>
        <p:spPr/>
        <p:txBody>
          <a:bodyPr/>
          <a:lstStyle/>
          <a:p>
            <a:fld id="{86E737A0-AA48-D74C-BE2E-4392C3B312CD}" type="slidenum">
              <a:rPr lang="en-US" smtClean="0"/>
              <a:t>34</a:t>
            </a:fld>
            <a:endParaRPr lang="en-US"/>
          </a:p>
        </p:txBody>
      </p:sp>
    </p:spTree>
    <p:extLst>
      <p:ext uri="{BB962C8B-B14F-4D97-AF65-F5344CB8AC3E}">
        <p14:creationId xmlns:p14="http://schemas.microsoft.com/office/powerpoint/2010/main" val="3685653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ea typeface="ＭＳ Ｐゴシック" charset="0"/>
                <a:cs typeface="ＭＳ Ｐゴシック" charset="0"/>
              </a:rPr>
              <a:t>For purposes of this policy creations are divided into two groups: </a:t>
            </a:r>
          </a:p>
          <a:p>
            <a:endParaRPr lang="en-US" dirty="0">
              <a:ea typeface="ＭＳ Ｐゴシック" charset="0"/>
              <a:cs typeface="ＭＳ Ｐゴシック" charset="0"/>
            </a:endParaRPr>
          </a:p>
          <a:p>
            <a:pPr>
              <a:buFontTx/>
              <a:buChar char="•"/>
            </a:pPr>
            <a:r>
              <a:rPr lang="en-US" dirty="0">
                <a:ea typeface="ＭＳ Ｐゴシック" charset="0"/>
                <a:cs typeface="ＭＳ Ｐゴシック" charset="0"/>
              </a:rPr>
              <a:t>The traditional results of academic scholarship, i.e. journal articles, conference proceedings, textbooks, literary works, artistic creations and artifacts.</a:t>
            </a:r>
          </a:p>
          <a:p>
            <a:endParaRPr lang="en-US" dirty="0">
              <a:ea typeface="ＭＳ Ｐゴシック" charset="0"/>
              <a:cs typeface="ＭＳ Ｐゴシック" charset="0"/>
            </a:endParaRPr>
          </a:p>
          <a:p>
            <a:pPr>
              <a:buFontTx/>
              <a:buChar char="•"/>
            </a:pPr>
            <a:r>
              <a:rPr lang="en-US" dirty="0">
                <a:ea typeface="ＭＳ Ｐゴシック" charset="0"/>
                <a:cs typeface="ＭＳ Ｐゴシック" charset="0"/>
              </a:rPr>
              <a:t>and the novel results of research </a:t>
            </a:r>
            <a:r>
              <a:rPr lang="en-US" dirty="0" smtClean="0">
                <a:ea typeface="ＭＳ Ｐゴシック" charset="0"/>
                <a:cs typeface="ＭＳ Ｐゴシック" charset="0"/>
              </a:rPr>
              <a:t>that can </a:t>
            </a:r>
            <a:r>
              <a:rPr lang="en-US" dirty="0">
                <a:ea typeface="ＭＳ Ｐゴシック" charset="0"/>
                <a:cs typeface="ＭＳ Ｐゴシック" charset="0"/>
              </a:rPr>
              <a:t>be commercialized such as products, processes, machines, software, biological technology, etc.</a:t>
            </a:r>
          </a:p>
          <a:p>
            <a:endParaRPr lang="en-US" b="1" dirty="0" smtClean="0">
              <a:ea typeface="ＭＳ Ｐゴシック" charset="0"/>
              <a:cs typeface="ＭＳ Ｐゴシック" charset="0"/>
            </a:endParaRPr>
          </a:p>
          <a:p>
            <a:r>
              <a:rPr lang="en-US" b="1" dirty="0" smtClean="0">
                <a:ea typeface="ＭＳ Ｐゴシック" charset="0"/>
                <a:cs typeface="ＭＳ Ｐゴシック" charset="0"/>
              </a:rPr>
              <a:t>Therefore, our university concurs that we have</a:t>
            </a:r>
            <a:r>
              <a:rPr lang="en-US" b="1" baseline="0" dirty="0" smtClean="0">
                <a:ea typeface="ＭＳ Ｐゴシック" charset="0"/>
                <a:cs typeface="ＭＳ Ｐゴシック" charset="0"/>
              </a:rPr>
              <a:t> the </a:t>
            </a:r>
            <a:r>
              <a:rPr lang="en-US" b="1" dirty="0" smtClean="0">
                <a:ea typeface="ＭＳ Ｐゴシック" charset="0"/>
                <a:cs typeface="ＭＳ Ｐゴシック" charset="0"/>
              </a:rPr>
              <a:t>Rights</a:t>
            </a:r>
            <a:r>
              <a:rPr lang="en-US" b="1" baseline="0" dirty="0" smtClean="0">
                <a:ea typeface="ＭＳ Ｐゴシック" charset="0"/>
                <a:cs typeface="ＭＳ Ｐゴシック" charset="0"/>
              </a:rPr>
              <a:t> of Copyright Holders</a:t>
            </a:r>
          </a:p>
          <a:p>
            <a:pPr>
              <a:buSzPct val="125000"/>
              <a:buFont typeface="Wingdings" charset="0"/>
              <a:buChar char="§"/>
            </a:pPr>
            <a:r>
              <a:rPr lang="en-US" dirty="0" smtClean="0">
                <a:latin typeface="Times New Roman" charset="0"/>
                <a:ea typeface="ＭＳ Ｐゴシック" charset="0"/>
                <a:cs typeface="ＭＳ Ｐゴシック" charset="0"/>
              </a:rPr>
              <a:t>Reproduction</a:t>
            </a:r>
          </a:p>
          <a:p>
            <a:pPr>
              <a:buSzPct val="125000"/>
              <a:buFont typeface="Wingdings" charset="0"/>
              <a:buChar char="§"/>
            </a:pPr>
            <a:r>
              <a:rPr lang="en-US" dirty="0" smtClean="0">
                <a:latin typeface="Times New Roman" charset="0"/>
                <a:ea typeface="ＭＳ Ｐゴシック" charset="0"/>
                <a:cs typeface="ＭＳ Ｐゴシック" charset="0"/>
              </a:rPr>
              <a:t>Modification</a:t>
            </a:r>
          </a:p>
          <a:p>
            <a:pPr>
              <a:buSzPct val="125000"/>
              <a:buFont typeface="Wingdings" charset="0"/>
              <a:buChar char="§"/>
            </a:pPr>
            <a:r>
              <a:rPr lang="en-US" dirty="0" smtClean="0">
                <a:latin typeface="Times New Roman" charset="0"/>
                <a:ea typeface="ＭＳ Ｐゴシック" charset="0"/>
                <a:cs typeface="ＭＳ Ｐゴシック" charset="0"/>
              </a:rPr>
              <a:t>Distribution</a:t>
            </a:r>
          </a:p>
          <a:p>
            <a:pPr>
              <a:buSzPct val="125000"/>
              <a:buFont typeface="Wingdings" charset="0"/>
              <a:buChar char="§"/>
            </a:pPr>
            <a:r>
              <a:rPr lang="en-US" dirty="0" smtClean="0">
                <a:latin typeface="Times New Roman" charset="0"/>
                <a:ea typeface="ＭＳ Ｐゴシック" charset="0"/>
                <a:cs typeface="ＭＳ Ｐゴシック" charset="0"/>
              </a:rPr>
              <a:t>Public performance</a:t>
            </a:r>
          </a:p>
          <a:p>
            <a:pPr>
              <a:buSzPct val="125000"/>
              <a:buFont typeface="Wingdings" charset="0"/>
              <a:buChar char="§"/>
            </a:pPr>
            <a:r>
              <a:rPr lang="en-US" dirty="0" smtClean="0">
                <a:latin typeface="Times New Roman" charset="0"/>
                <a:ea typeface="ＭＳ Ｐゴシック" charset="0"/>
                <a:cs typeface="ＭＳ Ｐゴシック" charset="0"/>
              </a:rPr>
              <a:t>Public display</a:t>
            </a:r>
          </a:p>
          <a:p>
            <a:endParaRPr lang="en-US" b="1" dirty="0" smtClean="0">
              <a:ea typeface="ＭＳ Ｐゴシック" charset="0"/>
              <a:cs typeface="ＭＳ Ｐゴシック" charset="0"/>
            </a:endParaRPr>
          </a:p>
          <a:p>
            <a:r>
              <a:rPr lang="en-US" b="1" dirty="0" smtClean="0">
                <a:ea typeface="ＭＳ Ｐゴシック" charset="0"/>
                <a:cs typeface="ＭＳ Ｐゴシック" charset="0"/>
              </a:rPr>
              <a:t>Which</a:t>
            </a:r>
            <a:r>
              <a:rPr lang="en-US" b="1" baseline="0" dirty="0" smtClean="0">
                <a:ea typeface="ＭＳ Ｐゴシック" charset="0"/>
                <a:cs typeface="ＭＳ Ｐゴシック" charset="0"/>
              </a:rPr>
              <a:t> allows us to give it all away and create this vicious cycle:</a:t>
            </a:r>
            <a:endParaRPr lang="en-US" b="1" dirty="0">
              <a:ea typeface="ＭＳ Ｐゴシック" charset="0"/>
              <a:cs typeface="ＭＳ Ｐゴシック" charset="0"/>
            </a:endParaRPr>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4000">
                <a:solidFill>
                  <a:schemeClr val="tx2"/>
                </a:solidFill>
                <a:latin typeface="Times New Roman" charset="0"/>
                <a:ea typeface="ＭＳ Ｐゴシック" charset="0"/>
                <a:cs typeface="ＭＳ Ｐゴシック" charset="0"/>
              </a:defRPr>
            </a:lvl1pPr>
            <a:lvl2pPr marL="742950" indent="-285750">
              <a:defRPr sz="4000">
                <a:solidFill>
                  <a:schemeClr val="tx2"/>
                </a:solidFill>
                <a:latin typeface="Times New Roman" charset="0"/>
                <a:ea typeface="ＭＳ Ｐゴシック" charset="0"/>
              </a:defRPr>
            </a:lvl2pPr>
            <a:lvl3pPr marL="1143000" indent="-228600">
              <a:defRPr sz="4000">
                <a:solidFill>
                  <a:schemeClr val="tx2"/>
                </a:solidFill>
                <a:latin typeface="Times New Roman" charset="0"/>
                <a:ea typeface="ＭＳ Ｐゴシック" charset="0"/>
              </a:defRPr>
            </a:lvl3pPr>
            <a:lvl4pPr marL="1600200" indent="-228600">
              <a:defRPr sz="4000">
                <a:solidFill>
                  <a:schemeClr val="tx2"/>
                </a:solidFill>
                <a:latin typeface="Times New Roman" charset="0"/>
                <a:ea typeface="ＭＳ Ｐゴシック" charset="0"/>
              </a:defRPr>
            </a:lvl4pPr>
            <a:lvl5pPr marL="2057400" indent="-228600">
              <a:defRPr sz="4000">
                <a:solidFill>
                  <a:schemeClr val="tx2"/>
                </a:solidFill>
                <a:latin typeface="Times New Roman" charset="0"/>
                <a:ea typeface="ＭＳ Ｐゴシック" charset="0"/>
              </a:defRPr>
            </a:lvl5pPr>
            <a:lvl6pPr marL="2514600" indent="-228600" eaLnBrk="0" fontAlgn="base" hangingPunct="0">
              <a:spcBef>
                <a:spcPct val="0"/>
              </a:spcBef>
              <a:spcAft>
                <a:spcPct val="0"/>
              </a:spcAft>
              <a:defRPr sz="4000">
                <a:solidFill>
                  <a:schemeClr val="tx2"/>
                </a:solidFill>
                <a:latin typeface="Times New Roman" charset="0"/>
                <a:ea typeface="ＭＳ Ｐゴシック" charset="0"/>
              </a:defRPr>
            </a:lvl6pPr>
            <a:lvl7pPr marL="2971800" indent="-228600" eaLnBrk="0" fontAlgn="base" hangingPunct="0">
              <a:spcBef>
                <a:spcPct val="0"/>
              </a:spcBef>
              <a:spcAft>
                <a:spcPct val="0"/>
              </a:spcAft>
              <a:defRPr sz="4000">
                <a:solidFill>
                  <a:schemeClr val="tx2"/>
                </a:solidFill>
                <a:latin typeface="Times New Roman" charset="0"/>
                <a:ea typeface="ＭＳ Ｐゴシック" charset="0"/>
              </a:defRPr>
            </a:lvl7pPr>
            <a:lvl8pPr marL="3429000" indent="-228600" eaLnBrk="0" fontAlgn="base" hangingPunct="0">
              <a:spcBef>
                <a:spcPct val="0"/>
              </a:spcBef>
              <a:spcAft>
                <a:spcPct val="0"/>
              </a:spcAft>
              <a:defRPr sz="4000">
                <a:solidFill>
                  <a:schemeClr val="tx2"/>
                </a:solidFill>
                <a:latin typeface="Times New Roman" charset="0"/>
                <a:ea typeface="ＭＳ Ｐゴシック" charset="0"/>
              </a:defRPr>
            </a:lvl8pPr>
            <a:lvl9pPr marL="3886200" indent="-228600" eaLnBrk="0" fontAlgn="base" hangingPunct="0">
              <a:spcBef>
                <a:spcPct val="0"/>
              </a:spcBef>
              <a:spcAft>
                <a:spcPct val="0"/>
              </a:spcAft>
              <a:defRPr sz="4000">
                <a:solidFill>
                  <a:schemeClr val="tx2"/>
                </a:solidFill>
                <a:latin typeface="Times New Roman" charset="0"/>
                <a:ea typeface="ＭＳ Ｐゴシック" charset="0"/>
              </a:defRPr>
            </a:lvl9pPr>
          </a:lstStyle>
          <a:p>
            <a:fld id="{28502D70-5B52-2B4C-9B76-3DC8780F4043}" type="slidenum">
              <a:rPr lang="en-US" sz="1200"/>
              <a:pPr/>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We give away our copyright and lose control of our work</a:t>
            </a:r>
            <a:r>
              <a:rPr lang="en-US" baseline="0" dirty="0" smtClean="0">
                <a:latin typeface="Times"/>
                <a:ea typeface="ＭＳ Ｐゴシック" charset="0"/>
                <a:cs typeface="ＭＳ Ｐゴシック" charset="0"/>
              </a:rPr>
              <a:t>, </a:t>
            </a:r>
            <a:r>
              <a:rPr lang="en-US" baseline="0" dirty="0" err="1" smtClean="0">
                <a:latin typeface="Times"/>
                <a:ea typeface="ＭＳ Ｐゴシック" charset="0"/>
                <a:cs typeface="ＭＳ Ｐゴシック" charset="0"/>
              </a:rPr>
              <a:t>inc.</a:t>
            </a:r>
            <a:r>
              <a:rPr lang="en-US" baseline="0" dirty="0" smtClean="0">
                <a:latin typeface="Times"/>
                <a:ea typeface="ＭＳ Ｐゴシック" charset="0"/>
                <a:cs typeface="ＭＳ Ｐゴシック" charset="0"/>
              </a:rPr>
              <a:t> a</a:t>
            </a:r>
            <a:r>
              <a:rPr lang="en-US" dirty="0" smtClean="0">
                <a:latin typeface="Times"/>
                <a:ea typeface="ＭＳ Ｐゴシック" charset="0"/>
                <a:cs typeface="ＭＳ Ｐゴシック" charset="0"/>
              </a:rPr>
              <a:t>bility to use in teaching, link from our CVs, etc.</a:t>
            </a:r>
          </a:p>
          <a:p>
            <a:endParaRPr lang="en-US" baseline="0" dirty="0" smtClean="0"/>
          </a:p>
          <a:p>
            <a:r>
              <a:rPr lang="en-US" dirty="0" smtClean="0">
                <a:latin typeface="Times"/>
                <a:ea typeface="ＭＳ Ｐゴシック" charset="0"/>
                <a:cs typeface="ＭＳ Ｐゴシック" charset="0"/>
              </a:rPr>
              <a:t>Large publishers are among the most profitable businesses in the world;</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Journals take up more of library budgets, less money for monograph purchases</a:t>
            </a:r>
          </a:p>
          <a:p>
            <a:endParaRPr lang="en-US" dirty="0" smtClean="0">
              <a:latin typeface="Times"/>
              <a:ea typeface="ＭＳ Ｐゴシック" charset="0"/>
              <a:cs typeface="ＭＳ Ｐゴシック" charset="0"/>
            </a:endParaRPr>
          </a:p>
          <a:p>
            <a:r>
              <a:rPr lang="en-US" b="1" baseline="0" dirty="0" smtClean="0"/>
              <a:t>$7 million library collections budget. </a:t>
            </a:r>
            <a:r>
              <a:rPr lang="en-US" baseline="0" dirty="0" smtClean="0"/>
              <a:t>Elsevier 2013 profit margin was larger than Apple’s; up 6% from 2012 http://</a:t>
            </a:r>
            <a:r>
              <a:rPr lang="en-US" baseline="0" dirty="0" err="1" smtClean="0"/>
              <a:t>poeticeconomics.blogspot.com</a:t>
            </a:r>
            <a:r>
              <a:rPr lang="en-US" baseline="0" dirty="0" smtClean="0"/>
              <a:t>/2014/03/</a:t>
            </a:r>
            <a:r>
              <a:rPr lang="en-US" baseline="0" dirty="0" err="1" smtClean="0"/>
              <a:t>elsevier</a:t>
            </a:r>
            <a:r>
              <a:rPr lang="en-US" baseline="0" dirty="0" smtClean="0"/>
              <a:t>-</a:t>
            </a:r>
            <a:r>
              <a:rPr lang="en-US" baseline="0" dirty="0" err="1" smtClean="0"/>
              <a:t>stm</a:t>
            </a:r>
            <a:r>
              <a:rPr lang="en-US" baseline="0" dirty="0" smtClean="0"/>
              <a:t>-publishing-profits-rise-</a:t>
            </a:r>
            <a:r>
              <a:rPr lang="en-US" baseline="0" dirty="0" err="1" smtClean="0"/>
              <a:t>to.html</a:t>
            </a:r>
            <a:endParaRPr lang="en-US" baseline="0" dirty="0" smtClean="0"/>
          </a:p>
          <a:p>
            <a:endParaRPr lang="en-US" baseline="0" dirty="0" smtClean="0"/>
          </a:p>
          <a:p>
            <a:r>
              <a:rPr lang="en-US" dirty="0" smtClean="0">
                <a:latin typeface="Times"/>
                <a:ea typeface="ＭＳ Ｐゴシック" charset="0"/>
                <a:cs typeface="ＭＳ Ｐゴシック" charset="0"/>
              </a:rPr>
              <a:t>Who are we excluding?</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Scholars in the developing world;</a:t>
            </a:r>
            <a:r>
              <a:rPr lang="en-US" baseline="0" dirty="0" smtClean="0">
                <a:latin typeface="Times"/>
                <a:ea typeface="ＭＳ Ｐゴシック" charset="0"/>
                <a:cs typeface="ＭＳ Ｐゴシック" charset="0"/>
              </a:rPr>
              <a:t> 	</a:t>
            </a:r>
            <a:r>
              <a:rPr lang="en-US" dirty="0" smtClean="0">
                <a:latin typeface="Times"/>
                <a:ea typeface="ＭＳ Ｐゴシック" charset="0"/>
                <a:cs typeface="ＭＳ Ｐゴシック" charset="0"/>
              </a:rPr>
              <a:t>Independent researchers;	Virginia taxpayers;	Students who graduate and faculty who leave</a:t>
            </a:r>
            <a:r>
              <a:rPr lang="en-US" baseline="0" dirty="0" smtClean="0">
                <a:latin typeface="Times"/>
                <a:ea typeface="ＭＳ Ｐゴシック" charset="0"/>
                <a:cs typeface="ＭＳ Ｐゴシック" charset="0"/>
              </a:rPr>
              <a:t> VT and become </a:t>
            </a:r>
            <a:r>
              <a:rPr lang="en-US" dirty="0" smtClean="0">
                <a:latin typeface="Times"/>
                <a:ea typeface="ＭＳ Ｐゴシック" charset="0"/>
                <a:cs typeface="ＭＳ Ｐゴシック" charset="0"/>
              </a:rPr>
              <a:t>Colleagues</a:t>
            </a:r>
            <a:r>
              <a:rPr lang="en-US" baseline="0" dirty="0" smtClean="0">
                <a:latin typeface="Times"/>
                <a:ea typeface="ＭＳ Ｐゴシック" charset="0"/>
                <a:cs typeface="ＭＳ Ｐゴシック" charset="0"/>
              </a:rPr>
              <a:t> at less well funded institutions</a:t>
            </a:r>
            <a:endParaRPr lang="en-US" dirty="0" smtClean="0">
              <a:latin typeface="Times"/>
              <a:ea typeface="ＭＳ Ｐゴシック" charset="0"/>
              <a:cs typeface="ＭＳ Ｐゴシック" charset="0"/>
            </a:endParaRPr>
          </a:p>
          <a:p>
            <a:endParaRPr lang="en-US" dirty="0" smtClean="0">
              <a:latin typeface="Times"/>
              <a:ea typeface="ＭＳ Ｐゴシック" charset="0"/>
              <a:cs typeface="ＭＳ Ｐゴシック" charset="0"/>
            </a:endParaRPr>
          </a:p>
          <a:p>
            <a:r>
              <a:rPr lang="en-US" dirty="0" smtClean="0">
                <a:latin typeface="Times"/>
                <a:ea typeface="ＭＳ Ｐゴシック" charset="0"/>
                <a:cs typeface="ＭＳ Ｐゴシック" charset="0"/>
              </a:rPr>
              <a:t>Today we’ll look at how we can change</a:t>
            </a:r>
            <a:r>
              <a:rPr lang="en-US" baseline="0" dirty="0" smtClean="0">
                <a:latin typeface="Times"/>
                <a:ea typeface="ＭＳ Ｐゴシック" charset="0"/>
                <a:cs typeface="ＭＳ Ｐゴシック" charset="0"/>
              </a:rPr>
              <a:t> this costly publishing cycle. One method: </a:t>
            </a:r>
            <a:r>
              <a:rPr lang="en-US" baseline="0" dirty="0" smtClean="0"/>
              <a:t>Harvard and at least another 100 institutions have OA mandates w/options to opt out</a:t>
            </a:r>
          </a:p>
          <a:p>
            <a:pPr marL="171450" indent="-171450">
              <a:buFont typeface="Arial"/>
              <a:buChar char="•"/>
            </a:pPr>
            <a:r>
              <a:rPr lang="en-US" baseline="0" dirty="0" smtClean="0"/>
              <a:t>~20,000 articles, 4 million downloads</a:t>
            </a:r>
          </a:p>
          <a:p>
            <a:pPr marL="171450" indent="-171450">
              <a:buFont typeface="Arial"/>
              <a:buChar char="•"/>
            </a:pPr>
            <a:r>
              <a:rPr lang="en-US" baseline="0" dirty="0" smtClean="0"/>
              <a:t>http://</a:t>
            </a:r>
            <a:r>
              <a:rPr lang="en-US" baseline="0" dirty="0" err="1" smtClean="0"/>
              <a:t>dash.harvard.edu</a:t>
            </a:r>
            <a:r>
              <a:rPr lang="en-US" baseline="0" dirty="0" smtClean="0"/>
              <a:t>/</a:t>
            </a:r>
            <a:r>
              <a:rPr lang="en-US" baseline="0" dirty="0" err="1" smtClean="0"/>
              <a:t>bitstream</a:t>
            </a:r>
            <a:r>
              <a:rPr lang="en-US" baseline="0" dirty="0" smtClean="0"/>
              <a:t>/handle/1/4322574/</a:t>
            </a:r>
            <a:r>
              <a:rPr lang="en-US" baseline="0" dirty="0" err="1" smtClean="0"/>
              <a:t>suber_harvard.html?sequence</a:t>
            </a:r>
            <a:r>
              <a:rPr lang="en-US" baseline="0" dirty="0" smtClean="0"/>
              <a:t>=1</a:t>
            </a:r>
          </a:p>
          <a:p>
            <a:pPr marL="0" indent="0">
              <a:buFont typeface="Arial"/>
              <a:buNone/>
            </a:pPr>
            <a:endParaRPr lang="en-US" dirty="0" smtClean="0"/>
          </a:p>
          <a:p>
            <a:pPr marL="0" indent="0">
              <a:buFont typeface="Arial"/>
              <a:buNone/>
            </a:pPr>
            <a:r>
              <a:rPr lang="en-US" dirty="0" smtClean="0"/>
              <a:t>But first we have to stop giving our copyrights</a:t>
            </a:r>
            <a:r>
              <a:rPr lang="en-US" baseline="0" dirty="0" smtClean="0"/>
              <a:t> away and instead share our rights</a:t>
            </a:r>
            <a:endParaRPr lang="en-US" dirty="0" smtClean="0"/>
          </a:p>
          <a:p>
            <a:endParaRPr lang="en-US" dirty="0" smtClean="0"/>
          </a:p>
          <a:p>
            <a:pPr marL="0" indent="0">
              <a:buFont typeface="Arial"/>
              <a:buNone/>
            </a:pPr>
            <a:endParaRPr lang="en-US" dirty="0" smtClean="0"/>
          </a:p>
          <a:p>
            <a:pPr marL="0" indent="0">
              <a:buFont typeface="Arial"/>
              <a:buNone/>
            </a:pPr>
            <a:endParaRPr lang="en-US" dirty="0" smtClean="0"/>
          </a:p>
          <a:p>
            <a:r>
              <a:rPr lang="en-US" baseline="0" dirty="0" smtClean="0"/>
              <a:t>“</a:t>
            </a:r>
            <a:r>
              <a:rPr lang="en-US" dirty="0" smtClean="0"/>
              <a:t>EBSCO’s </a:t>
            </a:r>
            <a:r>
              <a:rPr lang="en-US" dirty="0" err="1" smtClean="0"/>
              <a:t>MasterFILE</a:t>
            </a:r>
            <a:r>
              <a:rPr lang="en-US" dirty="0" smtClean="0"/>
              <a:t> Premier and Academic Search Premier show similar results “http://</a:t>
            </a:r>
            <a:r>
              <a:rPr lang="en-US" dirty="0" err="1" smtClean="0"/>
              <a:t>lj.libraryjournal.com</a:t>
            </a:r>
            <a:r>
              <a:rPr lang="en-US" dirty="0" smtClean="0"/>
              <a:t>/2013/04/publishing/the-winds-of-change-periodicals-price-survey-2013/ Library Journal: </a:t>
            </a:r>
            <a:r>
              <a:rPr lang="en-US" b="1" dirty="0" smtClean="0"/>
              <a:t>The Winds of Change | Periodicals Price Survey 2013</a:t>
            </a:r>
            <a:r>
              <a:rPr lang="en-US" b="1" baseline="0" dirty="0" smtClean="0"/>
              <a:t> </a:t>
            </a:r>
            <a:r>
              <a:rPr lang="en-US" dirty="0" smtClean="0"/>
              <a:t>By Stephen Bosch &amp; </a:t>
            </a:r>
            <a:r>
              <a:rPr lang="en-US" dirty="0" err="1" smtClean="0"/>
              <a:t>Kittie</a:t>
            </a:r>
            <a:r>
              <a:rPr lang="en-US" dirty="0" smtClean="0"/>
              <a:t> Henderson</a:t>
            </a:r>
          </a:p>
          <a:p>
            <a:endParaRPr lang="en-US" dirty="0" smtClean="0"/>
          </a:p>
          <a:p>
            <a:pPr marL="0" indent="0">
              <a:buFont typeface="Arial"/>
              <a:buNone/>
            </a:pPr>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5</a:t>
            </a:fld>
            <a:endParaRPr lang="en-US"/>
          </a:p>
        </p:txBody>
      </p:sp>
    </p:spTree>
    <p:extLst>
      <p:ext uri="{BB962C8B-B14F-4D97-AF65-F5344CB8AC3E}">
        <p14:creationId xmlns:p14="http://schemas.microsoft.com/office/powerpoint/2010/main" val="849839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many of you are familiar with Creative Commons?</a:t>
            </a:r>
          </a:p>
          <a:p>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6</a:t>
            </a:fld>
            <a:endParaRPr lang="en-US"/>
          </a:p>
        </p:txBody>
      </p:sp>
    </p:spTree>
    <p:extLst>
      <p:ext uri="{BB962C8B-B14F-4D97-AF65-F5344CB8AC3E}">
        <p14:creationId xmlns:p14="http://schemas.microsoft.com/office/powerpoint/2010/main" val="3624350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i="1" dirty="0" smtClean="0"/>
              <a:t>Image source: http://education-</a:t>
            </a:r>
            <a:r>
              <a:rPr lang="en-US" i="1" dirty="0" err="1" smtClean="0"/>
              <a:t>copyright.org</a:t>
            </a:r>
            <a:r>
              <a:rPr lang="en-US" i="1" dirty="0" smtClean="0"/>
              <a:t>/</a:t>
            </a:r>
            <a:r>
              <a:rPr lang="en-US" b="1" i="1" dirty="0" smtClean="0"/>
              <a:t>creative</a:t>
            </a:r>
            <a:r>
              <a:rPr lang="en-US" i="1" dirty="0" smtClean="0"/>
              <a:t>-</a:t>
            </a:r>
            <a:r>
              <a:rPr lang="en-US" b="1" i="1" dirty="0" smtClean="0"/>
              <a:t>commons</a:t>
            </a:r>
            <a:r>
              <a:rPr lang="en-US" i="1"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i="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6 license options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a:t>
            </a:r>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is expressed in three forms:</a:t>
            </a:r>
          </a:p>
          <a:p>
            <a:pPr marL="171450" indent="-171450">
              <a:buFont typeface="Arial"/>
              <a:buChar char="•"/>
            </a:pPr>
            <a:r>
              <a:rPr lang="en-US" sz="1200" b="0" i="0" u="none" strike="noStrike" kern="1200" baseline="0" dirty="0" smtClean="0">
                <a:solidFill>
                  <a:schemeClr val="tx1"/>
                </a:solidFill>
                <a:latin typeface="+mn-lt"/>
                <a:ea typeface="+mn-ea"/>
                <a:cs typeface="+mn-cs"/>
              </a:rPr>
              <a:t>the legal code (the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itself);</a:t>
            </a:r>
          </a:p>
          <a:p>
            <a:pPr marL="171450" indent="-171450">
              <a:buFont typeface="Arial"/>
              <a:buChar char="•"/>
            </a:pPr>
            <a:r>
              <a:rPr lang="en-US" sz="1200" b="0" i="0" u="none" strike="noStrike" kern="1200" baseline="0" dirty="0" smtClean="0">
                <a:solidFill>
                  <a:schemeClr val="tx1"/>
                </a:solidFill>
                <a:latin typeface="+mn-lt"/>
                <a:ea typeface="+mn-ea"/>
                <a:cs typeface="+mn-cs"/>
              </a:rPr>
              <a:t>human-readable deed </a:t>
            </a:r>
            <a:r>
              <a:rPr lang="en-US" sz="1200" b="0" i="0" u="none" strike="noStrike" kern="1200" baseline="0" dirty="0" err="1" smtClean="0">
                <a:solidFill>
                  <a:schemeClr val="tx1"/>
                </a:solidFill>
                <a:latin typeface="+mn-lt"/>
                <a:ea typeface="+mn-ea"/>
                <a:cs typeface="+mn-cs"/>
              </a:rPr>
              <a:t>summarising</a:t>
            </a:r>
            <a:r>
              <a:rPr lang="en-US" sz="1200" b="0" i="0" u="none" strike="noStrike" kern="1200" baseline="0" dirty="0" smtClean="0">
                <a:solidFill>
                  <a:schemeClr val="tx1"/>
                </a:solidFill>
                <a:latin typeface="+mn-lt"/>
                <a:ea typeface="+mn-ea"/>
                <a:cs typeface="+mn-cs"/>
              </a:rPr>
              <a:t> the principal terms and conditions of the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a:t>
            </a:r>
          </a:p>
          <a:p>
            <a:pPr marL="171450" indent="-171450">
              <a:buFont typeface="Arial"/>
              <a:buChar char="•"/>
            </a:pPr>
            <a:r>
              <a:rPr lang="en-US" sz="1200" b="0" i="0" u="none" strike="noStrike" kern="1200" baseline="0" dirty="0" smtClean="0">
                <a:solidFill>
                  <a:schemeClr val="tx1"/>
                </a:solidFill>
                <a:latin typeface="+mn-lt"/>
                <a:ea typeface="+mn-ea"/>
                <a:cs typeface="+mn-cs"/>
              </a:rPr>
              <a:t>machine-readable form that computers can parse to identify the key </a:t>
            </a:r>
            <a:r>
              <a:rPr lang="en-US" sz="1200" b="0" i="0" u="none" strike="noStrike" kern="1200" baseline="0" dirty="0" err="1" smtClean="0">
                <a:solidFill>
                  <a:schemeClr val="tx1"/>
                </a:solidFill>
                <a:latin typeface="+mn-lt"/>
                <a:ea typeface="+mn-ea"/>
                <a:cs typeface="+mn-cs"/>
              </a:rPr>
              <a:t>licence</a:t>
            </a:r>
            <a:r>
              <a:rPr lang="en-US" sz="1200" b="0" i="0" u="none" strike="noStrike" kern="1200" baseline="0" dirty="0" smtClean="0">
                <a:solidFill>
                  <a:schemeClr val="tx1"/>
                </a:solidFill>
                <a:latin typeface="+mn-lt"/>
                <a:ea typeface="+mn-ea"/>
                <a:cs typeface="+mn-cs"/>
              </a:rPr>
              <a:t> features.” http://</a:t>
            </a:r>
            <a:r>
              <a:rPr lang="en-US" sz="1200" b="0" i="0" u="none" strike="noStrike" kern="1200" baseline="0" dirty="0" err="1" smtClean="0">
                <a:solidFill>
                  <a:schemeClr val="tx1"/>
                </a:solidFill>
                <a:latin typeface="+mn-lt"/>
                <a:ea typeface="+mn-ea"/>
                <a:cs typeface="+mn-cs"/>
              </a:rPr>
              <a:t>oapen-uk.jiscebooks.org</a:t>
            </a:r>
            <a:r>
              <a:rPr lang="en-US" sz="1200" b="0" i="0" u="none" strike="noStrike" kern="1200" baseline="0" dirty="0" smtClean="0">
                <a:solidFill>
                  <a:schemeClr val="tx1"/>
                </a:solidFill>
                <a:latin typeface="+mn-lt"/>
                <a:ea typeface="+mn-ea"/>
                <a:cs typeface="+mn-cs"/>
              </a:rPr>
              <a:t>/</a:t>
            </a:r>
            <a:r>
              <a:rPr lang="en-US" sz="1200" b="0" i="0" u="none" strike="noStrike" kern="1200" baseline="0" dirty="0" err="1" smtClean="0">
                <a:solidFill>
                  <a:schemeClr val="tx1"/>
                </a:solidFill>
                <a:latin typeface="+mn-lt"/>
                <a:ea typeface="+mn-ea"/>
                <a:cs typeface="+mn-cs"/>
              </a:rPr>
              <a:t>ccguide</a:t>
            </a:r>
            <a:r>
              <a:rPr lang="en-US" sz="1200" b="0" i="0" u="none" strike="noStrike" kern="1200" baseline="0" dirty="0" smtClean="0">
                <a:solidFill>
                  <a:schemeClr val="tx1"/>
                </a:solidFill>
                <a:latin typeface="+mn-lt"/>
                <a:ea typeface="+mn-ea"/>
                <a:cs typeface="+mn-cs"/>
              </a:rPr>
              <a:t>/</a:t>
            </a:r>
          </a:p>
          <a:p>
            <a:pPr marL="171450" indent="-171450">
              <a:buFont typeface="Arial"/>
              <a:buChar char="•"/>
            </a:pPr>
            <a:endParaRPr lang="en-US" sz="1200" b="0" i="0" u="none" strike="noStrike" kern="1200" baseline="0" dirty="0" smtClean="0">
              <a:solidFill>
                <a:schemeClr val="tx1"/>
              </a:solidFill>
              <a:latin typeface="+mn-lt"/>
              <a:ea typeface="+mn-ea"/>
              <a:cs typeface="+mn-cs"/>
            </a:endParaRPr>
          </a:p>
          <a:p>
            <a:pPr marL="0" indent="0">
              <a:buFont typeface="Arial"/>
              <a:buNone/>
            </a:pPr>
            <a:r>
              <a:rPr lang="en-US" sz="1200" b="0" i="0" u="none" strike="noStrike" kern="1200" baseline="0" dirty="0" smtClean="0">
                <a:solidFill>
                  <a:schemeClr val="tx1"/>
                </a:solidFill>
                <a:latin typeface="+mn-lt"/>
                <a:ea typeface="+mn-ea"/>
                <a:cs typeface="+mn-cs"/>
              </a:rPr>
              <a:t>Is anyone using these licenses? State of the Commons link https://</a:t>
            </a:r>
            <a:r>
              <a:rPr lang="en-US" sz="1200" b="0" i="0" u="none" strike="noStrike" kern="1200" baseline="0" dirty="0" err="1" smtClean="0">
                <a:solidFill>
                  <a:schemeClr val="tx1"/>
                </a:solidFill>
                <a:latin typeface="+mn-lt"/>
                <a:ea typeface="+mn-ea"/>
                <a:cs typeface="+mn-cs"/>
              </a:rPr>
              <a:t>stateof.creativecommons.org</a:t>
            </a:r>
            <a:r>
              <a:rPr lang="en-US" sz="1200" b="0" i="0" u="none" strike="noStrike" kern="1200" baseline="0" dirty="0" smtClean="0">
                <a:solidFill>
                  <a:schemeClr val="tx1"/>
                </a:solidFill>
                <a:latin typeface="+mn-lt"/>
                <a:ea typeface="+mn-ea"/>
                <a:cs typeface="+mn-cs"/>
              </a:rPr>
              <a:t>/ see my first slide.</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7</a:t>
            </a:fld>
            <a:endParaRPr lang="en-US"/>
          </a:p>
        </p:txBody>
      </p:sp>
    </p:spTree>
    <p:extLst>
      <p:ext uri="{BB962C8B-B14F-4D97-AF65-F5344CB8AC3E}">
        <p14:creationId xmlns:p14="http://schemas.microsoft.com/office/powerpoint/2010/main" val="2172651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Balance means a</a:t>
            </a:r>
            <a:r>
              <a:rPr lang="en-US" baseline="0" dirty="0" smtClean="0"/>
              <a:t> model like this where </a:t>
            </a:r>
            <a:r>
              <a:rPr lang="en-US" dirty="0" smtClean="0"/>
              <a:t>publishing and</a:t>
            </a:r>
            <a:r>
              <a:rPr lang="en-US" baseline="0" dirty="0" smtClean="0"/>
              <a:t> copyright = scholarly communication in the 21</a:t>
            </a:r>
            <a:r>
              <a:rPr lang="en-US" baseline="30000" dirty="0" smtClean="0"/>
              <a:t>st</a:t>
            </a:r>
            <a:r>
              <a:rPr lang="en-US" baseline="0" dirty="0" smtClean="0"/>
              <a:t> Century</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Sometimes necessary to negotiate with the publisher. At least try; I’ve always been successful.</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Help is available from </a:t>
            </a:r>
            <a:r>
              <a:rPr lang="en-US" sz="1200" b="0" i="0" u="none" strike="noStrike" kern="1200" baseline="0" dirty="0" smtClean="0">
                <a:solidFill>
                  <a:schemeClr val="tx1"/>
                </a:solidFill>
                <a:latin typeface="+mn-lt"/>
                <a:ea typeface="+mn-ea"/>
                <a:cs typeface="+mn-cs"/>
              </a:rPr>
              <a:t>SPARC (the Scholarly Publishing and Academic Resources Coalition) http://</a:t>
            </a:r>
            <a:r>
              <a:rPr lang="en-US" sz="1200" b="0" i="0" u="none" strike="noStrike" kern="1200" baseline="0" dirty="0" err="1" smtClean="0">
                <a:solidFill>
                  <a:schemeClr val="tx1"/>
                </a:solidFill>
                <a:latin typeface="+mn-lt"/>
                <a:ea typeface="+mn-ea"/>
                <a:cs typeface="+mn-cs"/>
              </a:rPr>
              <a:t>www.sparc.arl.org</a:t>
            </a:r>
            <a:r>
              <a:rPr lang="en-US" sz="1200" b="0" i="0" u="none" strike="noStrike" kern="1200" baseline="0" dirty="0" smtClean="0">
                <a:solidFill>
                  <a:schemeClr val="tx1"/>
                </a:solidFill>
                <a:latin typeface="+mn-lt"/>
                <a:ea typeface="+mn-ea"/>
                <a:cs typeface="+mn-cs"/>
              </a:rPr>
              <a:t>/resources/authors/addendum</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tx1"/>
                </a:solidFill>
                <a:latin typeface="+mn-lt"/>
                <a:ea typeface="+mn-ea"/>
                <a:cs typeface="+mn-cs"/>
              </a:rPr>
              <a:t>When you retain copyright, then you have options.</a:t>
            </a: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6E737A0-AA48-D74C-BE2E-4392C3B312CD}" type="slidenum">
              <a:rPr lang="en-US" smtClean="0"/>
              <a:t>8</a:t>
            </a:fld>
            <a:endParaRPr lang="en-US"/>
          </a:p>
        </p:txBody>
      </p:sp>
    </p:spTree>
    <p:extLst>
      <p:ext uri="{BB962C8B-B14F-4D97-AF65-F5344CB8AC3E}">
        <p14:creationId xmlns:p14="http://schemas.microsoft.com/office/powerpoint/2010/main" val="640021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Peter </a:t>
            </a:r>
            <a:r>
              <a:rPr lang="en-US" dirty="0" err="1" smtClean="0"/>
              <a:t>Suber</a:t>
            </a:r>
            <a:r>
              <a:rPr lang="en-US" dirty="0" smtClean="0"/>
              <a:t> is as a leading voice in the </a:t>
            </a:r>
            <a:r>
              <a:rPr lang="en-US" dirty="0" smtClean="0">
                <a:hlinkClick r:id="rId3" tooltip="Open access (publishing)"/>
              </a:rPr>
              <a:t>open access</a:t>
            </a:r>
            <a:r>
              <a:rPr lang="en-US" dirty="0" smtClean="0"/>
              <a:t> movement</a:t>
            </a:r>
            <a:r>
              <a:rPr lang="en-US" baseline="0" dirty="0" smtClean="0"/>
              <a:t> for over a decade. He is </a:t>
            </a:r>
            <a:r>
              <a:rPr lang="en-US" dirty="0" smtClean="0"/>
              <a:t>a philosopher specializing in the philosophy of law.</a:t>
            </a:r>
            <a:r>
              <a:rPr lang="en-US" baseline="0" dirty="0" smtClean="0"/>
              <a:t> </a:t>
            </a:r>
            <a:r>
              <a:rPr lang="en-US" dirty="0" smtClean="0"/>
              <a:t>He is and director of the Harvard Office for Scholarly Communication and fellow at the </a:t>
            </a:r>
            <a:r>
              <a:rPr lang="en-US" dirty="0" smtClean="0">
                <a:hlinkClick r:id="rId4" tooltip="Berkman Center for Internet &amp; Society"/>
              </a:rPr>
              <a:t>Berkman Center for Internet &amp; Society</a:t>
            </a:r>
            <a:r>
              <a:rPr lang="en-US" dirty="0" smtClean="0"/>
              <a:t> 	</a:t>
            </a:r>
          </a:p>
          <a:p>
            <a:endParaRPr lang="en-US" dirty="0" smtClean="0"/>
          </a:p>
          <a:p>
            <a:r>
              <a:rPr lang="en-US" dirty="0" smtClean="0"/>
              <a:t>“</a:t>
            </a:r>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OA offers a potential unprecedented public good, building on the capacity of the Internet for free sharing </a:t>
            </a:r>
            <a:r>
              <a:rPr lang="en-US" sz="1200" b="0" i="0" u="none" strike="noStrike" kern="1200" baseline="0" dirty="0" smtClean="0">
                <a:solidFill>
                  <a:schemeClr val="tx1"/>
                </a:solidFill>
                <a:latin typeface="+mn-lt"/>
                <a:ea typeface="+mn-ea"/>
                <a:cs typeface="+mn-cs"/>
              </a:rPr>
              <a:t>with everyone</a:t>
            </a:r>
            <a:r>
              <a:rPr lang="en-US" sz="1200" b="1" i="0" u="none" strike="noStrike" kern="1200" baseline="0" dirty="0" smtClean="0">
                <a:solidFill>
                  <a:schemeClr val="tx1"/>
                </a:solidFill>
                <a:latin typeface="+mn-lt"/>
                <a:ea typeface="+mn-ea"/>
                <a:cs typeface="+mn-cs"/>
              </a:rPr>
              <a:t>, there are two basic approaches to open access, via archiving and publishing.</a:t>
            </a:r>
            <a:r>
              <a:rPr lang="en-US" sz="1200" b="0" i="0" u="none" strike="noStrike" kern="1200" baseline="0" dirty="0" smtClean="0">
                <a:solidFill>
                  <a:schemeClr val="tx1"/>
                </a:solidFill>
                <a:latin typeface="+mn-lt"/>
                <a:ea typeface="+mn-ea"/>
                <a:cs typeface="+mn-cs"/>
              </a:rPr>
              <a:t> [There are compelling arguments for pursuing both approaches at the same time (</a:t>
            </a:r>
            <a:r>
              <a:rPr lang="en-US" sz="1200" b="0" i="0" u="none" strike="noStrike" kern="1200" baseline="0" dirty="0" err="1" smtClean="0">
                <a:solidFill>
                  <a:schemeClr val="tx1"/>
                </a:solidFill>
                <a:latin typeface="+mn-lt"/>
                <a:ea typeface="+mn-ea"/>
                <a:cs typeface="+mn-cs"/>
              </a:rPr>
              <a:t>Guédon</a:t>
            </a:r>
            <a:r>
              <a:rPr lang="en-US" sz="1200" b="0" i="0" u="none" strike="noStrike" kern="1200" baseline="0" dirty="0" smtClean="0">
                <a:solidFill>
                  <a:schemeClr val="tx1"/>
                </a:solidFill>
                <a:latin typeface="+mn-lt"/>
                <a:ea typeface="+mn-ea"/>
                <a:cs typeface="+mn-cs"/>
              </a:rPr>
              <a:t>, 2008).” oa-apcs-artcile-2014-october-171.pdf</a:t>
            </a:r>
          </a:p>
          <a:p>
            <a:r>
              <a:rPr lang="en-US" sz="1200" b="0" i="0" u="none" strike="noStrike" kern="1200" baseline="0" dirty="0" smtClean="0">
                <a:solidFill>
                  <a:schemeClr val="tx1"/>
                </a:solidFill>
                <a:latin typeface="+mn-lt"/>
                <a:ea typeface="+mn-ea"/>
                <a:cs typeface="+mn-cs"/>
              </a:rPr>
              <a:t>	Open access article processing charges: DOAJ survey May 2014 Authors: Heather Morrison, </a:t>
            </a:r>
            <a:r>
              <a:rPr lang="en-US" sz="1200" b="0" i="0" u="none" strike="noStrike" kern="1200" baseline="0" dirty="0" err="1" smtClean="0">
                <a:solidFill>
                  <a:schemeClr val="tx1"/>
                </a:solidFill>
                <a:latin typeface="+mn-lt"/>
                <a:ea typeface="+mn-ea"/>
                <a:cs typeface="+mn-cs"/>
              </a:rPr>
              <a:t>Jihane</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Salhab</a:t>
            </a:r>
            <a:r>
              <a:rPr lang="en-US" sz="1200" b="0" i="0" u="none" strike="noStrike" kern="1200" baseline="0" dirty="0" smtClean="0">
                <a:solidFill>
                  <a:schemeClr val="tx1"/>
                </a:solidFill>
                <a:latin typeface="+mn-lt"/>
                <a:ea typeface="+mn-ea"/>
                <a:cs typeface="+mn-cs"/>
              </a:rPr>
              <a:t>, Alexis </a:t>
            </a:r>
            <a:r>
              <a:rPr lang="en-US" sz="1200" b="0" i="0" u="none" strike="noStrike" kern="1200" baseline="0" dirty="0" err="1" smtClean="0">
                <a:solidFill>
                  <a:schemeClr val="tx1"/>
                </a:solidFill>
                <a:latin typeface="+mn-lt"/>
                <a:ea typeface="+mn-ea"/>
                <a:cs typeface="+mn-cs"/>
              </a:rPr>
              <a:t>Calvé-Genest</a:t>
            </a:r>
            <a:r>
              <a:rPr lang="en-US" sz="1200" b="0" i="0" u="none" strike="noStrike" kern="1200" baseline="0" dirty="0" smtClean="0">
                <a:solidFill>
                  <a:schemeClr val="tx1"/>
                </a:solidFill>
                <a:latin typeface="+mn-lt"/>
                <a:ea typeface="+mn-ea"/>
                <a:cs typeface="+mn-cs"/>
              </a:rPr>
              <a:t> &amp; Tony </a:t>
            </a:r>
            <a:r>
              <a:rPr lang="en-US" sz="1200" b="0" i="0" u="none" strike="noStrike" kern="1200" baseline="0" dirty="0" err="1" smtClean="0">
                <a:solidFill>
                  <a:schemeClr val="tx1"/>
                </a:solidFill>
                <a:latin typeface="+mn-lt"/>
                <a:ea typeface="+mn-ea"/>
                <a:cs typeface="+mn-cs"/>
              </a:rPr>
              <a:t>Horava</a:t>
            </a:r>
            <a:r>
              <a:rPr lang="en-US" sz="1200" b="0" i="0" u="none" strike="noStrike" kern="1200" baseline="0" dirty="0" smtClean="0">
                <a:solidFill>
                  <a:schemeClr val="tx1"/>
                </a:solidFill>
                <a:latin typeface="+mn-lt"/>
                <a:ea typeface="+mn-ea"/>
                <a:cs typeface="+mn-cs"/>
              </a:rPr>
              <a:t> </a:t>
            </a:r>
            <a:r>
              <a:rPr lang="en-US" dirty="0" smtClean="0"/>
              <a:t>http://</a:t>
            </a:r>
            <a:r>
              <a:rPr lang="en-US" dirty="0" err="1" smtClean="0"/>
              <a:t>sustainingknowledgecommons.org</a:t>
            </a:r>
            <a:r>
              <a:rPr lang="en-US" dirty="0" smtClean="0"/>
              <a:t>/?</a:t>
            </a:r>
            <a:r>
              <a:rPr lang="en-US" dirty="0" err="1" smtClean="0"/>
              <a:t>attachment_id</a:t>
            </a:r>
            <a:r>
              <a:rPr lang="en-US" dirty="0" smtClean="0"/>
              <a:t>=257]</a:t>
            </a:r>
          </a:p>
          <a:p>
            <a:endParaRPr lang="en-US" dirty="0" smtClean="0"/>
          </a:p>
          <a:p>
            <a:r>
              <a:rPr lang="en-US" sz="1200" b="0" i="0" u="none" strike="noStrike" kern="1200" baseline="0" dirty="0" smtClean="0">
                <a:solidFill>
                  <a:schemeClr val="tx1"/>
                </a:solidFill>
                <a:latin typeface="+mn-lt"/>
                <a:ea typeface="+mn-ea"/>
                <a:cs typeface="+mn-cs"/>
              </a:rPr>
              <a:t>“</a:t>
            </a:r>
            <a:r>
              <a:rPr lang="en-US" sz="1200" b="1" i="0" u="none" strike="noStrike" kern="1200" baseline="0" dirty="0" smtClean="0">
                <a:solidFill>
                  <a:schemeClr val="tx1"/>
                </a:solidFill>
                <a:latin typeface="+mn-lt"/>
                <a:ea typeface="+mn-ea"/>
                <a:cs typeface="+mn-cs"/>
              </a:rPr>
              <a:t>The only aim of scholarly communication should be the widest possible distribution of knowledge and scholarly results</a:t>
            </a:r>
            <a:r>
              <a:rPr lang="en-US" sz="1200" b="0" i="0" u="none" strike="noStrike" kern="1200" baseline="0" dirty="0" smtClean="0">
                <a:solidFill>
                  <a:schemeClr val="tx1"/>
                </a:solidFill>
                <a:latin typeface="+mn-lt"/>
                <a:ea typeface="+mn-ea"/>
                <a:cs typeface="+mn-cs"/>
              </a:rPr>
              <a:t>. In order for this to be possible, published research ... should be open access. ...“gratis” open access (free to access) isn’t enough; only “</a:t>
            </a:r>
            <a:r>
              <a:rPr lang="en-US" sz="1200" b="0" i="0" u="none" strike="noStrike" kern="1200" baseline="0" dirty="0" err="1" smtClean="0">
                <a:solidFill>
                  <a:schemeClr val="tx1"/>
                </a:solidFill>
                <a:latin typeface="+mn-lt"/>
                <a:ea typeface="+mn-ea"/>
                <a:cs typeface="+mn-cs"/>
              </a:rPr>
              <a:t>libre</a:t>
            </a:r>
            <a:r>
              <a:rPr lang="en-US" sz="1200" b="0" i="0" u="none" strike="noStrike" kern="1200" baseline="0" dirty="0" smtClean="0">
                <a:solidFill>
                  <a:schemeClr val="tx1"/>
                </a:solidFill>
                <a:latin typeface="+mn-lt"/>
                <a:ea typeface="+mn-ea"/>
                <a:cs typeface="+mn-cs"/>
              </a:rPr>
              <a:t>” open access, which removes permission barriers, allows the widest distribution of knowledge.” [from </a:t>
            </a:r>
            <a:r>
              <a:rPr lang="en-US" dirty="0" smtClean="0"/>
              <a:t>Graf, K, Thatcher, S. (2012). Point &amp; Counterpoint: Is CC BY the Best Open Access License?. </a:t>
            </a:r>
            <a:r>
              <a:rPr lang="en-US" i="1" dirty="0" smtClean="0"/>
              <a:t>Journal of Librarianship and Scholarly Communication</a:t>
            </a:r>
            <a:r>
              <a:rPr lang="en-US" dirty="0" smtClean="0"/>
              <a:t> 1(1):eP1043. http://</a:t>
            </a:r>
            <a:r>
              <a:rPr lang="en-US" dirty="0" err="1" smtClean="0"/>
              <a:t>dx.doi.org</a:t>
            </a:r>
            <a:r>
              <a:rPr lang="en-US" dirty="0" smtClean="0"/>
              <a:t>/10.7710/2162-3309.1043</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legacy.earlham.edu</a:t>
            </a:r>
            <a:r>
              <a:rPr lang="en-US" dirty="0" smtClean="0"/>
              <a:t>/~peters/</a:t>
            </a:r>
            <a:r>
              <a:rPr lang="en-US" dirty="0" err="1" smtClean="0"/>
              <a:t>fos</a:t>
            </a:r>
            <a:r>
              <a:rPr lang="en-US" dirty="0" smtClean="0"/>
              <a:t>/</a:t>
            </a:r>
            <a:r>
              <a:rPr lang="en-US" dirty="0" err="1" smtClean="0"/>
              <a:t>brief.htm</a:t>
            </a:r>
            <a:r>
              <a:rPr lang="en-US" dirty="0" smtClean="0"/>
              <a:t>, </a:t>
            </a:r>
            <a:r>
              <a:rPr lang="en-US" sz="1200" b="1" kern="1200" dirty="0" smtClean="0">
                <a:solidFill>
                  <a:schemeClr val="tx1"/>
                </a:solidFill>
                <a:latin typeface="+mn-lt"/>
                <a:ea typeface="+mn-ea"/>
                <a:cs typeface="+mn-cs"/>
              </a:rPr>
              <a:t>A Very Brief Introduction to Open Access</a:t>
            </a:r>
            <a:r>
              <a:rPr lang="en-US" sz="1200" b="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by </a:t>
            </a:r>
            <a:r>
              <a:rPr lang="en-US" sz="1200" kern="1200" dirty="0" smtClean="0">
                <a:solidFill>
                  <a:schemeClr val="tx1"/>
                </a:solidFill>
                <a:latin typeface="+mn-lt"/>
                <a:ea typeface="+mn-ea"/>
                <a:cs typeface="+mn-cs"/>
                <a:hlinkClick r:id="rId5"/>
              </a:rPr>
              <a:t>Peter Suber</a:t>
            </a:r>
            <a:endParaRPr lang="en-US" dirty="0" smtClean="0"/>
          </a:p>
        </p:txBody>
      </p:sp>
      <p:sp>
        <p:nvSpPr>
          <p:cNvPr id="4" name="Slide Number Placeholder 3"/>
          <p:cNvSpPr>
            <a:spLocks noGrp="1"/>
          </p:cNvSpPr>
          <p:nvPr>
            <p:ph type="sldNum" sz="quarter" idx="10"/>
          </p:nvPr>
        </p:nvSpPr>
        <p:spPr/>
        <p:txBody>
          <a:bodyPr/>
          <a:lstStyle/>
          <a:p>
            <a:fld id="{86E737A0-AA48-D74C-BE2E-4392C3B312CD}" type="slidenum">
              <a:rPr lang="en-US" smtClean="0"/>
              <a:t>9</a:t>
            </a:fld>
            <a:endParaRPr lang="en-US"/>
          </a:p>
        </p:txBody>
      </p:sp>
    </p:spTree>
    <p:extLst>
      <p:ext uri="{BB962C8B-B14F-4D97-AF65-F5344CB8AC3E}">
        <p14:creationId xmlns:p14="http://schemas.microsoft.com/office/powerpoint/2010/main" val="169158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9" name="Group 8"/>
          <p:cNvGrpSpPr/>
          <p:nvPr/>
        </p:nvGrpSpPr>
        <p:grpSpPr>
          <a:xfrm>
            <a:off x="486873" y="411480"/>
            <a:ext cx="8170254" cy="6035040"/>
            <a:chOff x="486873" y="411480"/>
            <a:chExt cx="8170254" cy="6035040"/>
          </a:xfrm>
        </p:grpSpPr>
        <p:sp>
          <p:nvSpPr>
            <p:cNvPr id="8" name="Rectangle 7"/>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5" name="Straight Connector 14"/>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562843" y="457200"/>
              <a:ext cx="7982712" cy="25786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914400" y="1123950"/>
            <a:ext cx="7342188" cy="1924050"/>
          </a:xfrm>
        </p:spPr>
        <p:txBody>
          <a:bodyPr anchor="b" anchorCtr="0">
            <a:noAutofit/>
          </a:bodyPr>
          <a:lstStyle>
            <a:lvl1pPr>
              <a:defRPr sz="5400"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Subtitle 2"/>
          <p:cNvSpPr>
            <a:spLocks noGrp="1"/>
          </p:cNvSpPr>
          <p:nvPr>
            <p:ph type="subTitle" idx="1"/>
          </p:nvPr>
        </p:nvSpPr>
        <p:spPr>
          <a:xfrm>
            <a:off x="914400" y="3429000"/>
            <a:ext cx="7342188" cy="1752600"/>
          </a:xfrm>
        </p:spPr>
        <p:txBody>
          <a:bodyPr vert="horz" lIns="91440" tIns="45720" rIns="91440" bIns="45720" rtlCol="0">
            <a:normAutofit/>
          </a:bodyPr>
          <a:lstStyle>
            <a:lvl1pPr marL="0" indent="0" algn="ctr" defTabSz="914400" rtl="0" eaLnBrk="1" latinLnBrk="0" hangingPunct="1">
              <a:spcBef>
                <a:spcPts val="300"/>
              </a:spcBef>
              <a:buClr>
                <a:schemeClr val="tx1">
                  <a:lumMod val="75000"/>
                  <a:lumOff val="25000"/>
                </a:schemeClr>
              </a:buClr>
              <a:buFont typeface="Arial" pitchFamily="34" charset="0"/>
              <a:buNone/>
              <a:defRPr sz="2000" kern="1200">
                <a:solidFill>
                  <a:schemeClr val="tx1">
                    <a:lumMod val="75000"/>
                    <a:lumOff val="2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73741" y="6122894"/>
            <a:ext cx="2133600" cy="259317"/>
          </a:xfrm>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a:xfrm>
            <a:off x="5638800" y="6122894"/>
            <a:ext cx="2895600" cy="257810"/>
          </a:xfrm>
        </p:spPr>
        <p:txBody>
          <a:bodyPr/>
          <a:lstStyle/>
          <a:p>
            <a:endParaRPr lang="en-US"/>
          </a:p>
        </p:txBody>
      </p:sp>
      <p:sp>
        <p:nvSpPr>
          <p:cNvPr id="6" name="Slide Number Placeholder 5"/>
          <p:cNvSpPr>
            <a:spLocks noGrp="1"/>
          </p:cNvSpPr>
          <p:nvPr>
            <p:ph type="sldNum" sz="quarter" idx="12"/>
          </p:nvPr>
        </p:nvSpPr>
        <p:spPr>
          <a:xfrm>
            <a:off x="4191000" y="6122894"/>
            <a:ext cx="762000" cy="271463"/>
          </a:xfrm>
        </p:spPr>
        <p:txBody>
          <a:bodyPr/>
          <a:lstStyle/>
          <a:p>
            <a:fld id="{2754ED01-E2A0-4C1E-8E21-014B9904157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grpSp>
        <p:nvGrpSpPr>
          <p:cNvPr id="8" name="Group 7"/>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grpSp>
            <p:nvGrpSpPr>
              <p:cNvPr id="27" name="Group 26"/>
              <p:cNvGrpSpPr/>
              <p:nvPr/>
            </p:nvGrpSpPr>
            <p:grpSpPr>
              <a:xfrm>
                <a:off x="182880" y="173699"/>
                <a:ext cx="8778240" cy="6510602"/>
                <a:chOff x="182880" y="173699"/>
                <a:chExt cx="8778240" cy="6510602"/>
              </a:xfrm>
            </p:grpSpPr>
            <p:sp>
              <p:nvSpPr>
                <p:cNvPr id="29" name="Rectangle 2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0" name="Group 10"/>
                <p:cNvGrpSpPr/>
                <p:nvPr/>
              </p:nvGrpSpPr>
              <p:grpSpPr>
                <a:xfrm>
                  <a:off x="256032" y="237744"/>
                  <a:ext cx="8622792" cy="6364224"/>
                  <a:chOff x="247157" y="247430"/>
                  <a:chExt cx="8622792" cy="6364224"/>
                </a:xfrm>
              </p:grpSpPr>
              <p:sp>
                <p:nvSpPr>
                  <p:cNvPr id="31" name="Rectangle 30"/>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2" name="Straight Connector 31"/>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8" name="Rectangle 27"/>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5" name="Rectangle 24"/>
            <p:cNvSpPr/>
            <p:nvPr/>
          </p:nvSpPr>
          <p:spPr>
            <a:xfrm rot="10800000">
              <a:off x="258763" y="1594462"/>
              <a:ext cx="357530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694329"/>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672323"/>
            <a:ext cx="3008313" cy="3403040"/>
          </a:xfrm>
        </p:spPr>
        <p:txBody>
          <a:bodyPr>
            <a:normAutofit/>
          </a:bodyPr>
          <a:lstStyle>
            <a:lvl1pPr marL="0" indent="0">
              <a:lnSpc>
                <a:spcPct val="120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
        <p:nvSpPr>
          <p:cNvPr id="17" name="Picture Placeholder 16"/>
          <p:cNvSpPr>
            <a:spLocks noGrp="1"/>
          </p:cNvSpPr>
          <p:nvPr>
            <p:ph type="pic" sz="quarter" idx="13"/>
          </p:nvPr>
        </p:nvSpPr>
        <p:spPr>
          <a:xfrm>
            <a:off x="352892" y="310123"/>
            <a:ext cx="3398837" cy="1204912"/>
          </a:xfrm>
        </p:spPr>
        <p:txBody>
          <a:bodyPr>
            <a:normAutofit/>
          </a:bodyPr>
          <a:lstStyle>
            <a:lvl1pPr>
              <a:buNone/>
              <a:defRPr sz="1800"/>
            </a:lvl1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5" name="Group 14"/>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8" name="Rectangle 17"/>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9" name="Group 10"/>
              <p:cNvGrpSpPr/>
              <p:nvPr/>
            </p:nvGrpSpPr>
            <p:grpSpPr>
              <a:xfrm>
                <a:off x="256032" y="237744"/>
                <a:ext cx="8622792" cy="6364224"/>
                <a:chOff x="247157" y="247430"/>
                <a:chExt cx="8622792" cy="6364224"/>
              </a:xfrm>
            </p:grpSpPr>
            <p:sp>
              <p:nvSpPr>
                <p:cNvPr id="20" name="Rectangle 19"/>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1" name="Straight Connector 2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7" name="Rectangle 16"/>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2" y="1691640"/>
            <a:ext cx="3008376" cy="914400"/>
          </a:xfrm>
        </p:spPr>
        <p:txBody>
          <a:bodyPr anchor="b">
            <a:noAutofit/>
          </a:bodyPr>
          <a:lstStyle>
            <a:lvl1pPr algn="l">
              <a:defRPr sz="2800" b="0"/>
            </a:lvl1pPr>
          </a:lstStyle>
          <a:p>
            <a:r>
              <a:rPr lang="en-US" smtClean="0"/>
              <a:t>Click to edit Master title style</a:t>
            </a:r>
            <a:endParaRPr/>
          </a:p>
        </p:txBody>
      </p:sp>
      <p:sp>
        <p:nvSpPr>
          <p:cNvPr id="3" name="Picture Placeholder 2"/>
          <p:cNvSpPr>
            <a:spLocks noGrp="1"/>
          </p:cNvSpPr>
          <p:nvPr>
            <p:ph type="pic" idx="1"/>
          </p:nvPr>
        </p:nvSpPr>
        <p:spPr>
          <a:xfrm>
            <a:off x="4338559" y="612775"/>
            <a:ext cx="4114800" cy="546811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2" y="2670048"/>
            <a:ext cx="3008376" cy="3401568"/>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17" name="Group 16"/>
            <p:cNvGrpSpPr/>
            <p:nvPr/>
          </p:nvGrpSpPr>
          <p:grpSpPr>
            <a:xfrm>
              <a:off x="182880" y="173699"/>
              <a:ext cx="8778240" cy="6510602"/>
              <a:chOff x="182880" y="173699"/>
              <a:chExt cx="8778240" cy="6510602"/>
            </a:xfrm>
          </p:grpSpPr>
          <p:sp>
            <p:nvSpPr>
              <p:cNvPr id="19" name="Rectangle 18"/>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1" name="Group 10"/>
              <p:cNvGrpSpPr/>
              <p:nvPr/>
            </p:nvGrpSpPr>
            <p:grpSpPr>
              <a:xfrm>
                <a:off x="256032" y="237744"/>
                <a:ext cx="8622792" cy="6364224"/>
                <a:chOff x="247157" y="247430"/>
                <a:chExt cx="8622792" cy="6364224"/>
              </a:xfrm>
            </p:grpSpPr>
            <p:sp>
              <p:nvSpPr>
                <p:cNvPr id="22" name="Rectangle 21"/>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3" name="Straight Connector 22"/>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0" name="Rectangle 19"/>
            <p:cNvSpPr/>
            <p:nvPr/>
          </p:nvSpPr>
          <p:spPr>
            <a:xfrm>
              <a:off x="256032" y="42031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351" y="4287819"/>
            <a:ext cx="8021977" cy="916193"/>
          </a:xfrm>
        </p:spPr>
        <p:txBody>
          <a:bodyPr anchor="b">
            <a:noAutofit/>
          </a:bodyPr>
          <a:lstStyle>
            <a:lvl1pPr algn="l">
              <a:defRPr sz="3600" b="0"/>
            </a:lvl1pPr>
          </a:lstStyle>
          <a:p>
            <a:r>
              <a:rPr lang="en-US" smtClean="0"/>
              <a:t>Click to edit Master title style</a:t>
            </a:r>
            <a:endParaRPr dirty="0"/>
          </a:p>
        </p:txBody>
      </p:sp>
      <p:sp>
        <p:nvSpPr>
          <p:cNvPr id="3" name="Picture Placeholder 2"/>
          <p:cNvSpPr>
            <a:spLocks noGrp="1"/>
          </p:cNvSpPr>
          <p:nvPr>
            <p:ph type="pic" idx="1"/>
          </p:nvPr>
        </p:nvSpPr>
        <p:spPr>
          <a:xfrm>
            <a:off x="356347" y="331694"/>
            <a:ext cx="8421624" cy="3783106"/>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30351" y="5271247"/>
            <a:ext cx="8021977" cy="1013011"/>
          </a:xfrm>
        </p:spPr>
        <p:txBody>
          <a:bodyPr vert="horz" lIns="91440" tIns="45720" rIns="91440" bIns="45720" rtlCol="0">
            <a:normAutofit/>
          </a:bodyPr>
          <a:lstStyle>
            <a:lvl1pPr marL="0" indent="0">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2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13" name="Group 12"/>
          <p:cNvGrpSpPr/>
          <p:nvPr/>
        </p:nvGrpSpPr>
        <p:grpSpPr>
          <a:xfrm>
            <a:off x="182880" y="173699"/>
            <a:ext cx="8778240" cy="6510602"/>
            <a:chOff x="182880" y="173699"/>
            <a:chExt cx="8778240" cy="6510602"/>
          </a:xfrm>
        </p:grpSpPr>
        <p:sp>
          <p:nvSpPr>
            <p:cNvPr id="14" name="Rectangle 13"/>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5" name="Group 10"/>
            <p:cNvGrpSpPr/>
            <p:nvPr/>
          </p:nvGrpSpPr>
          <p:grpSpPr>
            <a:xfrm>
              <a:off x="256032" y="237744"/>
              <a:ext cx="8622792" cy="6364224"/>
              <a:chOff x="247157" y="247430"/>
              <a:chExt cx="8622792" cy="6364224"/>
            </a:xfrm>
          </p:grpSpPr>
          <p:sp>
            <p:nvSpPr>
              <p:cNvPr id="16" name="Rectangle 15"/>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7" name="Straight Connector 16"/>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8" name="Rectangle 17"/>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grpSp>
          <p:nvGrpSpPr>
            <p:cNvPr id="14" name="Group 13"/>
            <p:cNvGrpSpPr/>
            <p:nvPr/>
          </p:nvGrpSpPr>
          <p:grpSpPr>
            <a:xfrm>
              <a:off x="182880" y="173699"/>
              <a:ext cx="8778240" cy="6510602"/>
              <a:chOff x="182880" y="173699"/>
              <a:chExt cx="8778240" cy="6510602"/>
            </a:xfrm>
          </p:grpSpPr>
          <p:sp>
            <p:nvSpPr>
              <p:cNvPr id="15" name="Rectangle 14"/>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6" name="Group 10"/>
              <p:cNvGrpSpPr/>
              <p:nvPr/>
            </p:nvGrpSpPr>
            <p:grpSpPr>
              <a:xfrm>
                <a:off x="256032" y="237744"/>
                <a:ext cx="8622792" cy="6364224"/>
                <a:chOff x="247157" y="247430"/>
                <a:chExt cx="8622792" cy="6364224"/>
              </a:xfrm>
            </p:grpSpPr>
            <p:sp>
              <p:nvSpPr>
                <p:cNvPr id="17" name="Rectangle 1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9" name="Straight Connector 18"/>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18" name="Rectangle 17"/>
            <p:cNvSpPr/>
            <p:nvPr/>
          </p:nvSpPr>
          <p:spPr>
            <a:xfrm rot="5400000">
              <a:off x="4242277"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Vertical Title 1"/>
          <p:cNvSpPr>
            <a:spLocks noGrp="1"/>
          </p:cNvSpPr>
          <p:nvPr>
            <p:ph type="title" orient="vert"/>
          </p:nvPr>
        </p:nvSpPr>
        <p:spPr>
          <a:xfrm>
            <a:off x="7391399" y="609600"/>
            <a:ext cx="1416423" cy="5516563"/>
          </a:xfrm>
        </p:spPr>
        <p:txBody>
          <a:bodyPr vert="eaVert">
            <a:normAutofit/>
          </a:bodyPr>
          <a:lstStyle>
            <a:lvl1pPr>
              <a:defRPr sz="3600"/>
            </a:lvl1pPr>
          </a:lstStyle>
          <a:p>
            <a:r>
              <a:rPr lang="en-US" smtClean="0"/>
              <a:t>Click to edit Master title style</a:t>
            </a:r>
            <a:endParaRPr/>
          </a:p>
        </p:txBody>
      </p:sp>
      <p:sp>
        <p:nvSpPr>
          <p:cNvPr id="3" name="Vertical Text Placeholder 2"/>
          <p:cNvSpPr>
            <a:spLocks noGrp="1"/>
          </p:cNvSpPr>
          <p:nvPr>
            <p:ph type="body" orient="vert" idx="1"/>
          </p:nvPr>
        </p:nvSpPr>
        <p:spPr>
          <a:xfrm>
            <a:off x="578222" y="609600"/>
            <a:ext cx="6279777"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1" name="Rectangle 20"/>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grpSp>
        <p:nvGrpSpPr>
          <p:cNvPr id="10" name="Group 9"/>
          <p:cNvGrpSpPr/>
          <p:nvPr/>
        </p:nvGrpSpPr>
        <p:grpSpPr>
          <a:xfrm>
            <a:off x="486873" y="411480"/>
            <a:ext cx="8170254" cy="6035040"/>
            <a:chOff x="486873" y="411480"/>
            <a:chExt cx="8170254" cy="6035040"/>
          </a:xfrm>
        </p:grpSpPr>
        <p:sp>
          <p:nvSpPr>
            <p:cNvPr id="12" name="Rectangle 11"/>
            <p:cNvSpPr/>
            <p:nvPr/>
          </p:nvSpPr>
          <p:spPr>
            <a:xfrm>
              <a:off x="486873" y="411480"/>
              <a:ext cx="8170254" cy="6035040"/>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6" name="Group 11"/>
            <p:cNvGrpSpPr/>
            <p:nvPr/>
          </p:nvGrpSpPr>
          <p:grpSpPr>
            <a:xfrm>
              <a:off x="562842" y="475488"/>
              <a:ext cx="7982713" cy="5888736"/>
              <a:chOff x="562842" y="475488"/>
              <a:chExt cx="7982713" cy="5888736"/>
            </a:xfrm>
          </p:grpSpPr>
          <p:sp>
            <p:nvSpPr>
              <p:cNvPr id="8" name="Rectangle 7"/>
              <p:cNvSpPr>
                <a:spLocks/>
              </p:cNvSpPr>
              <p:nvPr/>
            </p:nvSpPr>
            <p:spPr>
              <a:xfrm>
                <a:off x="562843" y="475488"/>
                <a:ext cx="7982712" cy="5888736"/>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9" name="Straight Connector 8"/>
              <p:cNvCxnSpPr/>
              <p:nvPr/>
            </p:nvCxnSpPr>
            <p:spPr>
              <a:xfrm>
                <a:off x="562842" y="6133646"/>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p:cNvCxnSpPr/>
              <p:nvPr/>
            </p:nvCxnSpPr>
            <p:spPr>
              <a:xfrm>
                <a:off x="562842" y="3427528"/>
                <a:ext cx="7982712" cy="1472"/>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ctrTitle"/>
          </p:nvPr>
        </p:nvSpPr>
        <p:spPr>
          <a:xfrm>
            <a:off x="900113" y="3442447"/>
            <a:ext cx="7345362" cy="1532965"/>
          </a:xfrm>
        </p:spPr>
        <p:txBody>
          <a:bodyPr anchor="b" anchorCtr="0">
            <a:norm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900113" y="5029200"/>
            <a:ext cx="7345362" cy="990600"/>
          </a:xfrm>
        </p:spPr>
        <p:txBody>
          <a:bodyPr>
            <a:normAutofit/>
          </a:bodyPr>
          <a:lstStyle>
            <a:lvl1pPr marL="0" indent="0" algn="ctr">
              <a:spcBef>
                <a:spcPts val="300"/>
              </a:spcBef>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69259" y="6122894"/>
            <a:ext cx="2133600" cy="259317"/>
          </a:xfrm>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a:xfrm>
            <a:off x="5638800" y="6124401"/>
            <a:ext cx="2895600" cy="257810"/>
          </a:xfrm>
        </p:spPr>
        <p:txBody>
          <a:bodyPr/>
          <a:lstStyle/>
          <a:p>
            <a:endParaRPr lang="en-US"/>
          </a:p>
        </p:txBody>
      </p:sp>
      <p:sp>
        <p:nvSpPr>
          <p:cNvPr id="14" name="Picture Placeholder 13"/>
          <p:cNvSpPr>
            <a:spLocks noGrp="1"/>
          </p:cNvSpPr>
          <p:nvPr>
            <p:ph type="pic" sz="quarter" idx="12"/>
          </p:nvPr>
        </p:nvSpPr>
        <p:spPr>
          <a:xfrm>
            <a:off x="636493" y="533400"/>
            <a:ext cx="7836408" cy="2828925"/>
          </a:xfrm>
        </p:spPr>
        <p:txBody>
          <a:bodyPr>
            <a:normAutofit/>
          </a:bodyPr>
          <a:lstStyle>
            <a:lvl1pPr>
              <a:buNone/>
              <a:defRPr sz="2000"/>
            </a:lvl1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9" name="Group 8"/>
          <p:cNvGrpSpPr/>
          <p:nvPr/>
        </p:nvGrpSpPr>
        <p:grpSpPr>
          <a:xfrm>
            <a:off x="182880" y="173699"/>
            <a:ext cx="8778240" cy="6510602"/>
            <a:chOff x="182880" y="173699"/>
            <a:chExt cx="8778240" cy="6510602"/>
          </a:xfrm>
        </p:grpSpPr>
        <p:sp>
          <p:nvSpPr>
            <p:cNvPr id="12" name="Rectangle 11"/>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10"/>
            <p:cNvGrpSpPr/>
            <p:nvPr/>
          </p:nvGrpSpPr>
          <p:grpSpPr>
            <a:xfrm>
              <a:off x="256032" y="237744"/>
              <a:ext cx="8622792" cy="6364224"/>
              <a:chOff x="247157" y="247430"/>
              <a:chExt cx="8622792" cy="6364224"/>
            </a:xfrm>
          </p:grpSpPr>
          <p:sp>
            <p:nvSpPr>
              <p:cNvPr id="27" name="Rectangle 26"/>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8" name="Straight Connector 27"/>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Title 1"/>
          <p:cNvSpPr>
            <a:spLocks noGrp="1"/>
          </p:cNvSpPr>
          <p:nvPr>
            <p:ph type="title"/>
          </p:nvPr>
        </p:nvSpPr>
        <p:spPr>
          <a:xfrm>
            <a:off x="900113" y="1371600"/>
            <a:ext cx="7345362" cy="1676400"/>
          </a:xfrm>
        </p:spPr>
        <p:txBody>
          <a:bodyPr anchor="b" anchorCtr="0">
            <a:noAutofit/>
          </a:bodyPr>
          <a:lstStyle>
            <a:lvl1pPr algn="ctr">
              <a:defRPr sz="5400" b="0" i="0" cap="none" baseline="0">
                <a:solidFill>
                  <a:schemeClr val="tx1">
                    <a:lumMod val="75000"/>
                    <a:lumOff val="25000"/>
                  </a:schemeClr>
                </a:solidFill>
              </a:defRPr>
            </a:lvl1pPr>
          </a:lstStyle>
          <a:p>
            <a:r>
              <a:rPr lang="en-US" smtClean="0"/>
              <a:t>Click to edit Master title style</a:t>
            </a:r>
            <a:endParaRPr dirty="0"/>
          </a:p>
        </p:txBody>
      </p:sp>
      <p:sp>
        <p:nvSpPr>
          <p:cNvPr id="3" name="Text Placeholder 2"/>
          <p:cNvSpPr>
            <a:spLocks noGrp="1"/>
          </p:cNvSpPr>
          <p:nvPr>
            <p:ph type="body" idx="1"/>
          </p:nvPr>
        </p:nvSpPr>
        <p:spPr>
          <a:xfrm>
            <a:off x="900113" y="3134566"/>
            <a:ext cx="7345362" cy="1500187"/>
          </a:xfrm>
        </p:spPr>
        <p:txBody>
          <a:bodyPr anchor="t" anchorCtr="0"/>
          <a:lstStyle>
            <a:lvl1pPr marL="0" indent="0" algn="ctr">
              <a:spcBef>
                <a:spcPts val="300"/>
              </a:spcBef>
              <a:buNone/>
              <a:defRPr sz="20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23B9F5-530C-864F-B3A3-BB4017003AAA}" type="datetimeFigureOut">
              <a:rPr lang="en-US" smtClean="0"/>
              <a:t>2/26/16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20" name="Group 19"/>
          <p:cNvGrpSpPr/>
          <p:nvPr/>
        </p:nvGrpSpPr>
        <p:grpSpPr>
          <a:xfrm>
            <a:off x="182880" y="173699"/>
            <a:ext cx="8778240" cy="6510602"/>
            <a:chOff x="182880" y="173699"/>
            <a:chExt cx="8778240" cy="6510602"/>
          </a:xfrm>
        </p:grpSpPr>
        <p:sp>
          <p:nvSpPr>
            <p:cNvPr id="21" name="Rectangle 2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2" name="Group 10"/>
            <p:cNvGrpSpPr/>
            <p:nvPr/>
          </p:nvGrpSpPr>
          <p:grpSpPr>
            <a:xfrm>
              <a:off x="256032" y="237744"/>
              <a:ext cx="8622792" cy="6364224"/>
              <a:chOff x="247157" y="247430"/>
              <a:chExt cx="8622792" cy="6364224"/>
            </a:xfrm>
          </p:grpSpPr>
          <p:sp>
            <p:nvSpPr>
              <p:cNvPr id="23" name="Rectangle 2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4" name="Straight Connector 2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5" name="Rectangle 24"/>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00111"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199" y="2147888"/>
            <a:ext cx="3566160" cy="39274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623B9F5-530C-864F-B3A3-BB4017003AAA}" type="datetimeFigureOut">
              <a:rPr lang="en-US" smtClean="0"/>
              <a:t>2/26/16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grpSp>
          <p:nvGrpSpPr>
            <p:cNvPr id="26" name="Group 25"/>
            <p:cNvGrpSpPr/>
            <p:nvPr/>
          </p:nvGrpSpPr>
          <p:grpSpPr>
            <a:xfrm>
              <a:off x="182880" y="173699"/>
              <a:ext cx="8778240" cy="6510602"/>
              <a:chOff x="182880" y="173699"/>
              <a:chExt cx="8778240" cy="6510602"/>
            </a:xfrm>
          </p:grpSpPr>
          <p:sp>
            <p:nvSpPr>
              <p:cNvPr id="27" name="Rectangle 2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8" name="Group 10"/>
              <p:cNvGrpSpPr/>
              <p:nvPr/>
            </p:nvGrpSpPr>
            <p:grpSpPr>
              <a:xfrm>
                <a:off x="256032" y="237744"/>
                <a:ext cx="8622792" cy="6364224"/>
                <a:chOff x="247157" y="247430"/>
                <a:chExt cx="8622792" cy="6364224"/>
              </a:xfrm>
            </p:grpSpPr>
            <p:sp>
              <p:nvSpPr>
                <p:cNvPr id="29" name="Rectangle 2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31" name="Straight Connector 30"/>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32" name="Rectangle 31"/>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cxnSp>
          <p:nvCxnSpPr>
            <p:cNvPr id="23" name="Straight Connector 22"/>
            <p:cNvCxnSpPr/>
            <p:nvPr/>
          </p:nvCxnSpPr>
          <p:spPr>
            <a:xfrm rot="16200000" flipH="1">
              <a:off x="2217480" y="4026438"/>
              <a:ext cx="4711326" cy="2286"/>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32301"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2301"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45539" y="1708990"/>
            <a:ext cx="3566160" cy="832503"/>
          </a:xfrm>
        </p:spPr>
        <p:txBody>
          <a:bodyPr anchor="ctr" anchorCtr="0">
            <a:noAutofit/>
          </a:bodyPr>
          <a:lstStyle>
            <a:lvl1pPr marL="0" indent="0" algn="ctr">
              <a:spcBef>
                <a:spcPts val="30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45539" y="2590801"/>
            <a:ext cx="3566160" cy="34845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623B9F5-530C-864F-B3A3-BB4017003AAA}" type="datetimeFigureOut">
              <a:rPr lang="en-US" smtClean="0"/>
              <a:t>2/26/16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2" name="Group 11"/>
          <p:cNvGrpSpPr/>
          <p:nvPr/>
        </p:nvGrpSpPr>
        <p:grpSpPr>
          <a:xfrm>
            <a:off x="182880" y="173699"/>
            <a:ext cx="8778240" cy="6510602"/>
            <a:chOff x="182880" y="173699"/>
            <a:chExt cx="8778240" cy="6510602"/>
          </a:xfrm>
        </p:grpSpPr>
        <p:sp>
          <p:nvSpPr>
            <p:cNvPr id="13" name="Rectangle 12"/>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0"/>
            <p:cNvGrpSpPr/>
            <p:nvPr/>
          </p:nvGrpSpPr>
          <p:grpSpPr>
            <a:xfrm>
              <a:off x="256032" y="237744"/>
              <a:ext cx="8622792" cy="6364224"/>
              <a:chOff x="247157" y="247430"/>
              <a:chExt cx="8622792" cy="6364224"/>
            </a:xfrm>
          </p:grpSpPr>
          <p:sp>
            <p:nvSpPr>
              <p:cNvPr id="15" name="Rectangle 14"/>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6" name="Straight Connector 15"/>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17" name="Rectangle 16"/>
              <p:cNvSpPr/>
              <p:nvPr/>
            </p:nvSpPr>
            <p:spPr>
              <a:xfrm>
                <a:off x="247157" y="1612392"/>
                <a:ext cx="8622792"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623B9F5-530C-864F-B3A3-BB4017003AAA}" type="datetimeFigureOut">
              <a:rPr lang="en-US" smtClean="0"/>
              <a:t>2/26/16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10" name="Group 9"/>
          <p:cNvGrpSpPr/>
          <p:nvPr/>
        </p:nvGrpSpPr>
        <p:grpSpPr>
          <a:xfrm>
            <a:off x="182880" y="173699"/>
            <a:ext cx="8778240" cy="6510602"/>
            <a:chOff x="182880" y="173699"/>
            <a:chExt cx="8778240" cy="6510602"/>
          </a:xfrm>
        </p:grpSpPr>
        <p:sp>
          <p:nvSpPr>
            <p:cNvPr id="11" name="Rectangle 10"/>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2" name="Group 10"/>
            <p:cNvGrpSpPr/>
            <p:nvPr/>
          </p:nvGrpSpPr>
          <p:grpSpPr>
            <a:xfrm>
              <a:off x="256032" y="237744"/>
              <a:ext cx="8622792" cy="6364224"/>
              <a:chOff x="247157" y="247430"/>
              <a:chExt cx="8622792" cy="6364224"/>
            </a:xfrm>
          </p:grpSpPr>
          <p:sp>
            <p:nvSpPr>
              <p:cNvPr id="13" name="Rectangle 12"/>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2" name="Date Placeholder 1"/>
          <p:cNvSpPr>
            <a:spLocks noGrp="1"/>
          </p:cNvSpPr>
          <p:nvPr>
            <p:ph type="dt" sz="half" idx="10"/>
          </p:nvPr>
        </p:nvSpPr>
        <p:spPr/>
        <p:txBody>
          <a:bodyPr/>
          <a:lstStyle/>
          <a:p>
            <a:fld id="{4623B9F5-530C-864F-B3A3-BB4017003AAA}" type="datetimeFigureOut">
              <a:rPr lang="en-US" smtClean="0"/>
              <a:t>2/26/16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3CD2CD-318A-464C-BD82-9CB10253544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182880" y="173699"/>
            <a:ext cx="8778240" cy="6510602"/>
            <a:chOff x="182880" y="173699"/>
            <a:chExt cx="8778240" cy="6510602"/>
          </a:xfrm>
        </p:grpSpPr>
        <p:grpSp>
          <p:nvGrpSpPr>
            <p:cNvPr id="16" name="Group 15"/>
            <p:cNvGrpSpPr/>
            <p:nvPr/>
          </p:nvGrpSpPr>
          <p:grpSpPr>
            <a:xfrm>
              <a:off x="182880" y="173699"/>
              <a:ext cx="8778240" cy="6510602"/>
              <a:chOff x="182880" y="173699"/>
              <a:chExt cx="8778240" cy="6510602"/>
            </a:xfrm>
          </p:grpSpPr>
          <p:sp>
            <p:nvSpPr>
              <p:cNvPr id="17" name="Rectangle 16"/>
              <p:cNvSpPr/>
              <p:nvPr/>
            </p:nvSpPr>
            <p:spPr>
              <a:xfrm>
                <a:off x="182880" y="173699"/>
                <a:ext cx="8778240" cy="6510602"/>
              </a:xfrm>
              <a:prstGeom prst="rect">
                <a:avLst/>
              </a:prstGeom>
              <a:solidFill>
                <a:schemeClr val="bg1">
                  <a:lumMod val="95000"/>
                </a:schemeClr>
              </a:solidFill>
              <a:ln w="12700">
                <a:noFill/>
              </a:ln>
              <a:effectLst>
                <a:outerShdw blurRad="63500" sx="101000" sy="101000" algn="ctr" rotWithShape="0">
                  <a:prstClr val="black">
                    <a:alpha val="40000"/>
                  </a:prstClr>
                </a:outerShdw>
              </a:effectLst>
              <a:scene3d>
                <a:camera prst="perspectiveFront" fov="4800000"/>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8" name="Group 10"/>
              <p:cNvGrpSpPr/>
              <p:nvPr/>
            </p:nvGrpSpPr>
            <p:grpSpPr>
              <a:xfrm>
                <a:off x="256032" y="237744"/>
                <a:ext cx="8622792" cy="6364224"/>
                <a:chOff x="247157" y="247430"/>
                <a:chExt cx="8622792" cy="6364224"/>
              </a:xfrm>
            </p:grpSpPr>
            <p:sp>
              <p:nvSpPr>
                <p:cNvPr id="19" name="Rectangle 18"/>
                <p:cNvSpPr>
                  <a:spLocks/>
                </p:cNvSpPr>
                <p:nvPr/>
              </p:nvSpPr>
              <p:spPr>
                <a:xfrm>
                  <a:off x="247157" y="247430"/>
                  <a:ext cx="8622792" cy="6364224"/>
                </a:xfrm>
                <a:prstGeom prst="rect">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20" name="Straight Connector 19"/>
                <p:cNvCxnSpPr/>
                <p:nvPr/>
              </p:nvCxnSpPr>
              <p:spPr>
                <a:xfrm>
                  <a:off x="247157" y="6389024"/>
                  <a:ext cx="8622792" cy="1588"/>
                </a:xfrm>
                <a:prstGeom prst="line">
                  <a:avLst/>
                </a:prstGeom>
                <a:noFill/>
                <a:ln w="12700">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cxnSp>
          </p:grpSp>
        </p:grpSp>
        <p:sp>
          <p:nvSpPr>
            <p:cNvPr id="33" name="Rectangle 32"/>
            <p:cNvSpPr/>
            <p:nvPr/>
          </p:nvSpPr>
          <p:spPr>
            <a:xfrm rot="5400000">
              <a:off x="801086" y="3274090"/>
              <a:ext cx="6135624" cy="64008"/>
            </a:xfrm>
            <a:prstGeom prst="rect">
              <a:avLst/>
            </a:prstGeom>
            <a:solidFill>
              <a:schemeClr val="bg2">
                <a:lumMod val="40000"/>
                <a:lumOff val="60000"/>
              </a:schemeClr>
            </a:solidFill>
            <a:ln w="3175">
              <a:solidFill>
                <a:schemeClr val="tx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530225" y="1169892"/>
            <a:ext cx="3008313" cy="914400"/>
          </a:xfrm>
        </p:spPr>
        <p:txBody>
          <a:bodyPr anchor="b">
            <a:normAutofit/>
          </a:bodyPr>
          <a:lstStyle>
            <a:lvl1pPr algn="l">
              <a:defRPr sz="2800" b="0"/>
            </a:lvl1pPr>
          </a:lstStyle>
          <a:p>
            <a:r>
              <a:rPr lang="en-US" smtClean="0"/>
              <a:t>Click to edit Master title style</a:t>
            </a:r>
            <a:endParaRPr dirty="0"/>
          </a:p>
        </p:txBody>
      </p:sp>
      <p:sp>
        <p:nvSpPr>
          <p:cNvPr id="3" name="Content Placeholder 2"/>
          <p:cNvSpPr>
            <a:spLocks noGrp="1"/>
          </p:cNvSpPr>
          <p:nvPr>
            <p:ph idx="1"/>
          </p:nvPr>
        </p:nvSpPr>
        <p:spPr>
          <a:xfrm>
            <a:off x="4328319" y="609600"/>
            <a:ext cx="4114800" cy="5465763"/>
          </a:xfrm>
        </p:spPr>
        <p:txBody>
          <a:bodyPr>
            <a:normAutofit/>
          </a:bodyPr>
          <a:lstStyle>
            <a:lvl1pPr>
              <a:defRPr sz="2400" baseline="0"/>
            </a:lvl1pPr>
            <a:lvl2pPr>
              <a:defRPr sz="2200" baseline="0"/>
            </a:lvl2pPr>
            <a:lvl3pPr>
              <a:defRPr sz="2000" baseline="0"/>
            </a:lvl3pPr>
            <a:lvl4pPr>
              <a:defRPr sz="1800" baseline="0"/>
            </a:lvl4pPr>
            <a:lvl5pPr>
              <a:defRPr sz="1800" baseline="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0225" y="2147888"/>
            <a:ext cx="3008313" cy="3262313"/>
          </a:xfrm>
        </p:spPr>
        <p:txBody>
          <a:bodyPr vert="horz" lIns="91440" tIns="45720" rIns="91440" bIns="45720" rtlCol="0">
            <a:normAutofit/>
          </a:bodyPr>
          <a:lstStyle>
            <a:lvl1pPr marL="0" indent="0">
              <a:lnSpc>
                <a:spcPct val="120000"/>
              </a:lnSpc>
              <a:spcBef>
                <a:spcPts val="600"/>
              </a:spcBef>
              <a:buNone/>
              <a:defRPr sz="16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lnSpc>
                <a:spcPct val="110000"/>
              </a:lnSpc>
              <a:spcBef>
                <a:spcPts val="2000"/>
              </a:spcBef>
              <a:buClr>
                <a:schemeClr val="bg1">
                  <a:lumMod val="75000"/>
                  <a:lumOff val="25000"/>
                </a:schemeClr>
              </a:buClr>
              <a:buFont typeface="Arial"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4623B9F5-530C-864F-B3A3-BB4017003AAA}" type="datetimeFigureOut">
              <a:rPr lang="en-US" smtClean="0"/>
              <a:t>2/26/16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54ED01-E2A0-4C1E-8E21-014B99041579}"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0113" y="244158"/>
            <a:ext cx="7345362" cy="1339850"/>
          </a:xfrm>
          <a:prstGeom prst="rect">
            <a:avLst/>
          </a:prstGeom>
        </p:spPr>
        <p:txBody>
          <a:bodyPr vert="horz" lIns="91440" tIns="45720" rIns="91440" bIns="45720" rtlCol="0" anchor="ctr">
            <a:normAutofit/>
          </a:bodyPr>
          <a:lstStyle/>
          <a:p>
            <a:r>
              <a:rPr lang="en-US" smtClean="0"/>
              <a:t>Click to edit Master title style</a:t>
            </a:r>
            <a:endParaRPr dirty="0"/>
          </a:p>
        </p:txBody>
      </p:sp>
      <p:sp>
        <p:nvSpPr>
          <p:cNvPr id="3" name="Text Placeholder 2"/>
          <p:cNvSpPr>
            <a:spLocks noGrp="1"/>
          </p:cNvSpPr>
          <p:nvPr>
            <p:ph type="body" idx="1"/>
          </p:nvPr>
        </p:nvSpPr>
        <p:spPr>
          <a:xfrm>
            <a:off x="900112" y="2133601"/>
            <a:ext cx="7345363" cy="393192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dirty="0"/>
          </a:p>
        </p:txBody>
      </p:sp>
      <p:sp>
        <p:nvSpPr>
          <p:cNvPr id="4" name="Date Placeholder 3"/>
          <p:cNvSpPr>
            <a:spLocks noGrp="1"/>
          </p:cNvSpPr>
          <p:nvPr>
            <p:ph type="dt" sz="half" idx="2"/>
          </p:nvPr>
        </p:nvSpPr>
        <p:spPr>
          <a:xfrm>
            <a:off x="243840" y="6371591"/>
            <a:ext cx="2133600" cy="259317"/>
          </a:xfrm>
          <a:prstGeom prst="rect">
            <a:avLst/>
          </a:prstGeom>
        </p:spPr>
        <p:txBody>
          <a:bodyPr vert="horz" lIns="91440" tIns="45720" rIns="91440" bIns="45720" rtlCol="0" anchor="ctr"/>
          <a:lstStyle>
            <a:lvl1pPr algn="l">
              <a:defRPr sz="1200">
                <a:solidFill>
                  <a:schemeClr val="bg2">
                    <a:lumMod val="60000"/>
                    <a:lumOff val="40000"/>
                  </a:schemeClr>
                </a:solidFill>
                <a:latin typeface="Brush Script MT" pitchFamily="66" charset="0"/>
              </a:defRPr>
            </a:lvl1pPr>
          </a:lstStyle>
          <a:p>
            <a:fld id="{4623B9F5-530C-864F-B3A3-BB4017003AAA}" type="datetimeFigureOut">
              <a:rPr lang="en-US" smtClean="0"/>
              <a:t>2/26/16</a:t>
            </a:fld>
            <a:endParaRPr lang="en-US"/>
          </a:p>
        </p:txBody>
      </p:sp>
      <p:sp>
        <p:nvSpPr>
          <p:cNvPr id="5" name="Footer Placeholder 4"/>
          <p:cNvSpPr>
            <a:spLocks noGrp="1"/>
          </p:cNvSpPr>
          <p:nvPr>
            <p:ph type="ftr" sz="quarter" idx="3"/>
          </p:nvPr>
        </p:nvSpPr>
        <p:spPr>
          <a:xfrm>
            <a:off x="5958840" y="6371591"/>
            <a:ext cx="2895600" cy="257810"/>
          </a:xfrm>
          <a:prstGeom prst="rect">
            <a:avLst/>
          </a:prstGeom>
        </p:spPr>
        <p:txBody>
          <a:bodyPr vert="horz" lIns="91440" tIns="45720" rIns="91440" bIns="45720" rtlCol="0" anchor="ctr"/>
          <a:lstStyle>
            <a:lvl1pPr marL="0" algn="r" defTabSz="914400" rtl="0" eaLnBrk="1" latinLnBrk="0" hangingPunct="1">
              <a:defRPr sz="1200" kern="1200">
                <a:solidFill>
                  <a:schemeClr val="bg2">
                    <a:lumMod val="60000"/>
                    <a:lumOff val="40000"/>
                  </a:schemeClr>
                </a:solidFill>
                <a:latin typeface="Brush Script MT" pitchFamily="66" charset="0"/>
                <a:ea typeface="+mn-ea"/>
                <a:cs typeface="+mn-cs"/>
              </a:defRPr>
            </a:lvl1pPr>
          </a:lstStyle>
          <a:p>
            <a:endParaRPr lang="en-US"/>
          </a:p>
        </p:txBody>
      </p:sp>
      <p:sp>
        <p:nvSpPr>
          <p:cNvPr id="6" name="Slide Number Placeholder 5"/>
          <p:cNvSpPr>
            <a:spLocks noGrp="1"/>
          </p:cNvSpPr>
          <p:nvPr>
            <p:ph type="sldNum" sz="quarter" idx="4"/>
          </p:nvPr>
        </p:nvSpPr>
        <p:spPr>
          <a:xfrm>
            <a:off x="4191000" y="6356350"/>
            <a:ext cx="762000" cy="271463"/>
          </a:xfrm>
          <a:prstGeom prst="rect">
            <a:avLst/>
          </a:prstGeom>
        </p:spPr>
        <p:txBody>
          <a:bodyPr vert="horz" lIns="91440" tIns="45720" rIns="91440" bIns="45720" rtlCol="0" anchor="ctr"/>
          <a:lstStyle>
            <a:lvl1pPr marL="0" algn="ctr" defTabSz="914400" rtl="0" eaLnBrk="1" latinLnBrk="0" hangingPunct="1">
              <a:defRPr sz="1200" kern="1200">
                <a:solidFill>
                  <a:schemeClr val="bg2">
                    <a:lumMod val="60000"/>
                    <a:lumOff val="40000"/>
                  </a:schemeClr>
                </a:solidFill>
                <a:latin typeface="+mn-lt"/>
                <a:ea typeface="+mn-ea"/>
                <a:cs typeface="+mn-cs"/>
              </a:defRPr>
            </a:lvl1pPr>
          </a:lstStyle>
          <a:p>
            <a:fld id="{7A3CD2CD-318A-464C-BD82-9CB10253544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Lst>
  <p:txStyles>
    <p:titleStyle>
      <a:lvl1pPr algn="ctr" defTabSz="914400" rtl="0" eaLnBrk="1" latinLnBrk="0" hangingPunct="1">
        <a:spcBef>
          <a:spcPct val="0"/>
        </a:spcBef>
        <a:buNone/>
        <a:defRPr sz="4800" kern="1200">
          <a:solidFill>
            <a:schemeClr val="tx1">
              <a:lumMod val="75000"/>
              <a:lumOff val="25000"/>
            </a:schemeClr>
          </a:solidFill>
          <a:latin typeface="+mj-lt"/>
          <a:ea typeface="+mj-ea"/>
          <a:cs typeface="+mj-cs"/>
        </a:defRPr>
      </a:lvl1pPr>
    </p:titleStyle>
    <p:bodyStyle>
      <a:lvl1pPr marL="342900" indent="-342900" algn="l" defTabSz="914400" rtl="0" eaLnBrk="1" latinLnBrk="0" hangingPunct="1">
        <a:spcBef>
          <a:spcPts val="2000"/>
        </a:spcBef>
        <a:buClr>
          <a:schemeClr val="tx1">
            <a:lumMod val="75000"/>
            <a:lumOff val="25000"/>
          </a:schemeClr>
        </a:buClr>
        <a:buFont typeface="Arial" pitchFamily="34" charset="0"/>
        <a:buChar char="•"/>
        <a:defRPr sz="2400" kern="1200">
          <a:solidFill>
            <a:schemeClr val="tx1">
              <a:lumMod val="75000"/>
              <a:lumOff val="25000"/>
            </a:schemeClr>
          </a:solidFill>
          <a:latin typeface="+mn-lt"/>
          <a:ea typeface="+mn-ea"/>
          <a:cs typeface="+mn-cs"/>
        </a:defRPr>
      </a:lvl1pPr>
      <a:lvl2pPr marL="579438" indent="-228600" algn="l" defTabSz="914400" rtl="0" eaLnBrk="1" latinLnBrk="0" hangingPunct="1">
        <a:spcBef>
          <a:spcPts val="600"/>
        </a:spcBef>
        <a:buClr>
          <a:schemeClr val="bg2">
            <a:lumMod val="60000"/>
            <a:lumOff val="40000"/>
          </a:schemeClr>
        </a:buClr>
        <a:buFont typeface="Arial" pitchFamily="34" charset="0"/>
        <a:buChar char="•"/>
        <a:defRPr sz="2200" kern="1200">
          <a:solidFill>
            <a:schemeClr val="tx1">
              <a:lumMod val="75000"/>
              <a:lumOff val="25000"/>
            </a:schemeClr>
          </a:solidFill>
          <a:latin typeface="+mn-lt"/>
          <a:ea typeface="+mn-ea"/>
          <a:cs typeface="+mn-cs"/>
        </a:defRPr>
      </a:lvl2pPr>
      <a:lvl3pPr marL="808038" indent="-228600" algn="l" defTabSz="914400" rtl="0" eaLnBrk="1" latinLnBrk="0" hangingPunct="1">
        <a:spcBef>
          <a:spcPts val="600"/>
        </a:spcBef>
        <a:buClr>
          <a:schemeClr val="tx1">
            <a:lumMod val="75000"/>
            <a:lumOff val="25000"/>
          </a:schemeClr>
        </a:buClr>
        <a:buFont typeface="Arial" pitchFamily="34" charset="0"/>
        <a:buChar char="•"/>
        <a:defRPr sz="2000" kern="1200">
          <a:solidFill>
            <a:schemeClr val="tx1">
              <a:lumMod val="75000"/>
              <a:lumOff val="25000"/>
            </a:schemeClr>
          </a:solidFill>
          <a:latin typeface="+mn-lt"/>
          <a:ea typeface="+mn-ea"/>
          <a:cs typeface="+mn-cs"/>
        </a:defRPr>
      </a:lvl3pPr>
      <a:lvl4pPr marL="1036638" indent="-228600" algn="l" defTabSz="914400" rtl="0" eaLnBrk="1" latinLnBrk="0" hangingPunct="1">
        <a:spcBef>
          <a:spcPts val="600"/>
        </a:spcBef>
        <a:buClr>
          <a:schemeClr val="bg2">
            <a:lumMod val="60000"/>
            <a:lumOff val="40000"/>
          </a:schemeClr>
        </a:buClr>
        <a:buFont typeface="Arial" pitchFamily="34" charset="0"/>
        <a:buChar char="•"/>
        <a:defRPr sz="1800" kern="1200">
          <a:solidFill>
            <a:schemeClr val="tx1">
              <a:lumMod val="75000"/>
              <a:lumOff val="25000"/>
            </a:schemeClr>
          </a:solidFill>
          <a:latin typeface="+mn-lt"/>
          <a:ea typeface="+mn-ea"/>
          <a:cs typeface="+mn-cs"/>
        </a:defRPr>
      </a:lvl4pPr>
      <a:lvl5pPr marL="1265238" indent="-228600" algn="l" defTabSz="914400" rtl="0" eaLnBrk="1" latinLnBrk="0" hangingPunct="1">
        <a:spcBef>
          <a:spcPts val="600"/>
        </a:spcBef>
        <a:buClr>
          <a:schemeClr val="tx1">
            <a:lumMod val="75000"/>
            <a:lumOff val="25000"/>
          </a:schemeClr>
        </a:buClr>
        <a:buFont typeface="Arial" pitchFamily="34" charset="0"/>
        <a:buChar char="•"/>
        <a:defRPr sz="1800" kern="1200">
          <a:solidFill>
            <a:schemeClr val="tx1">
              <a:lumMod val="75000"/>
              <a:lumOff val="25000"/>
            </a:schemeClr>
          </a:solidFill>
          <a:latin typeface="+mn-lt"/>
          <a:ea typeface="+mn-ea"/>
          <a:cs typeface="+mn-cs"/>
        </a:defRPr>
      </a:lvl5pPr>
      <a:lvl6pPr marL="1485900"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6pPr>
      <a:lvl7pPr marL="1712913"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7pPr>
      <a:lvl8pPr marL="1947863" indent="-228600" algn="l" defTabSz="914400" rtl="0" eaLnBrk="1" latinLnBrk="0" hangingPunct="1">
        <a:spcBef>
          <a:spcPct val="20000"/>
        </a:spcBef>
        <a:buClr>
          <a:schemeClr val="bg2">
            <a:lumMod val="60000"/>
            <a:lumOff val="40000"/>
          </a:schemeClr>
        </a:buClr>
        <a:buFont typeface="Arial" pitchFamily="34" charset="0"/>
        <a:buChar char="•"/>
        <a:defRPr lang="en-US" sz="1800" kern="1200" dirty="0" smtClean="0">
          <a:solidFill>
            <a:schemeClr val="tx1">
              <a:lumMod val="75000"/>
              <a:lumOff val="25000"/>
            </a:schemeClr>
          </a:solidFill>
          <a:latin typeface="+mn-lt"/>
          <a:ea typeface="+mn-ea"/>
          <a:cs typeface="+mn-cs"/>
        </a:defRPr>
      </a:lvl8pPr>
      <a:lvl9pPr marL="2174875" indent="-228600" algn="l" defTabSz="914400" rtl="0" eaLnBrk="1" latinLnBrk="0" hangingPunct="1">
        <a:spcBef>
          <a:spcPct val="20000"/>
        </a:spcBef>
        <a:buClr>
          <a:schemeClr val="tx1">
            <a:lumMod val="75000"/>
            <a:lumOff val="25000"/>
          </a:schemeClr>
        </a:buClr>
        <a:buFont typeface="Arial" pitchFamily="34" charset="0"/>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holar.lib.vt.edu"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hyperlink" Target="http://scholar.lib.vt.edu/ejournals/" TargetMode="External"/><Relationship Id="rId5"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hyperlink" Target="http://www.sherpa.ac.uk/romeo/" TargetMode="External"/><Relationship Id="rId4" Type="http://schemas.openxmlformats.org/officeDocument/2006/relationships/image" Target="../media/image10.tif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www.doaj.org" TargetMode="External"/><Relationship Id="rId4" Type="http://schemas.openxmlformats.org/officeDocument/2006/relationships/hyperlink" Target="http://ulrichsweb.serialssolutions.com.ezproxy.lib.vt.edu/" TargetMode="External"/><Relationship Id="rId5" Type="http://schemas.openxmlformats.org/officeDocument/2006/relationships/image" Target="../media/image11.png"/><Relationship Id="rId6" Type="http://schemas.openxmlformats.org/officeDocument/2006/relationships/hyperlink" Target="file://localhost/Ulrichsweb%20http/::www.ulrichsweb.com:" TargetMode="External"/><Relationship Id="rId7"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publicationethics.org/" TargetMode="External"/><Relationship Id="rId5" Type="http://schemas.openxmlformats.org/officeDocument/2006/relationships/hyperlink" Target="http://scholarlyoa.com/publishers/" TargetMode="External"/><Relationship Id="rId6" Type="http://schemas.openxmlformats.org/officeDocument/2006/relationships/hyperlink" Target="http://scholarlyoa.com/individual-journals/" TargetMode="External"/><Relationship Id="rId7" Type="http://schemas.openxmlformats.org/officeDocument/2006/relationships/hyperlink" Target="http://scholarlyoa.com/" TargetMode="External"/><Relationship Id="rId8"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package" Target="../embeddings/Microsoft_Excel_Sheet1.xlsx"/><Relationship Id="rId5" Type="http://schemas.openxmlformats.org/officeDocument/2006/relationships/image" Target="../media/image1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chart" Target="../charts/char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tif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chart" Target="../charts/chart3.xml"/></Relationships>
</file>

<file path=ppt/slides/_rels/slide21.xml.rels><?xml version="1.0" encoding="UTF-8" standalone="yes"?>
<Relationships xmlns="http://schemas.openxmlformats.org/package/2006/relationships"><Relationship Id="rId3" Type="http://schemas.openxmlformats.org/officeDocument/2006/relationships/hyperlink" Target="http://crl.acrl.org/content/74/4/368.abstract?sid=bedcf9ba-1490-4b70-80af-deb7bfb40214" TargetMode="External"/><Relationship Id="rId4" Type="http://schemas.openxmlformats.org/officeDocument/2006/relationships/hyperlink" Target="http://crl.acrl.org/content/early/2013/10/29/crl13-524.full.pdf+html" TargetMode="Externa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mailto:https://aqua.lib.vt.edu/oa-subvention.php" TargetMode="External"/></Relationships>
</file>

<file path=ppt/slides/_rels/slide24.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chart" Target="../charts/chart5.xml"/><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chart" Target="../charts/chart6.xml"/></Relationships>
</file>

<file path=ppt/slides/_rels/slide26.xml.rels><?xml version="1.0" encoding="UTF-8" standalone="yes"?>
<Relationships xmlns="http://schemas.openxmlformats.org/package/2006/relationships"><Relationship Id="rId3" Type="http://schemas.openxmlformats.org/officeDocument/2006/relationships/hyperlink" Target="mailto:http://www.knowledgeunlatched.org/about/how-it-works/" TargetMode="External"/><Relationship Id="rId4" Type="http://schemas.openxmlformats.org/officeDocument/2006/relationships/image" Target="../media/image15.png"/><Relationship Id="rId5" Type="http://schemas.openxmlformats.org/officeDocument/2006/relationships/hyperlink" Target="openlibhums.org" TargetMode="External"/><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hyperlink" Target="http://www.hewlett.org/programs/education/open-educational-resources" TargetMode="External"/><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hyperlink" Target="https://jcr.incites.thomsonreuters.com/" TargetMode="External"/><Relationship Id="rId4" Type="http://schemas.openxmlformats.org/officeDocument/2006/relationships/hyperlink" Target="http://sparceurope.org/oaca_table/" TargetMode="External"/><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hyperlink" Target="http://figshare.com/about" TargetMode="External"/><Relationship Id="rId4" Type="http://schemas.openxmlformats.org/officeDocument/2006/relationships/hyperlink" Target="http://www.datadryad.org/pages/repository" TargetMode="External"/><Relationship Id="rId5" Type="http://schemas.openxmlformats.org/officeDocument/2006/relationships/hyperlink" Target="http://www.citeulike.org/group/" TargetMode="External"/><Relationship Id="rId6" Type="http://schemas.openxmlformats.org/officeDocument/2006/relationships/hyperlink" Target="http://www.mendeley.com/" TargetMode="External"/><Relationship Id="rId7" Type="http://schemas.openxmlformats.org/officeDocument/2006/relationships/hyperlink" Target="https://delicious.com/" TargetMode="External"/><Relationship Id="rId8" Type="http://schemas.openxmlformats.org/officeDocument/2006/relationships/hyperlink" Target="http://www.crossref.org/" TargetMode="External"/><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hyperlink" Target="http://www.slideshare.net/rcave/overview-of-the-altmetrics-landscape" TargetMode="External"/><Relationship Id="rId4" Type="http://schemas.openxmlformats.org/officeDocument/2006/relationships/hyperlink" Target="http://link.springer.com/article/10.1007/s10902-012-9345-3" TargetMode="External"/><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hyperlink" Target="http://vtechworks.lib.vt.edu"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mailto:gailmac@vt.edu" TargetMode="External"/><Relationship Id="rId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3" Type="http://schemas.openxmlformats.org/officeDocument/2006/relationships/hyperlink" Target="http://www.policies.vt.edu/13000.pdf"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io3BrAQl3so"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hyperlink" Target="https://stateof.creativecommons.org/?utm_campaign=2014fund&amp;utm_source=carousel&amp;utm_medium=web" TargetMode="External"/><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vtechworks.lib.vt.edu" TargetMode="External"/><Relationship Id="rId4" Type="http://schemas.openxmlformats.org/officeDocument/2006/relationships/hyperlink" Target="http://www.sparc.arl.org/resources/authors/addendum-2007"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hyperlink" Target="http://vimeo.com/6973160" TargetMode="External"/><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891" y="1382889"/>
            <a:ext cx="8607303" cy="1213555"/>
          </a:xfrm>
        </p:spPr>
        <p:txBody>
          <a:bodyPr>
            <a:noAutofit/>
          </a:bodyPr>
          <a:lstStyle/>
          <a:p>
            <a:r>
              <a:rPr lang="en-US" sz="4800" dirty="0" smtClean="0"/>
              <a:t>The </a:t>
            </a:r>
            <a:r>
              <a:rPr lang="en-US" sz="4800" dirty="0" smtClean="0"/>
              <a:t>Changing Publication Landscape</a:t>
            </a:r>
            <a:endParaRPr lang="en-US" sz="4800" dirty="0"/>
          </a:p>
        </p:txBody>
      </p:sp>
      <p:sp>
        <p:nvSpPr>
          <p:cNvPr id="3" name="Subtitle 2"/>
          <p:cNvSpPr>
            <a:spLocks noGrp="1"/>
          </p:cNvSpPr>
          <p:nvPr>
            <p:ph type="subTitle" idx="1"/>
          </p:nvPr>
        </p:nvSpPr>
        <p:spPr/>
        <p:txBody>
          <a:bodyPr>
            <a:normAutofit/>
          </a:bodyPr>
          <a:lstStyle/>
          <a:p>
            <a:r>
              <a:rPr lang="en-US" dirty="0" smtClean="0"/>
              <a:t>Gail McMillan</a:t>
            </a:r>
          </a:p>
          <a:p>
            <a:r>
              <a:rPr lang="en-US" sz="1600" dirty="0" smtClean="0"/>
              <a:t>Professor, Virginia Tech Libraries</a:t>
            </a:r>
          </a:p>
          <a:p>
            <a:r>
              <a:rPr lang="en-US" sz="1600" dirty="0" smtClean="0"/>
              <a:t>Director, </a:t>
            </a:r>
            <a:r>
              <a:rPr lang="en-US" sz="1600" dirty="0" smtClean="0">
                <a:hlinkClick r:id="rId3"/>
              </a:rPr>
              <a:t>Scholarly Communication</a:t>
            </a:r>
            <a:endParaRPr lang="en-US" sz="1600" dirty="0" smtClean="0"/>
          </a:p>
          <a:p>
            <a:r>
              <a:rPr lang="en-US" dirty="0" smtClean="0"/>
              <a:t>CAUS Built Environments Symposium, Feb. 26, 2016</a:t>
            </a:r>
            <a:endParaRPr lang="en-US" dirty="0"/>
          </a:p>
        </p:txBody>
      </p:sp>
      <p:pic>
        <p:nvPicPr>
          <p:cNvPr id="5" name="Picture 4" descr="Screen Shot 2015-01-29 at 12.38.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0528" y="5525911"/>
            <a:ext cx="1460500" cy="495300"/>
          </a:xfrm>
          <a:prstGeom prst="rect">
            <a:avLst/>
          </a:prstGeom>
        </p:spPr>
      </p:pic>
    </p:spTree>
    <p:extLst>
      <p:ext uri="{BB962C8B-B14F-4D97-AF65-F5344CB8AC3E}">
        <p14:creationId xmlns:p14="http://schemas.microsoft.com/office/powerpoint/2010/main" val="12591121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Two Roads to Open Access</a:t>
            </a:r>
            <a:endParaRPr lang="en-US" sz="4000" dirty="0"/>
          </a:p>
        </p:txBody>
      </p:sp>
      <p:sp>
        <p:nvSpPr>
          <p:cNvPr id="3" name="Content Placeholder 2"/>
          <p:cNvSpPr>
            <a:spLocks noGrp="1"/>
          </p:cNvSpPr>
          <p:nvPr>
            <p:ph idx="1"/>
          </p:nvPr>
        </p:nvSpPr>
        <p:spPr>
          <a:xfrm>
            <a:off x="457199" y="1803400"/>
            <a:ext cx="8686801" cy="4965700"/>
          </a:xfrm>
        </p:spPr>
        <p:txBody>
          <a:bodyPr>
            <a:normAutofit/>
          </a:bodyPr>
          <a:lstStyle/>
          <a:p>
            <a:r>
              <a:rPr lang="en-US" dirty="0" smtClean="0"/>
              <a:t>ARCHIVING: OA Repositories (green)</a:t>
            </a:r>
            <a:endParaRPr lang="en-US" dirty="0"/>
          </a:p>
          <a:p>
            <a:pPr lvl="1"/>
            <a:r>
              <a:rPr lang="en-US" dirty="0" err="1" smtClean="0">
                <a:hlinkClick r:id="rId3"/>
              </a:rPr>
              <a:t>VTechWorks</a:t>
            </a:r>
            <a:endParaRPr lang="en-US" dirty="0" smtClean="0"/>
          </a:p>
          <a:p>
            <a:pPr lvl="1"/>
            <a:r>
              <a:rPr lang="en-US" dirty="0" smtClean="0"/>
              <a:t>Subject depository</a:t>
            </a:r>
          </a:p>
          <a:p>
            <a:r>
              <a:rPr lang="en-US" dirty="0" smtClean="0"/>
              <a:t>PUBLISHING: OA Journals (gold)</a:t>
            </a:r>
          </a:p>
          <a:p>
            <a:pPr lvl="1"/>
            <a:r>
              <a:rPr lang="en-US" dirty="0" smtClean="0"/>
              <a:t>Sources, DOAJ, </a:t>
            </a:r>
            <a:r>
              <a:rPr lang="en-US" dirty="0" err="1" smtClean="0"/>
              <a:t>Ulrichs</a:t>
            </a:r>
            <a:r>
              <a:rPr lang="en-US" dirty="0" smtClean="0"/>
              <a:t>, etc.</a:t>
            </a:r>
          </a:p>
          <a:p>
            <a:pPr lvl="1"/>
            <a:r>
              <a:rPr lang="en-US" dirty="0"/>
              <a:t>Publisher policies: Sherpa/</a:t>
            </a:r>
            <a:r>
              <a:rPr lang="en-US" dirty="0" err="1" smtClean="0"/>
              <a:t>RoMEO</a:t>
            </a:r>
            <a:endParaRPr lang="en-US" dirty="0" smtClean="0"/>
          </a:p>
          <a:p>
            <a:pPr lvl="1"/>
            <a:r>
              <a:rPr lang="en-US" dirty="0" smtClean="0"/>
              <a:t>New business models</a:t>
            </a:r>
          </a:p>
          <a:p>
            <a:pPr lvl="2"/>
            <a:r>
              <a:rPr lang="en-US" dirty="0" smtClean="0">
                <a:hlinkClick r:id="rId4"/>
              </a:rPr>
              <a:t>Library publishing </a:t>
            </a:r>
            <a:r>
              <a:rPr lang="en-US" dirty="0" smtClean="0"/>
              <a:t>(platinum)</a:t>
            </a:r>
          </a:p>
        </p:txBody>
      </p:sp>
      <p:pic>
        <p:nvPicPr>
          <p:cNvPr id="4" name="Picture 3" descr="Screen Shot 2015-01-29 at 12.35.30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03974" y="5025698"/>
            <a:ext cx="883002" cy="1334179"/>
          </a:xfrm>
          <a:prstGeom prst="rect">
            <a:avLst/>
          </a:prstGeom>
        </p:spPr>
      </p:pic>
    </p:spTree>
    <p:extLst>
      <p:ext uri="{BB962C8B-B14F-4D97-AF65-F5344CB8AC3E}">
        <p14:creationId xmlns:p14="http://schemas.microsoft.com/office/powerpoint/2010/main" val="389428012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2070100"/>
            <a:ext cx="8229600" cy="4202056"/>
          </a:xfrm>
        </p:spPr>
        <p:txBody>
          <a:bodyPr>
            <a:normAutofit/>
          </a:bodyPr>
          <a:lstStyle/>
          <a:p>
            <a:r>
              <a:rPr lang="en-US" dirty="0"/>
              <a:t>Searchable database of publishers’ copyright and self-archiving policies</a:t>
            </a:r>
          </a:p>
          <a:p>
            <a:r>
              <a:rPr lang="en-US" dirty="0" smtClean="0"/>
              <a:t>Find </a:t>
            </a:r>
            <a:r>
              <a:rPr lang="en-US" dirty="0"/>
              <a:t>out </a:t>
            </a:r>
            <a:r>
              <a:rPr lang="en-US" dirty="0" smtClean="0"/>
              <a:t>if a publishers</a:t>
            </a:r>
            <a:r>
              <a:rPr lang="en-US" dirty="0"/>
              <a:t>’ </a:t>
            </a:r>
            <a:r>
              <a:rPr lang="en-US" dirty="0" smtClean="0"/>
              <a:t>copyright policies allow </a:t>
            </a:r>
            <a:r>
              <a:rPr lang="en-US" dirty="0"/>
              <a:t>institutional </a:t>
            </a:r>
            <a:r>
              <a:rPr lang="en-US" dirty="0" smtClean="0"/>
              <a:t>repository deposit</a:t>
            </a:r>
          </a:p>
          <a:p>
            <a:pPr lvl="1"/>
            <a:r>
              <a:rPr lang="en-US" dirty="0" smtClean="0"/>
              <a:t>Pre-print, post-print, publisher’s final version</a:t>
            </a:r>
          </a:p>
          <a:p>
            <a:r>
              <a:rPr lang="en-US" dirty="0" smtClean="0"/>
              <a:t>Searchable by: publisher name, journal title, ISSN</a:t>
            </a:r>
          </a:p>
          <a:p>
            <a:r>
              <a:rPr lang="en-US" dirty="0" smtClean="0"/>
              <a:t> </a:t>
            </a:r>
            <a:r>
              <a:rPr lang="en-US" dirty="0" smtClean="0">
                <a:hlinkClick r:id="rId3"/>
              </a:rPr>
              <a:t>http</a:t>
            </a:r>
            <a:r>
              <a:rPr lang="en-US" dirty="0">
                <a:hlinkClick r:id="rId3"/>
              </a:rPr>
              <a:t>://</a:t>
            </a:r>
            <a:r>
              <a:rPr lang="en-US" dirty="0" err="1">
                <a:hlinkClick r:id="rId3"/>
              </a:rPr>
              <a:t>www.sherpa.ac.uk</a:t>
            </a:r>
            <a:r>
              <a:rPr lang="en-US" dirty="0">
                <a:hlinkClick r:id="rId3"/>
              </a:rPr>
              <a:t>/</a:t>
            </a:r>
            <a:r>
              <a:rPr lang="en-US" dirty="0" err="1">
                <a:hlinkClick r:id="rId3"/>
              </a:rPr>
              <a:t>romeo</a:t>
            </a:r>
            <a:r>
              <a:rPr lang="en-US" dirty="0">
                <a:hlinkClick r:id="rId3"/>
              </a:rPr>
              <a:t>/</a:t>
            </a:r>
            <a:endParaRPr lang="en-US" dirty="0"/>
          </a:p>
        </p:txBody>
      </p:sp>
      <p:pic>
        <p:nvPicPr>
          <p:cNvPr id="4" name="Picture 3" descr="SherpaRomeoLogo.tif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244158"/>
            <a:ext cx="7115600" cy="1241742"/>
          </a:xfrm>
          <a:prstGeom prst="rect">
            <a:avLst/>
          </a:prstGeom>
        </p:spPr>
      </p:pic>
    </p:spTree>
    <p:extLst>
      <p:ext uri="{BB962C8B-B14F-4D97-AF65-F5344CB8AC3E}">
        <p14:creationId xmlns:p14="http://schemas.microsoft.com/office/powerpoint/2010/main" val="363841214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4158"/>
            <a:ext cx="8382000" cy="1339850"/>
          </a:xfrm>
        </p:spPr>
        <p:txBody>
          <a:bodyPr>
            <a:normAutofit/>
          </a:bodyPr>
          <a:lstStyle/>
          <a:p>
            <a:r>
              <a:rPr lang="en-US" sz="4000" dirty="0" smtClean="0"/>
              <a:t>Finding OA Journal Publishers</a:t>
            </a:r>
            <a:endParaRPr lang="en-US" sz="4000" dirty="0"/>
          </a:p>
        </p:txBody>
      </p:sp>
      <p:sp>
        <p:nvSpPr>
          <p:cNvPr id="3" name="Content Placeholder 2"/>
          <p:cNvSpPr>
            <a:spLocks noGrp="1"/>
          </p:cNvSpPr>
          <p:nvPr>
            <p:ph idx="1"/>
          </p:nvPr>
        </p:nvSpPr>
        <p:spPr>
          <a:xfrm>
            <a:off x="546100" y="2133600"/>
            <a:ext cx="8216900" cy="4305300"/>
          </a:xfrm>
        </p:spPr>
        <p:txBody>
          <a:bodyPr>
            <a:normAutofit fontScale="40000" lnSpcReduction="20000"/>
          </a:bodyPr>
          <a:lstStyle/>
          <a:p>
            <a:pPr marL="0" indent="0">
              <a:buNone/>
            </a:pPr>
            <a:endParaRPr lang="en-US" dirty="0" smtClean="0"/>
          </a:p>
          <a:p>
            <a:pPr marL="0" indent="0">
              <a:buNone/>
            </a:pPr>
            <a:r>
              <a:rPr lang="en-US" dirty="0" smtClean="0"/>
              <a:t>		           	</a:t>
            </a:r>
            <a:r>
              <a:rPr lang="en-US" sz="5100" dirty="0" smtClean="0">
                <a:hlinkClick r:id="rId3"/>
              </a:rPr>
              <a:t>Directory </a:t>
            </a:r>
            <a:r>
              <a:rPr lang="en-US" sz="5100" dirty="0">
                <a:hlinkClick r:id="rId3"/>
              </a:rPr>
              <a:t>of Open Access </a:t>
            </a:r>
            <a:r>
              <a:rPr lang="en-US" sz="5100" dirty="0" smtClean="0">
                <a:hlinkClick r:id="rId3"/>
              </a:rPr>
              <a:t>Journals</a:t>
            </a:r>
            <a:endParaRPr lang="en-US" sz="5100" dirty="0" smtClean="0"/>
          </a:p>
          <a:p>
            <a:pPr lvl="1"/>
            <a:r>
              <a:rPr lang="en-US" sz="5100" dirty="0" smtClean="0"/>
              <a:t>&gt;11,000 OA, peer-reviewed journals</a:t>
            </a:r>
          </a:p>
          <a:p>
            <a:pPr lvl="1"/>
            <a:r>
              <a:rPr lang="en-US" sz="5100" dirty="0" smtClean="0"/>
              <a:t>15 “built environment,” 152 “architecture,”  17 “industrial design”</a:t>
            </a:r>
          </a:p>
          <a:p>
            <a:pPr lvl="1"/>
            <a:endParaRPr lang="en-US" dirty="0" smtClean="0"/>
          </a:p>
          <a:p>
            <a:endParaRPr lang="en-US" dirty="0" smtClean="0"/>
          </a:p>
          <a:p>
            <a:pPr marL="0" indent="0">
              <a:buNone/>
            </a:pPr>
            <a:r>
              <a:rPr lang="en-US" dirty="0" smtClean="0"/>
              <a:t>		  </a:t>
            </a:r>
          </a:p>
          <a:p>
            <a:pPr lvl="1"/>
            <a:endParaRPr lang="en-US" sz="4900" dirty="0"/>
          </a:p>
          <a:p>
            <a:pPr lvl="1"/>
            <a:endParaRPr lang="en-US" sz="4900" dirty="0" smtClean="0"/>
          </a:p>
          <a:p>
            <a:pPr lvl="1"/>
            <a:r>
              <a:rPr lang="en-US" sz="5100" dirty="0">
                <a:hlinkClick r:id="rId4"/>
              </a:rPr>
              <a:t>http://ulrichsweb.serialssolutions.com.ezproxy.lib.vt.edu</a:t>
            </a:r>
            <a:r>
              <a:rPr lang="en-US" sz="5100" dirty="0" smtClean="0">
                <a:hlinkClick r:id="rId4"/>
              </a:rPr>
              <a:t>/</a:t>
            </a:r>
            <a:endParaRPr lang="en-US" sz="5100" dirty="0" smtClean="0"/>
          </a:p>
          <a:p>
            <a:pPr lvl="1"/>
            <a:r>
              <a:rPr lang="en-US" sz="5100" dirty="0" smtClean="0"/>
              <a:t>77,655 peer reviewed, active journals (10,472 OA)</a:t>
            </a:r>
          </a:p>
          <a:p>
            <a:pPr lvl="1"/>
            <a:r>
              <a:rPr lang="en-US" sz="5100" dirty="0" smtClean="0"/>
              <a:t>85 OA “built environment”</a:t>
            </a:r>
          </a:p>
          <a:p>
            <a:pPr lvl="1"/>
            <a:r>
              <a:rPr lang="en-US" sz="5100" dirty="0" smtClean="0"/>
              <a:t>OA, online, academic/scholarly, peer reviewed</a:t>
            </a:r>
            <a:endParaRPr lang="en-US" sz="5100" dirty="0"/>
          </a:p>
        </p:txBody>
      </p:sp>
      <p:pic>
        <p:nvPicPr>
          <p:cNvPr id="4" name="Picture 3" descr="Screen Shot 2015-01-29 at 12.10.35 PM.png">
            <a:hlinkClick r:id="rId3"/>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112" y="1996104"/>
            <a:ext cx="2221311" cy="884592"/>
          </a:xfrm>
          <a:prstGeom prst="rect">
            <a:avLst/>
          </a:prstGeom>
        </p:spPr>
      </p:pic>
      <p:pic>
        <p:nvPicPr>
          <p:cNvPr id="6" name="Picture 5" descr="Screen Shot 2015-02-04 at 5.07.06 PM.png">
            <a:hlinkClick r:id="rId6" action="ppaction://hlinkfile"/>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2812" y="3799417"/>
            <a:ext cx="4979988" cy="1156721"/>
          </a:xfrm>
          <a:prstGeom prst="rect">
            <a:avLst/>
          </a:prstGeom>
        </p:spPr>
      </p:pic>
    </p:spTree>
    <p:extLst>
      <p:ext uri="{BB962C8B-B14F-4D97-AF65-F5344CB8AC3E}">
        <p14:creationId xmlns:p14="http://schemas.microsoft.com/office/powerpoint/2010/main" val="154074845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Where not to publish</a:t>
            </a:r>
            <a:endParaRPr lang="en-US" sz="4000" dirty="0"/>
          </a:p>
        </p:txBody>
      </p:sp>
      <p:sp>
        <p:nvSpPr>
          <p:cNvPr id="3" name="Content Placeholder 2"/>
          <p:cNvSpPr>
            <a:spLocks noGrp="1"/>
          </p:cNvSpPr>
          <p:nvPr>
            <p:ph idx="1"/>
          </p:nvPr>
        </p:nvSpPr>
        <p:spPr>
          <a:xfrm>
            <a:off x="457200" y="1600200"/>
            <a:ext cx="8229600" cy="4889500"/>
          </a:xfrm>
        </p:spPr>
        <p:txBody>
          <a:bodyPr>
            <a:normAutofit/>
          </a:bodyPr>
          <a:lstStyle/>
          <a:p>
            <a:pPr marL="0" indent="0">
              <a:buNone/>
            </a:pPr>
            <a:r>
              <a:rPr lang="en-US" dirty="0" smtClean="0"/>
              <a:t>Consider a journal’s code of </a:t>
            </a:r>
            <a:r>
              <a:rPr lang="en-US" dirty="0" err="1" smtClean="0"/>
              <a:t>donduct</a:t>
            </a:r>
            <a:endParaRPr lang="en-US" dirty="0" smtClean="0">
              <a:hlinkClick r:id="rId3"/>
            </a:endParaRPr>
          </a:p>
          <a:p>
            <a:pPr lvl="1"/>
            <a:r>
              <a:rPr lang="en-US" dirty="0" smtClean="0">
                <a:hlinkClick r:id="rId3"/>
              </a:rPr>
              <a:t>OASPA</a:t>
            </a:r>
            <a:r>
              <a:rPr lang="en-US" dirty="0">
                <a:hlinkClick r:id="rId3"/>
              </a:rPr>
              <a:t>: Open Access Scholarly Publishers Association</a:t>
            </a:r>
            <a:r>
              <a:rPr lang="en-US" dirty="0"/>
              <a:t>	</a:t>
            </a:r>
            <a:endParaRPr lang="en-US" dirty="0" smtClean="0"/>
          </a:p>
          <a:p>
            <a:pPr lvl="2"/>
            <a:r>
              <a:rPr lang="en-US" sz="1200" dirty="0" smtClean="0">
                <a:hlinkClick r:id="rId3"/>
              </a:rPr>
              <a:t>http</a:t>
            </a:r>
            <a:r>
              <a:rPr lang="en-US" sz="1200" dirty="0">
                <a:hlinkClick r:id="rId3"/>
              </a:rPr>
              <a:t>://oaspa.org/</a:t>
            </a:r>
            <a:endParaRPr lang="en-US" sz="1200" dirty="0"/>
          </a:p>
          <a:p>
            <a:pPr lvl="1"/>
            <a:r>
              <a:rPr lang="en-US" dirty="0">
                <a:hlinkClick r:id="rId4"/>
              </a:rPr>
              <a:t>COPE: Committee on Publication Ethics</a:t>
            </a:r>
            <a:endParaRPr lang="en-US" dirty="0"/>
          </a:p>
          <a:p>
            <a:pPr lvl="2"/>
            <a:r>
              <a:rPr lang="en-US" sz="1200" dirty="0">
                <a:hlinkClick r:id="rId4"/>
              </a:rPr>
              <a:t>http://publicationethics.org/</a:t>
            </a:r>
            <a:endParaRPr lang="en-US" sz="1200" dirty="0"/>
          </a:p>
          <a:p>
            <a:endParaRPr lang="en-US" dirty="0" smtClean="0"/>
          </a:p>
          <a:p>
            <a:pPr marL="0" indent="0">
              <a:buNone/>
            </a:pPr>
            <a:endParaRPr lang="en-US" dirty="0" smtClean="0"/>
          </a:p>
          <a:p>
            <a:pPr marL="0" indent="0">
              <a:buNone/>
            </a:pPr>
            <a:r>
              <a:rPr lang="en-US" dirty="0" err="1" smtClean="0"/>
              <a:t>Beall’s</a:t>
            </a:r>
            <a:r>
              <a:rPr lang="en-US" dirty="0" smtClean="0"/>
              <a:t> List: </a:t>
            </a:r>
            <a:r>
              <a:rPr lang="en-US" dirty="0"/>
              <a:t>Potential, possible, or </a:t>
            </a:r>
            <a:r>
              <a:rPr lang="en-US" dirty="0" smtClean="0"/>
              <a:t>probable predatory scholarly </a:t>
            </a:r>
            <a:r>
              <a:rPr lang="en-US" dirty="0"/>
              <a:t>open-access </a:t>
            </a:r>
            <a:r>
              <a:rPr lang="en-US" dirty="0" smtClean="0"/>
              <a:t>publishers</a:t>
            </a:r>
          </a:p>
          <a:p>
            <a:pPr lvl="1"/>
            <a:r>
              <a:rPr lang="en-US" sz="1400" dirty="0">
                <a:hlinkClick r:id="rId5"/>
              </a:rPr>
              <a:t>http://scholarlyoa.com/publishers</a:t>
            </a:r>
            <a:r>
              <a:rPr lang="en-US" sz="1400" dirty="0" smtClean="0">
                <a:hlinkClick r:id="rId5"/>
              </a:rPr>
              <a:t>/</a:t>
            </a:r>
            <a:endParaRPr lang="en-US" sz="1400" dirty="0" smtClean="0"/>
          </a:p>
          <a:p>
            <a:pPr lvl="1"/>
            <a:r>
              <a:rPr lang="en-US" sz="1400" dirty="0">
                <a:hlinkClick r:id="rId6"/>
              </a:rPr>
              <a:t>http://scholarlyoa.com/individual-journals</a:t>
            </a:r>
            <a:r>
              <a:rPr lang="en-US" sz="1400" dirty="0" smtClean="0">
                <a:hlinkClick r:id="rId6"/>
              </a:rPr>
              <a:t>/</a:t>
            </a:r>
            <a:endParaRPr lang="en-US" sz="1400" dirty="0"/>
          </a:p>
        </p:txBody>
      </p:sp>
      <p:pic>
        <p:nvPicPr>
          <p:cNvPr id="5" name="Picture 4" descr="Screen Shot 2015-01-29 at 12.41.36 PM.png">
            <a:hlinkClick r:id="rId7"/>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65201" y="3551238"/>
            <a:ext cx="7213600" cy="1041400"/>
          </a:xfrm>
          <a:prstGeom prst="rect">
            <a:avLst/>
          </a:prstGeom>
        </p:spPr>
      </p:pic>
    </p:spTree>
    <p:extLst>
      <p:ext uri="{BB962C8B-B14F-4D97-AF65-F5344CB8AC3E}">
        <p14:creationId xmlns:p14="http://schemas.microsoft.com/office/powerpoint/2010/main" val="31595633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a:t>ETDs and Future </a:t>
            </a:r>
            <a:r>
              <a:rPr lang="en-US" sz="4400" dirty="0" smtClean="0"/>
              <a:t>Scholars</a:t>
            </a:r>
            <a:r>
              <a:rPr lang="en-US" dirty="0" smtClean="0"/>
              <a:t/>
            </a:r>
            <a:br>
              <a:rPr lang="en-US" dirty="0" smtClean="0"/>
            </a:br>
            <a:r>
              <a:rPr lang="en-US" sz="2800" dirty="0" smtClean="0"/>
              <a:t>2011</a:t>
            </a:r>
            <a:r>
              <a:rPr lang="en-US" sz="2800" dirty="0"/>
              <a:t>-2012 Publishers’ </a:t>
            </a:r>
            <a:r>
              <a:rPr lang="en-US" sz="2800" dirty="0" smtClean="0"/>
              <a:t>Surveys</a:t>
            </a:r>
            <a:endParaRPr lang="en-US" sz="2800" dirty="0"/>
          </a:p>
        </p:txBody>
      </p:sp>
      <p:sp>
        <p:nvSpPr>
          <p:cNvPr id="3" name="Content Placeholder 2"/>
          <p:cNvSpPr>
            <a:spLocks noGrp="1"/>
          </p:cNvSpPr>
          <p:nvPr>
            <p:ph idx="1"/>
          </p:nvPr>
        </p:nvSpPr>
        <p:spPr>
          <a:xfrm>
            <a:off x="520700" y="1765300"/>
            <a:ext cx="8064500" cy="4300221"/>
          </a:xfrm>
        </p:spPr>
        <p:txBody>
          <a:bodyPr>
            <a:noAutofit/>
          </a:bodyPr>
          <a:lstStyle/>
          <a:p>
            <a:pPr marL="0" indent="0">
              <a:buNone/>
            </a:pPr>
            <a:r>
              <a:rPr lang="en-US" dirty="0"/>
              <a:t>Which of the following statements best reflects the editorial policy or practice governing your enterprise? </a:t>
            </a:r>
          </a:p>
          <a:p>
            <a:pPr marL="0" indent="0">
              <a:buNone/>
            </a:pPr>
            <a:r>
              <a:rPr lang="en-US" dirty="0" smtClean="0"/>
              <a:t>Manuscripts </a:t>
            </a:r>
            <a:r>
              <a:rPr lang="en-US" dirty="0"/>
              <a:t>that are revisions derived from openly accessible electronic theses and dissertations (ETDs) are</a:t>
            </a:r>
            <a:r>
              <a:rPr lang="en-US" dirty="0" smtClean="0"/>
              <a:t>…</a:t>
            </a:r>
          </a:p>
          <a:p>
            <a:pPr lvl="1">
              <a:spcBef>
                <a:spcPts val="0"/>
              </a:spcBef>
            </a:pPr>
            <a:r>
              <a:rPr lang="en-US" sz="2000" dirty="0" smtClean="0"/>
              <a:t>Always welcome for submission.	</a:t>
            </a:r>
            <a:r>
              <a:rPr lang="en-US" sz="2000" dirty="0"/>
              <a:t>
Considered on a case-by-case basis.	
Considered ONLY IF the contents and conclusions in the manuscript are substantially different from the ETD.	
Considered ONLY IF the ETD has access limited to the campus or institution where it was completed.	 	
Not considered under any circumstances.	
Other  (please elaborate) </a:t>
            </a:r>
          </a:p>
        </p:txBody>
      </p:sp>
    </p:spTree>
    <p:extLst>
      <p:ext uri="{BB962C8B-B14F-4D97-AF65-F5344CB8AC3E}">
        <p14:creationId xmlns:p14="http://schemas.microsoft.com/office/powerpoint/2010/main" val="241964326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9700" y="274638"/>
            <a:ext cx="8760543" cy="1198562"/>
          </a:xfrm>
        </p:spPr>
        <p:txBody>
          <a:bodyPr>
            <a:noAutofit/>
          </a:bodyPr>
          <a:lstStyle/>
          <a:p>
            <a:r>
              <a:rPr lang="en-US" sz="2800" dirty="0" smtClean="0"/>
              <a:t>Hum/</a:t>
            </a:r>
            <a:r>
              <a:rPr lang="en-US" sz="2800" dirty="0" err="1" smtClean="0"/>
              <a:t>SoSci</a:t>
            </a:r>
            <a:r>
              <a:rPr lang="en-US" sz="2800" dirty="0" smtClean="0"/>
              <a:t> publishers’ responses: Manuscripts that are revisions derived from openly accessible ETDs are</a:t>
            </a:r>
            <a:endParaRPr lang="en-US" sz="2800" dirty="0"/>
          </a:p>
        </p:txBody>
      </p:sp>
      <p:sp>
        <p:nvSpPr>
          <p:cNvPr id="3" name="Content Placeholder 2"/>
          <p:cNvSpPr>
            <a:spLocks noGrp="1"/>
          </p:cNvSpPr>
          <p:nvPr>
            <p:ph idx="1"/>
          </p:nvPr>
        </p:nvSpPr>
        <p:spPr>
          <a:xfrm>
            <a:off x="457200" y="1803400"/>
            <a:ext cx="8229600" cy="4322763"/>
          </a:xfrm>
        </p:spPr>
        <p:txBody>
          <a:bodyPr/>
          <a:lstStyle/>
          <a:p>
            <a:pPr>
              <a:spcBef>
                <a:spcPts val="0"/>
              </a:spcBef>
            </a:pPr>
            <a:r>
              <a:rPr lang="en-US" sz="2000" dirty="0" smtClean="0"/>
              <a:t>75 (12% of 615) social sciences and arts and humanities journal editors</a:t>
            </a:r>
          </a:p>
          <a:p>
            <a:pPr>
              <a:spcBef>
                <a:spcPts val="0"/>
              </a:spcBef>
            </a:pPr>
            <a:r>
              <a:rPr lang="en-US" sz="2000" dirty="0" smtClean="0"/>
              <a:t>53 (40% of 131) AAUP press directors</a:t>
            </a:r>
          </a:p>
          <a:p>
            <a:pPr>
              <a:spcBef>
                <a:spcPts val="0"/>
              </a:spcBef>
            </a:pPr>
            <a:r>
              <a:rPr lang="en-US" sz="2000" dirty="0" smtClean="0"/>
              <a:t>17% response rate (128/764)</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472771738"/>
              </p:ext>
            </p:extLst>
          </p:nvPr>
        </p:nvGraphicFramePr>
        <p:xfrm>
          <a:off x="2717800" y="2759224"/>
          <a:ext cx="5969000" cy="3766009"/>
        </p:xfrm>
        <a:graphic>
          <a:graphicData uri="http://schemas.openxmlformats.org/presentationml/2006/ole">
            <mc:AlternateContent xmlns:mc="http://schemas.openxmlformats.org/markup-compatibility/2006">
              <mc:Choice xmlns:v="urn:schemas-microsoft-com:vml" Requires="v">
                <p:oleObj spid="_x0000_s2122" name="Worksheet" r:id="rId4" imgW="6159273" imgH="3886057" progId="Excel.Sheet.12">
                  <p:embed/>
                </p:oleObj>
              </mc:Choice>
              <mc:Fallback>
                <p:oleObj name="Worksheet" r:id="rId4" imgW="6159273" imgH="3886057"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7800" y="2759224"/>
                        <a:ext cx="5969000" cy="3766009"/>
                      </a:xfrm>
                      <a:prstGeom prst="rect">
                        <a:avLst/>
                      </a:prstGeom>
                      <a:noFill/>
                      <a:extLst/>
                    </p:spPr>
                  </p:pic>
                </p:oleObj>
              </mc:Fallback>
            </mc:AlternateContent>
          </a:graphicData>
        </a:graphic>
      </p:graphicFrame>
    </p:spTree>
    <p:extLst>
      <p:ext uri="{BB962C8B-B14F-4D97-AF65-F5344CB8AC3E}">
        <p14:creationId xmlns:p14="http://schemas.microsoft.com/office/powerpoint/2010/main" val="34468214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8"/>
          <p:cNvSpPr>
            <a:spLocks noGrp="1"/>
          </p:cNvSpPr>
          <p:nvPr>
            <p:ph type="title"/>
          </p:nvPr>
        </p:nvSpPr>
        <p:spPr/>
        <p:txBody>
          <a:bodyPr>
            <a:noAutofit/>
          </a:bodyPr>
          <a:lstStyle/>
          <a:p>
            <a:pPr eaLnBrk="1" fontAlgn="auto" hangingPunct="1">
              <a:spcAft>
                <a:spcPts val="0"/>
              </a:spcAft>
              <a:defRPr/>
            </a:pPr>
            <a:r>
              <a:rPr lang="en-US" sz="3600" b="0" dirty="0" smtClean="0">
                <a:solidFill>
                  <a:schemeClr val="bg1"/>
                </a:solidFill>
                <a:latin typeface="Times" charset="0"/>
                <a:ea typeface="Times" charset="0"/>
                <a:cs typeface="Times" charset="0"/>
              </a:rPr>
              <a:t>sible ETDs are… </a:t>
            </a:r>
          </a:p>
        </p:txBody>
      </p:sp>
      <p:sp>
        <p:nvSpPr>
          <p:cNvPr id="2" name="Rectangle 1"/>
          <p:cNvSpPr/>
          <p:nvPr/>
        </p:nvSpPr>
        <p:spPr>
          <a:xfrm>
            <a:off x="550015" y="347144"/>
            <a:ext cx="8260226" cy="830997"/>
          </a:xfrm>
          <a:prstGeom prst="rect">
            <a:avLst/>
          </a:prstGeom>
        </p:spPr>
        <p:txBody>
          <a:bodyPr wrap="square">
            <a:spAutoFit/>
          </a:bodyPr>
          <a:lstStyle/>
          <a:p>
            <a:r>
              <a:rPr lang="en-US" sz="2400" dirty="0" smtClean="0">
                <a:latin typeface="Times"/>
                <a:cs typeface="Times"/>
              </a:rPr>
              <a:t>Hum/</a:t>
            </a:r>
            <a:r>
              <a:rPr lang="en-US" sz="2400" dirty="0" err="1" smtClean="0">
                <a:latin typeface="Times"/>
                <a:cs typeface="Times"/>
              </a:rPr>
              <a:t>SoSci</a:t>
            </a:r>
            <a:r>
              <a:rPr lang="en-US" sz="2400" dirty="0" smtClean="0">
                <a:latin typeface="Times"/>
                <a:cs typeface="Times"/>
              </a:rPr>
              <a:t> journal and press responses: Manuscripts that are </a:t>
            </a:r>
            <a:r>
              <a:rPr lang="en-US" sz="2400" dirty="0">
                <a:latin typeface="Times"/>
                <a:cs typeface="Times"/>
              </a:rPr>
              <a:t>revisions derived from openly accessible ETDs </a:t>
            </a:r>
            <a:r>
              <a:rPr lang="en-US" sz="2400" dirty="0" smtClean="0">
                <a:latin typeface="Times"/>
                <a:cs typeface="Times"/>
              </a:rPr>
              <a:t>are</a:t>
            </a:r>
            <a:endParaRPr lang="en-US" sz="2400" dirty="0">
              <a:latin typeface="Times"/>
              <a:cs typeface="Times"/>
            </a:endParaRPr>
          </a:p>
        </p:txBody>
      </p:sp>
      <p:graphicFrame>
        <p:nvGraphicFramePr>
          <p:cNvPr id="6" name="Chart 5"/>
          <p:cNvGraphicFramePr/>
          <p:nvPr>
            <p:extLst>
              <p:ext uri="{D42A27DB-BD31-4B8C-83A1-F6EECF244321}">
                <p14:modId xmlns:p14="http://schemas.microsoft.com/office/powerpoint/2010/main" val="1538927551"/>
              </p:ext>
            </p:extLst>
          </p:nvPr>
        </p:nvGraphicFramePr>
        <p:xfrm>
          <a:off x="457201" y="1639017"/>
          <a:ext cx="8143034" cy="482035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2242717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8"/>
          <p:cNvSpPr>
            <a:spLocks noGrp="1"/>
          </p:cNvSpPr>
          <p:nvPr>
            <p:ph type="title"/>
          </p:nvPr>
        </p:nvSpPr>
        <p:spPr>
          <a:xfrm>
            <a:off x="457200" y="274638"/>
            <a:ext cx="8343041" cy="1143000"/>
          </a:xfrm>
        </p:spPr>
        <p:txBody>
          <a:bodyPr>
            <a:noAutofit/>
          </a:bodyPr>
          <a:lstStyle/>
          <a:p>
            <a:pPr>
              <a:defRPr/>
            </a:pPr>
            <a:r>
              <a:rPr lang="en-US" sz="3200" dirty="0">
                <a:latin typeface="Times" charset="0"/>
                <a:ea typeface="Times" charset="0"/>
                <a:cs typeface="Times" charset="0"/>
              </a:rPr>
              <a:t>Comments: Humanities/Social </a:t>
            </a:r>
            <a:r>
              <a:rPr lang="en-US" sz="3200" dirty="0" smtClean="0">
                <a:latin typeface="Times" charset="0"/>
                <a:ea typeface="Times" charset="0"/>
                <a:cs typeface="Times" charset="0"/>
              </a:rPr>
              <a:t>Sciences </a:t>
            </a:r>
            <a:r>
              <a:rPr lang="en-US" sz="3200" dirty="0">
                <a:latin typeface="Times" charset="0"/>
                <a:ea typeface="Times" charset="0"/>
                <a:cs typeface="Times" charset="0"/>
              </a:rPr>
              <a:t>Survey</a:t>
            </a:r>
            <a:endParaRPr lang="en-US" sz="3200" b="0" dirty="0" smtClean="0">
              <a:cs typeface="+mj-cs"/>
            </a:endParaRPr>
          </a:p>
        </p:txBody>
      </p:sp>
      <p:sp>
        <p:nvSpPr>
          <p:cNvPr id="35841" name="Content Placeholder 3"/>
          <p:cNvSpPr>
            <a:spLocks noGrp="1"/>
          </p:cNvSpPr>
          <p:nvPr>
            <p:ph idx="1"/>
          </p:nvPr>
        </p:nvSpPr>
        <p:spPr>
          <a:xfrm>
            <a:off x="304801" y="1308100"/>
            <a:ext cx="8495440" cy="5372100"/>
          </a:xfrm>
        </p:spPr>
        <p:txBody>
          <a:bodyPr>
            <a:normAutofit fontScale="85000" lnSpcReduction="20000"/>
          </a:bodyPr>
          <a:lstStyle/>
          <a:p>
            <a:pPr marL="114300" indent="-4763">
              <a:buSzPct val="100000"/>
              <a:buNone/>
            </a:pPr>
            <a:endParaRPr lang="en-US" altLang="ja-JP" dirty="0" smtClean="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Prior availability through an IR is not usually the deciding factor. We are more </a:t>
            </a:r>
            <a:r>
              <a:rPr lang="en-US" altLang="ja-JP" b="1" dirty="0">
                <a:latin typeface="Times" charset="0"/>
                <a:ea typeface="ＭＳ Ｐゴシック" charset="0"/>
                <a:cs typeface="Times" charset="0"/>
              </a:rPr>
              <a:t>interested in the quality of the work, how well it fits with our list, and whether it deserves wider dissemination and promotion.</a:t>
            </a:r>
            <a:r>
              <a:rPr lang="ja-JP" altLang="en-US" dirty="0" smtClean="0">
                <a:latin typeface="Times" charset="0"/>
                <a:ea typeface="ＭＳ Ｐゴシック" charset="0"/>
                <a:cs typeface="Times" charset="0"/>
              </a:rPr>
              <a:t>”</a:t>
            </a:r>
            <a:endParaRPr lang="en-US" altLang="ja-JP" dirty="0" smtClean="0">
              <a:latin typeface="Times" charset="0"/>
              <a:ea typeface="ＭＳ Ｐゴシック" charset="0"/>
              <a:cs typeface="Times" charset="0"/>
            </a:endParaRPr>
          </a:p>
          <a:p>
            <a:pPr marL="114300" indent="-4763">
              <a:buSzPct val="100000"/>
              <a:buNone/>
            </a:pPr>
            <a:r>
              <a:rPr lang="en-US" altLang="ja-JP" dirty="0">
                <a:latin typeface="Times" charset="0"/>
                <a:ea typeface="ＭＳ Ｐゴシック" charset="0"/>
                <a:cs typeface="Times" charset="0"/>
              </a:rPr>
              <a:t>	</a:t>
            </a:r>
            <a:r>
              <a:rPr lang="ja-JP" altLang="en-US" dirty="0" smtClean="0">
                <a:latin typeface="Times" charset="0"/>
                <a:ea typeface="ＭＳ Ｐゴシック" charset="0"/>
                <a:cs typeface="Times" charset="0"/>
              </a:rPr>
              <a:t>“</a:t>
            </a:r>
            <a:r>
              <a:rPr lang="en-US" altLang="ja-JP" dirty="0">
                <a:latin typeface="Times" charset="0"/>
                <a:ea typeface="ＭＳ Ｐゴシック" charset="0"/>
                <a:cs typeface="Times" charset="0"/>
              </a:rPr>
              <a:t>We do not consider the dissertation to be the equivalent of a book. It is student work; a book is professional work.</a:t>
            </a:r>
            <a:r>
              <a:rPr lang="ja-JP" altLang="en-US" dirty="0" smtClean="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r>
              <a:rPr lang="ja-JP" altLang="en-US" dirty="0">
                <a:latin typeface="Times" charset="0"/>
                <a:ea typeface="ＭＳ Ｐゴシック" charset="0"/>
                <a:cs typeface="Times" charset="0"/>
              </a:rPr>
              <a:t>“</a:t>
            </a:r>
            <a:r>
              <a:rPr lang="en-US" altLang="ja-JP" dirty="0">
                <a:latin typeface="Times" charset="0"/>
                <a:ea typeface="ＭＳ Ｐゴシック" charset="0"/>
                <a:cs typeface="Times" charset="0"/>
              </a:rPr>
              <a:t>Dissertations have never counted as publications… A </a:t>
            </a:r>
            <a:r>
              <a:rPr lang="en-US" altLang="ja-JP" dirty="0" err="1">
                <a:latin typeface="Times" charset="0"/>
                <a:ea typeface="ＭＳ Ｐゴシック" charset="0"/>
                <a:cs typeface="Times" charset="0"/>
              </a:rPr>
              <a:t>pdf</a:t>
            </a:r>
            <a:r>
              <a:rPr lang="en-US" altLang="ja-JP" dirty="0">
                <a:latin typeface="Times" charset="0"/>
                <a:ea typeface="ＭＳ Ｐゴシック" charset="0"/>
                <a:cs typeface="Times" charset="0"/>
              </a:rPr>
              <a:t> of an unpublished work is still an unpublished work.</a:t>
            </a:r>
            <a:r>
              <a:rPr lang="ja-JP" altLang="en-US" dirty="0" smtClean="0">
                <a:latin typeface="Times" charset="0"/>
                <a:ea typeface="ＭＳ Ｐゴシック" charset="0"/>
                <a:cs typeface="Times" charset="0"/>
              </a:rPr>
              <a:t>”</a:t>
            </a:r>
            <a:endParaRPr lang="en-US" altLang="ja-JP" sz="3400" dirty="0">
              <a:ea typeface="ＭＳ Ｐゴシック" charset="0"/>
            </a:endParaRPr>
          </a:p>
          <a:p>
            <a:pPr marL="114300" indent="-4763">
              <a:buSzPct val="100000"/>
              <a:buNone/>
            </a:pPr>
            <a:r>
              <a:rPr lang="en-US" altLang="ja-JP" dirty="0">
                <a:latin typeface="Times" charset="0"/>
                <a:ea typeface="ＭＳ Ｐゴシック" charset="0"/>
                <a:cs typeface="Times" charset="0"/>
              </a:rPr>
              <a:t>“The editorial review and publication process entails substantial</a:t>
            </a:r>
            <a:r>
              <a:rPr lang="en-US" altLang="ja-JP" b="1" dirty="0">
                <a:latin typeface="Times" charset="0"/>
                <a:ea typeface="ＭＳ Ｐゴシック" charset="0"/>
                <a:cs typeface="Times" charset="0"/>
              </a:rPr>
              <a:t> refinement and revision of works </a:t>
            </a:r>
            <a:r>
              <a:rPr lang="en-US" altLang="ja-JP" dirty="0">
                <a:latin typeface="Times" charset="0"/>
                <a:ea typeface="ＭＳ Ｐゴシック" charset="0"/>
                <a:cs typeface="Times" charset="0"/>
              </a:rPr>
              <a:t>that originate as part of doctoral work and thus </a:t>
            </a:r>
            <a:r>
              <a:rPr lang="en-US" altLang="ja-JP" b="1" dirty="0">
                <a:solidFill>
                  <a:srgbClr val="FF0000"/>
                </a:solidFill>
                <a:latin typeface="Times" charset="0"/>
                <a:ea typeface="ＭＳ Ｐゴシック" charset="0"/>
                <a:cs typeface="Times" charset="0"/>
              </a:rPr>
              <a:t>we do not consider raw dissertations as competing with the works eventually published </a:t>
            </a:r>
            <a:r>
              <a:rPr lang="en-US" altLang="ja-JP" dirty="0">
                <a:latin typeface="Times" charset="0"/>
                <a:ea typeface="ＭＳ Ｐゴシック" charset="0"/>
                <a:cs typeface="Times" charset="0"/>
              </a:rPr>
              <a:t>under our imprint.</a:t>
            </a:r>
            <a:r>
              <a:rPr lang="ja-JP" altLang="en-US" dirty="0" smtClean="0">
                <a:latin typeface="Times" charset="0"/>
                <a:ea typeface="ＭＳ Ｐゴシック" charset="0"/>
                <a:cs typeface="Times" charset="0"/>
              </a:rPr>
              <a:t>”</a:t>
            </a:r>
            <a:endParaRPr lang="en-US" altLang="ja-JP" dirty="0">
              <a:latin typeface="Times" charset="0"/>
              <a:ea typeface="ＭＳ Ｐゴシック" charset="0"/>
              <a:cs typeface="Times" charset="0"/>
            </a:endParaRPr>
          </a:p>
          <a:p>
            <a:pPr marL="114300" indent="-4763">
              <a:buSzPct val="100000"/>
              <a:buNone/>
            </a:pPr>
            <a:r>
              <a:rPr lang="en-US" altLang="ja-JP" dirty="0" smtClean="0">
                <a:latin typeface="Times" charset="0"/>
                <a:ea typeface="ＭＳ Ｐゴシック" charset="0"/>
                <a:cs typeface="Times" charset="0"/>
              </a:rPr>
              <a:t>“</a:t>
            </a:r>
            <a:r>
              <a:rPr lang="en-US" altLang="ja-JP" dirty="0">
                <a:latin typeface="Times" charset="0"/>
                <a:ea typeface="ＭＳ Ｐゴシック" charset="0"/>
                <a:cs typeface="Times" charset="0"/>
              </a:rPr>
              <a:t>We normally consider theses or dissertations for publication only if the author is willing to </a:t>
            </a:r>
            <a:r>
              <a:rPr lang="en-US" altLang="ja-JP" b="1" dirty="0">
                <a:latin typeface="Times" charset="0"/>
                <a:ea typeface="ＭＳ Ｐゴシック" charset="0"/>
                <a:cs typeface="Times" charset="0"/>
              </a:rPr>
              <a:t>revise them for a broader audience</a:t>
            </a:r>
            <a:r>
              <a:rPr lang="en-US" altLang="ja-JP" dirty="0">
                <a:latin typeface="Times" charset="0"/>
                <a:ea typeface="ＭＳ Ｐゴシック" charset="0"/>
                <a:cs typeface="Times" charset="0"/>
              </a:rPr>
              <a:t>; this is our practice regardless of the availability of an ETD.”</a:t>
            </a:r>
          </a:p>
          <a:p>
            <a:pPr marL="114300" indent="-4763">
              <a:buSzPct val="100000"/>
              <a:buNone/>
            </a:pPr>
            <a:endParaRPr lang="en-US"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a:buSzPct val="100000"/>
              <a:buNone/>
            </a:pPr>
            <a:endParaRPr lang="en-US" altLang="ja-JP" dirty="0">
              <a:latin typeface="Times" charset="0"/>
              <a:ea typeface="ＭＳ Ｐゴシック" charset="0"/>
              <a:cs typeface="Times" charset="0"/>
            </a:endParaRPr>
          </a:p>
          <a:p>
            <a:pPr marL="114300" indent="-4763" eaLnBrk="1" hangingPunct="1">
              <a:buSzPct val="100000"/>
              <a:buFont typeface="Wingdings 3" charset="0"/>
              <a:buNone/>
            </a:pPr>
            <a:endParaRPr lang="en-US" altLang="ja-JP" dirty="0" smtClean="0">
              <a:latin typeface="Times" charset="0"/>
              <a:ea typeface="ＭＳ Ｐゴシック" charset="0"/>
              <a:cs typeface="Times" charset="0"/>
            </a:endParaRPr>
          </a:p>
        </p:txBody>
      </p:sp>
    </p:spTree>
    <p:extLst>
      <p:ext uri="{BB962C8B-B14F-4D97-AF65-F5344CB8AC3E}">
        <p14:creationId xmlns:p14="http://schemas.microsoft.com/office/powerpoint/2010/main" val="348227002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274638"/>
            <a:ext cx="8636000" cy="1143000"/>
          </a:xfrm>
        </p:spPr>
        <p:txBody>
          <a:bodyPr>
            <a:noAutofit/>
          </a:bodyPr>
          <a:lstStyle/>
          <a:p>
            <a:pPr algn="l"/>
            <a:r>
              <a:rPr lang="en-US" sz="3000" dirty="0" smtClean="0"/>
              <a:t>Science journal editors</a:t>
            </a:r>
            <a:r>
              <a:rPr lang="en-US" sz="3000" dirty="0"/>
              <a:t>’ </a:t>
            </a:r>
            <a:r>
              <a:rPr lang="en-US" sz="3000" dirty="0">
                <a:latin typeface="Times"/>
                <a:cs typeface="Times"/>
              </a:rPr>
              <a:t>responses: Manuscripts that are revisions derived from openly accessible ETDs are</a:t>
            </a:r>
            <a:endParaRPr lang="en-US" sz="3000" dirty="0"/>
          </a:p>
        </p:txBody>
      </p:sp>
      <p:sp>
        <p:nvSpPr>
          <p:cNvPr id="3" name="Content Placeholder 2"/>
          <p:cNvSpPr>
            <a:spLocks noGrp="1"/>
          </p:cNvSpPr>
          <p:nvPr>
            <p:ph idx="1"/>
          </p:nvPr>
        </p:nvSpPr>
        <p:spPr>
          <a:xfrm>
            <a:off x="392112" y="1854201"/>
            <a:ext cx="7345363" cy="3931920"/>
          </a:xfrm>
        </p:spPr>
        <p:txBody>
          <a:bodyPr/>
          <a:lstStyle/>
          <a:p>
            <a:pPr>
              <a:spcBef>
                <a:spcPts val="0"/>
              </a:spcBef>
            </a:pPr>
            <a:r>
              <a:rPr lang="en-US" sz="2400" dirty="0" smtClean="0"/>
              <a:t>27.9% response rate</a:t>
            </a:r>
          </a:p>
          <a:p>
            <a:pPr lvl="1">
              <a:spcBef>
                <a:spcPts val="0"/>
              </a:spcBef>
            </a:pPr>
            <a:r>
              <a:rPr lang="en-US" sz="2000" dirty="0" smtClean="0"/>
              <a:t>53 original respondents</a:t>
            </a:r>
          </a:p>
          <a:p>
            <a:pPr lvl="1">
              <a:spcBef>
                <a:spcPts val="0"/>
              </a:spcBef>
            </a:pPr>
            <a:r>
              <a:rPr lang="en-US" sz="2000" dirty="0" smtClean="0"/>
              <a:t>28 non-respondents </a:t>
            </a:r>
          </a:p>
          <a:p>
            <a:pPr marL="350838" lvl="1" indent="0">
              <a:spcBef>
                <a:spcPts val="0"/>
              </a:spcBef>
              <a:buNone/>
            </a:pPr>
            <a:r>
              <a:rPr lang="en-US" sz="2000" dirty="0"/>
              <a:t> </a:t>
            </a:r>
            <a:r>
              <a:rPr lang="en-US" sz="2000" dirty="0" smtClean="0"/>
              <a:t>        phone interviews</a:t>
            </a:r>
          </a:p>
        </p:txBody>
      </p:sp>
      <p:graphicFrame>
        <p:nvGraphicFramePr>
          <p:cNvPr id="4" name="Chart 3"/>
          <p:cNvGraphicFramePr/>
          <p:nvPr>
            <p:extLst>
              <p:ext uri="{D42A27DB-BD31-4B8C-83A1-F6EECF244321}">
                <p14:modId xmlns:p14="http://schemas.microsoft.com/office/powerpoint/2010/main" val="3725192263"/>
              </p:ext>
            </p:extLst>
          </p:nvPr>
        </p:nvGraphicFramePr>
        <p:xfrm>
          <a:off x="2400300" y="1663700"/>
          <a:ext cx="7289800" cy="53213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991533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65138"/>
            <a:ext cx="8229600" cy="817562"/>
          </a:xfrm>
        </p:spPr>
        <p:txBody>
          <a:bodyPr>
            <a:normAutofit/>
          </a:bodyPr>
          <a:lstStyle/>
          <a:p>
            <a:pPr>
              <a:defRPr/>
            </a:pPr>
            <a:r>
              <a:rPr lang="en-US" sz="3600" dirty="0" smtClean="0"/>
              <a:t>Comments: Science </a:t>
            </a:r>
            <a:r>
              <a:rPr lang="en-US" sz="3600" b="0" dirty="0" smtClean="0">
                <a:solidFill>
                  <a:schemeClr val="tx1"/>
                </a:solidFill>
              </a:rPr>
              <a:t>Editors’ Surveys</a:t>
            </a:r>
            <a:endParaRPr lang="en-US" sz="3600" b="0" dirty="0">
              <a:solidFill>
                <a:schemeClr val="tx1"/>
              </a:solidFill>
            </a:endParaRPr>
          </a:p>
        </p:txBody>
      </p:sp>
      <p:sp>
        <p:nvSpPr>
          <p:cNvPr id="44034" name="Content Placeholder 1"/>
          <p:cNvSpPr>
            <a:spLocks noGrp="1"/>
          </p:cNvSpPr>
          <p:nvPr>
            <p:ph idx="1"/>
          </p:nvPr>
        </p:nvSpPr>
        <p:spPr>
          <a:xfrm>
            <a:off x="215900" y="1790700"/>
            <a:ext cx="8763000" cy="5435600"/>
          </a:xfrm>
        </p:spPr>
        <p:txBody>
          <a:bodyPr>
            <a:noAutofit/>
          </a:bodyPr>
          <a:lstStyle/>
          <a:p>
            <a:pPr marL="0" indent="0">
              <a:buNone/>
            </a:pPr>
            <a:r>
              <a:rPr lang="ja-JP" altLang="en-US" sz="2000" dirty="0">
                <a:latin typeface="Times" charset="0"/>
                <a:ea typeface="ＭＳ Ｐゴシック" charset="0"/>
              </a:rPr>
              <a:t>“</a:t>
            </a:r>
            <a:r>
              <a:rPr lang="en-US" sz="2000" dirty="0">
                <a:latin typeface="Times" charset="0"/>
                <a:ea typeface="ＭＳ Ｐゴシック" charset="0"/>
              </a:rPr>
              <a:t>A peer-reviewed publication that comes out of a dissertation or thesis should not only be encouraged but is crucially important for the scholar's development and advancement of scientific knowledge.</a:t>
            </a:r>
            <a:r>
              <a:rPr lang="ja-JP" altLang="en-US" sz="2000" dirty="0">
                <a:latin typeface="Times" charset="0"/>
                <a:ea typeface="ＭＳ Ｐゴシック" charset="0"/>
              </a:rPr>
              <a:t>”</a:t>
            </a:r>
            <a:r>
              <a:rPr lang="en-US" sz="2000" dirty="0">
                <a:latin typeface="Times" charset="0"/>
                <a:ea typeface="ＭＳ Ｐゴシック" charset="0"/>
              </a:rPr>
              <a:t> </a:t>
            </a:r>
            <a:endParaRPr lang="en-US" altLang="ja-JP" sz="2000" dirty="0" smtClean="0">
              <a:latin typeface="Times" charset="0"/>
              <a:ea typeface="ＭＳ Ｐゴシック" charset="0"/>
            </a:endParaRPr>
          </a:p>
          <a:p>
            <a:pPr marL="0" indent="0">
              <a:buNone/>
            </a:pPr>
            <a:r>
              <a:rPr lang="ja-JP" altLang="en-US" sz="2000" dirty="0" smtClean="0">
                <a:latin typeface="Times" charset="0"/>
                <a:ea typeface="ＭＳ Ｐゴシック" charset="0"/>
              </a:rPr>
              <a:t>“</a:t>
            </a:r>
            <a:r>
              <a:rPr lang="en-US" sz="2000" dirty="0">
                <a:latin typeface="Times" charset="0"/>
                <a:ea typeface="ＭＳ Ｐゴシック" charset="0"/>
              </a:rPr>
              <a:t>It is our job to archive and publish the best research. Thus we are </a:t>
            </a:r>
            <a:r>
              <a:rPr lang="en-US" sz="2000" b="1" dirty="0">
                <a:latin typeface="Times" charset="0"/>
                <a:ea typeface="ＭＳ Ｐゴシック" charset="0"/>
              </a:rPr>
              <a:t>quite happy to publish material which otherwise would sit languishing on an online archive</a:t>
            </a:r>
            <a:r>
              <a:rPr lang="en-US" sz="2000" dirty="0">
                <a:latin typeface="Times" charset="0"/>
                <a:ea typeface="ＭＳ Ｐゴシック" charset="0"/>
              </a:rPr>
              <a:t>.</a:t>
            </a:r>
            <a:r>
              <a:rPr lang="ja-JP" altLang="en-US" sz="2000" dirty="0" smtClean="0">
                <a:latin typeface="Times" charset="0"/>
                <a:ea typeface="ＭＳ Ｐゴシック" charset="0"/>
              </a:rPr>
              <a:t>”</a:t>
            </a:r>
            <a:endParaRPr lang="en-US" altLang="ja-JP" sz="2000" dirty="0">
              <a:latin typeface="Times" charset="0"/>
              <a:ea typeface="ＭＳ Ｐゴシック" charset="0"/>
            </a:endParaRPr>
          </a:p>
          <a:p>
            <a:pPr marL="0" indent="0">
              <a:buNone/>
            </a:pPr>
            <a:r>
              <a:rPr lang="ja-JP" altLang="en-US" sz="2000" dirty="0" smtClean="0">
                <a:latin typeface="Times" charset="0"/>
                <a:ea typeface="ＭＳ Ｐゴシック" charset="0"/>
              </a:rPr>
              <a:t>“</a:t>
            </a:r>
            <a:r>
              <a:rPr lang="en-US" sz="2000" dirty="0" smtClean="0">
                <a:latin typeface="Times" charset="0"/>
                <a:ea typeface="ＭＳ Ｐゴシック" charset="0"/>
              </a:rPr>
              <a:t>While we </a:t>
            </a:r>
            <a:r>
              <a:rPr lang="en-US" sz="2000" dirty="0" err="1" smtClean="0">
                <a:latin typeface="Times" charset="0"/>
                <a:ea typeface="ＭＳ Ｐゴシック" charset="0"/>
              </a:rPr>
              <a:t>recognise</a:t>
            </a:r>
            <a:r>
              <a:rPr lang="en-US" sz="2000" dirty="0" smtClean="0">
                <a:latin typeface="Times" charset="0"/>
                <a:ea typeface="ＭＳ Ｐゴシック" charset="0"/>
              </a:rPr>
              <a:t> theses as legitimate and </a:t>
            </a:r>
            <a:r>
              <a:rPr lang="en-US" sz="2000" dirty="0" err="1" smtClean="0">
                <a:latin typeface="Times" charset="0"/>
                <a:ea typeface="ＭＳ Ｐゴシック" charset="0"/>
              </a:rPr>
              <a:t>citeable</a:t>
            </a:r>
            <a:r>
              <a:rPr lang="en-US" sz="2000" dirty="0" smtClean="0">
                <a:latin typeface="Times" charset="0"/>
                <a:ea typeface="ＭＳ Ｐゴシック" charset="0"/>
              </a:rPr>
              <a:t> publications, they are considered gray literature because they do not go through blind external peer review and are not published in a recognized peer reviewed outlet. They are </a:t>
            </a:r>
            <a:r>
              <a:rPr lang="en-US" sz="2000" b="1" dirty="0" smtClean="0">
                <a:latin typeface="Times" charset="0"/>
                <a:ea typeface="ＭＳ Ｐゴシック" charset="0"/>
              </a:rPr>
              <a:t>not considered prepublication</a:t>
            </a:r>
            <a:r>
              <a:rPr lang="en-US" sz="2000" dirty="0" smtClean="0">
                <a:latin typeface="Times" charset="0"/>
                <a:ea typeface="ＭＳ Ｐゴシック" charset="0"/>
              </a:rPr>
              <a:t>...</a:t>
            </a:r>
            <a:r>
              <a:rPr lang="ja-JP" altLang="en-US" sz="2000" dirty="0" smtClean="0">
                <a:latin typeface="Times" charset="0"/>
                <a:ea typeface="ＭＳ Ｐゴシック" charset="0"/>
              </a:rPr>
              <a:t>” </a:t>
            </a:r>
            <a:endParaRPr lang="en-US" altLang="ja-JP" sz="2000" dirty="0">
              <a:latin typeface="Times" charset="0"/>
              <a:ea typeface="ＭＳ Ｐゴシック" charset="0"/>
            </a:endParaRPr>
          </a:p>
          <a:p>
            <a:pPr marL="0" indent="0">
              <a:buNone/>
            </a:pPr>
            <a:r>
              <a:rPr lang="ja-JP" altLang="en-US" sz="2000" b="1" dirty="0">
                <a:latin typeface="Times" charset="0"/>
                <a:ea typeface="ＭＳ Ｐゴシック" charset="0"/>
              </a:rPr>
              <a:t>“</a:t>
            </a:r>
            <a:r>
              <a:rPr lang="en-US" sz="2000" b="1" dirty="0">
                <a:latin typeface="Times" charset="0"/>
                <a:ea typeface="ＭＳ Ｐゴシック" charset="0"/>
              </a:rPr>
              <a:t>Work which has not been published in archival peer reviewed journals is considered appropriate for submission, even if it is accessible elsewhere.</a:t>
            </a:r>
            <a:r>
              <a:rPr lang="ja-JP" altLang="en-US" sz="2000" b="1" dirty="0">
                <a:latin typeface="Times" charset="0"/>
                <a:ea typeface="ＭＳ Ｐゴシック" charset="0"/>
              </a:rPr>
              <a:t>”</a:t>
            </a:r>
            <a:endParaRPr lang="en-US" sz="2000" b="1" dirty="0">
              <a:latin typeface="Times" charset="0"/>
              <a:ea typeface="ＭＳ Ｐゴシック" charset="0"/>
            </a:endParaRPr>
          </a:p>
          <a:p>
            <a:pPr marL="0" indent="0">
              <a:buNone/>
            </a:pPr>
            <a:endParaRPr lang="en-US" altLang="ja-JP" sz="2200" dirty="0" smtClean="0">
              <a:latin typeface="Times" charset="0"/>
              <a:ea typeface="ＭＳ Ｐゴシック" charset="0"/>
            </a:endParaRPr>
          </a:p>
          <a:p>
            <a:pPr marL="0" indent="0">
              <a:buNone/>
            </a:pPr>
            <a:endParaRPr lang="en-US" altLang="ja-JP" sz="2400" dirty="0" smtClean="0">
              <a:latin typeface="Times" charset="0"/>
              <a:ea typeface="ＭＳ Ｐゴシック" charset="0"/>
            </a:endParaRPr>
          </a:p>
        </p:txBody>
      </p:sp>
    </p:spTree>
    <p:extLst>
      <p:ext uri="{BB962C8B-B14F-4D97-AF65-F5344CB8AC3E}">
        <p14:creationId xmlns:p14="http://schemas.microsoft.com/office/powerpoint/2010/main" val="26422412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177800"/>
            <a:ext cx="8610600" cy="1011238"/>
          </a:xfrm>
        </p:spPr>
        <p:txBody>
          <a:bodyPr>
            <a:noAutofit/>
          </a:bodyPr>
          <a:lstStyle/>
          <a:p>
            <a:r>
              <a:rPr lang="en-US" sz="3200" b="1" dirty="0"/>
              <a:t>101 Innovations in Scholarly Communication</a:t>
            </a:r>
            <a:br>
              <a:rPr lang="en-US" sz="3200" b="1" dirty="0"/>
            </a:br>
            <a:endParaRPr lang="en-US" sz="3200" dirty="0"/>
          </a:p>
        </p:txBody>
      </p:sp>
      <p:sp>
        <p:nvSpPr>
          <p:cNvPr id="3" name="Rectangle 2"/>
          <p:cNvSpPr/>
          <p:nvPr/>
        </p:nvSpPr>
        <p:spPr>
          <a:xfrm>
            <a:off x="6254127" y="6118738"/>
            <a:ext cx="2839276" cy="369332"/>
          </a:xfrm>
          <a:prstGeom prst="rect">
            <a:avLst/>
          </a:prstGeom>
        </p:spPr>
        <p:txBody>
          <a:bodyPr wrap="none">
            <a:spAutoFit/>
          </a:bodyPr>
          <a:lstStyle/>
          <a:p>
            <a:r>
              <a:rPr lang="en-US" sz="1400" dirty="0"/>
              <a:t> </a:t>
            </a:r>
            <a:r>
              <a:rPr lang="en-US" sz="1400" dirty="0" smtClean="0"/>
              <a:t>  http://</a:t>
            </a:r>
            <a:r>
              <a:rPr lang="en-US" sz="1400" dirty="0" err="1" smtClean="0"/>
              <a:t>innoscholcomm.silk.co</a:t>
            </a:r>
            <a:r>
              <a:rPr lang="en-US" dirty="0"/>
              <a:t>/</a:t>
            </a:r>
          </a:p>
        </p:txBody>
      </p:sp>
      <p:pic>
        <p:nvPicPr>
          <p:cNvPr id="8" name="Content Placeholder 7" descr="101Silk.tiff"/>
          <p:cNvPicPr>
            <a:picLocks noGrp="1" noChangeAspect="1"/>
          </p:cNvPicPr>
          <p:nvPr>
            <p:ph idx="1"/>
          </p:nvPr>
        </p:nvPicPr>
        <p:blipFill>
          <a:blip r:embed="rId3">
            <a:extLst>
              <a:ext uri="{28A0092B-C50C-407E-A947-70E740481C1C}">
                <a14:useLocalDpi xmlns:a14="http://schemas.microsoft.com/office/drawing/2010/main" val="0"/>
              </a:ext>
            </a:extLst>
          </a:blip>
          <a:srcRect l="-48132" r="-48132"/>
          <a:stretch>
            <a:fillRect/>
          </a:stretch>
        </p:blipFill>
        <p:spPr>
          <a:xfrm>
            <a:off x="-554309" y="686660"/>
            <a:ext cx="10147041" cy="5432078"/>
          </a:xfrm>
        </p:spPr>
      </p:pic>
    </p:spTree>
    <p:extLst>
      <p:ext uri="{BB962C8B-B14F-4D97-AF65-F5344CB8AC3E}">
        <p14:creationId xmlns:p14="http://schemas.microsoft.com/office/powerpoint/2010/main" val="261769130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noAutofit/>
          </a:bodyPr>
          <a:lstStyle/>
          <a:p>
            <a:pPr algn="ctr" eaLnBrk="1" fontAlgn="auto" hangingPunct="1">
              <a:spcAft>
                <a:spcPts val="0"/>
              </a:spcAft>
              <a:defRPr/>
            </a:pPr>
            <a:r>
              <a:rPr lang="en-US" sz="3600" b="0" dirty="0" smtClean="0">
                <a:latin typeface="Times" charset="0"/>
                <a:ea typeface="Times" charset="0"/>
                <a:cs typeface="Times" charset="0"/>
              </a:rPr>
              <a:t>Publishers’ ETD Policies 2011/2012</a:t>
            </a:r>
          </a:p>
        </p:txBody>
      </p:sp>
      <p:graphicFrame>
        <p:nvGraphicFramePr>
          <p:cNvPr id="6" name="Chart 5"/>
          <p:cNvGraphicFramePr/>
          <p:nvPr>
            <p:extLst>
              <p:ext uri="{D42A27DB-BD31-4B8C-83A1-F6EECF244321}">
                <p14:modId xmlns:p14="http://schemas.microsoft.com/office/powerpoint/2010/main" val="2455931977"/>
              </p:ext>
            </p:extLst>
          </p:nvPr>
        </p:nvGraphicFramePr>
        <p:xfrm>
          <a:off x="355500" y="1798638"/>
          <a:ext cx="8949267" cy="44227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75926916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09" y="274638"/>
            <a:ext cx="8550234" cy="1143000"/>
          </a:xfrm>
        </p:spPr>
        <p:txBody>
          <a:bodyPr>
            <a:noAutofit/>
          </a:bodyPr>
          <a:lstStyle/>
          <a:p>
            <a:pPr eaLnBrk="1" fontAlgn="auto" hangingPunct="1">
              <a:spcAft>
                <a:spcPts val="0"/>
              </a:spcAft>
              <a:defRPr/>
            </a:pPr>
            <a:r>
              <a:rPr lang="en-US" sz="3600" b="0" dirty="0" smtClean="0">
                <a:latin typeface="Times"/>
                <a:ea typeface="+mj-ea"/>
                <a:cs typeface="Times"/>
              </a:rPr>
              <a:t>Based on the data </a:t>
            </a:r>
            <a:br>
              <a:rPr lang="en-US" sz="3600" b="0" dirty="0" smtClean="0">
                <a:latin typeface="Times"/>
                <a:ea typeface="+mj-ea"/>
                <a:cs typeface="Times"/>
              </a:rPr>
            </a:br>
            <a:r>
              <a:rPr lang="en-US" sz="3600" b="0" dirty="0" smtClean="0">
                <a:latin typeface="Times"/>
                <a:ea typeface="+mj-ea"/>
                <a:cs typeface="Times"/>
              </a:rPr>
              <a:t>from 2011-2012 editors’/publishers’ surveys</a:t>
            </a:r>
            <a:endParaRPr lang="en-US" sz="3600" b="0" dirty="0">
              <a:latin typeface="Times"/>
              <a:ea typeface="+mj-ea"/>
              <a:cs typeface="Times"/>
            </a:endParaRPr>
          </a:p>
        </p:txBody>
      </p:sp>
      <p:sp>
        <p:nvSpPr>
          <p:cNvPr id="50177" name="Content Placeholder 2"/>
          <p:cNvSpPr>
            <a:spLocks noGrp="1"/>
          </p:cNvSpPr>
          <p:nvPr>
            <p:ph idx="1"/>
          </p:nvPr>
        </p:nvSpPr>
        <p:spPr>
          <a:xfrm>
            <a:off x="320009" y="1727200"/>
            <a:ext cx="8550233" cy="4693268"/>
          </a:xfrm>
        </p:spPr>
        <p:txBody>
          <a:bodyPr>
            <a:normAutofit lnSpcReduction="10000"/>
          </a:bodyPr>
          <a:lstStyle/>
          <a:p>
            <a:pPr eaLnBrk="1" hangingPunct="1">
              <a:buFont typeface="Arial" charset="0"/>
              <a:buNone/>
            </a:pPr>
            <a:r>
              <a:rPr lang="en-US" b="1" dirty="0" smtClean="0">
                <a:latin typeface="Times" charset="0"/>
                <a:ea typeface="ＭＳ Ｐゴシック" charset="0"/>
                <a:cs typeface="Times" charset="0"/>
              </a:rPr>
              <a:t>Authors should submit works based on accessible ETDs.</a:t>
            </a:r>
          </a:p>
          <a:p>
            <a:pPr eaLnBrk="1" hangingPunct="1"/>
            <a:r>
              <a:rPr lang="en-US" dirty="0" smtClean="0">
                <a:latin typeface="Times" charset="0"/>
                <a:ea typeface="ＭＳ Ｐゴシック" charset="0"/>
                <a:cs typeface="Times" charset="0"/>
              </a:rPr>
              <a:t>Most publishers </a:t>
            </a:r>
            <a:r>
              <a:rPr lang="en-US" dirty="0">
                <a:latin typeface="Times" charset="0"/>
                <a:ea typeface="ＭＳ Ｐゴシック" charset="0"/>
                <a:cs typeface="Times" charset="0"/>
              </a:rPr>
              <a:t>will consider them</a:t>
            </a:r>
            <a:r>
              <a:rPr lang="en-US" dirty="0" smtClean="0">
                <a:latin typeface="Times" charset="0"/>
                <a:ea typeface="ＭＳ Ｐゴシック" charset="0"/>
                <a:cs typeface="Times" charset="0"/>
              </a:rPr>
              <a:t>.</a:t>
            </a:r>
          </a:p>
          <a:p>
            <a:pPr lvl="1"/>
            <a:r>
              <a:rPr lang="en-US" sz="2000" dirty="0" smtClean="0">
                <a:latin typeface="Times" charset="0"/>
                <a:ea typeface="ＭＳ Ｐゴシック" charset="0"/>
                <a:cs typeface="Times" charset="0"/>
              </a:rPr>
              <a:t>89% SoSci/Humanities; 80% Sciences</a:t>
            </a:r>
          </a:p>
          <a:p>
            <a:pPr lvl="1"/>
            <a:r>
              <a:rPr lang="en-US" sz="2000" dirty="0" smtClean="0">
                <a:latin typeface="Times" charset="0"/>
                <a:ea typeface="ＭＳ Ｐゴシック" charset="0"/>
                <a:cs typeface="Times" charset="0"/>
              </a:rPr>
              <a:t>Harvard Press acquisitions editor: “If you can’t find it, you can’t sign it.”</a:t>
            </a:r>
            <a:endParaRPr lang="en-US" sz="2000" dirty="0">
              <a:latin typeface="Times" charset="0"/>
              <a:ea typeface="ＭＳ Ｐゴシック" charset="0"/>
              <a:cs typeface="Times" charset="0"/>
            </a:endParaRPr>
          </a:p>
          <a:p>
            <a:pPr eaLnBrk="1" hangingPunct="1"/>
            <a:r>
              <a:rPr lang="en-US" dirty="0" smtClean="0">
                <a:latin typeface="Times" charset="0"/>
                <a:ea typeface="ＭＳ Ｐゴシック" charset="0"/>
                <a:cs typeface="Times" charset="0"/>
              </a:rPr>
              <a:t>Quality is the publishers’ </a:t>
            </a:r>
            <a:r>
              <a:rPr lang="en-US" altLang="ja-JP" dirty="0" smtClean="0">
                <a:latin typeface="Times" charset="0"/>
                <a:ea typeface="ＭＳ Ｐゴシック" charset="0"/>
                <a:cs typeface="Times" charset="0"/>
              </a:rPr>
              <a:t>main concern.</a:t>
            </a:r>
          </a:p>
          <a:p>
            <a:r>
              <a:rPr lang="en-US" dirty="0">
                <a:latin typeface="Times" charset="0"/>
                <a:ea typeface="ＭＳ Ｐゴシック" charset="0"/>
                <a:cs typeface="Times" charset="0"/>
              </a:rPr>
              <a:t>Adapt them for the new readership.</a:t>
            </a:r>
          </a:p>
          <a:p>
            <a:r>
              <a:rPr lang="en-US" dirty="0" smtClean="0">
                <a:latin typeface="Times" charset="0"/>
                <a:ea typeface="ＭＳ Ｐゴシック" charset="0"/>
                <a:cs typeface="Times" charset="0"/>
              </a:rPr>
              <a:t>Peer </a:t>
            </a:r>
            <a:r>
              <a:rPr lang="en-US" dirty="0">
                <a:latin typeface="Times" charset="0"/>
                <a:ea typeface="ＭＳ Ｐゴシック" charset="0"/>
                <a:cs typeface="Times" charset="0"/>
              </a:rPr>
              <a:t>review is radically different.</a:t>
            </a:r>
          </a:p>
          <a:p>
            <a:pPr eaLnBrk="1" hangingPunct="1"/>
            <a:endParaRPr lang="en-US" dirty="0">
              <a:latin typeface="Times" charset="0"/>
              <a:ea typeface="ＭＳ Ｐゴシック" charset="0"/>
              <a:cs typeface="Times" charset="0"/>
            </a:endParaRPr>
          </a:p>
          <a:p>
            <a:pPr marL="0" indent="0">
              <a:spcBef>
                <a:spcPts val="0"/>
              </a:spcBef>
              <a:buNone/>
            </a:pPr>
            <a:r>
              <a:rPr lang="en-US" sz="1500" dirty="0">
                <a:latin typeface="Times" charset="0"/>
                <a:ea typeface="ＭＳ Ｐゴシック" charset="0"/>
                <a:cs typeface="Times" charset="0"/>
                <a:hlinkClick r:id="rId3"/>
              </a:rPr>
              <a:t>http://crl.acrl.org/content/74/4/368.abstract?sid=bedcf9ba-1490-4b70-80af-</a:t>
            </a:r>
            <a:r>
              <a:rPr lang="en-US" sz="1500" dirty="0" smtClean="0">
                <a:latin typeface="Times" charset="0"/>
                <a:ea typeface="ＭＳ Ｐゴシック" charset="0"/>
                <a:cs typeface="Times" charset="0"/>
                <a:hlinkClick r:id="rId3"/>
              </a:rPr>
              <a:t>deb7bfb40214</a:t>
            </a:r>
            <a:endParaRPr lang="en-US" sz="1500" dirty="0" smtClean="0">
              <a:latin typeface="Times" charset="0"/>
              <a:ea typeface="ＭＳ Ｐゴシック" charset="0"/>
              <a:cs typeface="Times" charset="0"/>
            </a:endParaRPr>
          </a:p>
          <a:p>
            <a:pPr marL="0" indent="0">
              <a:spcBef>
                <a:spcPts val="0"/>
              </a:spcBef>
              <a:buNone/>
            </a:pPr>
            <a:r>
              <a:rPr lang="en-US" sz="1500" dirty="0">
                <a:latin typeface="Times" charset="0"/>
                <a:ea typeface="ＭＳ Ｐゴシック" charset="0"/>
                <a:cs typeface="Times" charset="0"/>
                <a:hlinkClick r:id="rId4"/>
              </a:rPr>
              <a:t>http://</a:t>
            </a:r>
            <a:r>
              <a:rPr lang="en-US" sz="1500" dirty="0" err="1">
                <a:latin typeface="Times" charset="0"/>
                <a:ea typeface="ＭＳ Ｐゴシック" charset="0"/>
                <a:cs typeface="Times" charset="0"/>
                <a:hlinkClick r:id="rId4"/>
              </a:rPr>
              <a:t>crl.acrl.org</a:t>
            </a:r>
            <a:r>
              <a:rPr lang="en-US" sz="1500" dirty="0">
                <a:latin typeface="Times" charset="0"/>
                <a:ea typeface="ＭＳ Ｐゴシック" charset="0"/>
                <a:cs typeface="Times" charset="0"/>
                <a:hlinkClick r:id="rId4"/>
              </a:rPr>
              <a:t>/content/early/2013/10/29/crl13-524.full.pdf+html</a:t>
            </a:r>
            <a:endParaRPr lang="en-US" sz="1500" dirty="0">
              <a:latin typeface="Times" charset="0"/>
              <a:ea typeface="ＭＳ Ｐゴシック" charset="0"/>
              <a:cs typeface="Times" charset="0"/>
            </a:endParaRPr>
          </a:p>
          <a:p>
            <a:pPr marL="0" indent="0" eaLnBrk="1" hangingPunct="1">
              <a:buNone/>
            </a:pPr>
            <a:endParaRPr lang="en-US" dirty="0" smtClean="0">
              <a:latin typeface="Times" charset="0"/>
              <a:ea typeface="ＭＳ Ｐゴシック" charset="0"/>
              <a:cs typeface="Times" charset="0"/>
            </a:endParaRPr>
          </a:p>
        </p:txBody>
      </p:sp>
    </p:spTree>
    <p:extLst>
      <p:ext uri="{BB962C8B-B14F-4D97-AF65-F5344CB8AC3E}">
        <p14:creationId xmlns:p14="http://schemas.microsoft.com/office/powerpoint/2010/main" val="553907931"/>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4000" y="668338"/>
            <a:ext cx="8648700" cy="1143000"/>
          </a:xfrm>
        </p:spPr>
        <p:txBody>
          <a:bodyPr>
            <a:normAutofit fontScale="90000"/>
          </a:bodyPr>
          <a:lstStyle/>
          <a:p>
            <a:pPr>
              <a:spcBef>
                <a:spcPts val="0"/>
              </a:spcBef>
            </a:pPr>
            <a:r>
              <a:rPr lang="en-US" sz="4000" dirty="0" smtClean="0"/>
              <a:t>Changing Business Models</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a:spcBef>
                <a:spcPts val="0"/>
              </a:spcBef>
            </a:pPr>
            <a:r>
              <a:rPr lang="en-US" sz="2800" b="1" dirty="0"/>
              <a:t>APCs: Article Processing </a:t>
            </a:r>
            <a:r>
              <a:rPr lang="en-US" sz="2800" b="1" dirty="0" smtClean="0"/>
              <a:t>Charges</a:t>
            </a:r>
          </a:p>
          <a:p>
            <a:pPr lvl="1">
              <a:spcBef>
                <a:spcPts val="0"/>
              </a:spcBef>
            </a:pPr>
            <a:r>
              <a:rPr lang="en-US" sz="2600" b="1" dirty="0" smtClean="0"/>
              <a:t>DOAJ</a:t>
            </a:r>
          </a:p>
          <a:p>
            <a:pPr lvl="2">
              <a:spcBef>
                <a:spcPts val="0"/>
              </a:spcBef>
            </a:pPr>
            <a:r>
              <a:rPr lang="en-US" dirty="0" smtClean="0"/>
              <a:t>32% APC 2015</a:t>
            </a:r>
          </a:p>
          <a:p>
            <a:pPr lvl="2">
              <a:spcBef>
                <a:spcPts val="0"/>
              </a:spcBef>
            </a:pPr>
            <a:r>
              <a:rPr lang="en-US" dirty="0" smtClean="0"/>
              <a:t>26% APC 2014: </a:t>
            </a:r>
            <a:r>
              <a:rPr lang="en-US" dirty="0"/>
              <a:t>$964 (avg.</a:t>
            </a:r>
            <a:r>
              <a:rPr lang="en-US" dirty="0" smtClean="0"/>
              <a:t>)</a:t>
            </a:r>
            <a:endParaRPr lang="en-US" dirty="0"/>
          </a:p>
          <a:p>
            <a:pPr lvl="3">
              <a:spcBef>
                <a:spcPts val="0"/>
              </a:spcBef>
            </a:pPr>
            <a:r>
              <a:rPr lang="en-US" sz="2000" dirty="0" smtClean="0"/>
              <a:t>61</a:t>
            </a:r>
            <a:r>
              <a:rPr lang="en-US" sz="2000" dirty="0"/>
              <a:t>% commercial </a:t>
            </a:r>
            <a:r>
              <a:rPr lang="en-US" sz="2000" dirty="0" smtClean="0"/>
              <a:t>publishers; 11</a:t>
            </a:r>
            <a:r>
              <a:rPr lang="en-US" sz="2000" dirty="0"/>
              <a:t>% university presses</a:t>
            </a:r>
          </a:p>
          <a:p>
            <a:pPr lvl="1">
              <a:spcBef>
                <a:spcPts val="0"/>
              </a:spcBef>
            </a:pPr>
            <a:r>
              <a:rPr lang="en-US" sz="2400" b="1" dirty="0" smtClean="0"/>
              <a:t>VT Open Access Subvention Fund</a:t>
            </a:r>
          </a:p>
          <a:p>
            <a:pPr marL="346075" lvl="1" indent="-330200">
              <a:spcBef>
                <a:spcPts val="0"/>
              </a:spcBef>
            </a:pPr>
            <a:r>
              <a:rPr lang="en-US" sz="2800" b="1" dirty="0" smtClean="0"/>
              <a:t>Open monographs</a:t>
            </a:r>
          </a:p>
          <a:p>
            <a:pPr marL="346075" lvl="1" indent="-330200">
              <a:spcBef>
                <a:spcPts val="0"/>
              </a:spcBef>
            </a:pPr>
            <a:r>
              <a:rPr lang="en-US" sz="2800" b="1" dirty="0" smtClean="0"/>
              <a:t>Open Educational Resources (OER)</a:t>
            </a:r>
            <a:endParaRPr lang="en-US" sz="2800" b="1" dirty="0"/>
          </a:p>
          <a:p>
            <a:endParaRPr lang="en-US" dirty="0" smtClean="0"/>
          </a:p>
          <a:p>
            <a:endParaRPr lang="en-US" dirty="0"/>
          </a:p>
        </p:txBody>
      </p:sp>
      <p:pic>
        <p:nvPicPr>
          <p:cNvPr id="4" name="Picture 3" descr="Screen Shot 2015-01-29 at 12.35.3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8600" y="5143840"/>
            <a:ext cx="947701" cy="1431937"/>
          </a:xfrm>
          <a:prstGeom prst="rect">
            <a:avLst/>
          </a:prstGeom>
        </p:spPr>
      </p:pic>
    </p:spTree>
    <p:extLst>
      <p:ext uri="{BB962C8B-B14F-4D97-AF65-F5344CB8AC3E}">
        <p14:creationId xmlns:p14="http://schemas.microsoft.com/office/powerpoint/2010/main" val="385809500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232899" cy="1143000"/>
          </a:xfrm>
        </p:spPr>
        <p:txBody>
          <a:bodyPr>
            <a:noAutofit/>
          </a:bodyPr>
          <a:lstStyle/>
          <a:p>
            <a:r>
              <a:rPr lang="en-US" sz="3400" dirty="0" smtClean="0">
                <a:hlinkClick r:id="rId3"/>
              </a:rPr>
              <a:t>Virginia Tech Open Access Subvention Fund </a:t>
            </a:r>
            <a:endParaRPr lang="en-US" sz="3400" dirty="0"/>
          </a:p>
        </p:txBody>
      </p:sp>
      <p:sp>
        <p:nvSpPr>
          <p:cNvPr id="3" name="Content Placeholder 2"/>
          <p:cNvSpPr>
            <a:spLocks noGrp="1"/>
          </p:cNvSpPr>
          <p:nvPr>
            <p:ph idx="1"/>
          </p:nvPr>
        </p:nvSpPr>
        <p:spPr>
          <a:xfrm>
            <a:off x="245797" y="1803400"/>
            <a:ext cx="8898203" cy="4805404"/>
          </a:xfrm>
        </p:spPr>
        <p:txBody>
          <a:bodyPr>
            <a:normAutofit fontScale="92500" lnSpcReduction="20000"/>
          </a:bodyPr>
          <a:lstStyle/>
          <a:p>
            <a:r>
              <a:rPr lang="en-US" dirty="0" smtClean="0"/>
              <a:t>Open to everyone at VT</a:t>
            </a:r>
          </a:p>
          <a:p>
            <a:r>
              <a:rPr lang="en-US" dirty="0" smtClean="0"/>
              <a:t>For peer</a:t>
            </a:r>
            <a:r>
              <a:rPr lang="en-US" dirty="0"/>
              <a:t>-reviewed articles accepted </a:t>
            </a:r>
            <a:r>
              <a:rPr lang="en-US" dirty="0" smtClean="0"/>
              <a:t>by open </a:t>
            </a:r>
            <a:r>
              <a:rPr lang="en-US" dirty="0"/>
              <a:t>access or hybrid OA </a:t>
            </a:r>
            <a:r>
              <a:rPr lang="en-US" dirty="0" smtClean="0"/>
              <a:t>journals</a:t>
            </a:r>
            <a:endParaRPr lang="en-US" dirty="0"/>
          </a:p>
          <a:p>
            <a:r>
              <a:rPr lang="en-US" dirty="0" smtClean="0"/>
              <a:t>Publishers </a:t>
            </a:r>
            <a:r>
              <a:rPr lang="en-US" dirty="0"/>
              <a:t>of hybrid OA journals must reduce institutional subscription prices</a:t>
            </a:r>
          </a:p>
          <a:p>
            <a:r>
              <a:rPr lang="en-US" dirty="0"/>
              <a:t>Limited to $1500 per article and $3000 per author per year </a:t>
            </a:r>
          </a:p>
          <a:p>
            <a:r>
              <a:rPr lang="en-US" dirty="0" smtClean="0"/>
              <a:t>Authors have no </a:t>
            </a:r>
            <a:r>
              <a:rPr lang="en-US" dirty="0"/>
              <a:t>other </a:t>
            </a:r>
            <a:r>
              <a:rPr lang="en-US" dirty="0" smtClean="0"/>
              <a:t>funding sources available</a:t>
            </a:r>
            <a:endParaRPr lang="en-US" dirty="0"/>
          </a:p>
          <a:p>
            <a:r>
              <a:rPr lang="en-US" dirty="0" smtClean="0"/>
              <a:t>Publisher complies with OASPA Code of Conduct </a:t>
            </a:r>
          </a:p>
          <a:p>
            <a:r>
              <a:rPr lang="en-US" dirty="0" smtClean="0"/>
              <a:t>Journals </a:t>
            </a:r>
            <a:r>
              <a:rPr lang="en-US" dirty="0"/>
              <a:t>must be registered in an open access </a:t>
            </a:r>
            <a:r>
              <a:rPr lang="en-US" dirty="0" smtClean="0"/>
              <a:t>directory</a:t>
            </a:r>
            <a:endParaRPr lang="en-US" dirty="0"/>
          </a:p>
          <a:p>
            <a:r>
              <a:rPr lang="en-US" dirty="0" smtClean="0"/>
              <a:t>Funding limited; disbursed in </a:t>
            </a:r>
            <a:r>
              <a:rPr lang="en-US" dirty="0"/>
              <a:t>the order in which </a:t>
            </a:r>
            <a:r>
              <a:rPr lang="en-US" dirty="0" smtClean="0"/>
              <a:t>requests received</a:t>
            </a:r>
            <a:endParaRPr lang="en-US" dirty="0"/>
          </a:p>
          <a:p>
            <a:endParaRPr lang="en-US" dirty="0"/>
          </a:p>
        </p:txBody>
      </p:sp>
    </p:spTree>
    <p:extLst>
      <p:ext uri="{BB962C8B-B14F-4D97-AF65-F5344CB8AC3E}">
        <p14:creationId xmlns:p14="http://schemas.microsoft.com/office/powerpoint/2010/main" val="28347514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VT OASF Community Supported</a:t>
            </a:r>
            <a:br>
              <a:rPr lang="en-US" sz="4000" dirty="0"/>
            </a:br>
            <a:r>
              <a:rPr lang="en-US" sz="2800" dirty="0" smtClean="0"/>
              <a:t>FY16 </a:t>
            </a:r>
            <a:r>
              <a:rPr lang="en-US" sz="2800" dirty="0"/>
              <a:t>as of </a:t>
            </a:r>
            <a:r>
              <a:rPr lang="en-US" sz="2800" dirty="0" smtClean="0"/>
              <a:t>2/22/16  </a:t>
            </a:r>
            <a:endParaRPr lang="en-US" sz="28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29143079"/>
              </p:ext>
            </p:extLst>
          </p:nvPr>
        </p:nvGraphicFramePr>
        <p:xfrm>
          <a:off x="4968240" y="4128284"/>
          <a:ext cx="3962394" cy="232225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4134986107"/>
              </p:ext>
            </p:extLst>
          </p:nvPr>
        </p:nvGraphicFramePr>
        <p:xfrm>
          <a:off x="520700" y="1724660"/>
          <a:ext cx="8102600" cy="4749800"/>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8067040" y="6143059"/>
            <a:ext cx="698103" cy="276999"/>
          </a:xfrm>
          <a:prstGeom prst="rect">
            <a:avLst/>
          </a:prstGeom>
          <a:noFill/>
        </p:spPr>
        <p:txBody>
          <a:bodyPr wrap="none" rtlCol="0">
            <a:spAutoFit/>
          </a:bodyPr>
          <a:lstStyle/>
          <a:p>
            <a:r>
              <a:rPr lang="en-US" sz="1200" dirty="0" smtClean="0">
                <a:latin typeface="Arial"/>
                <a:cs typeface="Arial"/>
              </a:rPr>
              <a:t>1/27/15</a:t>
            </a:r>
            <a:endParaRPr lang="en-US" sz="1200" dirty="0">
              <a:latin typeface="Arial"/>
              <a:cs typeface="Arial"/>
            </a:endParaRPr>
          </a:p>
        </p:txBody>
      </p:sp>
    </p:spTree>
    <p:extLst>
      <p:ext uri="{BB962C8B-B14F-4D97-AF65-F5344CB8AC3E}">
        <p14:creationId xmlns:p14="http://schemas.microsoft.com/office/powerpoint/2010/main" val="37474344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VT OASF Community Supported</a:t>
            </a:r>
            <a:br>
              <a:rPr lang="en-US" sz="3600" dirty="0"/>
            </a:br>
            <a:r>
              <a:rPr lang="en-US" sz="2400" dirty="0" smtClean="0"/>
              <a:t>FY16 as 2/22/16</a:t>
            </a:r>
            <a:endParaRPr lang="en-US" sz="2400" dirty="0"/>
          </a:p>
        </p:txBody>
      </p:sp>
      <p:graphicFrame>
        <p:nvGraphicFramePr>
          <p:cNvPr id="4" name="Chart 3"/>
          <p:cNvGraphicFramePr>
            <a:graphicFrameLocks/>
          </p:cNvGraphicFramePr>
          <p:nvPr>
            <p:extLst>
              <p:ext uri="{D42A27DB-BD31-4B8C-83A1-F6EECF244321}">
                <p14:modId xmlns:p14="http://schemas.microsoft.com/office/powerpoint/2010/main" val="2601134245"/>
              </p:ext>
            </p:extLst>
          </p:nvPr>
        </p:nvGraphicFramePr>
        <p:xfrm>
          <a:off x="975358" y="1644968"/>
          <a:ext cx="7355841" cy="5059679"/>
        </p:xfrm>
        <a:graphic>
          <a:graphicData uri="http://schemas.openxmlformats.org/drawingml/2006/chart">
            <c:chart xmlns:c="http://schemas.openxmlformats.org/drawingml/2006/chart" xmlns:r="http://schemas.openxmlformats.org/officeDocument/2006/relationships" r:id="rId3"/>
          </a:graphicData>
        </a:graphic>
      </p:graphicFrame>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918276943"/>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descr="Screen Shot 2015-02-02 at 1.52.44 PM.png">
            <a:hlinkClick r:id="rId3"/>
          </p:cNvPr>
          <p:cNvPicPr>
            <a:picLocks noGrp="1" noChangeAspect="1"/>
          </p:cNvPicPr>
          <p:nvPr>
            <p:ph idx="1"/>
          </p:nvPr>
        </p:nvPicPr>
        <p:blipFill>
          <a:blip r:embed="rId4">
            <a:extLst>
              <a:ext uri="{28A0092B-C50C-407E-A947-70E740481C1C}">
                <a14:useLocalDpi xmlns:a14="http://schemas.microsoft.com/office/drawing/2010/main" val="0"/>
              </a:ext>
            </a:extLst>
          </a:blip>
          <a:srcRect t="-154371" b="-154371"/>
          <a:stretch>
            <a:fillRect/>
          </a:stretch>
        </p:blipFill>
        <p:spPr>
          <a:xfrm>
            <a:off x="457200" y="244158"/>
            <a:ext cx="8229600" cy="4525963"/>
          </a:xfrm>
        </p:spPr>
      </p:pic>
      <p:pic>
        <p:nvPicPr>
          <p:cNvPr id="6" name="Picture 5" descr="Screen Shot 2015-02-02 at 2.15.48 PM.png">
            <a:hlinkClick r:id="rId5" action="ppaction://hlinkfile"/>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 y="4417558"/>
            <a:ext cx="6680200" cy="1609018"/>
          </a:xfrm>
          <a:prstGeom prst="rect">
            <a:avLst/>
          </a:prstGeom>
        </p:spPr>
      </p:pic>
      <p:pic>
        <p:nvPicPr>
          <p:cNvPr id="10" name="Picture 9" descr="Screen Shot 2015-02-02 at 3.46.49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8170" y="2955290"/>
            <a:ext cx="1892300" cy="1130300"/>
          </a:xfrm>
          <a:prstGeom prst="rect">
            <a:avLst/>
          </a:prstGeom>
        </p:spPr>
      </p:pic>
      <p:sp>
        <p:nvSpPr>
          <p:cNvPr id="3" name="Rectangle 2"/>
          <p:cNvSpPr/>
          <p:nvPr/>
        </p:nvSpPr>
        <p:spPr>
          <a:xfrm>
            <a:off x="598170" y="515938"/>
            <a:ext cx="8088630" cy="707886"/>
          </a:xfrm>
          <a:prstGeom prst="rect">
            <a:avLst/>
          </a:prstGeom>
        </p:spPr>
        <p:txBody>
          <a:bodyPr wrap="square">
            <a:spAutoFit/>
          </a:bodyPr>
          <a:lstStyle/>
          <a:p>
            <a:pPr algn="ctr"/>
            <a:r>
              <a:rPr lang="en-US" sz="4000" dirty="0" smtClean="0"/>
              <a:t>New Business Models</a:t>
            </a:r>
            <a:endParaRPr lang="en-US" sz="4000" dirty="0"/>
          </a:p>
        </p:txBody>
      </p:sp>
    </p:spTree>
    <p:extLst>
      <p:ext uri="{BB962C8B-B14F-4D97-AF65-F5344CB8AC3E}">
        <p14:creationId xmlns:p14="http://schemas.microsoft.com/office/powerpoint/2010/main" val="395221394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8300" y="244158"/>
            <a:ext cx="8483600" cy="1339850"/>
          </a:xfrm>
        </p:spPr>
        <p:txBody>
          <a:bodyPr>
            <a:normAutofit/>
          </a:bodyPr>
          <a:lstStyle/>
          <a:p>
            <a:r>
              <a:rPr lang="en-US" sz="4000" dirty="0" smtClean="0"/>
              <a:t>OER: Open Educational Resources</a:t>
            </a:r>
            <a:r>
              <a:rPr lang="en-US" sz="4000" dirty="0"/>
              <a:t/>
            </a:r>
            <a:br>
              <a:rPr lang="en-US" sz="4000" dirty="0"/>
            </a:br>
            <a:r>
              <a:rPr lang="en-US" sz="2200" dirty="0"/>
              <a:t>http://</a:t>
            </a:r>
            <a:r>
              <a:rPr lang="en-US" sz="2200" dirty="0" err="1"/>
              <a:t>guides.lib.vt.edu</a:t>
            </a:r>
            <a:r>
              <a:rPr lang="en-US" sz="2200" dirty="0"/>
              <a:t>/</a:t>
            </a:r>
            <a:r>
              <a:rPr lang="en-US" sz="2200" dirty="0" err="1"/>
              <a:t>oer</a:t>
            </a:r>
            <a:endParaRPr lang="en-US" sz="2200" dirty="0"/>
          </a:p>
        </p:txBody>
      </p:sp>
      <p:sp>
        <p:nvSpPr>
          <p:cNvPr id="3" name="Content Placeholder 2"/>
          <p:cNvSpPr>
            <a:spLocks noGrp="1"/>
          </p:cNvSpPr>
          <p:nvPr>
            <p:ph idx="1"/>
          </p:nvPr>
        </p:nvSpPr>
        <p:spPr>
          <a:xfrm>
            <a:off x="457200" y="1963738"/>
            <a:ext cx="8229600" cy="3677919"/>
          </a:xfrm>
        </p:spPr>
        <p:txBody>
          <a:bodyPr>
            <a:normAutofit fontScale="92500"/>
          </a:bodyPr>
          <a:lstStyle/>
          <a:p>
            <a:pPr marL="0" indent="0">
              <a:buNone/>
            </a:pPr>
            <a:r>
              <a:rPr lang="en-US" dirty="0" smtClean="0"/>
              <a:t>“teaching, learning and research resources that reside in the public domain or have been released under an intellectual property license that permits their </a:t>
            </a:r>
            <a:r>
              <a:rPr lang="en-US" b="1" dirty="0" smtClean="0"/>
              <a:t>free use and repurposing </a:t>
            </a:r>
            <a:r>
              <a:rPr lang="en-US" dirty="0" smtClean="0"/>
              <a:t>by others. Open educational resources include full courses, course materials, modules, textbooks, streaming videos, tests, software and any other tools, materials or techniques used to support access to knowledge." </a:t>
            </a:r>
            <a:br>
              <a:rPr lang="en-US" dirty="0" smtClean="0"/>
            </a:br>
            <a:r>
              <a:rPr lang="en-US" i="1" dirty="0" smtClean="0"/>
              <a:t>— </a:t>
            </a:r>
            <a:r>
              <a:rPr lang="en-US" i="1" dirty="0" smtClean="0">
                <a:hlinkClick r:id="rId3"/>
              </a:rPr>
              <a:t>The William and Flora Hewlett Foundation</a:t>
            </a:r>
            <a:endParaRPr lang="en-US" i="1" dirty="0" smtClean="0"/>
          </a:p>
          <a:p>
            <a:pPr marL="0" indent="0">
              <a:buNone/>
            </a:pPr>
            <a:r>
              <a:rPr lang="en-US" dirty="0" err="1" smtClean="0"/>
              <a:t>OpenStax</a:t>
            </a:r>
            <a:r>
              <a:rPr lang="en-US" dirty="0" smtClean="0"/>
              <a:t>: </a:t>
            </a:r>
            <a:r>
              <a:rPr lang="en-US" dirty="0"/>
              <a:t>Rice University https://</a:t>
            </a:r>
            <a:r>
              <a:rPr lang="en-US" dirty="0" err="1"/>
              <a:t>www.openstaxcollege.org</a:t>
            </a:r>
            <a:r>
              <a:rPr lang="en-US" dirty="0"/>
              <a:t>/books</a:t>
            </a:r>
            <a:endParaRPr lang="en-US" dirty="0" smtClean="0"/>
          </a:p>
          <a:p>
            <a:pPr marL="0" indent="0">
              <a:buNone/>
            </a:pPr>
            <a:r>
              <a:rPr lang="en-US" dirty="0" smtClean="0"/>
              <a:t>Open </a:t>
            </a:r>
            <a:r>
              <a:rPr lang="en-US" dirty="0"/>
              <a:t>Textbook </a:t>
            </a:r>
            <a:r>
              <a:rPr lang="en-US" dirty="0" smtClean="0"/>
              <a:t>Library: </a:t>
            </a:r>
            <a:r>
              <a:rPr lang="en-US" dirty="0"/>
              <a:t>http://</a:t>
            </a:r>
            <a:r>
              <a:rPr lang="en-US" dirty="0" err="1"/>
              <a:t>open.umn.edu</a:t>
            </a:r>
            <a:r>
              <a:rPr lang="en-US" dirty="0"/>
              <a:t>/</a:t>
            </a:r>
            <a:r>
              <a:rPr lang="en-US" dirty="0" err="1"/>
              <a:t>opentextbooks</a:t>
            </a:r>
            <a:r>
              <a:rPr lang="en-US" dirty="0"/>
              <a:t>/</a:t>
            </a:r>
          </a:p>
          <a:p>
            <a:pPr marL="0" indent="0">
              <a:buNone/>
            </a:pPr>
            <a:endParaRPr lang="en-US" dirty="0"/>
          </a:p>
        </p:txBody>
      </p:sp>
      <p:pic>
        <p:nvPicPr>
          <p:cNvPr id="5" name="Picture 4" descr="Screen Shot 2015-02-02 at 4.48.0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30532" y="5528931"/>
            <a:ext cx="1621367" cy="1066602"/>
          </a:xfrm>
          <a:prstGeom prst="rect">
            <a:avLst/>
          </a:prstGeom>
        </p:spPr>
      </p:pic>
    </p:spTree>
    <p:extLst>
      <p:ext uri="{BB962C8B-B14F-4D97-AF65-F5344CB8AC3E}">
        <p14:creationId xmlns:p14="http://schemas.microsoft.com/office/powerpoint/2010/main" val="328408231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OER Advantages</a:t>
            </a:r>
            <a:endParaRPr lang="en-US" sz="4000" dirty="0"/>
          </a:p>
        </p:txBody>
      </p:sp>
      <p:sp>
        <p:nvSpPr>
          <p:cNvPr id="3" name="Content Placeholder 2"/>
          <p:cNvSpPr>
            <a:spLocks noGrp="1"/>
          </p:cNvSpPr>
          <p:nvPr>
            <p:ph idx="1"/>
          </p:nvPr>
        </p:nvSpPr>
        <p:spPr>
          <a:xfrm>
            <a:off x="495300" y="1905000"/>
            <a:ext cx="8191500" cy="4419600"/>
          </a:xfrm>
        </p:spPr>
        <p:txBody>
          <a:bodyPr>
            <a:noAutofit/>
          </a:bodyPr>
          <a:lstStyle/>
          <a:p>
            <a:r>
              <a:rPr lang="en-US" sz="2800" dirty="0" smtClean="0"/>
              <a:t>Economic efficiency </a:t>
            </a:r>
          </a:p>
          <a:p>
            <a:r>
              <a:rPr lang="en-US" sz="2800" dirty="0" smtClean="0"/>
              <a:t>Alignment of text content with classroom content</a:t>
            </a:r>
          </a:p>
          <a:p>
            <a:r>
              <a:rPr lang="en-US" sz="2800" dirty="0"/>
              <a:t>O</a:t>
            </a:r>
            <a:r>
              <a:rPr lang="en-US" sz="2800" dirty="0" smtClean="0"/>
              <a:t>nline accessibility</a:t>
            </a:r>
          </a:p>
          <a:p>
            <a:r>
              <a:rPr lang="en-US" sz="2800" dirty="0" smtClean="0"/>
              <a:t>Presentation of the text</a:t>
            </a:r>
          </a:p>
          <a:p>
            <a:pPr lvl="1"/>
            <a:r>
              <a:rPr lang="en-US" sz="2400" dirty="0" smtClean="0"/>
              <a:t>Visually appealing</a:t>
            </a:r>
          </a:p>
          <a:p>
            <a:pPr lvl="1"/>
            <a:r>
              <a:rPr lang="en-US" sz="2400" dirty="0" smtClean="0"/>
              <a:t> </a:t>
            </a:r>
            <a:r>
              <a:rPr lang="en-US" sz="2400" dirty="0"/>
              <a:t>O</a:t>
            </a:r>
            <a:r>
              <a:rPr lang="en-US" sz="2400" dirty="0" smtClean="0"/>
              <a:t>rganization</a:t>
            </a:r>
          </a:p>
          <a:p>
            <a:pPr lvl="1"/>
            <a:r>
              <a:rPr lang="en-US" sz="2400" dirty="0" smtClean="0"/>
              <a:t> Readability</a:t>
            </a:r>
          </a:p>
        </p:txBody>
      </p:sp>
      <p:pic>
        <p:nvPicPr>
          <p:cNvPr id="4" name="Picture 3" descr="Screen Shot 2015-02-02 at 4.48.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1938" y="4584701"/>
            <a:ext cx="2644862" cy="1739899"/>
          </a:xfrm>
          <a:prstGeom prst="rect">
            <a:avLst/>
          </a:prstGeom>
        </p:spPr>
      </p:pic>
    </p:spTree>
    <p:extLst>
      <p:ext uri="{BB962C8B-B14F-4D97-AF65-F5344CB8AC3E}">
        <p14:creationId xmlns:p14="http://schemas.microsoft.com/office/powerpoint/2010/main" val="31077711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Measuring Scholarship</a:t>
            </a:r>
            <a:endParaRPr lang="en-US" sz="4000" dirty="0"/>
          </a:p>
        </p:txBody>
      </p:sp>
      <p:sp>
        <p:nvSpPr>
          <p:cNvPr id="3" name="Content Placeholder 2"/>
          <p:cNvSpPr>
            <a:spLocks noGrp="1"/>
          </p:cNvSpPr>
          <p:nvPr>
            <p:ph idx="1"/>
          </p:nvPr>
        </p:nvSpPr>
        <p:spPr>
          <a:xfrm>
            <a:off x="558800" y="1866900"/>
            <a:ext cx="7686675" cy="4198621"/>
          </a:xfrm>
        </p:spPr>
        <p:txBody>
          <a:bodyPr>
            <a:normAutofit fontScale="77500" lnSpcReduction="20000"/>
          </a:bodyPr>
          <a:lstStyle/>
          <a:p>
            <a:r>
              <a:rPr lang="en-US" dirty="0" smtClean="0"/>
              <a:t>Tenure/Promotion</a:t>
            </a:r>
          </a:p>
          <a:p>
            <a:pPr lvl="1"/>
            <a:r>
              <a:rPr lang="en-US" dirty="0" smtClean="0"/>
              <a:t>Research performance assessment</a:t>
            </a:r>
          </a:p>
          <a:p>
            <a:r>
              <a:rPr lang="en-US" dirty="0" smtClean="0"/>
              <a:t>~11,600 Journal Impact factors </a:t>
            </a:r>
          </a:p>
          <a:p>
            <a:pPr lvl="1"/>
            <a:r>
              <a:rPr lang="en-US" dirty="0" err="1" smtClean="0"/>
              <a:t>ThomsonReuters</a:t>
            </a:r>
            <a:r>
              <a:rPr lang="en-US" dirty="0" smtClean="0"/>
              <a:t> Journal Citation Report (proprietary)</a:t>
            </a:r>
          </a:p>
          <a:p>
            <a:pPr lvl="1"/>
            <a:r>
              <a:rPr lang="en-US" dirty="0"/>
              <a:t>C</a:t>
            </a:r>
            <a:r>
              <a:rPr lang="en-US" dirty="0" smtClean="0"/>
              <a:t>itations </a:t>
            </a:r>
            <a:r>
              <a:rPr lang="en-US" dirty="0"/>
              <a:t>to a journal in one year and </a:t>
            </a:r>
            <a:r>
              <a:rPr lang="en-US" dirty="0" smtClean="0"/>
              <a:t>divided </a:t>
            </a:r>
            <a:r>
              <a:rPr lang="en-US" dirty="0"/>
              <a:t>by the number of articles published in the two years prior </a:t>
            </a:r>
            <a:endParaRPr lang="en-US" dirty="0" smtClean="0"/>
          </a:p>
          <a:p>
            <a:pPr lvl="1"/>
            <a:r>
              <a:rPr lang="en-US" dirty="0" smtClean="0">
                <a:hlinkClick r:id="rId3"/>
              </a:rPr>
              <a:t>https</a:t>
            </a:r>
            <a:r>
              <a:rPr lang="en-US" dirty="0">
                <a:hlinkClick r:id="rId3"/>
              </a:rPr>
              <a:t>://jcr.incites.thomsonreuters.com/</a:t>
            </a:r>
            <a:endParaRPr lang="en-US" dirty="0" smtClean="0"/>
          </a:p>
          <a:p>
            <a:r>
              <a:rPr lang="en-US" dirty="0"/>
              <a:t>Article-level metrics</a:t>
            </a:r>
          </a:p>
          <a:p>
            <a:r>
              <a:rPr lang="en-US" dirty="0" smtClean="0"/>
              <a:t>Citation advantage w/OA</a:t>
            </a:r>
          </a:p>
          <a:p>
            <a:pPr lvl="1"/>
            <a:r>
              <a:rPr lang="en-US" dirty="0" smtClean="0"/>
              <a:t>80% studies say, “Yes.” </a:t>
            </a:r>
          </a:p>
          <a:p>
            <a:pPr lvl="1"/>
            <a:r>
              <a:rPr lang="en-US" dirty="0" smtClean="0">
                <a:hlinkClick r:id="rId4"/>
              </a:rPr>
              <a:t>http</a:t>
            </a:r>
            <a:r>
              <a:rPr lang="en-US" dirty="0">
                <a:hlinkClick r:id="rId4"/>
              </a:rPr>
              <a:t>://sparceurope.org/</a:t>
            </a:r>
            <a:r>
              <a:rPr lang="en-US" dirty="0" smtClean="0">
                <a:hlinkClick r:id="rId4"/>
              </a:rPr>
              <a:t>oaca/</a:t>
            </a:r>
            <a:endParaRPr lang="en-US" dirty="0" smtClean="0"/>
          </a:p>
          <a:p>
            <a:r>
              <a:rPr lang="en-US" dirty="0" err="1" smtClean="0"/>
              <a:t>Altmetrics</a:t>
            </a:r>
            <a:r>
              <a:rPr lang="en-US" dirty="0" smtClean="0"/>
              <a:t>: </a:t>
            </a:r>
            <a:r>
              <a:rPr lang="en-US" dirty="0"/>
              <a:t>alternative scholarly barometers</a:t>
            </a:r>
          </a:p>
          <a:p>
            <a:pPr lvl="1"/>
            <a:endParaRPr lang="en-US" dirty="0"/>
          </a:p>
        </p:txBody>
      </p:sp>
    </p:spTree>
    <p:extLst>
      <p:ext uri="{BB962C8B-B14F-4D97-AF65-F5344CB8AC3E}">
        <p14:creationId xmlns:p14="http://schemas.microsoft.com/office/powerpoint/2010/main" val="121740462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687598" y="244158"/>
            <a:ext cx="7872201" cy="1339850"/>
          </a:xfrm>
        </p:spPr>
        <p:txBody>
          <a:bodyPr>
            <a:normAutofit/>
          </a:bodyPr>
          <a:lstStyle/>
          <a:p>
            <a:pPr eaLnBrk="1" hangingPunct="1"/>
            <a:r>
              <a:rPr lang="en-US" sz="4000" dirty="0"/>
              <a:t>Virginia </a:t>
            </a:r>
            <a:r>
              <a:rPr lang="en-US" sz="4000" dirty="0" smtClean="0"/>
              <a:t>Tech’s </a:t>
            </a:r>
            <a:r>
              <a:rPr lang="en-US" sz="4000" dirty="0"/>
              <a:t>Mission Statement</a:t>
            </a:r>
          </a:p>
        </p:txBody>
      </p:sp>
      <p:sp>
        <p:nvSpPr>
          <p:cNvPr id="44034" name="Content Placeholder 2"/>
          <p:cNvSpPr>
            <a:spLocks noGrp="1"/>
          </p:cNvSpPr>
          <p:nvPr>
            <p:ph idx="1"/>
          </p:nvPr>
        </p:nvSpPr>
        <p:spPr>
          <a:xfrm>
            <a:off x="687599" y="1879600"/>
            <a:ext cx="7772400" cy="4597400"/>
          </a:xfrm>
        </p:spPr>
        <p:txBody>
          <a:bodyPr>
            <a:normAutofit lnSpcReduction="10000"/>
          </a:bodyPr>
          <a:lstStyle/>
          <a:p>
            <a:pPr marL="0" indent="0" eaLnBrk="1" hangingPunct="1">
              <a:buFont typeface="Arial" charset="0"/>
              <a:buNone/>
            </a:pPr>
            <a:r>
              <a:rPr lang="en-US" sz="2400" dirty="0"/>
              <a:t>Virginia Polytechnic Institute and State University is a public land-grant university serving the Commonwealth of Virginia, the nation, and the world community. </a:t>
            </a:r>
            <a:r>
              <a:rPr lang="en-US" sz="2400" b="1" dirty="0"/>
              <a:t>The discovery </a:t>
            </a:r>
            <a:r>
              <a:rPr lang="en-US" sz="2400" b="1" dirty="0">
                <a:solidFill>
                  <a:schemeClr val="tx1"/>
                </a:solidFill>
              </a:rPr>
              <a:t>and</a:t>
            </a:r>
            <a:r>
              <a:rPr lang="en-US" sz="2400" b="1" dirty="0">
                <a:solidFill>
                  <a:srgbClr val="FF0000"/>
                </a:solidFill>
              </a:rPr>
              <a:t> dissemination</a:t>
            </a:r>
            <a:r>
              <a:rPr lang="en-US" sz="2400" b="1" dirty="0"/>
              <a:t> </a:t>
            </a:r>
            <a:r>
              <a:rPr lang="en-US" sz="2400" b="1" dirty="0">
                <a:solidFill>
                  <a:srgbClr val="FF0000"/>
                </a:solidFill>
              </a:rPr>
              <a:t>of new knowledge </a:t>
            </a:r>
            <a:r>
              <a:rPr lang="en-US" sz="2400" b="1" dirty="0"/>
              <a:t>are central to its mission. </a:t>
            </a:r>
            <a:r>
              <a:rPr lang="en-US" sz="2400" dirty="0"/>
              <a:t>Through its focus on teaching and learning, research and discovery, and outreach and engagement, the university creates, conveys, and applies knowledge to expand personal growth and opportunity, advance social and community development, foster economic competitiveness, and improve the quality of life</a:t>
            </a:r>
            <a:r>
              <a:rPr lang="en-US" sz="2400" dirty="0" smtClean="0"/>
              <a:t>.</a:t>
            </a:r>
          </a:p>
          <a:p>
            <a:pPr marL="0" indent="0" eaLnBrk="1" hangingPunct="1">
              <a:buFont typeface="Arial" charset="0"/>
              <a:buNone/>
            </a:pPr>
            <a:endParaRPr lang="en-US" sz="2400" dirty="0" smtClean="0"/>
          </a:p>
          <a:p>
            <a:pPr marL="0" indent="0">
              <a:buNone/>
            </a:pPr>
            <a:r>
              <a:rPr lang="en-US" sz="1400" dirty="0"/>
              <a:t>http://www.president.vt.edu/mission_vision/mission.html</a:t>
            </a:r>
          </a:p>
        </p:txBody>
      </p:sp>
      <p:pic>
        <p:nvPicPr>
          <p:cNvPr id="2" name="Picture 1" descr="Screen Shot 2015-02-02 at 3.01.15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40400" y="5775081"/>
            <a:ext cx="3085359" cy="839078"/>
          </a:xfrm>
          <a:prstGeom prst="rect">
            <a:avLst/>
          </a:prstGeom>
        </p:spPr>
      </p:pic>
    </p:spTree>
    <p:extLst>
      <p:ext uri="{BB962C8B-B14F-4D97-AF65-F5344CB8AC3E}">
        <p14:creationId xmlns:p14="http://schemas.microsoft.com/office/powerpoint/2010/main" val="3571778049"/>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t>Altmetrics</a:t>
            </a:r>
            <a:endParaRPr lang="en-US" sz="4000" dirty="0"/>
          </a:p>
        </p:txBody>
      </p:sp>
      <p:sp>
        <p:nvSpPr>
          <p:cNvPr id="3" name="Content Placeholder 2"/>
          <p:cNvSpPr>
            <a:spLocks noGrp="1"/>
          </p:cNvSpPr>
          <p:nvPr>
            <p:ph idx="1"/>
          </p:nvPr>
        </p:nvSpPr>
        <p:spPr>
          <a:xfrm>
            <a:off x="482600" y="2133601"/>
            <a:ext cx="8128000" cy="3931920"/>
          </a:xfrm>
        </p:spPr>
        <p:txBody>
          <a:bodyPr>
            <a:noAutofit/>
          </a:bodyPr>
          <a:lstStyle/>
          <a:p>
            <a:r>
              <a:rPr lang="en-US" sz="2800" dirty="0" smtClean="0"/>
              <a:t>Study and use of scholarly impact measures based on activity in web</a:t>
            </a:r>
            <a:r>
              <a:rPr lang="en-US" sz="2800" dirty="0"/>
              <a:t>-based </a:t>
            </a:r>
            <a:r>
              <a:rPr lang="en-US" sz="2800" dirty="0" smtClean="0"/>
              <a:t>environments</a:t>
            </a:r>
          </a:p>
          <a:p>
            <a:r>
              <a:rPr lang="en-US" sz="2800" dirty="0" smtClean="0"/>
              <a:t>Leverages </a:t>
            </a:r>
            <a:r>
              <a:rPr lang="en-US" sz="2800" dirty="0"/>
              <a:t>technologies to extend the reach and impact of scholarship</a:t>
            </a:r>
          </a:p>
          <a:p>
            <a:r>
              <a:rPr lang="en-US" sz="2800" dirty="0" smtClean="0"/>
              <a:t>Takes </a:t>
            </a:r>
            <a:r>
              <a:rPr lang="en-US" sz="2800" dirty="0"/>
              <a:t>advantage of today’s faster </a:t>
            </a:r>
            <a:r>
              <a:rPr lang="en-US" sz="2800" dirty="0" smtClean="0"/>
              <a:t>communication</a:t>
            </a:r>
            <a:endParaRPr lang="en-US" sz="2800" dirty="0"/>
          </a:p>
          <a:p>
            <a:r>
              <a:rPr lang="en-US" sz="2800" dirty="0"/>
              <a:t>Scholars reach beyond </a:t>
            </a:r>
            <a:r>
              <a:rPr lang="en-US" sz="2800" dirty="0" smtClean="0"/>
              <a:t>academia (i.e., funded subscribers) to a </a:t>
            </a:r>
            <a:r>
              <a:rPr lang="en-US" sz="2800" dirty="0"/>
              <a:t>wider </a:t>
            </a:r>
            <a:r>
              <a:rPr lang="en-US" sz="2800" dirty="0" smtClean="0"/>
              <a:t>audience.</a:t>
            </a:r>
            <a:endParaRPr lang="en-US" sz="2800" dirty="0"/>
          </a:p>
        </p:txBody>
      </p:sp>
    </p:spTree>
    <p:extLst>
      <p:ext uri="{BB962C8B-B14F-4D97-AF65-F5344CB8AC3E}">
        <p14:creationId xmlns:p14="http://schemas.microsoft.com/office/powerpoint/2010/main" val="369758863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5286" y="623962"/>
            <a:ext cx="7688073" cy="731118"/>
          </a:xfrm>
        </p:spPr>
        <p:txBody>
          <a:bodyPr>
            <a:noAutofit/>
          </a:bodyPr>
          <a:lstStyle/>
          <a:p>
            <a:r>
              <a:rPr lang="en-US" sz="4000" dirty="0" smtClean="0"/>
              <a:t>Some Sources of </a:t>
            </a:r>
            <a:r>
              <a:rPr lang="en-US" sz="4000" dirty="0" err="1" smtClean="0"/>
              <a:t>Altmetrics</a:t>
            </a:r>
            <a:endParaRPr lang="en-US" sz="4000" dirty="0"/>
          </a:p>
        </p:txBody>
      </p:sp>
      <p:sp>
        <p:nvSpPr>
          <p:cNvPr id="5" name="Content Placeholder 2"/>
          <p:cNvSpPr>
            <a:spLocks noGrp="1"/>
          </p:cNvSpPr>
          <p:nvPr>
            <p:ph idx="1"/>
          </p:nvPr>
        </p:nvSpPr>
        <p:spPr>
          <a:xfrm>
            <a:off x="469900" y="1828800"/>
            <a:ext cx="8470900" cy="4799013"/>
          </a:xfrm>
        </p:spPr>
        <p:txBody>
          <a:bodyPr>
            <a:normAutofit fontScale="77500" lnSpcReduction="20000"/>
          </a:bodyPr>
          <a:lstStyle/>
          <a:p>
            <a:pPr>
              <a:spcBef>
                <a:spcPts val="600"/>
              </a:spcBef>
            </a:pPr>
            <a:r>
              <a:rPr lang="en-US" sz="3600" b="1" dirty="0" smtClean="0">
                <a:solidFill>
                  <a:srgbClr val="000000"/>
                </a:solidFill>
              </a:rPr>
              <a:t>Usage</a:t>
            </a:r>
          </a:p>
          <a:p>
            <a:pPr lvl="1"/>
            <a:r>
              <a:rPr lang="en-US" sz="2900" dirty="0" smtClean="0">
                <a:solidFill>
                  <a:srgbClr val="000000"/>
                </a:solidFill>
              </a:rPr>
              <a:t>HTML views, PDF downloads (e.g., journal, PubMed Central, </a:t>
            </a:r>
            <a:r>
              <a:rPr lang="en-US" sz="2900" dirty="0" err="1" smtClean="0">
                <a:solidFill>
                  <a:srgbClr val="000000"/>
                </a:solidFill>
                <a:hlinkClick r:id="rId3"/>
              </a:rPr>
              <a:t>FigShare</a:t>
            </a:r>
            <a:r>
              <a:rPr lang="en-US" sz="2900" dirty="0" smtClean="0">
                <a:solidFill>
                  <a:srgbClr val="000000"/>
                </a:solidFill>
              </a:rPr>
              <a:t>, </a:t>
            </a:r>
            <a:r>
              <a:rPr lang="en-US" sz="2900" dirty="0" smtClean="0">
                <a:solidFill>
                  <a:srgbClr val="000000"/>
                </a:solidFill>
                <a:hlinkClick r:id="rId4"/>
              </a:rPr>
              <a:t>Dryad</a:t>
            </a:r>
            <a:r>
              <a:rPr lang="en-US" sz="2900" dirty="0" smtClean="0">
                <a:solidFill>
                  <a:srgbClr val="000000"/>
                </a:solidFill>
              </a:rPr>
              <a:t>, etc.)</a:t>
            </a:r>
          </a:p>
          <a:p>
            <a:pPr>
              <a:spcBef>
                <a:spcPts val="600"/>
              </a:spcBef>
            </a:pPr>
            <a:r>
              <a:rPr lang="en-US" sz="3600" b="1" dirty="0" smtClean="0">
                <a:solidFill>
                  <a:srgbClr val="000000"/>
                </a:solidFill>
              </a:rPr>
              <a:t>Captures</a:t>
            </a:r>
            <a:endParaRPr lang="en-US" sz="3600" b="1" dirty="0">
              <a:solidFill>
                <a:srgbClr val="000000"/>
              </a:solidFill>
            </a:endParaRPr>
          </a:p>
          <a:p>
            <a:pPr lvl="1"/>
            <a:r>
              <a:rPr lang="en-US" sz="2900" dirty="0" err="1" smtClean="0">
                <a:solidFill>
                  <a:srgbClr val="000000"/>
                </a:solidFill>
                <a:hlinkClick r:id="rId5"/>
              </a:rPr>
              <a:t>CiteULike</a:t>
            </a:r>
            <a:r>
              <a:rPr lang="en-US" sz="2900" dirty="0" smtClean="0">
                <a:solidFill>
                  <a:srgbClr val="000000"/>
                </a:solidFill>
              </a:rPr>
              <a:t> bookmarks, </a:t>
            </a:r>
            <a:r>
              <a:rPr lang="en-US" sz="2900" dirty="0" err="1" smtClean="0">
                <a:solidFill>
                  <a:srgbClr val="000000"/>
                </a:solidFill>
                <a:hlinkClick r:id="rId6"/>
              </a:rPr>
              <a:t>Mendeley</a:t>
            </a:r>
            <a:r>
              <a:rPr lang="en-US" sz="2900" dirty="0" smtClean="0">
                <a:solidFill>
                  <a:srgbClr val="000000"/>
                </a:solidFill>
                <a:hlinkClick r:id="rId6"/>
              </a:rPr>
              <a:t> </a:t>
            </a:r>
            <a:r>
              <a:rPr lang="en-US" sz="2900" dirty="0" smtClean="0">
                <a:solidFill>
                  <a:srgbClr val="000000"/>
                </a:solidFill>
              </a:rPr>
              <a:t>readers/groups, </a:t>
            </a:r>
            <a:r>
              <a:rPr lang="en-US" sz="2900" dirty="0" smtClean="0">
                <a:solidFill>
                  <a:srgbClr val="000000"/>
                </a:solidFill>
                <a:hlinkClick r:id="rId7"/>
              </a:rPr>
              <a:t>Delicio.us</a:t>
            </a:r>
            <a:endParaRPr lang="en-US" sz="2900" dirty="0">
              <a:solidFill>
                <a:srgbClr val="000000"/>
              </a:solidFill>
            </a:endParaRPr>
          </a:p>
          <a:p>
            <a:pPr>
              <a:spcBef>
                <a:spcPts val="600"/>
              </a:spcBef>
            </a:pPr>
            <a:r>
              <a:rPr lang="en-US" sz="3600" b="1" dirty="0">
                <a:solidFill>
                  <a:srgbClr val="000000"/>
                </a:solidFill>
              </a:rPr>
              <a:t>Mentions</a:t>
            </a:r>
          </a:p>
          <a:p>
            <a:pPr lvl="1"/>
            <a:r>
              <a:rPr lang="en-US" sz="2900" dirty="0" smtClean="0">
                <a:solidFill>
                  <a:srgbClr val="000000"/>
                </a:solidFill>
              </a:rPr>
              <a:t>Blog posts, news stories, Wikipedia articles, comments, reviews</a:t>
            </a:r>
            <a:endParaRPr lang="en-US" sz="2900" dirty="0">
              <a:solidFill>
                <a:srgbClr val="000000"/>
              </a:solidFill>
            </a:endParaRPr>
          </a:p>
          <a:p>
            <a:pPr>
              <a:spcBef>
                <a:spcPts val="600"/>
              </a:spcBef>
            </a:pPr>
            <a:r>
              <a:rPr lang="en-US" sz="3600" b="1" dirty="0">
                <a:solidFill>
                  <a:srgbClr val="000000"/>
                </a:solidFill>
              </a:rPr>
              <a:t>Social Media</a:t>
            </a:r>
          </a:p>
          <a:p>
            <a:pPr lvl="1"/>
            <a:r>
              <a:rPr lang="en-US" sz="2900" dirty="0" smtClean="0">
                <a:solidFill>
                  <a:srgbClr val="000000"/>
                </a:solidFill>
              </a:rPr>
              <a:t>Tweets, Google+, Facebook likes, shares, ratings</a:t>
            </a:r>
          </a:p>
          <a:p>
            <a:pPr>
              <a:spcBef>
                <a:spcPts val="600"/>
              </a:spcBef>
            </a:pPr>
            <a:r>
              <a:rPr lang="en-US" sz="3600" b="1" dirty="0">
                <a:solidFill>
                  <a:srgbClr val="000000"/>
                </a:solidFill>
              </a:rPr>
              <a:t>Citations</a:t>
            </a:r>
          </a:p>
          <a:p>
            <a:pPr lvl="1"/>
            <a:r>
              <a:rPr lang="en-US" sz="2900" dirty="0" smtClean="0">
                <a:solidFill>
                  <a:srgbClr val="000000"/>
                </a:solidFill>
              </a:rPr>
              <a:t>Web of Science, Scopus, </a:t>
            </a:r>
            <a:r>
              <a:rPr lang="en-US" sz="2900" dirty="0" smtClean="0">
                <a:solidFill>
                  <a:srgbClr val="000000"/>
                </a:solidFill>
                <a:hlinkClick r:id="rId8"/>
              </a:rPr>
              <a:t>CrossRef</a:t>
            </a:r>
            <a:r>
              <a:rPr lang="en-US" sz="2900" dirty="0" smtClean="0">
                <a:solidFill>
                  <a:srgbClr val="000000"/>
                </a:solidFill>
              </a:rPr>
              <a:t>, PubMed Central, Microsoft Academic Search</a:t>
            </a:r>
          </a:p>
        </p:txBody>
      </p:sp>
      <p:sp>
        <p:nvSpPr>
          <p:cNvPr id="4" name="Slide Number Placeholder 3"/>
          <p:cNvSpPr>
            <a:spLocks noGrp="1"/>
          </p:cNvSpPr>
          <p:nvPr>
            <p:ph type="sldNum" sz="quarter" idx="12"/>
          </p:nvPr>
        </p:nvSpPr>
        <p:spPr/>
        <p:txBody>
          <a:bodyPr/>
          <a:lstStyle/>
          <a:p>
            <a:fld id="{324EEA34-3B0E-4C93-BA8E-7610C4C60E27}" type="slidenum">
              <a:rPr lang="en-US" smtClean="0"/>
              <a:pPr/>
              <a:t>31</a:t>
            </a:fld>
            <a:endParaRPr lang="en-US" dirty="0"/>
          </a:p>
        </p:txBody>
      </p:sp>
    </p:spTree>
    <p:extLst>
      <p:ext uri="{BB962C8B-B14F-4D97-AF65-F5344CB8AC3E}">
        <p14:creationId xmlns:p14="http://schemas.microsoft.com/office/powerpoint/2010/main" val="16543902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err="1" smtClean="0"/>
              <a:t>Altmetrics</a:t>
            </a:r>
            <a:r>
              <a:rPr lang="en-US" sz="4000" dirty="0" smtClean="0"/>
              <a:t> can look like this</a:t>
            </a:r>
            <a:endParaRPr lang="en-US" sz="4000" dirty="0"/>
          </a:p>
        </p:txBody>
      </p:sp>
      <p:sp>
        <p:nvSpPr>
          <p:cNvPr id="3" name="Content Placeholder 2"/>
          <p:cNvSpPr>
            <a:spLocks noGrp="1"/>
          </p:cNvSpPr>
          <p:nvPr>
            <p:ph idx="1"/>
          </p:nvPr>
        </p:nvSpPr>
        <p:spPr>
          <a:xfrm>
            <a:off x="330200" y="1917700"/>
            <a:ext cx="8509000" cy="4147821"/>
          </a:xfrm>
        </p:spPr>
        <p:txBody>
          <a:bodyPr>
            <a:normAutofit lnSpcReduction="10000"/>
          </a:bodyPr>
          <a:lstStyle/>
          <a:p>
            <a:r>
              <a:rPr lang="en-US" sz="2800" dirty="0" smtClean="0"/>
              <a:t>Cave, Richard. “Overview of the </a:t>
            </a:r>
            <a:r>
              <a:rPr lang="en-US" sz="2800" dirty="0" err="1" smtClean="0"/>
              <a:t>Altmetrics</a:t>
            </a:r>
            <a:r>
              <a:rPr lang="en-US" sz="2800" dirty="0" smtClean="0"/>
              <a:t> Landscape”</a:t>
            </a:r>
          </a:p>
          <a:p>
            <a:pPr marL="400050" lvl="1" indent="0">
              <a:buNone/>
            </a:pPr>
            <a:r>
              <a:rPr lang="en-US" sz="1800" dirty="0" smtClean="0">
                <a:hlinkClick r:id="rId3"/>
              </a:rPr>
              <a:t>http://www.slideshare.net/rcave/overview-of-the-altmetrics-landscape</a:t>
            </a:r>
            <a:endParaRPr lang="en-US" sz="1800" dirty="0" smtClean="0"/>
          </a:p>
          <a:p>
            <a:pPr marL="457200" lvl="1" indent="0">
              <a:buNone/>
            </a:pPr>
            <a:r>
              <a:rPr lang="en-US" dirty="0" smtClean="0"/>
              <a:t>		</a:t>
            </a:r>
            <a:r>
              <a:rPr lang="en-US" dirty="0"/>
              <a:t> </a:t>
            </a:r>
            <a:r>
              <a:rPr lang="en-US" dirty="0" smtClean="0"/>
              <a:t>    </a:t>
            </a:r>
            <a:r>
              <a:rPr lang="en-US" u="sng" dirty="0" smtClean="0"/>
              <a:t>11</a:t>
            </a:r>
            <a:r>
              <a:rPr lang="en-US" u="sng" dirty="0"/>
              <a:t>/10/12</a:t>
            </a:r>
            <a:r>
              <a:rPr lang="en-US" dirty="0" smtClean="0"/>
              <a:t>	     </a:t>
            </a:r>
            <a:r>
              <a:rPr lang="en-US" u="sng" dirty="0" smtClean="0"/>
              <a:t>1/22/2015</a:t>
            </a:r>
          </a:p>
          <a:p>
            <a:pPr lvl="1"/>
            <a:r>
              <a:rPr lang="en-US" dirty="0" smtClean="0"/>
              <a:t>Likes 		14		28</a:t>
            </a:r>
          </a:p>
          <a:p>
            <a:pPr lvl="1"/>
            <a:r>
              <a:rPr lang="en-US" dirty="0" smtClean="0"/>
              <a:t>Downloads 	45		158 </a:t>
            </a:r>
          </a:p>
          <a:p>
            <a:pPr lvl="1"/>
            <a:r>
              <a:rPr lang="en-US" dirty="0" smtClean="0"/>
              <a:t>Embed Views 	240 		543</a:t>
            </a:r>
          </a:p>
          <a:p>
            <a:pPr lvl="1"/>
            <a:r>
              <a:rPr lang="en-US" dirty="0" err="1" smtClean="0"/>
              <a:t>SlideShare</a:t>
            </a:r>
            <a:r>
              <a:rPr lang="en-US" dirty="0" smtClean="0"/>
              <a:t> views 	1,938		8,092</a:t>
            </a:r>
          </a:p>
          <a:p>
            <a:pPr>
              <a:spcBef>
                <a:spcPts val="600"/>
              </a:spcBef>
            </a:pPr>
            <a:r>
              <a:rPr lang="en-US" sz="3000" dirty="0" err="1">
                <a:solidFill>
                  <a:srgbClr val="000000"/>
                </a:solidFill>
              </a:rPr>
              <a:t>SpringerLink</a:t>
            </a:r>
            <a:r>
              <a:rPr lang="en-US" sz="3000" dirty="0">
                <a:solidFill>
                  <a:srgbClr val="000000"/>
                </a:solidFill>
              </a:rPr>
              <a:t> </a:t>
            </a:r>
            <a:r>
              <a:rPr lang="en-US" sz="3000" dirty="0" err="1">
                <a:solidFill>
                  <a:srgbClr val="000000"/>
                </a:solidFill>
              </a:rPr>
              <a:t>ink.springer.com</a:t>
            </a:r>
            <a:r>
              <a:rPr lang="en-US" sz="3000" dirty="0">
                <a:solidFill>
                  <a:srgbClr val="000000"/>
                </a:solidFill>
              </a:rPr>
              <a:t>, for example </a:t>
            </a:r>
          </a:p>
          <a:p>
            <a:pPr lvl="1"/>
            <a:r>
              <a:rPr lang="en-US" sz="1700" dirty="0" smtClean="0">
                <a:solidFill>
                  <a:srgbClr val="000000"/>
                </a:solidFill>
                <a:hlinkClick r:id="rId4"/>
              </a:rPr>
              <a:t>http</a:t>
            </a:r>
            <a:r>
              <a:rPr lang="en-US" sz="1700" dirty="0">
                <a:solidFill>
                  <a:srgbClr val="000000"/>
                </a:solidFill>
                <a:hlinkClick r:id="rId4"/>
              </a:rPr>
              <a:t>://link.springer.com/article/10.1007%2Fs10902-012-9345-3</a:t>
            </a:r>
            <a:endParaRPr lang="en-US" sz="1700" dirty="0">
              <a:solidFill>
                <a:srgbClr val="000000"/>
              </a:solidFill>
            </a:endParaRPr>
          </a:p>
          <a:p>
            <a:endParaRPr lang="en-US" dirty="0"/>
          </a:p>
        </p:txBody>
      </p:sp>
    </p:spTree>
    <p:extLst>
      <p:ext uri="{BB962C8B-B14F-4D97-AF65-F5344CB8AC3E}">
        <p14:creationId xmlns:p14="http://schemas.microsoft.com/office/powerpoint/2010/main" val="1322768812"/>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330200" y="304800"/>
            <a:ext cx="8585200" cy="927100"/>
          </a:xfrm>
        </p:spPr>
        <p:txBody>
          <a:bodyPr>
            <a:normAutofit/>
          </a:bodyPr>
          <a:lstStyle/>
          <a:p>
            <a:pPr eaLnBrk="1" hangingPunct="1"/>
            <a:r>
              <a:rPr lang="en-US" sz="4000" dirty="0">
                <a:latin typeface="Times New Roman" charset="0"/>
                <a:ea typeface="ＭＳ Ｐゴシック" charset="0"/>
                <a:cs typeface="ＭＳ Ｐゴシック" charset="0"/>
              </a:rPr>
              <a:t>What </a:t>
            </a:r>
            <a:r>
              <a:rPr lang="en-US" sz="4000" dirty="0" smtClean="0">
                <a:latin typeface="Times New Roman" charset="0"/>
                <a:ea typeface="ＭＳ Ｐゴシック" charset="0"/>
                <a:cs typeface="ＭＳ Ｐゴシック" charset="0"/>
              </a:rPr>
              <a:t>You </a:t>
            </a:r>
            <a:r>
              <a:rPr lang="en-US" sz="4000" dirty="0">
                <a:latin typeface="Times New Roman" charset="0"/>
                <a:ea typeface="ＭＳ Ｐゴシック" charset="0"/>
                <a:cs typeface="ＭＳ Ｐゴシック" charset="0"/>
              </a:rPr>
              <a:t>C</a:t>
            </a:r>
            <a:r>
              <a:rPr lang="en-US" sz="4000" dirty="0" smtClean="0">
                <a:latin typeface="Times New Roman" charset="0"/>
                <a:ea typeface="ＭＳ Ｐゴシック" charset="0"/>
                <a:cs typeface="ＭＳ Ｐゴシック" charset="0"/>
              </a:rPr>
              <a:t>an </a:t>
            </a:r>
            <a:r>
              <a:rPr lang="en-US" sz="4000" dirty="0">
                <a:latin typeface="Times New Roman" charset="0"/>
                <a:ea typeface="ＭＳ Ｐゴシック" charset="0"/>
                <a:cs typeface="ＭＳ Ｐゴシック" charset="0"/>
              </a:rPr>
              <a:t>D</a:t>
            </a:r>
            <a:r>
              <a:rPr lang="en-US" sz="4000" dirty="0" smtClean="0">
                <a:latin typeface="Times New Roman" charset="0"/>
                <a:ea typeface="ＭＳ Ｐゴシック" charset="0"/>
                <a:cs typeface="ＭＳ Ｐゴシック" charset="0"/>
              </a:rPr>
              <a:t>o </a:t>
            </a:r>
            <a:r>
              <a:rPr lang="en-US" sz="4000" dirty="0">
                <a:latin typeface="Times New Roman" charset="0"/>
                <a:ea typeface="ＭＳ Ｐゴシック" charset="0"/>
                <a:cs typeface="ＭＳ Ｐゴシック" charset="0"/>
              </a:rPr>
              <a:t>N</a:t>
            </a:r>
            <a:r>
              <a:rPr lang="en-US" sz="4000" dirty="0" smtClean="0">
                <a:latin typeface="Times New Roman" charset="0"/>
                <a:ea typeface="ＭＳ Ｐゴシック" charset="0"/>
                <a:cs typeface="ＭＳ Ｐゴシック" charset="0"/>
              </a:rPr>
              <a:t>ow</a:t>
            </a:r>
            <a:endParaRPr lang="en-US" sz="4000" dirty="0">
              <a:latin typeface="Times New Roman" charset="0"/>
              <a:ea typeface="ＭＳ Ｐゴシック" charset="0"/>
              <a:cs typeface="ＭＳ Ｐゴシック" charset="0"/>
            </a:endParaRPr>
          </a:p>
        </p:txBody>
      </p:sp>
      <p:sp>
        <p:nvSpPr>
          <p:cNvPr id="46082" name="Content Placeholder 2"/>
          <p:cNvSpPr>
            <a:spLocks noGrp="1"/>
          </p:cNvSpPr>
          <p:nvPr>
            <p:ph idx="1"/>
          </p:nvPr>
        </p:nvSpPr>
        <p:spPr>
          <a:xfrm>
            <a:off x="558800" y="1689100"/>
            <a:ext cx="8089900" cy="4940300"/>
          </a:xfrm>
        </p:spPr>
        <p:txBody>
          <a:bodyPr>
            <a:normAutofit/>
          </a:bodyPr>
          <a:lstStyle/>
          <a:p>
            <a:pPr eaLnBrk="1" hangingPunct="1"/>
            <a:r>
              <a:rPr lang="en-US" sz="2800" dirty="0">
                <a:latin typeface="Times"/>
                <a:ea typeface="ＭＳ Ｐゴシック" charset="0"/>
                <a:cs typeface="ＭＳ Ｐゴシック" charset="0"/>
              </a:rPr>
              <a:t>Archive your articles, data, presentations, syllabi, reports, white papers </a:t>
            </a:r>
            <a:r>
              <a:rPr lang="en-US" sz="2800" dirty="0" smtClean="0">
                <a:latin typeface="Times"/>
                <a:ea typeface="ＭＳ Ｐゴシック" charset="0"/>
                <a:cs typeface="ＭＳ Ｐゴシック" charset="0"/>
              </a:rPr>
              <a:t>in </a:t>
            </a:r>
            <a:r>
              <a:rPr lang="en-US" sz="2800" dirty="0" err="1" smtClean="0">
                <a:latin typeface="Times"/>
                <a:ea typeface="ＭＳ Ｐゴシック" charset="0"/>
                <a:cs typeface="ＭＳ Ｐゴシック" charset="0"/>
                <a:hlinkClick r:id="rId3"/>
              </a:rPr>
              <a:t>VTechWorks</a:t>
            </a:r>
            <a:endParaRPr lang="en-US" sz="2800" dirty="0">
              <a:latin typeface="Times"/>
              <a:ea typeface="ＭＳ Ｐゴシック" charset="0"/>
              <a:cs typeface="ＭＳ Ｐゴシック" charset="0"/>
            </a:endParaRPr>
          </a:p>
          <a:p>
            <a:pPr eaLnBrk="1" hangingPunct="1"/>
            <a:r>
              <a:rPr lang="en-US" sz="2800" dirty="0">
                <a:latin typeface="Times"/>
                <a:ea typeface="ＭＳ Ｐゴシック" charset="0"/>
                <a:cs typeface="ＭＳ Ｐゴシック" charset="0"/>
              </a:rPr>
              <a:t>Read contracts and use addenda to </a:t>
            </a:r>
            <a:r>
              <a:rPr lang="en-US" sz="2800" dirty="0" smtClean="0">
                <a:latin typeface="Times"/>
                <a:ea typeface="ＭＳ Ｐゴシック" charset="0"/>
                <a:cs typeface="ＭＳ Ｐゴシック" charset="0"/>
              </a:rPr>
              <a:t>retain/gain </a:t>
            </a:r>
            <a:r>
              <a:rPr lang="en-US" sz="2800" dirty="0">
                <a:latin typeface="Times"/>
                <a:ea typeface="ＭＳ Ｐゴシック" charset="0"/>
                <a:cs typeface="ＭＳ Ｐゴシック" charset="0"/>
              </a:rPr>
              <a:t>self-archiving rights</a:t>
            </a:r>
          </a:p>
          <a:p>
            <a:pPr eaLnBrk="1" hangingPunct="1"/>
            <a:r>
              <a:rPr lang="en-US" sz="2800" dirty="0" smtClean="0">
                <a:latin typeface="Times"/>
                <a:ea typeface="ＭＳ Ｐゴシック" charset="0"/>
                <a:cs typeface="ＭＳ Ｐゴシック" charset="0"/>
              </a:rPr>
              <a:t>Publish in open </a:t>
            </a:r>
            <a:r>
              <a:rPr lang="en-US" sz="2800" dirty="0">
                <a:latin typeface="Times"/>
                <a:ea typeface="ＭＳ Ｐゴシック" charset="0"/>
                <a:cs typeface="ＭＳ Ｐゴシック" charset="0"/>
              </a:rPr>
              <a:t>access </a:t>
            </a:r>
            <a:r>
              <a:rPr lang="en-US" sz="2800" dirty="0" smtClean="0">
                <a:latin typeface="Times"/>
                <a:ea typeface="ＭＳ Ｐゴシック" charset="0"/>
                <a:cs typeface="ＭＳ Ｐゴシック" charset="0"/>
              </a:rPr>
              <a:t>journals</a:t>
            </a:r>
            <a:endParaRPr lang="en-US" sz="2800" dirty="0">
              <a:latin typeface="Times"/>
              <a:ea typeface="ＭＳ Ｐゴシック" charset="0"/>
              <a:cs typeface="ＭＳ Ｐゴシック" charset="0"/>
            </a:endParaRPr>
          </a:p>
          <a:p>
            <a:r>
              <a:rPr lang="en-US" sz="2800" dirty="0">
                <a:latin typeface="Times"/>
                <a:ea typeface="ＭＳ Ｐゴシック" charset="0"/>
                <a:cs typeface="ＭＳ Ｐゴシック" charset="0"/>
              </a:rPr>
              <a:t>Consider a departmental, college, or university-wide policy on article archiving</a:t>
            </a:r>
          </a:p>
          <a:p>
            <a:pPr eaLnBrk="1" hangingPunct="1"/>
            <a:r>
              <a:rPr lang="en-US" sz="2800" dirty="0" smtClean="0">
                <a:latin typeface="Times"/>
                <a:ea typeface="ＭＳ Ｐゴシック" charset="0"/>
                <a:cs typeface="ＭＳ Ｐゴシック" charset="0"/>
              </a:rPr>
              <a:t>Help </a:t>
            </a:r>
            <a:r>
              <a:rPr lang="en-US" sz="2800" dirty="0">
                <a:latin typeface="Times"/>
                <a:ea typeface="ＭＳ Ｐゴシック" charset="0"/>
                <a:cs typeface="ＭＳ Ｐゴシック" charset="0"/>
              </a:rPr>
              <a:t>change </a:t>
            </a:r>
            <a:r>
              <a:rPr lang="en-US" sz="2800" dirty="0" smtClean="0">
                <a:latin typeface="Times"/>
                <a:ea typeface="ＭＳ Ｐゴシック" charset="0"/>
                <a:cs typeface="ＭＳ Ｐゴシック" charset="0"/>
              </a:rPr>
              <a:t>promotion and tenure </a:t>
            </a:r>
            <a:r>
              <a:rPr lang="en-US" sz="2800" dirty="0">
                <a:latin typeface="Times"/>
                <a:ea typeface="ＭＳ Ｐゴシック" charset="0"/>
                <a:cs typeface="ＭＳ Ｐゴシック" charset="0"/>
              </a:rPr>
              <a:t>guidelines</a:t>
            </a:r>
          </a:p>
          <a:p>
            <a:pPr eaLnBrk="1" hangingPunct="1"/>
            <a:endParaRPr lang="en-US" sz="2800" dirty="0">
              <a:latin typeface="Times"/>
              <a:ea typeface="ＭＳ Ｐゴシック" charset="0"/>
              <a:cs typeface="ＭＳ Ｐゴシック" charset="0"/>
            </a:endParaRPr>
          </a:p>
        </p:txBody>
      </p:sp>
    </p:spTree>
    <p:extLst>
      <p:ext uri="{BB962C8B-B14F-4D97-AF65-F5344CB8AC3E}">
        <p14:creationId xmlns:p14="http://schemas.microsoft.com/office/powerpoint/2010/main" val="106265934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1891" y="1382889"/>
            <a:ext cx="8607303" cy="1213555"/>
          </a:xfrm>
        </p:spPr>
        <p:txBody>
          <a:bodyPr>
            <a:normAutofit fontScale="90000"/>
          </a:bodyPr>
          <a:lstStyle/>
          <a:p>
            <a:r>
              <a:rPr lang="en-US" dirty="0" smtClean="0"/>
              <a:t>The State of </a:t>
            </a:r>
            <a:r>
              <a:rPr lang="en-US" dirty="0"/>
              <a:t>Scholarly </a:t>
            </a:r>
            <a:r>
              <a:rPr lang="en-US" dirty="0" smtClean="0"/>
              <a:t>Publishing</a:t>
            </a:r>
            <a:endParaRPr lang="en-US" dirty="0"/>
          </a:p>
        </p:txBody>
      </p:sp>
      <p:sp>
        <p:nvSpPr>
          <p:cNvPr id="3" name="Subtitle 2"/>
          <p:cNvSpPr>
            <a:spLocks noGrp="1"/>
          </p:cNvSpPr>
          <p:nvPr>
            <p:ph type="subTitle" idx="1"/>
          </p:nvPr>
        </p:nvSpPr>
        <p:spPr/>
        <p:txBody>
          <a:bodyPr/>
          <a:lstStyle/>
          <a:p>
            <a:r>
              <a:rPr lang="en-US" dirty="0" smtClean="0"/>
              <a:t>Gail McMillan</a:t>
            </a:r>
          </a:p>
          <a:p>
            <a:r>
              <a:rPr lang="en-US" sz="1600" dirty="0" smtClean="0"/>
              <a:t>Professor, Virginia Tech Libraries</a:t>
            </a:r>
          </a:p>
          <a:p>
            <a:r>
              <a:rPr lang="en-US" sz="1600" dirty="0" smtClean="0"/>
              <a:t>Director, Scholarly Communication</a:t>
            </a:r>
          </a:p>
          <a:p>
            <a:r>
              <a:rPr lang="en-US" dirty="0" smtClean="0">
                <a:hlinkClick r:id="rId3"/>
              </a:rPr>
              <a:t>gailmac@vt.edu</a:t>
            </a:r>
            <a:endParaRPr lang="en-US" dirty="0" smtClean="0"/>
          </a:p>
          <a:p>
            <a:r>
              <a:rPr lang="en-US" dirty="0" smtClean="0"/>
              <a:t>540-231-9252</a:t>
            </a:r>
            <a:endParaRPr lang="en-US" dirty="0"/>
          </a:p>
        </p:txBody>
      </p:sp>
      <p:pic>
        <p:nvPicPr>
          <p:cNvPr id="5" name="Picture 4" descr="Screen Shot 2015-01-29 at 12.38.4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0528" y="5773561"/>
            <a:ext cx="1460500" cy="495300"/>
          </a:xfrm>
          <a:prstGeom prst="rect">
            <a:avLst/>
          </a:prstGeom>
        </p:spPr>
      </p:pic>
    </p:spTree>
    <p:extLst>
      <p:ext uri="{BB962C8B-B14F-4D97-AF65-F5344CB8AC3E}">
        <p14:creationId xmlns:p14="http://schemas.microsoft.com/office/powerpoint/2010/main" val="109984311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409662" y="457200"/>
            <a:ext cx="8535901" cy="762000"/>
          </a:xfrm>
        </p:spPr>
        <p:txBody>
          <a:bodyPr>
            <a:normAutofit fontScale="90000"/>
          </a:bodyPr>
          <a:lstStyle/>
          <a:p>
            <a:r>
              <a:rPr lang="en-US" sz="4400" dirty="0">
                <a:latin typeface="Times New Roman" charset="0"/>
                <a:ea typeface="ＭＳ Ｐゴシック" charset="0"/>
                <a:cs typeface="ＭＳ Ｐゴシック" charset="0"/>
              </a:rPr>
              <a:t>VT </a:t>
            </a:r>
            <a:r>
              <a:rPr lang="en-US" sz="4400" dirty="0" smtClean="0">
                <a:latin typeface="Times New Roman" charset="0"/>
                <a:ea typeface="ＭＳ Ｐゴシック" charset="0"/>
                <a:cs typeface="ＭＳ Ｐゴシック" charset="0"/>
              </a:rPr>
              <a:t>Intellectual Property Policy </a:t>
            </a:r>
            <a:r>
              <a:rPr lang="en-US" dirty="0">
                <a:latin typeface="Times New Roman" charset="0"/>
                <a:ea typeface="ＭＳ Ｐゴシック" charset="0"/>
                <a:cs typeface="ＭＳ Ｐゴシック" charset="0"/>
              </a:rPr>
              <a:t/>
            </a:r>
            <a:br>
              <a:rPr lang="en-US" dirty="0">
                <a:latin typeface="Times New Roman" charset="0"/>
                <a:ea typeface="ＭＳ Ｐゴシック" charset="0"/>
                <a:cs typeface="ＭＳ Ｐゴシック" charset="0"/>
              </a:rPr>
            </a:br>
            <a:r>
              <a:rPr lang="en-US" sz="2000" dirty="0">
                <a:latin typeface="Times"/>
                <a:ea typeface="ＭＳ Ｐゴシック" charset="0"/>
                <a:cs typeface="ＭＳ Ｐゴシック" charset="0"/>
                <a:hlinkClick r:id="rId3"/>
              </a:rPr>
              <a:t>http://</a:t>
            </a:r>
            <a:r>
              <a:rPr lang="en-US" sz="2000" dirty="0" err="1">
                <a:latin typeface="Times"/>
                <a:ea typeface="ＭＳ Ｐゴシック" charset="0"/>
                <a:cs typeface="ＭＳ Ｐゴシック" charset="0"/>
                <a:hlinkClick r:id="rId3"/>
              </a:rPr>
              <a:t>www.policies.vt.edu</a:t>
            </a:r>
            <a:r>
              <a:rPr lang="en-US" sz="2000" dirty="0">
                <a:latin typeface="Times"/>
                <a:ea typeface="ＭＳ Ｐゴシック" charset="0"/>
                <a:cs typeface="ＭＳ Ｐゴシック" charset="0"/>
                <a:hlinkClick r:id="rId3"/>
              </a:rPr>
              <a:t>/13000.pdf</a:t>
            </a:r>
            <a:endParaRPr lang="en-US" sz="2000" dirty="0">
              <a:latin typeface="Times New Roman" charset="0"/>
              <a:ea typeface="ＭＳ Ｐゴシック" charset="0"/>
              <a:cs typeface="ＭＳ Ｐゴシック" charset="0"/>
            </a:endParaRPr>
          </a:p>
        </p:txBody>
      </p:sp>
      <p:sp>
        <p:nvSpPr>
          <p:cNvPr id="59394" name="Content Placeholder 2"/>
          <p:cNvSpPr>
            <a:spLocks noGrp="1"/>
          </p:cNvSpPr>
          <p:nvPr>
            <p:ph idx="1"/>
          </p:nvPr>
        </p:nvSpPr>
        <p:spPr>
          <a:xfrm>
            <a:off x="409662" y="1600200"/>
            <a:ext cx="8384419" cy="5029200"/>
          </a:xfrm>
        </p:spPr>
        <p:txBody>
          <a:bodyPr/>
          <a:lstStyle/>
          <a:p>
            <a:r>
              <a:rPr lang="en-US" sz="2400" dirty="0">
                <a:latin typeface="Times"/>
                <a:ea typeface="ＭＳ Ｐゴシック" charset="0"/>
                <a:cs typeface="ＭＳ Ｐゴシック" charset="0"/>
              </a:rPr>
              <a:t>Traditional results of academic scholarship</a:t>
            </a:r>
          </a:p>
          <a:p>
            <a:r>
              <a:rPr lang="en-US" sz="2400" dirty="0">
                <a:latin typeface="Times"/>
                <a:ea typeface="ＭＳ Ｐゴシック" charset="0"/>
                <a:cs typeface="ＭＳ Ｐゴシック" charset="0"/>
              </a:rPr>
              <a:t>Contributes to the </a:t>
            </a:r>
            <a:r>
              <a:rPr lang="ja-JP" altLang="en-US" sz="2400" dirty="0">
                <a:latin typeface="Times"/>
                <a:ea typeface="ＭＳ Ｐゴシック" charset="0"/>
                <a:cs typeface="ＭＳ Ｐゴシック" charset="0"/>
              </a:rPr>
              <a:t>“</a:t>
            </a:r>
            <a:r>
              <a:rPr lang="en-US" altLang="ja-JP" sz="2400" dirty="0">
                <a:latin typeface="Times"/>
                <a:ea typeface="ＭＳ Ｐゴシック" charset="0"/>
                <a:cs typeface="ＭＳ Ｐゴシック" charset="0"/>
              </a:rPr>
              <a:t>university's benefit by its creation and </a:t>
            </a:r>
            <a:r>
              <a:rPr lang="en-US" altLang="ja-JP" sz="2400" i="1" dirty="0">
                <a:latin typeface="Times"/>
                <a:ea typeface="ＭＳ Ｐゴシック" charset="0"/>
                <a:cs typeface="ＭＳ Ｐゴシック" charset="0"/>
              </a:rPr>
              <a:t>by continued use by the university </a:t>
            </a:r>
            <a:r>
              <a:rPr lang="en-US" altLang="ja-JP" sz="2400" dirty="0">
                <a:latin typeface="Times"/>
                <a:ea typeface="ＭＳ Ｐゴシック" charset="0"/>
                <a:cs typeface="ＭＳ Ｐゴシック" charset="0"/>
              </a:rPr>
              <a:t>in teaching, further development, and enhancement of the university's academic stature</a:t>
            </a:r>
            <a:r>
              <a:rPr lang="ja-JP" altLang="en-US" sz="2400" dirty="0">
                <a:latin typeface="Times"/>
                <a:ea typeface="ＭＳ Ｐゴシック" charset="0"/>
                <a:cs typeface="ＭＳ Ｐゴシック" charset="0"/>
              </a:rPr>
              <a:t>”</a:t>
            </a:r>
            <a:endParaRPr lang="en-US" altLang="ja-JP" sz="2400" dirty="0">
              <a:latin typeface="Times"/>
              <a:ea typeface="ＭＳ Ｐゴシック" charset="0"/>
              <a:cs typeface="ＭＳ Ｐゴシック" charset="0"/>
            </a:endParaRPr>
          </a:p>
          <a:p>
            <a:pPr lvl="1"/>
            <a:r>
              <a:rPr lang="en-US" sz="2400" b="1" dirty="0">
                <a:latin typeface="Times"/>
                <a:ea typeface="ＭＳ Ｐゴシック" charset="0"/>
              </a:rPr>
              <a:t>Presumption of ownership is to the author</a:t>
            </a:r>
          </a:p>
          <a:p>
            <a:pPr lvl="2"/>
            <a:r>
              <a:rPr lang="en-US" sz="1800" dirty="0">
                <a:latin typeface="Times"/>
                <a:ea typeface="ＭＳ Ｐゴシック" charset="0"/>
              </a:rPr>
              <a:t>unless there is explicit evidence that the work was specifically commissioned by the university</a:t>
            </a:r>
          </a:p>
          <a:p>
            <a:pPr lvl="1"/>
            <a:r>
              <a:rPr lang="en-US" sz="2400" b="1" dirty="0" smtClean="0">
                <a:latin typeface="Times"/>
                <a:ea typeface="ＭＳ Ｐゴシック" charset="0"/>
              </a:rPr>
              <a:t>“University’</a:t>
            </a:r>
            <a:r>
              <a:rPr lang="en-US" altLang="ja-JP" sz="2400" b="1" dirty="0" smtClean="0">
                <a:latin typeface="Times"/>
                <a:ea typeface="ＭＳ Ｐゴシック" charset="0"/>
              </a:rPr>
              <a:t>s </a:t>
            </a:r>
            <a:r>
              <a:rPr lang="en-US" altLang="ja-JP" sz="2400" b="1" dirty="0">
                <a:latin typeface="Times"/>
                <a:ea typeface="ＭＳ Ｐゴシック" charset="0"/>
              </a:rPr>
              <a:t>rights are limited to free (no cost) use in teaching, research, extension, </a:t>
            </a:r>
            <a:r>
              <a:rPr lang="en-US" altLang="ja-JP" sz="2400" b="1" dirty="0">
                <a:solidFill>
                  <a:srgbClr val="FF0000"/>
                </a:solidFill>
                <a:latin typeface="Times"/>
                <a:ea typeface="ＭＳ Ｐゴシック" charset="0"/>
              </a:rPr>
              <a:t>etc.</a:t>
            </a:r>
            <a:r>
              <a:rPr lang="en-US" altLang="ja-JP" sz="2400" b="1" dirty="0">
                <a:latin typeface="Times"/>
                <a:ea typeface="ＭＳ Ｐゴシック" charset="0"/>
              </a:rPr>
              <a:t> </a:t>
            </a:r>
            <a:r>
              <a:rPr lang="en-US" altLang="ja-JP" sz="2400" b="1" dirty="0">
                <a:solidFill>
                  <a:srgbClr val="FF0000"/>
                </a:solidFill>
                <a:latin typeface="Times"/>
                <a:ea typeface="ＭＳ Ｐゴシック" charset="0"/>
              </a:rPr>
              <a:t>in perpetuity</a:t>
            </a:r>
            <a:r>
              <a:rPr lang="en-US" altLang="ja-JP" sz="2400" b="1" dirty="0" smtClean="0">
                <a:latin typeface="Times"/>
                <a:ea typeface="ＭＳ Ｐゴシック" charset="0"/>
              </a:rPr>
              <a:t>.” </a:t>
            </a:r>
            <a:endParaRPr lang="en-US" sz="2400" b="1" dirty="0">
              <a:latin typeface="Times"/>
              <a:ea typeface="ＭＳ Ｐゴシック" charset="0"/>
            </a:endParaRPr>
          </a:p>
        </p:txBody>
      </p:sp>
      <p:pic>
        <p:nvPicPr>
          <p:cNvPr id="4" name="Picture 3" descr="Screen Shot 2015-02-02 at 3.01.1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0400" y="5775081"/>
            <a:ext cx="3085359" cy="839078"/>
          </a:xfrm>
          <a:prstGeom prst="rect">
            <a:avLst/>
          </a:prstGeom>
        </p:spPr>
      </p:pic>
    </p:spTree>
    <p:extLst>
      <p:ext uri="{BB962C8B-B14F-4D97-AF65-F5344CB8AC3E}">
        <p14:creationId xmlns:p14="http://schemas.microsoft.com/office/powerpoint/2010/main" val="240651841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Current Publishing Cycle</a:t>
            </a:r>
            <a:endParaRPr lang="en-US" sz="4000" dirty="0"/>
          </a:p>
        </p:txBody>
      </p:sp>
      <p:sp>
        <p:nvSpPr>
          <p:cNvPr id="3" name="Content Placeholder 2"/>
          <p:cNvSpPr>
            <a:spLocks noGrp="1"/>
          </p:cNvSpPr>
          <p:nvPr>
            <p:ph idx="1"/>
          </p:nvPr>
        </p:nvSpPr>
        <p:spPr>
          <a:xfrm>
            <a:off x="317500" y="1714500"/>
            <a:ext cx="8432800" cy="4838700"/>
          </a:xfrm>
        </p:spPr>
        <p:txBody>
          <a:bodyPr>
            <a:normAutofit/>
          </a:bodyPr>
          <a:lstStyle/>
          <a:p>
            <a:r>
              <a:rPr lang="en-US" dirty="0" smtClean="0"/>
              <a:t>Academic faculty research, write, review, edit; give it all away</a:t>
            </a:r>
          </a:p>
          <a:p>
            <a:r>
              <a:rPr lang="en-US" dirty="0" smtClean="0"/>
              <a:t>Commercial publishers charge readers for</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content; authors relinquished copyright</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peer review</a:t>
            </a:r>
          </a:p>
          <a:p>
            <a:pPr lvl="1"/>
            <a:r>
              <a:rPr lang="en-US" dirty="0">
                <a:latin typeface="Times"/>
                <a:ea typeface="ＭＳ Ｐゴシック" charset="0"/>
                <a:cs typeface="ＭＳ Ｐゴシック" charset="0"/>
              </a:rPr>
              <a:t>F</a:t>
            </a:r>
            <a:r>
              <a:rPr lang="en-US" dirty="0" smtClean="0">
                <a:latin typeface="Times"/>
                <a:ea typeface="ＭＳ Ｐゴシック" charset="0"/>
                <a:cs typeface="ＭＳ Ｐゴシック" charset="0"/>
              </a:rPr>
              <a:t>ree editorial services</a:t>
            </a:r>
          </a:p>
          <a:p>
            <a:r>
              <a:rPr lang="en-US" dirty="0" smtClean="0">
                <a:latin typeface="Times"/>
                <a:ea typeface="ＭＳ Ｐゴシック" charset="0"/>
                <a:cs typeface="ＭＳ Ｐゴシック" charset="0"/>
              </a:rPr>
              <a:t>Libraries/readers buy back content</a:t>
            </a:r>
          </a:p>
          <a:p>
            <a:pPr marL="914400" lvl="1" indent="-514350"/>
            <a:r>
              <a:rPr lang="en-US" dirty="0" smtClean="0">
                <a:latin typeface="Times"/>
                <a:ea typeface="ＭＳ Ｐゴシック" charset="0"/>
              </a:rPr>
              <a:t>Many potential readers excluded</a:t>
            </a:r>
          </a:p>
          <a:p>
            <a:pPr marL="914400" lvl="1" indent="-514350"/>
            <a:r>
              <a:rPr lang="en-US" dirty="0">
                <a:latin typeface="Times"/>
                <a:ea typeface="ＭＳ Ｐゴシック" charset="0"/>
              </a:rPr>
              <a:t>L</a:t>
            </a:r>
            <a:r>
              <a:rPr lang="en-US" dirty="0" smtClean="0">
                <a:latin typeface="Times"/>
                <a:ea typeface="ＭＳ Ｐゴシック" charset="0"/>
              </a:rPr>
              <a:t>ost control over our own work</a:t>
            </a:r>
          </a:p>
          <a:p>
            <a:pPr marL="914400" lvl="1" indent="-514350"/>
            <a:r>
              <a:rPr lang="en-US" dirty="0" smtClean="0"/>
              <a:t>Subscriptions far outpace inflation</a:t>
            </a:r>
          </a:p>
          <a:p>
            <a:r>
              <a:rPr lang="en-US" dirty="0" smtClean="0">
                <a:latin typeface="Times"/>
                <a:ea typeface="ＭＳ Ｐゴシック" charset="0"/>
              </a:rPr>
              <a:t>New models: Open Access</a:t>
            </a:r>
          </a:p>
        </p:txBody>
      </p:sp>
    </p:spTree>
    <p:extLst>
      <p:ext uri="{BB962C8B-B14F-4D97-AF65-F5344CB8AC3E}">
        <p14:creationId xmlns:p14="http://schemas.microsoft.com/office/powerpoint/2010/main" val="380843675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Creative Commons </a:t>
            </a:r>
            <a:endParaRPr lang="en-US" sz="4000" dirty="0"/>
          </a:p>
        </p:txBody>
      </p:sp>
      <p:sp>
        <p:nvSpPr>
          <p:cNvPr id="3" name="Content Placeholder 2"/>
          <p:cNvSpPr>
            <a:spLocks noGrp="1"/>
          </p:cNvSpPr>
          <p:nvPr>
            <p:ph idx="1"/>
          </p:nvPr>
        </p:nvSpPr>
        <p:spPr/>
        <p:txBody>
          <a:bodyPr>
            <a:normAutofit/>
          </a:bodyPr>
          <a:lstStyle/>
          <a:p>
            <a:r>
              <a:rPr lang="en-US" dirty="0" smtClean="0"/>
              <a:t>International </a:t>
            </a:r>
            <a:r>
              <a:rPr lang="en-US" dirty="0"/>
              <a:t>not-for-profit </a:t>
            </a:r>
            <a:r>
              <a:rPr lang="en-US" dirty="0" smtClean="0"/>
              <a:t>organization </a:t>
            </a:r>
          </a:p>
          <a:p>
            <a:pPr lvl="1"/>
            <a:r>
              <a:rPr lang="en-US" dirty="0"/>
              <a:t>I</a:t>
            </a:r>
            <a:r>
              <a:rPr lang="en-US" dirty="0" smtClean="0"/>
              <a:t>mprove </a:t>
            </a:r>
            <a:r>
              <a:rPr lang="en-US" dirty="0"/>
              <a:t>clarity about what people </a:t>
            </a:r>
            <a:r>
              <a:rPr lang="en-US" b="1" dirty="0" smtClean="0"/>
              <a:t>can</a:t>
            </a:r>
            <a:r>
              <a:rPr lang="en-US" dirty="0" smtClean="0"/>
              <a:t> do </a:t>
            </a:r>
            <a:r>
              <a:rPr lang="en-US" dirty="0"/>
              <a:t>with </a:t>
            </a:r>
            <a:r>
              <a:rPr lang="en-US" dirty="0" smtClean="0"/>
              <a:t>copyrighted content</a:t>
            </a:r>
          </a:p>
          <a:p>
            <a:r>
              <a:rPr lang="en-US" dirty="0" smtClean="0"/>
              <a:t>Legal/social </a:t>
            </a:r>
            <a:r>
              <a:rPr lang="en-US" dirty="0"/>
              <a:t>framework in the form of </a:t>
            </a:r>
            <a:r>
              <a:rPr lang="en-US" dirty="0" smtClean="0"/>
              <a:t>licenses</a:t>
            </a:r>
          </a:p>
          <a:p>
            <a:r>
              <a:rPr lang="en-US" dirty="0" smtClean="0">
                <a:hlinkClick r:id="rId3"/>
              </a:rPr>
              <a:t>https</a:t>
            </a:r>
            <a:r>
              <a:rPr lang="en-US" dirty="0">
                <a:hlinkClick r:id="rId3"/>
              </a:rPr>
              <a:t>://www.youtube.com/watch?v=</a:t>
            </a:r>
            <a:r>
              <a:rPr lang="en-US" dirty="0" smtClean="0">
                <a:hlinkClick r:id="rId3"/>
              </a:rPr>
              <a:t>io3BrAQl3so</a:t>
            </a:r>
            <a:r>
              <a:rPr lang="en-US" dirty="0" smtClean="0"/>
              <a:t>     6 </a:t>
            </a:r>
            <a:r>
              <a:rPr lang="en-US" dirty="0"/>
              <a:t>minute </a:t>
            </a:r>
            <a:r>
              <a:rPr lang="en-US" dirty="0" smtClean="0"/>
              <a:t>video</a:t>
            </a:r>
          </a:p>
        </p:txBody>
      </p:sp>
      <p:pic>
        <p:nvPicPr>
          <p:cNvPr id="4" name="Picture 3"/>
          <p:cNvPicPr>
            <a:picLocks noChangeAspect="1"/>
          </p:cNvPicPr>
          <p:nvPr/>
        </p:nvPicPr>
        <p:blipFill>
          <a:blip r:embed="rId4"/>
          <a:stretch>
            <a:fillRect/>
          </a:stretch>
        </p:blipFill>
        <p:spPr>
          <a:xfrm>
            <a:off x="7353300" y="5100638"/>
            <a:ext cx="1270000" cy="1270000"/>
          </a:xfrm>
          <a:prstGeom prst="rect">
            <a:avLst/>
          </a:prstGeom>
        </p:spPr>
      </p:pic>
    </p:spTree>
    <p:extLst>
      <p:ext uri="{BB962C8B-B14F-4D97-AF65-F5344CB8AC3E}">
        <p14:creationId xmlns:p14="http://schemas.microsoft.com/office/powerpoint/2010/main" val="357602881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 name="Content Placeholder 7" descr="Screen Shot 2015-01-31 at 4.25.08 PM.png"/>
          <p:cNvPicPr>
            <a:picLocks noGrp="1" noChangeAspect="1"/>
          </p:cNvPicPr>
          <p:nvPr>
            <p:ph idx="1"/>
          </p:nvPr>
        </p:nvPicPr>
        <p:blipFill rotWithShape="1">
          <a:blip r:embed="rId3">
            <a:extLst>
              <a:ext uri="{28A0092B-C50C-407E-A947-70E740481C1C}">
                <a14:useLocalDpi xmlns:a14="http://schemas.microsoft.com/office/drawing/2010/main" val="0"/>
              </a:ext>
            </a:extLst>
          </a:blip>
          <a:srcRect l="-28080" r="-28080"/>
          <a:stretch/>
        </p:blipFill>
        <p:spPr>
          <a:xfrm>
            <a:off x="-1289598" y="1"/>
            <a:ext cx="11195598" cy="6157147"/>
          </a:xfrm>
        </p:spPr>
      </p:pic>
      <p:sp>
        <p:nvSpPr>
          <p:cNvPr id="9" name="Rectangle 8"/>
          <p:cNvSpPr/>
          <p:nvPr/>
        </p:nvSpPr>
        <p:spPr>
          <a:xfrm>
            <a:off x="457200" y="6271427"/>
            <a:ext cx="8229600" cy="369332"/>
          </a:xfrm>
          <a:prstGeom prst="rect">
            <a:avLst/>
          </a:prstGeom>
        </p:spPr>
        <p:txBody>
          <a:bodyPr wrap="square">
            <a:spAutoFit/>
          </a:bodyPr>
          <a:lstStyle/>
          <a:p>
            <a:pPr algn="ctr">
              <a:defRPr/>
            </a:pPr>
            <a:r>
              <a:rPr lang="en-US" dirty="0">
                <a:hlinkClick r:id="rId4"/>
              </a:rPr>
              <a:t>State of the </a:t>
            </a:r>
            <a:r>
              <a:rPr lang="en-US" dirty="0" smtClean="0">
                <a:hlinkClick r:id="rId4"/>
              </a:rPr>
              <a:t>Commons</a:t>
            </a:r>
            <a:endParaRPr lang="en-US" dirty="0"/>
          </a:p>
        </p:txBody>
      </p:sp>
    </p:spTree>
    <p:extLst>
      <p:ext uri="{BB962C8B-B14F-4D97-AF65-F5344CB8AC3E}">
        <p14:creationId xmlns:p14="http://schemas.microsoft.com/office/powerpoint/2010/main" val="385046816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4158"/>
            <a:ext cx="8115300" cy="1339850"/>
          </a:xfrm>
        </p:spPr>
        <p:txBody>
          <a:bodyPr>
            <a:normAutofit/>
          </a:bodyPr>
          <a:lstStyle/>
          <a:p>
            <a:r>
              <a:rPr lang="en-US" sz="4000" dirty="0" smtClean="0"/>
              <a:t>Balanced Approach to Copyright</a:t>
            </a:r>
            <a:endParaRPr lang="en-US" sz="4000" dirty="0"/>
          </a:p>
        </p:txBody>
      </p:sp>
      <p:sp>
        <p:nvSpPr>
          <p:cNvPr id="3" name="Content Placeholder 2"/>
          <p:cNvSpPr>
            <a:spLocks noGrp="1"/>
          </p:cNvSpPr>
          <p:nvPr>
            <p:ph idx="1"/>
          </p:nvPr>
        </p:nvSpPr>
        <p:spPr>
          <a:xfrm>
            <a:off x="457200" y="1778000"/>
            <a:ext cx="8559800" cy="4800600"/>
          </a:xfrm>
        </p:spPr>
        <p:txBody>
          <a:bodyPr>
            <a:normAutofit fontScale="77500" lnSpcReduction="20000"/>
          </a:bodyPr>
          <a:lstStyle/>
          <a:p>
            <a:pPr marL="0" indent="0">
              <a:buNone/>
            </a:pPr>
            <a:r>
              <a:rPr lang="en-US" b="1" dirty="0" smtClean="0"/>
              <a:t>Authors: retain some rights</a:t>
            </a:r>
          </a:p>
          <a:p>
            <a:r>
              <a:rPr lang="en-US" dirty="0"/>
              <a:t>Use and develop your work without restrictions</a:t>
            </a:r>
          </a:p>
          <a:p>
            <a:r>
              <a:rPr lang="en-US" dirty="0" smtClean="0"/>
              <a:t>Deposit in your institutional </a:t>
            </a:r>
            <a:r>
              <a:rPr lang="en-US" dirty="0" smtClean="0"/>
              <a:t>repository (</a:t>
            </a:r>
            <a:r>
              <a:rPr lang="en-US" dirty="0" err="1" smtClean="0">
                <a:hlinkClick r:id="rId3"/>
              </a:rPr>
              <a:t>VTechWorks</a:t>
            </a:r>
            <a:r>
              <a:rPr lang="en-US" dirty="0" smtClean="0"/>
              <a:t>)</a:t>
            </a:r>
            <a:endParaRPr lang="en-US" dirty="0" smtClean="0"/>
          </a:p>
          <a:p>
            <a:r>
              <a:rPr lang="en-US" dirty="0" smtClean="0"/>
              <a:t>Increase access for education/research</a:t>
            </a:r>
          </a:p>
          <a:p>
            <a:r>
              <a:rPr lang="en-US" dirty="0" smtClean="0"/>
              <a:t>Receive proper attribution when your work is used</a:t>
            </a:r>
          </a:p>
          <a:p>
            <a:r>
              <a:rPr lang="en-US" dirty="0" smtClean="0">
                <a:hlinkClick r:id="rId4"/>
              </a:rPr>
              <a:t>SPARC Author Addendum</a:t>
            </a:r>
            <a:endParaRPr lang="en-US" dirty="0" smtClean="0"/>
          </a:p>
          <a:p>
            <a:pPr marL="0" indent="0">
              <a:buNone/>
            </a:pPr>
            <a:r>
              <a:rPr lang="en-US" b="1" dirty="0" smtClean="0"/>
              <a:t>Publishers: receive non-exclusive rights</a:t>
            </a:r>
          </a:p>
          <a:p>
            <a:r>
              <a:rPr lang="en-US" dirty="0"/>
              <a:t>P</a:t>
            </a:r>
            <a:r>
              <a:rPr lang="en-US" dirty="0" smtClean="0"/>
              <a:t>ublish/distribute and receive financial return</a:t>
            </a:r>
          </a:p>
          <a:p>
            <a:r>
              <a:rPr lang="en-US" dirty="0" smtClean="0"/>
              <a:t>Receive proper attribution/citation</a:t>
            </a:r>
          </a:p>
          <a:p>
            <a:r>
              <a:rPr lang="en-US" dirty="0" smtClean="0"/>
              <a:t>Migrate works to future formats; include in collections</a:t>
            </a:r>
          </a:p>
          <a:p>
            <a:pPr marL="0" indent="0">
              <a:buNone/>
            </a:pPr>
            <a:endParaRPr lang="en-US" dirty="0"/>
          </a:p>
        </p:txBody>
      </p:sp>
    </p:spTree>
    <p:extLst>
      <p:ext uri="{BB962C8B-B14F-4D97-AF65-F5344CB8AC3E}">
        <p14:creationId xmlns:p14="http://schemas.microsoft.com/office/powerpoint/2010/main" val="128925157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4158"/>
            <a:ext cx="8331200" cy="1339850"/>
          </a:xfrm>
        </p:spPr>
        <p:txBody>
          <a:bodyPr>
            <a:normAutofit/>
          </a:bodyPr>
          <a:lstStyle/>
          <a:p>
            <a:r>
              <a:rPr lang="en-US" sz="3600" dirty="0" smtClean="0"/>
              <a:t>Open Access Scholarly Communication</a:t>
            </a:r>
            <a:endParaRPr lang="en-US" sz="3600" dirty="0"/>
          </a:p>
        </p:txBody>
      </p:sp>
      <p:sp>
        <p:nvSpPr>
          <p:cNvPr id="3" name="Content Placeholder 2"/>
          <p:cNvSpPr>
            <a:spLocks noGrp="1"/>
          </p:cNvSpPr>
          <p:nvPr>
            <p:ph idx="1"/>
          </p:nvPr>
        </p:nvSpPr>
        <p:spPr>
          <a:xfrm>
            <a:off x="900112" y="1811867"/>
            <a:ext cx="7345363" cy="4622800"/>
          </a:xfrm>
        </p:spPr>
        <p:txBody>
          <a:bodyPr>
            <a:normAutofit fontScale="92500"/>
          </a:bodyPr>
          <a:lstStyle/>
          <a:p>
            <a:pPr>
              <a:buNone/>
            </a:pPr>
            <a:r>
              <a:rPr lang="en-US" dirty="0"/>
              <a:t>Open-access (OA) literature is digital, online, free of charge, and free of most copyright and licensing restrictions. What makes it possible is the internet and the consent of the author or copyright-holder</a:t>
            </a:r>
            <a:r>
              <a:rPr lang="en-US" dirty="0" smtClean="0"/>
              <a:t>.</a:t>
            </a:r>
            <a:r>
              <a:rPr lang="en-US" altLang="ja-JP" dirty="0" smtClean="0">
                <a:latin typeface="Times"/>
                <a:ea typeface="ＭＳ Ｐゴシック" charset="0"/>
                <a:cs typeface="ＭＳ Ｐゴシック" charset="0"/>
              </a:rPr>
              <a:t>	Peter </a:t>
            </a:r>
            <a:r>
              <a:rPr lang="en-US" altLang="ja-JP" dirty="0" err="1" smtClean="0">
                <a:latin typeface="Times"/>
                <a:ea typeface="ＭＳ Ｐゴシック" charset="0"/>
                <a:cs typeface="ＭＳ Ｐゴシック" charset="0"/>
              </a:rPr>
              <a:t>Suber</a:t>
            </a:r>
            <a:endParaRPr lang="en-US" altLang="ja-JP" dirty="0" smtClean="0">
              <a:latin typeface="Times"/>
              <a:ea typeface="ＭＳ Ｐゴシック" charset="0"/>
              <a:cs typeface="ＭＳ Ｐゴシック" charset="0"/>
            </a:endParaRPr>
          </a:p>
          <a:p>
            <a:pPr marL="0" indent="0">
              <a:spcBef>
                <a:spcPts val="0"/>
              </a:spcBef>
              <a:buNone/>
            </a:pPr>
            <a:endParaRPr lang="en-US" dirty="0" smtClean="0"/>
          </a:p>
          <a:p>
            <a:pPr marL="0" indent="0">
              <a:spcBef>
                <a:spcPts val="0"/>
              </a:spcBef>
              <a:buNone/>
            </a:pPr>
            <a:r>
              <a:rPr lang="en-US" dirty="0" smtClean="0">
                <a:hlinkClick r:id="rId3"/>
              </a:rPr>
              <a:t>3 minute video</a:t>
            </a:r>
          </a:p>
          <a:p>
            <a:pPr marL="0" indent="0">
              <a:spcBef>
                <a:spcPts val="0"/>
              </a:spcBef>
              <a:buNone/>
            </a:pPr>
            <a:r>
              <a:rPr lang="en-US" dirty="0" smtClean="0">
                <a:hlinkClick r:id="rId3"/>
              </a:rPr>
              <a:t>http://</a:t>
            </a:r>
            <a:r>
              <a:rPr lang="en-US" dirty="0" err="1" smtClean="0">
                <a:hlinkClick r:id="rId3"/>
              </a:rPr>
              <a:t>vimeo.com</a:t>
            </a:r>
            <a:r>
              <a:rPr lang="en-US" dirty="0" smtClean="0">
                <a:hlinkClick r:id="rId3"/>
              </a:rPr>
              <a:t>/6973160</a:t>
            </a:r>
            <a:endParaRPr lang="en-US" dirty="0" smtClean="0"/>
          </a:p>
          <a:p>
            <a:pPr marL="0" indent="0">
              <a:buNone/>
            </a:pPr>
            <a:endParaRPr lang="en-US" dirty="0" smtClean="0"/>
          </a:p>
          <a:p>
            <a:pPr lvl="1">
              <a:spcBef>
                <a:spcPts val="0"/>
              </a:spcBef>
            </a:pPr>
            <a:r>
              <a:rPr lang="en-US" sz="2400" dirty="0" smtClean="0">
                <a:solidFill>
                  <a:srgbClr val="000000"/>
                </a:solidFill>
              </a:rPr>
              <a:t>Green: </a:t>
            </a:r>
            <a:r>
              <a:rPr lang="en-US" sz="2400" dirty="0" smtClean="0"/>
              <a:t>self-archiving in digital repositories</a:t>
            </a:r>
          </a:p>
          <a:p>
            <a:pPr lvl="1">
              <a:spcBef>
                <a:spcPts val="0"/>
              </a:spcBef>
            </a:pPr>
            <a:r>
              <a:rPr lang="en-US" sz="2400" dirty="0" smtClean="0"/>
              <a:t>Gold: publishing on OA journals</a:t>
            </a:r>
          </a:p>
          <a:p>
            <a:pPr lvl="1">
              <a:spcBef>
                <a:spcPts val="0"/>
              </a:spcBef>
            </a:pPr>
            <a:r>
              <a:rPr lang="en-US" sz="2400" dirty="0" smtClean="0"/>
              <a:t>Gratis: cost-free access</a:t>
            </a:r>
          </a:p>
          <a:p>
            <a:pPr lvl="1">
              <a:spcBef>
                <a:spcPts val="0"/>
              </a:spcBef>
            </a:pPr>
            <a:r>
              <a:rPr lang="en-US" sz="2400" dirty="0" err="1" smtClean="0"/>
              <a:t>Libre</a:t>
            </a:r>
            <a:r>
              <a:rPr lang="en-US" sz="2400" dirty="0" smtClean="0"/>
              <a:t>: free of (permission) barriers</a:t>
            </a:r>
          </a:p>
        </p:txBody>
      </p:sp>
      <p:pic>
        <p:nvPicPr>
          <p:cNvPr id="4" name="Picture 3" descr="Screen Shot 2015-01-29 at 12.35.3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88275" y="5053047"/>
            <a:ext cx="914400" cy="1381620"/>
          </a:xfrm>
          <a:prstGeom prst="rect">
            <a:avLst/>
          </a:prstGeom>
        </p:spPr>
      </p:pic>
    </p:spTree>
    <p:extLst>
      <p:ext uri="{BB962C8B-B14F-4D97-AF65-F5344CB8AC3E}">
        <p14:creationId xmlns:p14="http://schemas.microsoft.com/office/powerpoint/2010/main" val="54093440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Capital">
  <a:themeElements>
    <a:clrScheme name="Capital">
      <a:dk1>
        <a:srgbClr val="000000"/>
      </a:dk1>
      <a:lt1>
        <a:srgbClr val="FFFFFF"/>
      </a:lt1>
      <a:dk2>
        <a:srgbClr val="6F6D5D"/>
      </a:dk2>
      <a:lt2>
        <a:srgbClr val="7C8F97"/>
      </a:lt2>
      <a:accent1>
        <a:srgbClr val="4B5A60"/>
      </a:accent1>
      <a:accent2>
        <a:srgbClr val="9C5238"/>
      </a:accent2>
      <a:accent3>
        <a:srgbClr val="504539"/>
      </a:accent3>
      <a:accent4>
        <a:srgbClr val="C1AD79"/>
      </a:accent4>
      <a:accent5>
        <a:srgbClr val="667559"/>
      </a:accent5>
      <a:accent6>
        <a:srgbClr val="BAD6AD"/>
      </a:accent6>
      <a:hlink>
        <a:srgbClr val="524A82"/>
      </a:hlink>
      <a:folHlink>
        <a:srgbClr val="8F9954"/>
      </a:folHlink>
    </a:clrScheme>
    <a:fontScheme name="Capital">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Capital">
      <a:fillStyleLst>
        <a:solidFill>
          <a:schemeClr val="phClr"/>
        </a:solidFill>
        <a:blipFill rotWithShape="1">
          <a:blip xmlns:r="http://schemas.openxmlformats.org/officeDocument/2006/relationships" r:embed="rId1">
            <a:duotone>
              <a:schemeClr val="phClr">
                <a:satMod val="150000"/>
                <a:lumMod val="50000"/>
              </a:schemeClr>
              <a:schemeClr val="phClr">
                <a:satMod val="300000"/>
                <a:lumMod val="125000"/>
              </a:schemeClr>
            </a:duotone>
          </a:blip>
          <a:tile tx="0" ty="0" sx="100000" sy="100000" flip="none" algn="tl"/>
        </a:blipFill>
        <a:blipFill rotWithShape="1">
          <a:blip xmlns:r="http://schemas.openxmlformats.org/officeDocument/2006/relationships" r:embed="rId2">
            <a:duotone>
              <a:schemeClr val="phClr">
                <a:satMod val="135000"/>
                <a:lumMod val="80000"/>
              </a:schemeClr>
              <a:schemeClr val="phClr">
                <a:satMod val="250000"/>
                <a:lumMod val="150000"/>
              </a:schemeClr>
            </a:duotone>
          </a:blip>
          <a:stretch/>
        </a:blipFill>
      </a:fillStyleLst>
      <a:lnStyleLst>
        <a:ln w="12700" cap="flat" cmpd="sng" algn="ctr">
          <a:solidFill>
            <a:schemeClr val="phClr">
              <a:shade val="95000"/>
              <a:satMod val="105000"/>
            </a:schemeClr>
          </a:solidFill>
          <a:prstDash val="solid"/>
        </a:ln>
        <a:ln w="31750" cap="flat" cmpd="sng" algn="ctr">
          <a:solidFill>
            <a:schemeClr val="phClr">
              <a:shade val="90000"/>
            </a:schemeClr>
          </a:solidFill>
          <a:prstDash val="solid"/>
        </a:ln>
        <a:ln w="44450" cap="flat" cmpd="sng" algn="ctr">
          <a:solidFill>
            <a:schemeClr val="phClr">
              <a:shade val="85000"/>
            </a:schemeClr>
          </a:solidFill>
          <a:prstDash val="solid"/>
        </a:ln>
      </a:lnStyleLst>
      <a:effectStyleLst>
        <a:effectStyle>
          <a:effectLst/>
        </a:effectStyle>
        <a:effectStyle>
          <a:effectLst>
            <a:outerShdw blurRad="63500" sx="101000" sy="101000" algn="ctr" rotWithShape="0">
              <a:srgbClr val="000000">
                <a:alpha val="40000"/>
              </a:srgbClr>
            </a:outerShdw>
          </a:effectLst>
          <a:scene3d>
            <a:camera prst="perspectiveFront" fov="3000000"/>
            <a:lightRig rig="threePt" dir="tl"/>
          </a:scene3d>
          <a:sp3d>
            <a:bevelT w="0" h="0"/>
          </a:sp3d>
        </a:effectStyle>
        <a:effectStyle>
          <a:effectLst>
            <a:innerShdw blurRad="190500">
              <a:srgbClr val="000000">
                <a:alpha val="50000"/>
              </a:srgbClr>
            </a:innerShdw>
          </a:effectLst>
          <a:scene3d>
            <a:camera prst="perspectiveFront" fov="4800000"/>
            <a:lightRig rig="twoPt" dir="t">
              <a:rot lat="0" lon="0" rev="4800000"/>
            </a:lightRig>
          </a:scene3d>
          <a:sp3d>
            <a:bevelT w="0" h="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atMod val="150000"/>
                <a:lumMod val="50000"/>
              </a:schemeClr>
              <a:schemeClr val="phClr">
                <a:satMod val="400000"/>
                <a:lumMod val="16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Capital.thmx</Template>
  <TotalTime>6087</TotalTime>
  <Words>4714</Words>
  <Application>Microsoft Macintosh PowerPoint</Application>
  <PresentationFormat>On-screen Show (4:3)</PresentationFormat>
  <Paragraphs>559</Paragraphs>
  <Slides>34</Slides>
  <Notes>34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Capital</vt:lpstr>
      <vt:lpstr>Worksheet</vt:lpstr>
      <vt:lpstr>The Changing Publication Landscape</vt:lpstr>
      <vt:lpstr>101 Innovations in Scholarly Communication </vt:lpstr>
      <vt:lpstr>Virginia Tech’s Mission Statement</vt:lpstr>
      <vt:lpstr>VT Intellectual Property Policy  http://www.policies.vt.edu/13000.pdf</vt:lpstr>
      <vt:lpstr>Current Publishing Cycle</vt:lpstr>
      <vt:lpstr>Creative Commons </vt:lpstr>
      <vt:lpstr>PowerPoint Presentation</vt:lpstr>
      <vt:lpstr>Balanced Approach to Copyright</vt:lpstr>
      <vt:lpstr>Open Access Scholarly Communication</vt:lpstr>
      <vt:lpstr>Two Roads to Open Access</vt:lpstr>
      <vt:lpstr>PowerPoint Presentation</vt:lpstr>
      <vt:lpstr>Finding OA Journal Publishers</vt:lpstr>
      <vt:lpstr>Where not to publish</vt:lpstr>
      <vt:lpstr>ETDs and Future Scholars 2011-2012 Publishers’ Surveys</vt:lpstr>
      <vt:lpstr>Hum/SoSci publishers’ responses: Manuscripts that are revisions derived from openly accessible ETDs are</vt:lpstr>
      <vt:lpstr>sible ETDs are… </vt:lpstr>
      <vt:lpstr>Comments: Humanities/Social Sciences Survey</vt:lpstr>
      <vt:lpstr>Science journal editors’ responses: Manuscripts that are revisions derived from openly accessible ETDs are</vt:lpstr>
      <vt:lpstr>Comments: Science Editors’ Surveys</vt:lpstr>
      <vt:lpstr>Publishers’ ETD Policies 2011/2012</vt:lpstr>
      <vt:lpstr>Based on the data  from 2011-2012 editors’/publishers’ surveys</vt:lpstr>
      <vt:lpstr>Changing Business Models </vt:lpstr>
      <vt:lpstr>Virginia Tech Open Access Subvention Fund </vt:lpstr>
      <vt:lpstr>VT OASF Community Supported FY16 as of 2/22/16  </vt:lpstr>
      <vt:lpstr>VT OASF Community Supported FY16 as 2/22/16</vt:lpstr>
      <vt:lpstr>PowerPoint Presentation</vt:lpstr>
      <vt:lpstr>OER: Open Educational Resources http://guides.lib.vt.edu/oer</vt:lpstr>
      <vt:lpstr>OER Advantages</vt:lpstr>
      <vt:lpstr>Measuring Scholarship</vt:lpstr>
      <vt:lpstr>Altmetrics</vt:lpstr>
      <vt:lpstr>Some Sources of Altmetrics</vt:lpstr>
      <vt:lpstr>Altmetrics can look like this</vt:lpstr>
      <vt:lpstr>What You Can Do Now</vt:lpstr>
      <vt:lpstr>The State of Scholarly Publishing</vt:lpstr>
    </vt:vector>
  </TitlesOfParts>
  <Company>Virginia Tech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Current State of Scholarly Publishing</dc:title>
  <dc:creator>Gail McMillan</dc:creator>
  <cp:lastModifiedBy>Gail McMillan</cp:lastModifiedBy>
  <cp:revision>270</cp:revision>
  <cp:lastPrinted>2016-02-25T19:44:41Z</cp:lastPrinted>
  <dcterms:created xsi:type="dcterms:W3CDTF">2015-01-24T22:11:35Z</dcterms:created>
  <dcterms:modified xsi:type="dcterms:W3CDTF">2016-02-26T20:56:44Z</dcterms:modified>
</cp:coreProperties>
</file>