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sldIdLst>
    <p:sldId id="256" r:id="rId2"/>
    <p:sldId id="266" r:id="rId3"/>
    <p:sldId id="261" r:id="rId4"/>
    <p:sldId id="645" r:id="rId5"/>
    <p:sldId id="257" r:id="rId6"/>
    <p:sldId id="646" r:id="rId7"/>
    <p:sldId id="259" r:id="rId8"/>
    <p:sldId id="648" r:id="rId9"/>
    <p:sldId id="660" r:id="rId10"/>
    <p:sldId id="625" r:id="rId11"/>
    <p:sldId id="626" r:id="rId12"/>
    <p:sldId id="623" r:id="rId13"/>
    <p:sldId id="449" r:id="rId14"/>
    <p:sldId id="454" r:id="rId15"/>
    <p:sldId id="441" r:id="rId16"/>
    <p:sldId id="442" r:id="rId17"/>
    <p:sldId id="458" r:id="rId18"/>
    <p:sldId id="447" r:id="rId19"/>
    <p:sldId id="653" r:id="rId20"/>
    <p:sldId id="627" r:id="rId21"/>
    <p:sldId id="642" r:id="rId22"/>
    <p:sldId id="629" r:id="rId23"/>
    <p:sldId id="630" r:id="rId24"/>
    <p:sldId id="659" r:id="rId25"/>
    <p:sldId id="631" r:id="rId26"/>
    <p:sldId id="639" r:id="rId27"/>
    <p:sldId id="650" r:id="rId28"/>
    <p:sldId id="339" r:id="rId29"/>
    <p:sldId id="318" r:id="rId30"/>
    <p:sldId id="657" r:id="rId31"/>
    <p:sldId id="328" r:id="rId32"/>
    <p:sldId id="330" r:id="rId33"/>
    <p:sldId id="658" r:id="rId34"/>
    <p:sldId id="412"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8B00"/>
    <a:srgbClr val="FF9900"/>
    <a:srgbClr val="6600FF"/>
    <a:srgbClr val="0000CC"/>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38" autoAdjust="0"/>
    <p:restoredTop sz="87939" autoAdjust="0"/>
  </p:normalViewPr>
  <p:slideViewPr>
    <p:cSldViewPr snapToGrid="0">
      <p:cViewPr varScale="1">
        <p:scale>
          <a:sx n="95" d="100"/>
          <a:sy n="95" d="100"/>
        </p:scale>
        <p:origin x="1182"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5142"/>
    </p:cViewPr>
  </p:sorterViewPr>
  <p:notesViewPr>
    <p:cSldViewPr snapToGrid="0">
      <p:cViewPr varScale="1">
        <p:scale>
          <a:sx n="66" d="100"/>
          <a:sy n="66" d="100"/>
        </p:scale>
        <p:origin x="2772" y="4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USSC</c:v>
                </c:pt>
              </c:strCache>
            </c:strRef>
          </c:tx>
          <c:spPr>
            <a:solidFill>
              <a:schemeClr val="accent2"/>
            </a:solidFill>
            <a:ln>
              <a:noFill/>
            </a:ln>
            <a:effectLst/>
          </c:spPr>
          <c:invertIfNegative val="0"/>
          <c:cat>
            <c:strRef>
              <c:f>Sheet1!$A$2:$A$4</c:f>
              <c:strCache>
                <c:ptCount val="3"/>
                <c:pt idx="0">
                  <c:v>1-yr, 24hr storm</c:v>
                </c:pt>
                <c:pt idx="1">
                  <c:v>2-yr, 24hr storm</c:v>
                </c:pt>
                <c:pt idx="2">
                  <c:v>5-yr, 24hr storm</c:v>
                </c:pt>
              </c:strCache>
            </c:strRef>
          </c:cat>
          <c:val>
            <c:numRef>
              <c:f>Sheet1!$B$2:$B$4</c:f>
              <c:numCache>
                <c:formatCode>General</c:formatCode>
                <c:ptCount val="3"/>
                <c:pt idx="0">
                  <c:v>2.13</c:v>
                </c:pt>
                <c:pt idx="1">
                  <c:v>1.91</c:v>
                </c:pt>
                <c:pt idx="2">
                  <c:v>1.38</c:v>
                </c:pt>
              </c:numCache>
            </c:numRef>
          </c:val>
          <c:extLst>
            <c:ext xmlns:c16="http://schemas.microsoft.com/office/drawing/2014/chart" uri="{C3380CC4-5D6E-409C-BE32-E72D297353CC}">
              <c16:uniqueId val="{00000000-646C-43C3-9FB8-951C51B5B56F}"/>
            </c:ext>
          </c:extLst>
        </c:ser>
        <c:ser>
          <c:idx val="1"/>
          <c:order val="1"/>
          <c:tx>
            <c:strRef>
              <c:f>Sheet1!$C$1</c:f>
              <c:strCache>
                <c:ptCount val="1"/>
                <c:pt idx="0">
                  <c:v>Ep</c:v>
                </c:pt>
              </c:strCache>
            </c:strRef>
          </c:tx>
          <c:spPr>
            <a:solidFill>
              <a:schemeClr val="accent4"/>
            </a:solidFill>
            <a:ln>
              <a:noFill/>
            </a:ln>
            <a:effectLst/>
          </c:spPr>
          <c:invertIfNegative val="0"/>
          <c:cat>
            <c:strRef>
              <c:f>Sheet1!$A$2:$A$4</c:f>
              <c:strCache>
                <c:ptCount val="3"/>
                <c:pt idx="0">
                  <c:v>1-yr, 24hr storm</c:v>
                </c:pt>
                <c:pt idx="1">
                  <c:v>2-yr, 24hr storm</c:v>
                </c:pt>
                <c:pt idx="2">
                  <c:v>5-yr, 24hr storm</c:v>
                </c:pt>
              </c:strCache>
            </c:strRef>
          </c:cat>
          <c:val>
            <c:numRef>
              <c:f>Sheet1!$C$2:$C$4</c:f>
              <c:numCache>
                <c:formatCode>General</c:formatCode>
                <c:ptCount val="3"/>
                <c:pt idx="0">
                  <c:v>1.1599999999999999</c:v>
                </c:pt>
                <c:pt idx="1">
                  <c:v>1.07</c:v>
                </c:pt>
                <c:pt idx="2">
                  <c:v>0.77</c:v>
                </c:pt>
              </c:numCache>
            </c:numRef>
          </c:val>
          <c:extLst>
            <c:ext xmlns:c16="http://schemas.microsoft.com/office/drawing/2014/chart" uri="{C3380CC4-5D6E-409C-BE32-E72D297353CC}">
              <c16:uniqueId val="{00000001-646C-43C3-9FB8-951C51B5B56F}"/>
            </c:ext>
          </c:extLst>
        </c:ser>
        <c:ser>
          <c:idx val="2"/>
          <c:order val="2"/>
          <c:tx>
            <c:strRef>
              <c:f>Sheet1!$D$1</c:f>
              <c:strCache>
                <c:ptCount val="1"/>
                <c:pt idx="0">
                  <c:v>Ew</c:v>
                </c:pt>
              </c:strCache>
            </c:strRef>
          </c:tx>
          <c:spPr>
            <a:solidFill>
              <a:schemeClr val="accent6"/>
            </a:solidFill>
            <a:ln>
              <a:noFill/>
            </a:ln>
            <a:effectLst/>
          </c:spPr>
          <c:invertIfNegative val="0"/>
          <c:cat>
            <c:strRef>
              <c:f>Sheet1!$A$2:$A$4</c:f>
              <c:strCache>
                <c:ptCount val="3"/>
                <c:pt idx="0">
                  <c:v>1-yr, 24hr storm</c:v>
                </c:pt>
                <c:pt idx="1">
                  <c:v>2-yr, 24hr storm</c:v>
                </c:pt>
                <c:pt idx="2">
                  <c:v>5-yr, 24hr storm</c:v>
                </c:pt>
              </c:strCache>
            </c:strRef>
          </c:cat>
          <c:val>
            <c:numRef>
              <c:f>Sheet1!$D$2:$D$4</c:f>
              <c:numCache>
                <c:formatCode>General</c:formatCode>
                <c:ptCount val="3"/>
                <c:pt idx="0">
                  <c:v>1.19</c:v>
                </c:pt>
                <c:pt idx="1">
                  <c:v>1.06</c:v>
                </c:pt>
                <c:pt idx="2">
                  <c:v>0.94</c:v>
                </c:pt>
              </c:numCache>
            </c:numRef>
          </c:val>
          <c:extLst>
            <c:ext xmlns:c16="http://schemas.microsoft.com/office/drawing/2014/chart" uri="{C3380CC4-5D6E-409C-BE32-E72D297353CC}">
              <c16:uniqueId val="{00000002-646C-43C3-9FB8-951C51B5B56F}"/>
            </c:ext>
          </c:extLst>
        </c:ser>
        <c:dLbls>
          <c:showLegendKey val="0"/>
          <c:showVal val="0"/>
          <c:showCatName val="0"/>
          <c:showSerName val="0"/>
          <c:showPercent val="0"/>
          <c:showBubbleSize val="0"/>
        </c:dLbls>
        <c:gapWidth val="219"/>
        <c:overlap val="-27"/>
        <c:axId val="1759487263"/>
        <c:axId val="1759488223"/>
      </c:barChart>
      <c:catAx>
        <c:axId val="175948726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759488223"/>
        <c:crosses val="autoZero"/>
        <c:auto val="1"/>
        <c:lblAlgn val="ctr"/>
        <c:lblOffset val="100"/>
        <c:noMultiLvlLbl val="0"/>
      </c:catAx>
      <c:valAx>
        <c:axId val="1759488223"/>
        <c:scaling>
          <c:orientation val="minMax"/>
          <c:max val="2.2000000000000002"/>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75948726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92645D-EB0C-4AA9-92CD-C4E27390E19F}" type="datetimeFigureOut">
              <a:rPr lang="en-US" smtClean="0"/>
              <a:t>6/19/2024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EF2CF2-2AF3-4794-97C7-958B42480F4D}" type="slidenum">
              <a:rPr lang="en-US" smtClean="0"/>
              <a:t>‹#›</a:t>
            </a:fld>
            <a:endParaRPr lang="en-US" dirty="0"/>
          </a:p>
        </p:txBody>
      </p:sp>
    </p:spTree>
    <p:extLst>
      <p:ext uri="{BB962C8B-B14F-4D97-AF65-F5344CB8AC3E}">
        <p14:creationId xmlns:p14="http://schemas.microsoft.com/office/powerpoint/2010/main" val="36467111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I’m going to report on two related projects.  </a:t>
            </a:r>
            <a:endParaRPr lang="en-US" dirty="0"/>
          </a:p>
          <a:p>
            <a:endParaRPr lang="en-US" dirty="0"/>
          </a:p>
        </p:txBody>
      </p:sp>
      <p:sp>
        <p:nvSpPr>
          <p:cNvPr id="4" name="Slide Number Placeholder 3"/>
          <p:cNvSpPr>
            <a:spLocks noGrp="1"/>
          </p:cNvSpPr>
          <p:nvPr>
            <p:ph type="sldNum" sz="quarter" idx="5"/>
          </p:nvPr>
        </p:nvSpPr>
        <p:spPr/>
        <p:txBody>
          <a:bodyPr/>
          <a:lstStyle/>
          <a:p>
            <a:fld id="{83EF2CF2-2AF3-4794-97C7-958B42480F4D}" type="slidenum">
              <a:rPr lang="en-US" smtClean="0"/>
              <a:t>1</a:t>
            </a:fld>
            <a:endParaRPr lang="en-US" dirty="0"/>
          </a:p>
        </p:txBody>
      </p:sp>
    </p:spTree>
    <p:extLst>
      <p:ext uri="{BB962C8B-B14F-4D97-AF65-F5344CB8AC3E}">
        <p14:creationId xmlns:p14="http://schemas.microsoft.com/office/powerpoint/2010/main" val="33176770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a:t>To evaluate the impact of development, stormwater management, and climate change on channel stability, we needed to first ask what the role of development and stormwater management is on stream flows and then what is the effect of those flows on sediment transport in a given stream.  To do this, we used two different models.  SWMM simulated the hydrologic response of the Trib 109 watershed to continuous precipitation time series, both measured rainfall and downscaled climate data from TetraTech.  We also used SWMM to evaluate how different stormwater management designs affected flows from both types of precipitation time series.  The stream flows output by SWMM served as input to HEC-RAS to simulate changes in sediment transport and channel form over time.</a:t>
            </a:r>
          </a:p>
          <a:p>
            <a:endParaRPr lang="en-US" dirty="0"/>
          </a:p>
        </p:txBody>
      </p:sp>
    </p:spTree>
    <p:extLst>
      <p:ext uri="{BB962C8B-B14F-4D97-AF65-F5344CB8AC3E}">
        <p14:creationId xmlns:p14="http://schemas.microsoft.com/office/powerpoint/2010/main" val="20431699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Since the stormwater management practices in Trib 109 were extensive, we modeled flows from the watershed without the infiltration BMPs or without the storage BMPs to evaluate the effects of each type of practice.  We also input downscaled weather data from TetraTech to evaluate changes in stream flows under different climate change scenarios.</a:t>
            </a:r>
          </a:p>
        </p:txBody>
      </p:sp>
    </p:spTree>
    <p:extLst>
      <p:ext uri="{BB962C8B-B14F-4D97-AF65-F5344CB8AC3E}">
        <p14:creationId xmlns:p14="http://schemas.microsoft.com/office/powerpoint/2010/main" val="36578630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800694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We’ll look at a brief summary of the hydrologic results and then spend more time on channel stability.</a:t>
            </a:r>
          </a:p>
        </p:txBody>
      </p:sp>
      <p:sp>
        <p:nvSpPr>
          <p:cNvPr id="4" name="Slide Number Placeholder 3"/>
          <p:cNvSpPr>
            <a:spLocks noGrp="1"/>
          </p:cNvSpPr>
          <p:nvPr>
            <p:ph type="sldNum" sz="quarter" idx="5"/>
          </p:nvPr>
        </p:nvSpPr>
        <p:spPr/>
        <p:txBody>
          <a:bodyPr/>
          <a:lstStyle/>
          <a:p>
            <a:fld id="{83EF2CF2-2AF3-4794-97C7-958B42480F4D}" type="slidenum">
              <a:rPr lang="en-US" smtClean="0"/>
              <a:t>18</a:t>
            </a:fld>
            <a:endParaRPr lang="en-US" dirty="0"/>
          </a:p>
        </p:txBody>
      </p:sp>
    </p:spTree>
    <p:extLst>
      <p:ext uri="{BB962C8B-B14F-4D97-AF65-F5344CB8AC3E}">
        <p14:creationId xmlns:p14="http://schemas.microsoft.com/office/powerpoint/2010/main" val="36967889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we examined measured rainfall characteristics and the predicted runoff from </a:t>
            </a:r>
            <a:r>
              <a:rPr lang="en-US" dirty="0" err="1"/>
              <a:t>Trib</a:t>
            </a:r>
            <a:r>
              <a:rPr lang="en-US" dirty="0"/>
              <a:t> 109 and then compared that to the regulations.  Let me walk you through this.  Sami identified over 1100 individual rainfall events over a 16 year period.  He then grouped them based on the total amount of rainfall that fell and the storm duration.  Then, he counted the number of storm events that fit into each range, which are the numbers in the colored boxes.  For reference, 25 mm is 1 inch. The then looked at the stream flow predicted by SWMM for each storm event in each grouping and used the color of the boxes to indicate the median peak flow</a:t>
            </a:r>
          </a:p>
        </p:txBody>
      </p:sp>
      <p:sp>
        <p:nvSpPr>
          <p:cNvPr id="4" name="Slide Number Placeholder 3"/>
          <p:cNvSpPr>
            <a:spLocks noGrp="1"/>
          </p:cNvSpPr>
          <p:nvPr>
            <p:ph type="sldNum" sz="quarter" idx="5"/>
          </p:nvPr>
        </p:nvSpPr>
        <p:spPr/>
        <p:txBody>
          <a:bodyPr/>
          <a:lstStyle/>
          <a:p>
            <a:fld id="{83EF2CF2-2AF3-4794-97C7-958B42480F4D}" type="slidenum">
              <a:rPr lang="en-US" smtClean="0"/>
              <a:t>19</a:t>
            </a:fld>
            <a:endParaRPr lang="en-US" dirty="0"/>
          </a:p>
        </p:txBody>
      </p:sp>
    </p:spTree>
    <p:extLst>
      <p:ext uri="{BB962C8B-B14F-4D97-AF65-F5344CB8AC3E}">
        <p14:creationId xmlns:p14="http://schemas.microsoft.com/office/powerpoint/2010/main" val="33835925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Out of concern for time and because I presented the SWMM model results last year, I’m just going to highlight them.  These bars represent the percent change in a flow parameter as compared to the forested control watershed, which is Soper Branch.  All the Soper Branch flows were scaled to the watershed area of Trib 109.  The maroon bars are the percent increase in the largest flood over 15 years.  The yellow bars are the 1.1-yr RI flow, and the brown bars are the % increase in average annual runoff volume.  The largest flood doubles in magnitude regardless of stormwater management.  Infiltration practices provide little benefit in controlling large floods.  Even though ESD is designed for the 1-yr 24-hr RI storm event, that does not mean the 1-yr RI flood is controlled.  Increases in the 1-yr RI flood range from 5X the forested control to 30X the forested control.  When the average annual runoff volume is considered, ESD is effective at reducing annual flood volumes.</a:t>
            </a:r>
          </a:p>
        </p:txBody>
      </p:sp>
      <p:sp>
        <p:nvSpPr>
          <p:cNvPr id="4" name="Slide Number Placeholder 3"/>
          <p:cNvSpPr>
            <a:spLocks noGrp="1"/>
          </p:cNvSpPr>
          <p:nvPr>
            <p:ph type="sldNum" sz="quarter" idx="5"/>
          </p:nvPr>
        </p:nvSpPr>
        <p:spPr/>
        <p:txBody>
          <a:bodyPr/>
          <a:lstStyle/>
          <a:p>
            <a:fld id="{83EF2CF2-2AF3-4794-97C7-958B42480F4D}" type="slidenum">
              <a:rPr lang="en-US" smtClean="0"/>
              <a:t>20</a:t>
            </a:fld>
            <a:endParaRPr lang="en-US" dirty="0"/>
          </a:p>
        </p:txBody>
      </p:sp>
    </p:spTree>
    <p:extLst>
      <p:ext uri="{BB962C8B-B14F-4D97-AF65-F5344CB8AC3E}">
        <p14:creationId xmlns:p14="http://schemas.microsoft.com/office/powerpoint/2010/main" val="7825510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fact, channel degradation is already evident in Trib 109 – the riffles are becoming shorter and steeper and the pools are deepening.  The HEC-RAS model shows this, as best as a 1-D model can.  The upper end of the reach erodes and coarse sediment (cobbles and small boulders) are deposited at RS 793, upstream of a channel constriction, forming a steep riffle.  The downstream end of the reach degrades to bedrock and a knickpoint migrates upstream.  While these exact changes may not occur, the model does predict that the channel will degrade over time.</a:t>
            </a:r>
          </a:p>
        </p:txBody>
      </p:sp>
      <p:sp>
        <p:nvSpPr>
          <p:cNvPr id="4" name="Slide Number Placeholder 3"/>
          <p:cNvSpPr>
            <a:spLocks noGrp="1"/>
          </p:cNvSpPr>
          <p:nvPr>
            <p:ph type="sldNum" sz="quarter" idx="5"/>
          </p:nvPr>
        </p:nvSpPr>
        <p:spPr/>
        <p:txBody>
          <a:bodyPr/>
          <a:lstStyle/>
          <a:p>
            <a:fld id="{83EF2CF2-2AF3-4794-97C7-958B42480F4D}" type="slidenum">
              <a:rPr lang="en-US" smtClean="0"/>
              <a:t>22</a:t>
            </a:fld>
            <a:endParaRPr lang="en-US" dirty="0"/>
          </a:p>
        </p:txBody>
      </p:sp>
    </p:spTree>
    <p:extLst>
      <p:ext uri="{BB962C8B-B14F-4D97-AF65-F5344CB8AC3E}">
        <p14:creationId xmlns:p14="http://schemas.microsoft.com/office/powerpoint/2010/main" val="19963366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ESD does perform better than infiltration only or storage only practices and certainly better than not having any stormwater management.</a:t>
            </a:r>
          </a:p>
        </p:txBody>
      </p:sp>
      <p:sp>
        <p:nvSpPr>
          <p:cNvPr id="4" name="Slide Number Placeholder 3"/>
          <p:cNvSpPr>
            <a:spLocks noGrp="1"/>
          </p:cNvSpPr>
          <p:nvPr>
            <p:ph type="sldNum" sz="quarter" idx="5"/>
          </p:nvPr>
        </p:nvSpPr>
        <p:spPr/>
        <p:txBody>
          <a:bodyPr/>
          <a:lstStyle/>
          <a:p>
            <a:fld id="{83EF2CF2-2AF3-4794-97C7-958B42480F4D}" type="slidenum">
              <a:rPr lang="en-US" smtClean="0"/>
              <a:t>23</a:t>
            </a:fld>
            <a:endParaRPr lang="en-US" dirty="0"/>
          </a:p>
        </p:txBody>
      </p:sp>
    </p:spTree>
    <p:extLst>
      <p:ext uri="{BB962C8B-B14F-4D97-AF65-F5344CB8AC3E}">
        <p14:creationId xmlns:p14="http://schemas.microsoft.com/office/powerpoint/2010/main" val="28424374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climate change, the really large storm events that mobilize previously immobile particles, like the small boulders, will become more common and more intense and will mobilize previously stable bed particles, causing greater channel degradation.</a:t>
            </a:r>
          </a:p>
        </p:txBody>
      </p:sp>
      <p:sp>
        <p:nvSpPr>
          <p:cNvPr id="4" name="Slide Number Placeholder 3"/>
          <p:cNvSpPr>
            <a:spLocks noGrp="1"/>
          </p:cNvSpPr>
          <p:nvPr>
            <p:ph type="sldNum" sz="quarter" idx="5"/>
          </p:nvPr>
        </p:nvSpPr>
        <p:spPr/>
        <p:txBody>
          <a:bodyPr/>
          <a:lstStyle/>
          <a:p>
            <a:fld id="{83EF2CF2-2AF3-4794-97C7-958B42480F4D}" type="slidenum">
              <a:rPr lang="en-US" smtClean="0"/>
              <a:t>25</a:t>
            </a:fld>
            <a:endParaRPr lang="en-US" dirty="0"/>
          </a:p>
        </p:txBody>
      </p:sp>
    </p:spTree>
    <p:extLst>
      <p:ext uri="{BB962C8B-B14F-4D97-AF65-F5344CB8AC3E}">
        <p14:creationId xmlns:p14="http://schemas.microsoft.com/office/powerpoint/2010/main" val="7499979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EF2CF2-2AF3-4794-97C7-958B42480F4D}" type="slidenum">
              <a:rPr lang="en-US" smtClean="0"/>
              <a:t>26</a:t>
            </a:fld>
            <a:endParaRPr lang="en-US" dirty="0"/>
          </a:p>
        </p:txBody>
      </p:sp>
    </p:spTree>
    <p:extLst>
      <p:ext uri="{BB962C8B-B14F-4D97-AF65-F5344CB8AC3E}">
        <p14:creationId xmlns:p14="http://schemas.microsoft.com/office/powerpoint/2010/main" val="16455490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EF2CF2-2AF3-4794-97C7-958B42480F4D}" type="slidenum">
              <a:rPr lang="en-US" smtClean="0"/>
              <a:t>2</a:t>
            </a:fld>
            <a:endParaRPr lang="en-US" dirty="0"/>
          </a:p>
        </p:txBody>
      </p:sp>
    </p:spTree>
    <p:extLst>
      <p:ext uri="{BB962C8B-B14F-4D97-AF65-F5344CB8AC3E}">
        <p14:creationId xmlns:p14="http://schemas.microsoft.com/office/powerpoint/2010/main" val="2676216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a:t>To evaluate the impact of development, stormwater management, and climate change on channel stability, we needed to first ask what the role of development and stormwater management is on stream flows and then what is the effect of those flows on sediment transport in a given stream.  To do this, we used two different models.  SWMM simulated the hydrologic response of the Trib 109 watershed to continuous precipitation time series, both measured rainfall and downscaled climate data from TetraTech.  We also used SWMM to evaluate how different stormwater management designs affected flows from both types of precipitation time series.  The stream flows output by SWMM served as input to HEC-RAS to simulate changes in sediment transport and channel form over time.</a:t>
            </a:r>
          </a:p>
          <a:p>
            <a:endParaRPr lang="en-US" dirty="0"/>
          </a:p>
        </p:txBody>
      </p:sp>
    </p:spTree>
    <p:extLst>
      <p:ext uri="{BB962C8B-B14F-4D97-AF65-F5344CB8AC3E}">
        <p14:creationId xmlns:p14="http://schemas.microsoft.com/office/powerpoint/2010/main" val="15923153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evaluated two different design criteria for stormwater storage that focus on sediment.  The first is called the Erosion Potential Scenario – it is based on maintaining the same amount (mass) of sediment transported in the stream after development as before.  This method has been proposed by multiple researchers, but never implemented, to the best of my knowledge.  The second method is called Effective work.  Work is basically the force of the water above a critical value, multiplied by the time that force occurs, summed up over an entire design storm.  You match post-development work to pre-development work.  Both of these calculations take into account the size of the sediment in the stream channel and the shape of the channel and the floodplain.  To test these two design methods, Sami redesigned the outlet structures for the five existing storage ponds in the watershed to meet these criteria.</a:t>
            </a:r>
          </a:p>
        </p:txBody>
      </p:sp>
      <p:sp>
        <p:nvSpPr>
          <p:cNvPr id="4" name="Slide Number Placeholder 3"/>
          <p:cNvSpPr>
            <a:spLocks noGrp="1"/>
          </p:cNvSpPr>
          <p:nvPr>
            <p:ph type="sldNum" sz="quarter" idx="5"/>
          </p:nvPr>
        </p:nvSpPr>
        <p:spPr/>
        <p:txBody>
          <a:bodyPr/>
          <a:lstStyle/>
          <a:p>
            <a:fld id="{83EF2CF2-2AF3-4794-97C7-958B42480F4D}" type="slidenum">
              <a:rPr lang="en-US" smtClean="0"/>
              <a:t>28</a:t>
            </a:fld>
            <a:endParaRPr lang="en-US" dirty="0"/>
          </a:p>
        </p:txBody>
      </p:sp>
    </p:spTree>
    <p:extLst>
      <p:ext uri="{BB962C8B-B14F-4D97-AF65-F5344CB8AC3E}">
        <p14:creationId xmlns:p14="http://schemas.microsoft.com/office/powerpoint/2010/main" val="24009567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adjustments to the outlet structures consisted of reducing the low stage orifice, adding an intermediate stage orifice and increasing the riser height to store more water, while keeping the riser height less than the emergency spillway.</a:t>
            </a:r>
          </a:p>
        </p:txBody>
      </p:sp>
      <p:sp>
        <p:nvSpPr>
          <p:cNvPr id="4" name="Slide Number Placeholder 3"/>
          <p:cNvSpPr>
            <a:spLocks noGrp="1"/>
          </p:cNvSpPr>
          <p:nvPr>
            <p:ph type="sldNum" sz="quarter" idx="5"/>
          </p:nvPr>
        </p:nvSpPr>
        <p:spPr/>
        <p:txBody>
          <a:bodyPr/>
          <a:lstStyle/>
          <a:p>
            <a:fld id="{83EF2CF2-2AF3-4794-97C7-958B42480F4D}" type="slidenum">
              <a:rPr lang="en-US" smtClean="0"/>
              <a:t>29</a:t>
            </a:fld>
            <a:endParaRPr lang="en-US" dirty="0"/>
          </a:p>
        </p:txBody>
      </p:sp>
    </p:spTree>
    <p:extLst>
      <p:ext uri="{BB962C8B-B14F-4D97-AF65-F5344CB8AC3E}">
        <p14:creationId xmlns:p14="http://schemas.microsoft.com/office/powerpoint/2010/main" val="19568721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a result of implementing the </a:t>
            </a:r>
            <a:r>
              <a:rPr lang="en-US" dirty="0" err="1"/>
              <a:t>Ew</a:t>
            </a:r>
            <a:r>
              <a:rPr lang="en-US" dirty="0"/>
              <a:t> or Ep design criteria, peak flows are greatly reduced, as compared to the USC regulations, but lower flows are elevated for longer periods of time.</a:t>
            </a:r>
          </a:p>
        </p:txBody>
      </p:sp>
      <p:sp>
        <p:nvSpPr>
          <p:cNvPr id="4" name="Slide Number Placeholder 3"/>
          <p:cNvSpPr>
            <a:spLocks noGrp="1"/>
          </p:cNvSpPr>
          <p:nvPr>
            <p:ph type="sldNum" sz="quarter" idx="5"/>
          </p:nvPr>
        </p:nvSpPr>
        <p:spPr/>
        <p:txBody>
          <a:bodyPr/>
          <a:lstStyle/>
          <a:p>
            <a:fld id="{83EF2CF2-2AF3-4794-97C7-958B42480F4D}" type="slidenum">
              <a:rPr lang="en-US" smtClean="0"/>
              <a:t>30</a:t>
            </a:fld>
            <a:endParaRPr lang="en-US" dirty="0"/>
          </a:p>
        </p:txBody>
      </p:sp>
    </p:spTree>
    <p:extLst>
      <p:ext uri="{BB962C8B-B14F-4D97-AF65-F5344CB8AC3E}">
        <p14:creationId xmlns:p14="http://schemas.microsoft.com/office/powerpoint/2010/main" val="39607139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USC, sediment transport amounts are more than double the amounts pre-development for a 1-yr, 24-hr design storm, which is why channel degradation is occurring.  Comparison of erosion potential values for USC, Ep, and </a:t>
            </a:r>
            <a:r>
              <a:rPr lang="en-US" dirty="0" err="1"/>
              <a:t>Ew</a:t>
            </a:r>
            <a:r>
              <a:rPr lang="en-US" dirty="0"/>
              <a:t> designs, with only adjustments of the outlet structures – did not quite meet a value of 1.0 – next step is to increase the pond size slightly.</a:t>
            </a:r>
          </a:p>
        </p:txBody>
      </p:sp>
      <p:sp>
        <p:nvSpPr>
          <p:cNvPr id="4" name="Slide Number Placeholder 3"/>
          <p:cNvSpPr>
            <a:spLocks noGrp="1"/>
          </p:cNvSpPr>
          <p:nvPr>
            <p:ph type="sldNum" sz="quarter" idx="5"/>
          </p:nvPr>
        </p:nvSpPr>
        <p:spPr/>
        <p:txBody>
          <a:bodyPr/>
          <a:lstStyle/>
          <a:p>
            <a:fld id="{83EF2CF2-2AF3-4794-97C7-958B42480F4D}" type="slidenum">
              <a:rPr lang="en-US" smtClean="0"/>
              <a:t>31</a:t>
            </a:fld>
            <a:endParaRPr lang="en-US" dirty="0"/>
          </a:p>
        </p:txBody>
      </p:sp>
    </p:spTree>
    <p:extLst>
      <p:ext uri="{BB962C8B-B14F-4D97-AF65-F5344CB8AC3E}">
        <p14:creationId xmlns:p14="http://schemas.microsoft.com/office/powerpoint/2010/main" val="30784232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Making these changes will require slightly more storage than even USC; however,</a:t>
            </a:r>
          </a:p>
        </p:txBody>
      </p:sp>
      <p:sp>
        <p:nvSpPr>
          <p:cNvPr id="4" name="Slide Number Placeholder 3"/>
          <p:cNvSpPr>
            <a:spLocks noGrp="1"/>
          </p:cNvSpPr>
          <p:nvPr>
            <p:ph type="sldNum" sz="quarter" idx="5"/>
          </p:nvPr>
        </p:nvSpPr>
        <p:spPr/>
        <p:txBody>
          <a:bodyPr/>
          <a:lstStyle/>
          <a:p>
            <a:fld id="{EC223BE1-9BAD-44C2-B31F-D6FBD1897F8A}" type="slidenum">
              <a:rPr lang="en-US" smtClean="0"/>
              <a:t>32</a:t>
            </a:fld>
            <a:endParaRPr lang="en-US"/>
          </a:p>
        </p:txBody>
      </p:sp>
    </p:spTree>
    <p:extLst>
      <p:ext uri="{BB962C8B-B14F-4D97-AF65-F5344CB8AC3E}">
        <p14:creationId xmlns:p14="http://schemas.microsoft.com/office/powerpoint/2010/main" val="21057761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EF2CF2-2AF3-4794-97C7-958B42480F4D}" type="slidenum">
              <a:rPr lang="en-US" smtClean="0"/>
              <a:t>33</a:t>
            </a:fld>
            <a:endParaRPr lang="en-US" dirty="0"/>
          </a:p>
        </p:txBody>
      </p:sp>
    </p:spTree>
    <p:extLst>
      <p:ext uri="{BB962C8B-B14F-4D97-AF65-F5344CB8AC3E}">
        <p14:creationId xmlns:p14="http://schemas.microsoft.com/office/powerpoint/2010/main" val="2357074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C1C443-12DF-4FDD-9C5B-045DCD7FD3F8}" type="slidenum">
              <a:rPr lang="en-US" smtClean="0"/>
              <a:t>34</a:t>
            </a:fld>
            <a:endParaRPr lang="en-US" dirty="0"/>
          </a:p>
        </p:txBody>
      </p:sp>
    </p:spTree>
    <p:extLst>
      <p:ext uri="{BB962C8B-B14F-4D97-AF65-F5344CB8AC3E}">
        <p14:creationId xmlns:p14="http://schemas.microsoft.com/office/powerpoint/2010/main" val="38148542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Quote from 1971 TV commercial for the FRAM oil filter company</a:t>
            </a:r>
          </a:p>
        </p:txBody>
      </p:sp>
      <p:sp>
        <p:nvSpPr>
          <p:cNvPr id="4" name="Slide Number Placeholder 3"/>
          <p:cNvSpPr>
            <a:spLocks noGrp="1"/>
          </p:cNvSpPr>
          <p:nvPr>
            <p:ph type="sldNum" sz="quarter" idx="5"/>
          </p:nvPr>
        </p:nvSpPr>
        <p:spPr/>
        <p:txBody>
          <a:bodyPr/>
          <a:lstStyle/>
          <a:p>
            <a:fld id="{83EF2CF2-2AF3-4794-97C7-958B42480F4D}" type="slidenum">
              <a:rPr lang="en-US" smtClean="0"/>
              <a:t>4</a:t>
            </a:fld>
            <a:endParaRPr lang="en-US" dirty="0"/>
          </a:p>
        </p:txBody>
      </p:sp>
    </p:spTree>
    <p:extLst>
      <p:ext uri="{BB962C8B-B14F-4D97-AF65-F5344CB8AC3E}">
        <p14:creationId xmlns:p14="http://schemas.microsoft.com/office/powerpoint/2010/main" val="2849160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While we have several formally stated hypotheses, which we’ll address in greater depth in our final reports, in the interest of time, I’ll keep it short and simple.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For the sake of non-stormwater and non-Maryland participants, ESD is a development technique where natural drainage features are preserved, stormwater management is distributed throughout the watershed, and there is a combination of structural and non-structural BMPs (or SCMs if you prefer).  ESD is similar to LID and I’ll show an example of that soon.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During this talk I’ll explain how we came to this conclusion and what are some alternative ways of designing stormwater management systems that are being used in other states.  Before I do that, we need to have some common vocabulary to avoid misconceptions.  Since this is review, I’m going to go through it pretty quickly.</a:t>
            </a:r>
            <a:endParaRPr lang="en-US" dirty="0"/>
          </a:p>
          <a:p>
            <a:endParaRPr lang="en-US" dirty="0"/>
          </a:p>
        </p:txBody>
      </p:sp>
      <p:sp>
        <p:nvSpPr>
          <p:cNvPr id="4" name="Slide Number Placeholder 3"/>
          <p:cNvSpPr>
            <a:spLocks noGrp="1"/>
          </p:cNvSpPr>
          <p:nvPr>
            <p:ph type="sldNum" sz="quarter" idx="5"/>
          </p:nvPr>
        </p:nvSpPr>
        <p:spPr/>
        <p:txBody>
          <a:bodyPr/>
          <a:lstStyle/>
          <a:p>
            <a:fld id="{83EF2CF2-2AF3-4794-97C7-958B42480F4D}" type="slidenum">
              <a:rPr lang="en-US" smtClean="0"/>
              <a:t>5</a:t>
            </a:fld>
            <a:endParaRPr lang="en-US" dirty="0"/>
          </a:p>
        </p:txBody>
      </p:sp>
    </p:spTree>
    <p:extLst>
      <p:ext uri="{BB962C8B-B14F-4D97-AF65-F5344CB8AC3E}">
        <p14:creationId xmlns:p14="http://schemas.microsoft.com/office/powerpoint/2010/main" val="27025697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Given the long history of impacts to streams in the Bay watershed, I think the argument could be made that many streams in the Bay watershed are still adjusting from prior impacts.   There’s also evidence that many streams were multi-thread, anastomosing stream/wetland complexes.  So, for this discussion, I think we can agree that channels in the Bay watershed that are incising and/or widening over a time frame of decades are not stable.</a:t>
            </a:r>
            <a:endParaRPr lang="en-US" dirty="0"/>
          </a:p>
          <a:p>
            <a:endParaRPr lang="en-US" dirty="0"/>
          </a:p>
        </p:txBody>
      </p:sp>
      <p:sp>
        <p:nvSpPr>
          <p:cNvPr id="4" name="Slide Number Placeholder 3"/>
          <p:cNvSpPr>
            <a:spLocks noGrp="1"/>
          </p:cNvSpPr>
          <p:nvPr>
            <p:ph type="sldNum" sz="quarter" idx="5"/>
          </p:nvPr>
        </p:nvSpPr>
        <p:spPr/>
        <p:txBody>
          <a:bodyPr/>
          <a:lstStyle/>
          <a:p>
            <a:fld id="{83EF2CF2-2AF3-4794-97C7-958B42480F4D}" type="slidenum">
              <a:rPr lang="en-US" smtClean="0"/>
              <a:t>7</a:t>
            </a:fld>
            <a:endParaRPr lang="en-US" dirty="0"/>
          </a:p>
        </p:txBody>
      </p:sp>
    </p:spTree>
    <p:extLst>
      <p:ext uri="{BB962C8B-B14F-4D97-AF65-F5344CB8AC3E}">
        <p14:creationId xmlns:p14="http://schemas.microsoft.com/office/powerpoint/2010/main" val="28491604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Models are a simplification of reality, so they will always be wrong.  We adjust the model inputs so the outputs match observed conditions, such as streamflow records, as best as we can.  This calibration brings us from the outfield, to the infield, but not to home plate.  Models are useful for asking “what-ifs” about management actions that we don’t have the time, space, or money to test experimentally.</a:t>
            </a:r>
          </a:p>
        </p:txBody>
      </p:sp>
      <p:sp>
        <p:nvSpPr>
          <p:cNvPr id="4" name="Slide Number Placeholder 3"/>
          <p:cNvSpPr>
            <a:spLocks noGrp="1"/>
          </p:cNvSpPr>
          <p:nvPr>
            <p:ph type="sldNum" sz="quarter" idx="5"/>
          </p:nvPr>
        </p:nvSpPr>
        <p:spPr/>
        <p:txBody>
          <a:bodyPr/>
          <a:lstStyle/>
          <a:p>
            <a:fld id="{83EF2CF2-2AF3-4794-97C7-958B42480F4D}" type="slidenum">
              <a:rPr lang="en-US" smtClean="0"/>
              <a:t>10</a:t>
            </a:fld>
            <a:endParaRPr lang="en-US" dirty="0"/>
          </a:p>
        </p:txBody>
      </p:sp>
    </p:spTree>
    <p:extLst>
      <p:ext uri="{BB962C8B-B14F-4D97-AF65-F5344CB8AC3E}">
        <p14:creationId xmlns:p14="http://schemas.microsoft.com/office/powerpoint/2010/main" val="8945978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EF2CF2-2AF3-4794-97C7-958B42480F4D}" type="slidenum">
              <a:rPr lang="en-US" smtClean="0"/>
              <a:t>12</a:t>
            </a:fld>
            <a:endParaRPr lang="en-US" dirty="0"/>
          </a:p>
        </p:txBody>
      </p:sp>
    </p:spTree>
    <p:extLst>
      <p:ext uri="{BB962C8B-B14F-4D97-AF65-F5344CB8AC3E}">
        <p14:creationId xmlns:p14="http://schemas.microsoft.com/office/powerpoint/2010/main" val="14174595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stormwater management for this development was designed based on the original ESD regulations from 2008.  So the water quality and channel protection volumes were additive.  As a result, stormwater management in this watershed is overdesigned by todays regs and consists of ponds plus smaller, distributed practices in a treatment train. To compare the relative impact of the infiltration practices versus the traditional storage practices, we took the calibrated model and then removed some stormwater practices from the watershed to see what the hydrologic response would be.</a:t>
            </a:r>
          </a:p>
        </p:txBody>
      </p:sp>
    </p:spTree>
    <p:extLst>
      <p:ext uri="{BB962C8B-B14F-4D97-AF65-F5344CB8AC3E}">
        <p14:creationId xmlns:p14="http://schemas.microsoft.com/office/powerpoint/2010/main" val="11817318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234903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6B398A-1E87-4C58-B89D-94D77F366A36}" type="datetimeFigureOut">
              <a:rPr lang="en-US" smtClean="0"/>
              <a:t>6/19/2024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35503A1-18FD-4BC8-9EC8-12C1DE2928D2}"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1696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6B398A-1E87-4C58-B89D-94D77F366A36}" type="datetimeFigureOut">
              <a:rPr lang="en-US" smtClean="0"/>
              <a:t>6/19/2024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35503A1-18FD-4BC8-9EC8-12C1DE2928D2}" type="slidenum">
              <a:rPr lang="en-US" smtClean="0"/>
              <a:t>‹#›</a:t>
            </a:fld>
            <a:endParaRPr lang="en-US" dirty="0"/>
          </a:p>
        </p:txBody>
      </p:sp>
    </p:spTree>
    <p:extLst>
      <p:ext uri="{BB962C8B-B14F-4D97-AF65-F5344CB8AC3E}">
        <p14:creationId xmlns:p14="http://schemas.microsoft.com/office/powerpoint/2010/main" val="1058780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6B398A-1E87-4C58-B89D-94D77F366A36}" type="datetimeFigureOut">
              <a:rPr lang="en-US" smtClean="0"/>
              <a:t>6/19/2024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35503A1-18FD-4BC8-9EC8-12C1DE2928D2}" type="slidenum">
              <a:rPr lang="en-US" smtClean="0"/>
              <a:t>‹#›</a:t>
            </a:fld>
            <a:endParaRPr lang="en-US" dirty="0"/>
          </a:p>
        </p:txBody>
      </p:sp>
    </p:spTree>
    <p:extLst>
      <p:ext uri="{BB962C8B-B14F-4D97-AF65-F5344CB8AC3E}">
        <p14:creationId xmlns:p14="http://schemas.microsoft.com/office/powerpoint/2010/main" val="257539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empty background alt footer">
    <p:bg>
      <p:bgPr>
        <a:solidFill>
          <a:srgbClr val="FFFFFF"/>
        </a:solidFill>
        <a:effectLst/>
      </p:bgPr>
    </p:bg>
    <p:spTree>
      <p:nvGrpSpPr>
        <p:cNvPr id="1" name=""/>
        <p:cNvGrpSpPr/>
        <p:nvPr/>
      </p:nvGrpSpPr>
      <p:grpSpPr>
        <a:xfrm>
          <a:off x="0" y="0"/>
          <a:ext cx="0" cy="0"/>
          <a:chOff x="0" y="0"/>
          <a:chExt cx="0" cy="0"/>
        </a:xfrm>
      </p:grpSpPr>
      <p:sp>
        <p:nvSpPr>
          <p:cNvPr id="15" name="Picture Placeholder 5"/>
          <p:cNvSpPr>
            <a:spLocks noGrp="1"/>
          </p:cNvSpPr>
          <p:nvPr userDrawn="1"/>
        </p:nvSpPr>
        <p:spPr>
          <a:xfrm>
            <a:off x="-15607" y="-643262"/>
            <a:ext cx="12223214" cy="8144524"/>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endParaRPr lang="en-US" dirty="0"/>
          </a:p>
        </p:txBody>
      </p:sp>
      <p:pic>
        <p:nvPicPr>
          <p:cNvPr id="3" name="VT-grid-02.png" descr="VT-grid-02.png">
            <a:extLst>
              <a:ext uri="{FF2B5EF4-FFF2-40B4-BE49-F238E27FC236}">
                <a16:creationId xmlns:a16="http://schemas.microsoft.com/office/drawing/2014/main" id="{04173169-BE36-994B-9AE2-DFE098B8A3E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278273" y="6174021"/>
            <a:ext cx="10600807" cy="6858001"/>
          </a:xfrm>
          <a:prstGeom prst="rect">
            <a:avLst/>
          </a:prstGeom>
          <a:ln w="12700">
            <a:miter lim="400000"/>
          </a:ln>
        </p:spPr>
      </p:pic>
    </p:spTree>
    <p:extLst>
      <p:ext uri="{BB962C8B-B14F-4D97-AF65-F5344CB8AC3E}">
        <p14:creationId xmlns:p14="http://schemas.microsoft.com/office/powerpoint/2010/main" val="2791147277"/>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hree item circle pictures">
    <p:bg>
      <p:bgPr>
        <a:solidFill>
          <a:srgbClr val="FFFFFF"/>
        </a:solidFill>
        <a:effectLst/>
      </p:bgPr>
    </p:bg>
    <p:spTree>
      <p:nvGrpSpPr>
        <p:cNvPr id="1" name=""/>
        <p:cNvGrpSpPr/>
        <p:nvPr/>
      </p:nvGrpSpPr>
      <p:grpSpPr>
        <a:xfrm>
          <a:off x="0" y="0"/>
          <a:ext cx="0" cy="0"/>
          <a:chOff x="0" y="0"/>
          <a:chExt cx="0" cy="0"/>
        </a:xfrm>
      </p:grpSpPr>
      <p:sp>
        <p:nvSpPr>
          <p:cNvPr id="8" name="Oval 26"/>
          <p:cNvSpPr/>
          <p:nvPr userDrawn="1"/>
        </p:nvSpPr>
        <p:spPr>
          <a:xfrm>
            <a:off x="708968" y="824985"/>
            <a:ext cx="2469644" cy="2469644"/>
          </a:xfrm>
          <a:prstGeom prst="ellipse">
            <a:avLst/>
          </a:prstGeom>
          <a:ln>
            <a:solidFill>
              <a:schemeClr val="accent2"/>
            </a:solidFill>
            <a:prstDash val="dash"/>
            <a:miter/>
          </a:ln>
        </p:spPr>
        <p:txBody>
          <a:bodyPr lIns="45719" rIns="45719" anchor="ctr"/>
          <a:lstStyle/>
          <a:p>
            <a:pPr algn="ctr">
              <a:defRPr>
                <a:solidFill>
                  <a:srgbClr val="A7A7A7"/>
                </a:solidFill>
              </a:defRPr>
            </a:pPr>
            <a:endParaRPr dirty="0"/>
          </a:p>
        </p:txBody>
      </p:sp>
      <p:sp>
        <p:nvSpPr>
          <p:cNvPr id="9" name="Line"/>
          <p:cNvSpPr/>
          <p:nvPr userDrawn="1"/>
        </p:nvSpPr>
        <p:spPr>
          <a:xfrm>
            <a:off x="2999630" y="2757878"/>
            <a:ext cx="1426009" cy="1002792"/>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lIns="45719" rIns="45719"/>
          <a:lstStyle/>
          <a:p>
            <a:endParaRPr b="0" i="0" dirty="0">
              <a:latin typeface="Acherus Grotesque Light" panose="02000505000000020004" pitchFamily="2" charset="77"/>
            </a:endParaRPr>
          </a:p>
        </p:txBody>
      </p:sp>
      <p:sp>
        <p:nvSpPr>
          <p:cNvPr id="10" name="Oval 26"/>
          <p:cNvSpPr/>
          <p:nvPr userDrawn="1"/>
        </p:nvSpPr>
        <p:spPr>
          <a:xfrm>
            <a:off x="4290368" y="3043787"/>
            <a:ext cx="2469644" cy="2469644"/>
          </a:xfrm>
          <a:prstGeom prst="ellipse">
            <a:avLst/>
          </a:prstGeom>
          <a:ln>
            <a:solidFill>
              <a:schemeClr val="accent2"/>
            </a:solidFill>
            <a:prstDash val="dash"/>
            <a:miter/>
          </a:ln>
        </p:spPr>
        <p:txBody>
          <a:bodyPr lIns="45719" rIns="45719" anchor="ctr"/>
          <a:lstStyle/>
          <a:p>
            <a:pPr algn="ctr">
              <a:defRPr>
                <a:solidFill>
                  <a:srgbClr val="A7A7A7"/>
                </a:solidFill>
              </a:defRPr>
            </a:pPr>
            <a:endParaRPr dirty="0"/>
          </a:p>
        </p:txBody>
      </p:sp>
      <p:sp>
        <p:nvSpPr>
          <p:cNvPr id="13" name="Line"/>
          <p:cNvSpPr/>
          <p:nvPr userDrawn="1"/>
        </p:nvSpPr>
        <p:spPr>
          <a:xfrm flipV="1">
            <a:off x="6678079" y="3166654"/>
            <a:ext cx="1707422" cy="604521"/>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lIns="45719" rIns="45719"/>
          <a:lstStyle/>
          <a:p>
            <a:endParaRPr b="0" i="0" dirty="0">
              <a:latin typeface="Acherus Grotesque Light" panose="02000505000000020004" pitchFamily="2" charset="77"/>
            </a:endParaRPr>
          </a:p>
        </p:txBody>
      </p:sp>
      <p:sp>
        <p:nvSpPr>
          <p:cNvPr id="15" name="Oval 26"/>
          <p:cNvSpPr/>
          <p:nvPr userDrawn="1"/>
        </p:nvSpPr>
        <p:spPr>
          <a:xfrm>
            <a:off x="8303568" y="1524469"/>
            <a:ext cx="2469644" cy="2469645"/>
          </a:xfrm>
          <a:prstGeom prst="ellipse">
            <a:avLst/>
          </a:prstGeom>
          <a:ln>
            <a:solidFill>
              <a:schemeClr val="accent2"/>
            </a:solidFill>
            <a:prstDash val="dash"/>
            <a:miter/>
          </a:ln>
        </p:spPr>
        <p:txBody>
          <a:bodyPr lIns="45719" rIns="45719" anchor="ctr"/>
          <a:lstStyle/>
          <a:p>
            <a:pPr algn="ctr">
              <a:defRPr>
                <a:solidFill>
                  <a:srgbClr val="A7A7A7"/>
                </a:solidFill>
              </a:defRPr>
            </a:pPr>
            <a:endParaRPr dirty="0"/>
          </a:p>
        </p:txBody>
      </p:sp>
      <p:sp>
        <p:nvSpPr>
          <p:cNvPr id="36" name="Picture Placeholder 35"/>
          <p:cNvSpPr>
            <a:spLocks noGrp="1"/>
          </p:cNvSpPr>
          <p:nvPr>
            <p:ph type="pic" sz="quarter" idx="10" hasCustomPrompt="1"/>
          </p:nvPr>
        </p:nvSpPr>
        <p:spPr>
          <a:xfrm>
            <a:off x="800790" y="916807"/>
            <a:ext cx="2286000" cy="2286000"/>
          </a:xfrm>
          <a:prstGeom prst="ellipse">
            <a:avLst/>
          </a:prstGeom>
        </p:spPr>
        <p:txBody>
          <a:bodyPr/>
          <a:lstStyle/>
          <a:p>
            <a:r>
              <a:rPr lang="en-US" dirty="0"/>
              <a:t>Drag photo or click icon to add picture</a:t>
            </a:r>
          </a:p>
        </p:txBody>
      </p:sp>
      <p:sp>
        <p:nvSpPr>
          <p:cNvPr id="37" name="Picture Placeholder 35"/>
          <p:cNvSpPr>
            <a:spLocks noGrp="1"/>
          </p:cNvSpPr>
          <p:nvPr>
            <p:ph type="pic" sz="quarter" idx="11" hasCustomPrompt="1"/>
          </p:nvPr>
        </p:nvSpPr>
        <p:spPr>
          <a:xfrm>
            <a:off x="4382190" y="3135609"/>
            <a:ext cx="2286000" cy="2286000"/>
          </a:xfrm>
          <a:prstGeom prst="ellipse">
            <a:avLst/>
          </a:prstGeom>
        </p:spPr>
        <p:txBody>
          <a:bodyPr/>
          <a:lstStyle>
            <a:lvl1pPr marL="228600" marR="0" indent="-228600" algn="l" defTabSz="914400" rtl="0" eaLnBrk="1" fontAlgn="auto" latinLnBrk="0" hangingPunct="1">
              <a:lnSpc>
                <a:spcPct val="90000"/>
              </a:lnSpc>
              <a:spcBef>
                <a:spcPts val="1000"/>
              </a:spcBef>
              <a:spcAft>
                <a:spcPts val="0"/>
              </a:spcAft>
              <a:buClrTx/>
              <a:buSzPct val="100000"/>
              <a:buFont typeface="Arial"/>
              <a:buChar char="•"/>
              <a:tabLst/>
              <a:defRPr/>
            </a:lvl1pPr>
          </a:lstStyle>
          <a:p>
            <a:r>
              <a:rPr lang="en-US" dirty="0"/>
              <a:t>Drag photo or click icon to add picture</a:t>
            </a:r>
          </a:p>
          <a:p>
            <a:endParaRPr lang="en-US" dirty="0"/>
          </a:p>
        </p:txBody>
      </p:sp>
      <p:sp>
        <p:nvSpPr>
          <p:cNvPr id="38" name="Picture Placeholder 35"/>
          <p:cNvSpPr>
            <a:spLocks noGrp="1"/>
          </p:cNvSpPr>
          <p:nvPr>
            <p:ph type="pic" sz="quarter" idx="12" hasCustomPrompt="1"/>
          </p:nvPr>
        </p:nvSpPr>
        <p:spPr>
          <a:xfrm>
            <a:off x="8395390" y="1616291"/>
            <a:ext cx="2286000" cy="2286000"/>
          </a:xfrm>
          <a:prstGeom prst="ellipse">
            <a:avLst/>
          </a:prstGeom>
        </p:spPr>
        <p:txBody>
          <a:bodyPr/>
          <a:lstStyle>
            <a:lvl1pPr marL="228600" marR="0" indent="-228600" algn="l" defTabSz="914400" rtl="0" eaLnBrk="1" fontAlgn="auto" latinLnBrk="0" hangingPunct="1">
              <a:lnSpc>
                <a:spcPct val="90000"/>
              </a:lnSpc>
              <a:spcBef>
                <a:spcPts val="1000"/>
              </a:spcBef>
              <a:spcAft>
                <a:spcPts val="0"/>
              </a:spcAft>
              <a:buClrTx/>
              <a:buSzPct val="100000"/>
              <a:buFont typeface="Arial"/>
              <a:buChar char="•"/>
              <a:tabLst/>
              <a:defRPr/>
            </a:lvl1pPr>
          </a:lstStyle>
          <a:p>
            <a:r>
              <a:rPr lang="en-US" dirty="0"/>
              <a:t>Drag photo or click icon to add picture</a:t>
            </a:r>
          </a:p>
          <a:p>
            <a:endParaRPr lang="en-US" dirty="0"/>
          </a:p>
        </p:txBody>
      </p:sp>
      <p:sp>
        <p:nvSpPr>
          <p:cNvPr id="11" name="Straight Connector 57">
            <a:extLst>
              <a:ext uri="{FF2B5EF4-FFF2-40B4-BE49-F238E27FC236}">
                <a16:creationId xmlns:a16="http://schemas.microsoft.com/office/drawing/2014/main" id="{1A9E0C80-6FB1-F54E-A680-4DDAC9A74543}"/>
              </a:ext>
            </a:extLst>
          </p:cNvPr>
          <p:cNvSpPr/>
          <p:nvPr userDrawn="1"/>
        </p:nvSpPr>
        <p:spPr>
          <a:xfrm>
            <a:off x="2738906" y="454676"/>
            <a:ext cx="11989848" cy="1"/>
          </a:xfrm>
          <a:prstGeom prst="line">
            <a:avLst/>
          </a:prstGeom>
          <a:ln>
            <a:solidFill>
              <a:schemeClr val="bg2"/>
            </a:solidFill>
            <a:prstDash val="dash"/>
            <a:miter/>
          </a:ln>
        </p:spPr>
        <p:txBody>
          <a:bodyPr lIns="45719" rIns="45719"/>
          <a:lstStyle/>
          <a:p>
            <a:endParaRPr dirty="0"/>
          </a:p>
        </p:txBody>
      </p:sp>
    </p:spTree>
    <p:extLst>
      <p:ext uri="{BB962C8B-B14F-4D97-AF65-F5344CB8AC3E}">
        <p14:creationId xmlns:p14="http://schemas.microsoft.com/office/powerpoint/2010/main" val="3787057354"/>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right side text + 1 picture">
    <p:bg>
      <p:bgPr>
        <a:solidFill>
          <a:srgbClr val="FFFFFF"/>
        </a:solidFill>
        <a:effectLst/>
      </p:bgPr>
    </p:bg>
    <p:spTree>
      <p:nvGrpSpPr>
        <p:cNvPr id="1" name=""/>
        <p:cNvGrpSpPr/>
        <p:nvPr/>
      </p:nvGrpSpPr>
      <p:grpSpPr>
        <a:xfrm>
          <a:off x="0" y="0"/>
          <a:ext cx="0" cy="0"/>
          <a:chOff x="0" y="0"/>
          <a:chExt cx="0" cy="0"/>
        </a:xfrm>
      </p:grpSpPr>
      <p:sp>
        <p:nvSpPr>
          <p:cNvPr id="15" name="Picture Placeholder 5"/>
          <p:cNvSpPr>
            <a:spLocks noGrp="1"/>
          </p:cNvSpPr>
          <p:nvPr userDrawn="1"/>
        </p:nvSpPr>
        <p:spPr>
          <a:xfrm>
            <a:off x="-15607" y="-643262"/>
            <a:ext cx="12223214" cy="8144524"/>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endParaRPr lang="en-US" dirty="0"/>
          </a:p>
        </p:txBody>
      </p:sp>
      <p:sp>
        <p:nvSpPr>
          <p:cNvPr id="3" name="Picture Placeholder 2"/>
          <p:cNvSpPr>
            <a:spLocks noGrp="1"/>
          </p:cNvSpPr>
          <p:nvPr>
            <p:ph type="pic" sz="quarter" idx="14" hasCustomPrompt="1"/>
          </p:nvPr>
        </p:nvSpPr>
        <p:spPr>
          <a:xfrm>
            <a:off x="951627" y="1373266"/>
            <a:ext cx="5886052" cy="3930253"/>
          </a:xfrm>
          <a:prstGeom prst="rect">
            <a:avLst/>
          </a:prstGeom>
        </p:spPr>
        <p:txBody>
          <a:bodyPr/>
          <a:lstStyle>
            <a:lvl1pPr marL="228600" marR="0" indent="-228600" algn="l" defTabSz="914400" rtl="0" eaLnBrk="1" fontAlgn="auto" latinLnBrk="0" hangingPunct="1">
              <a:lnSpc>
                <a:spcPct val="90000"/>
              </a:lnSpc>
              <a:spcBef>
                <a:spcPts val="1000"/>
              </a:spcBef>
              <a:spcAft>
                <a:spcPts val="0"/>
              </a:spcAft>
              <a:buClrTx/>
              <a:buSzPct val="100000"/>
              <a:buFont typeface="Arial"/>
              <a:buChar char="•"/>
              <a:tabLst/>
              <a:defRPr/>
            </a:lvl1pPr>
          </a:lstStyle>
          <a:p>
            <a:r>
              <a:rPr lang="en-US" dirty="0"/>
              <a:t>Drag photo or click icon to add picture</a:t>
            </a:r>
          </a:p>
          <a:p>
            <a:endParaRPr lang="en-US" dirty="0"/>
          </a:p>
        </p:txBody>
      </p:sp>
      <p:pic>
        <p:nvPicPr>
          <p:cNvPr id="24" name="pasted-image.pdf" descr="pasted-image.pdf">
            <a:extLst>
              <a:ext uri="{FF2B5EF4-FFF2-40B4-BE49-F238E27FC236}">
                <a16:creationId xmlns:a16="http://schemas.microsoft.com/office/drawing/2014/main" id="{88D62473-E314-3D4A-AAC3-507E8C13C1C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03580" y="1125219"/>
            <a:ext cx="248047" cy="248048"/>
          </a:xfrm>
          <a:prstGeom prst="rect">
            <a:avLst/>
          </a:prstGeom>
          <a:ln w="12700">
            <a:miter lim="400000"/>
          </a:ln>
        </p:spPr>
      </p:pic>
      <p:pic>
        <p:nvPicPr>
          <p:cNvPr id="25" name="pasted-image.pdf" descr="pasted-image.pdf">
            <a:extLst>
              <a:ext uri="{FF2B5EF4-FFF2-40B4-BE49-F238E27FC236}">
                <a16:creationId xmlns:a16="http://schemas.microsoft.com/office/drawing/2014/main" id="{8F884F0C-6201-D041-8C2F-7BB818A9024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0800000">
            <a:off x="6837680" y="5303520"/>
            <a:ext cx="248048" cy="248047"/>
          </a:xfrm>
          <a:prstGeom prst="rect">
            <a:avLst/>
          </a:prstGeom>
          <a:ln w="12700">
            <a:miter lim="400000"/>
          </a:ln>
        </p:spPr>
      </p:pic>
    </p:spTree>
    <p:extLst>
      <p:ext uri="{BB962C8B-B14F-4D97-AF65-F5344CB8AC3E}">
        <p14:creationId xmlns:p14="http://schemas.microsoft.com/office/powerpoint/2010/main" val="3960031308"/>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6B398A-1E87-4C58-B89D-94D77F366A36}" type="datetimeFigureOut">
              <a:rPr lang="en-US" smtClean="0"/>
              <a:t>6/19/2024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35503A1-18FD-4BC8-9EC8-12C1DE2928D2}" type="slidenum">
              <a:rPr lang="en-US" smtClean="0"/>
              <a:t>‹#›</a:t>
            </a:fld>
            <a:endParaRPr lang="en-US" dirty="0"/>
          </a:p>
        </p:txBody>
      </p:sp>
    </p:spTree>
    <p:extLst>
      <p:ext uri="{BB962C8B-B14F-4D97-AF65-F5344CB8AC3E}">
        <p14:creationId xmlns:p14="http://schemas.microsoft.com/office/powerpoint/2010/main" val="20864578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F6B398A-1E87-4C58-B89D-94D77F366A36}" type="datetimeFigureOut">
              <a:rPr lang="en-US" smtClean="0"/>
              <a:t>6/19/2024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35503A1-18FD-4BC8-9EC8-12C1DE2928D2}"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7313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6B398A-1E87-4C58-B89D-94D77F366A36}" type="datetimeFigureOut">
              <a:rPr lang="en-US" smtClean="0"/>
              <a:t>6/19/2024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35503A1-18FD-4BC8-9EC8-12C1DE2928D2}" type="slidenum">
              <a:rPr lang="en-US" smtClean="0"/>
              <a:t>‹#›</a:t>
            </a:fld>
            <a:endParaRPr lang="en-US" dirty="0"/>
          </a:p>
        </p:txBody>
      </p:sp>
    </p:spTree>
    <p:extLst>
      <p:ext uri="{BB962C8B-B14F-4D97-AF65-F5344CB8AC3E}">
        <p14:creationId xmlns:p14="http://schemas.microsoft.com/office/powerpoint/2010/main" val="4232259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6B398A-1E87-4C58-B89D-94D77F366A36}" type="datetimeFigureOut">
              <a:rPr lang="en-US" smtClean="0"/>
              <a:t>6/19/2024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35503A1-18FD-4BC8-9EC8-12C1DE2928D2}" type="slidenum">
              <a:rPr lang="en-US" smtClean="0"/>
              <a:t>‹#›</a:t>
            </a:fld>
            <a:endParaRPr lang="en-US" dirty="0"/>
          </a:p>
        </p:txBody>
      </p:sp>
    </p:spTree>
    <p:extLst>
      <p:ext uri="{BB962C8B-B14F-4D97-AF65-F5344CB8AC3E}">
        <p14:creationId xmlns:p14="http://schemas.microsoft.com/office/powerpoint/2010/main" val="700650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6B398A-1E87-4C58-B89D-94D77F366A36}" type="datetimeFigureOut">
              <a:rPr lang="en-US" smtClean="0"/>
              <a:t>6/19/2024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35503A1-18FD-4BC8-9EC8-12C1DE2928D2}" type="slidenum">
              <a:rPr lang="en-US" smtClean="0"/>
              <a:t>‹#›</a:t>
            </a:fld>
            <a:endParaRPr lang="en-US" dirty="0"/>
          </a:p>
        </p:txBody>
      </p:sp>
    </p:spTree>
    <p:extLst>
      <p:ext uri="{BB962C8B-B14F-4D97-AF65-F5344CB8AC3E}">
        <p14:creationId xmlns:p14="http://schemas.microsoft.com/office/powerpoint/2010/main" val="1099825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F6B398A-1E87-4C58-B89D-94D77F366A36}" type="datetimeFigureOut">
              <a:rPr lang="en-US" smtClean="0"/>
              <a:t>6/19/2024</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535503A1-18FD-4BC8-9EC8-12C1DE2928D2}" type="slidenum">
              <a:rPr lang="en-US" smtClean="0"/>
              <a:t>‹#›</a:t>
            </a:fld>
            <a:endParaRPr lang="en-US" dirty="0"/>
          </a:p>
        </p:txBody>
      </p:sp>
    </p:spTree>
    <p:extLst>
      <p:ext uri="{BB962C8B-B14F-4D97-AF65-F5344CB8AC3E}">
        <p14:creationId xmlns:p14="http://schemas.microsoft.com/office/powerpoint/2010/main" val="1920436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F6B398A-1E87-4C58-B89D-94D77F366A36}" type="datetimeFigureOut">
              <a:rPr lang="en-US" smtClean="0"/>
              <a:t>6/19/2024</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535503A1-18FD-4BC8-9EC8-12C1DE2928D2}" type="slidenum">
              <a:rPr lang="en-US" smtClean="0"/>
              <a:t>‹#›</a:t>
            </a:fld>
            <a:endParaRPr lang="en-US" dirty="0"/>
          </a:p>
        </p:txBody>
      </p:sp>
    </p:spTree>
    <p:extLst>
      <p:ext uri="{BB962C8B-B14F-4D97-AF65-F5344CB8AC3E}">
        <p14:creationId xmlns:p14="http://schemas.microsoft.com/office/powerpoint/2010/main" val="3426076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F6B398A-1E87-4C58-B89D-94D77F366A36}" type="datetimeFigureOut">
              <a:rPr lang="en-US" smtClean="0"/>
              <a:t>6/19/2024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35503A1-18FD-4BC8-9EC8-12C1DE2928D2}" type="slidenum">
              <a:rPr lang="en-US" smtClean="0"/>
              <a:t>‹#›</a:t>
            </a:fld>
            <a:endParaRPr lang="en-US" dirty="0"/>
          </a:p>
        </p:txBody>
      </p:sp>
    </p:spTree>
    <p:extLst>
      <p:ext uri="{BB962C8B-B14F-4D97-AF65-F5344CB8AC3E}">
        <p14:creationId xmlns:p14="http://schemas.microsoft.com/office/powerpoint/2010/main" val="25090734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F6B398A-1E87-4C58-B89D-94D77F366A36}" type="datetimeFigureOut">
              <a:rPr lang="en-US" smtClean="0"/>
              <a:t>6/19/2024</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535503A1-18FD-4BC8-9EC8-12C1DE2928D2}"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63944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 id="2147483674" r:id="rId13"/>
    <p:sldLayoutId id="2147483675" r:id="rId14"/>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8.pn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7.emf"/></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18.png"/><Relationship Id="rId5" Type="http://schemas.openxmlformats.org/officeDocument/2006/relationships/image" Target="../media/image31.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13.xml"/><Relationship Id="rId5" Type="http://schemas.openxmlformats.org/officeDocument/2006/relationships/image" Target="../media/image34.jpeg"/><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1.tif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45.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jpeg"/><Relationship Id="rId5" Type="http://schemas.openxmlformats.org/officeDocument/2006/relationships/image" Target="../media/image9.jpe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3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48.jpeg"/><Relationship Id="rId5" Type="http://schemas.openxmlformats.org/officeDocument/2006/relationships/notesSlide" Target="../notesSlides/notesSlide27.xml"/><Relationship Id="rId4"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22.jpe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B760-63A4-4C38-9FAA-9991313945DD}"/>
              </a:ext>
            </a:extLst>
          </p:cNvPr>
          <p:cNvSpPr>
            <a:spLocks noGrp="1"/>
          </p:cNvSpPr>
          <p:nvPr>
            <p:ph type="ctrTitle"/>
          </p:nvPr>
        </p:nvSpPr>
        <p:spPr/>
        <p:txBody>
          <a:bodyPr>
            <a:noAutofit/>
          </a:bodyPr>
          <a:lstStyle/>
          <a:p>
            <a:r>
              <a:rPr lang="en-US" sz="5400" dirty="0"/>
              <a:t>Do Maryland's Stormwater Management Regulations Protect Channel Stability?</a:t>
            </a:r>
          </a:p>
        </p:txBody>
      </p:sp>
      <p:pic>
        <p:nvPicPr>
          <p:cNvPr id="4" name="Picture 3">
            <a:extLst>
              <a:ext uri="{FF2B5EF4-FFF2-40B4-BE49-F238E27FC236}">
                <a16:creationId xmlns:a16="http://schemas.microsoft.com/office/drawing/2014/main" id="{17FB431F-8E75-4161-AB0F-CA2F98D92B04}"/>
              </a:ext>
            </a:extLst>
          </p:cNvPr>
          <p:cNvPicPr>
            <a:picLocks noChangeAspect="1"/>
          </p:cNvPicPr>
          <p:nvPr/>
        </p:nvPicPr>
        <p:blipFill>
          <a:blip r:embed="rId3"/>
          <a:stretch>
            <a:fillRect/>
          </a:stretch>
        </p:blipFill>
        <p:spPr>
          <a:xfrm>
            <a:off x="10553986" y="5859732"/>
            <a:ext cx="1650206" cy="478631"/>
          </a:xfrm>
          <a:prstGeom prst="rect">
            <a:avLst/>
          </a:prstGeom>
        </p:spPr>
      </p:pic>
      <p:sp>
        <p:nvSpPr>
          <p:cNvPr id="6" name="Subtitle 5">
            <a:extLst>
              <a:ext uri="{FF2B5EF4-FFF2-40B4-BE49-F238E27FC236}">
                <a16:creationId xmlns:a16="http://schemas.microsoft.com/office/drawing/2014/main" id="{4EF421CB-D10D-4EE1-82BF-FA382FC837CD}"/>
              </a:ext>
            </a:extLst>
          </p:cNvPr>
          <p:cNvSpPr>
            <a:spLocks noGrp="1"/>
          </p:cNvSpPr>
          <p:nvPr>
            <p:ph type="subTitle" idx="1"/>
          </p:nvPr>
        </p:nvSpPr>
        <p:spPr/>
        <p:txBody>
          <a:bodyPr/>
          <a:lstStyle/>
          <a:p>
            <a:r>
              <a:rPr lang="en-US" cap="small" dirty="0"/>
              <a:t>Tess Wynn Thompson, Associate Professor</a:t>
            </a:r>
          </a:p>
          <a:p>
            <a:r>
              <a:rPr lang="en-US" cap="small" dirty="0"/>
              <a:t>Biological Systems Engineering</a:t>
            </a:r>
          </a:p>
        </p:txBody>
      </p:sp>
      <p:pic>
        <p:nvPicPr>
          <p:cNvPr id="5" name="Picture 4">
            <a:extLst>
              <a:ext uri="{FF2B5EF4-FFF2-40B4-BE49-F238E27FC236}">
                <a16:creationId xmlns:a16="http://schemas.microsoft.com/office/drawing/2014/main" id="{BBD8420F-1CC1-4D4E-9741-621FAC0381A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74361" y="159476"/>
            <a:ext cx="2008959" cy="2008959"/>
          </a:xfrm>
          <a:prstGeom prst="rect">
            <a:avLst/>
          </a:prstGeom>
        </p:spPr>
      </p:pic>
    </p:spTree>
    <p:extLst>
      <p:ext uri="{BB962C8B-B14F-4D97-AF65-F5344CB8AC3E}">
        <p14:creationId xmlns:p14="http://schemas.microsoft.com/office/powerpoint/2010/main" val="35773641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5E9CD-6DEF-4907-B79D-17F58545B5EF}"/>
              </a:ext>
            </a:extLst>
          </p:cNvPr>
          <p:cNvSpPr>
            <a:spLocks noGrp="1"/>
          </p:cNvSpPr>
          <p:nvPr>
            <p:ph type="title"/>
          </p:nvPr>
        </p:nvSpPr>
        <p:spPr/>
        <p:txBody>
          <a:bodyPr>
            <a:normAutofit/>
          </a:bodyPr>
          <a:lstStyle/>
          <a:p>
            <a:r>
              <a:rPr lang="en-US" sz="4400" dirty="0"/>
              <a:t>All models are wrong, but some are useful</a:t>
            </a:r>
            <a:br>
              <a:rPr lang="en-US" sz="4400" dirty="0"/>
            </a:br>
            <a:r>
              <a:rPr lang="en-US" sz="4400" dirty="0"/>
              <a:t> 						</a:t>
            </a:r>
            <a:r>
              <a:rPr lang="en-US" sz="2800" i="1" dirty="0"/>
              <a:t>- George Box, British statistician</a:t>
            </a:r>
            <a:endParaRPr lang="en-US" sz="4400" i="1" dirty="0"/>
          </a:p>
        </p:txBody>
      </p:sp>
      <p:sp>
        <p:nvSpPr>
          <p:cNvPr id="5" name="Rectangle 4">
            <a:extLst>
              <a:ext uri="{FF2B5EF4-FFF2-40B4-BE49-F238E27FC236}">
                <a16:creationId xmlns:a16="http://schemas.microsoft.com/office/drawing/2014/main" id="{9828B429-CB86-4B14-B0A6-3B07E968E0C4}"/>
              </a:ext>
            </a:extLst>
          </p:cNvPr>
          <p:cNvSpPr/>
          <p:nvPr/>
        </p:nvSpPr>
        <p:spPr>
          <a:xfrm>
            <a:off x="7088460" y="6378460"/>
            <a:ext cx="3583258" cy="523220"/>
          </a:xfrm>
          <a:prstGeom prst="rect">
            <a:avLst/>
          </a:prstGeom>
        </p:spPr>
        <p:txBody>
          <a:bodyPr wrap="square">
            <a:spAutoFit/>
          </a:bodyPr>
          <a:lstStyle/>
          <a:p>
            <a:r>
              <a:rPr lang="en-US" sz="1400" dirty="0"/>
              <a:t>http://www.clipartpanda.com/clipart_images/reality-check-ahead-59860852</a:t>
            </a:r>
          </a:p>
        </p:txBody>
      </p:sp>
      <p:grpSp>
        <p:nvGrpSpPr>
          <p:cNvPr id="8" name="Group 7">
            <a:extLst>
              <a:ext uri="{FF2B5EF4-FFF2-40B4-BE49-F238E27FC236}">
                <a16:creationId xmlns:a16="http://schemas.microsoft.com/office/drawing/2014/main" id="{951C4472-EABF-4F4C-BDCC-FF74C79C0C08}"/>
              </a:ext>
            </a:extLst>
          </p:cNvPr>
          <p:cNvGrpSpPr/>
          <p:nvPr/>
        </p:nvGrpSpPr>
        <p:grpSpPr>
          <a:xfrm>
            <a:off x="7088459" y="2160224"/>
            <a:ext cx="3100039" cy="3556789"/>
            <a:chOff x="7088459" y="2160224"/>
            <a:chExt cx="3100039" cy="3556789"/>
          </a:xfrm>
        </p:grpSpPr>
        <p:sp>
          <p:nvSpPr>
            <p:cNvPr id="4" name="TextBox 3">
              <a:extLst>
                <a:ext uri="{FF2B5EF4-FFF2-40B4-BE49-F238E27FC236}">
                  <a16:creationId xmlns:a16="http://schemas.microsoft.com/office/drawing/2014/main" id="{928A2757-8861-4F44-98A3-14EE221C4A82}"/>
                </a:ext>
              </a:extLst>
            </p:cNvPr>
            <p:cNvSpPr txBox="1"/>
            <p:nvPr/>
          </p:nvSpPr>
          <p:spPr>
            <a:xfrm>
              <a:off x="7088459" y="5316903"/>
              <a:ext cx="3100039" cy="400110"/>
            </a:xfrm>
            <a:prstGeom prst="rect">
              <a:avLst/>
            </a:prstGeom>
            <a:noFill/>
          </p:spPr>
          <p:txBody>
            <a:bodyPr wrap="square" rtlCol="0">
              <a:spAutoFit/>
            </a:bodyPr>
            <a:lstStyle/>
            <a:p>
              <a:pPr algn="ctr"/>
              <a:r>
                <a:rPr lang="en-US" sz="2000" dirty="0"/>
                <a:t>Apply common sense.</a:t>
              </a:r>
            </a:p>
          </p:txBody>
        </p:sp>
        <p:pic>
          <p:nvPicPr>
            <p:cNvPr id="7" name="Picture 6">
              <a:extLst>
                <a:ext uri="{FF2B5EF4-FFF2-40B4-BE49-F238E27FC236}">
                  <a16:creationId xmlns:a16="http://schemas.microsoft.com/office/drawing/2014/main" id="{A8EE63DE-342A-4B4F-9B51-C654733575E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209728" y="2160224"/>
              <a:ext cx="2857500" cy="2809875"/>
            </a:xfrm>
            <a:prstGeom prst="rect">
              <a:avLst/>
            </a:prstGeom>
          </p:spPr>
        </p:pic>
      </p:grpSp>
      <p:sp>
        <p:nvSpPr>
          <p:cNvPr id="9" name="Rectangle 8">
            <a:extLst>
              <a:ext uri="{FF2B5EF4-FFF2-40B4-BE49-F238E27FC236}">
                <a16:creationId xmlns:a16="http://schemas.microsoft.com/office/drawing/2014/main" id="{17438814-B64B-4337-B9A8-8B4759303F0E}"/>
              </a:ext>
            </a:extLst>
          </p:cNvPr>
          <p:cNvSpPr/>
          <p:nvPr/>
        </p:nvSpPr>
        <p:spPr>
          <a:xfrm>
            <a:off x="1884557" y="6378460"/>
            <a:ext cx="2977376" cy="523220"/>
          </a:xfrm>
          <a:prstGeom prst="rect">
            <a:avLst/>
          </a:prstGeom>
        </p:spPr>
        <p:txBody>
          <a:bodyPr wrap="square">
            <a:spAutoFit/>
          </a:bodyPr>
          <a:lstStyle/>
          <a:p>
            <a:r>
              <a:rPr lang="en-US" sz="1400" dirty="0"/>
              <a:t>http://www.clipartpanda.com/clipart_images/reality-check-ahead-59860852</a:t>
            </a:r>
          </a:p>
        </p:txBody>
      </p:sp>
      <p:grpSp>
        <p:nvGrpSpPr>
          <p:cNvPr id="12" name="Group 11">
            <a:extLst>
              <a:ext uri="{FF2B5EF4-FFF2-40B4-BE49-F238E27FC236}">
                <a16:creationId xmlns:a16="http://schemas.microsoft.com/office/drawing/2014/main" id="{65D90078-C656-4B7F-8B5E-6B2D3D41CF98}"/>
              </a:ext>
            </a:extLst>
          </p:cNvPr>
          <p:cNvGrpSpPr/>
          <p:nvPr/>
        </p:nvGrpSpPr>
        <p:grpSpPr>
          <a:xfrm>
            <a:off x="1884557" y="2244919"/>
            <a:ext cx="3100039" cy="3933759"/>
            <a:chOff x="1884557" y="2244919"/>
            <a:chExt cx="3100039" cy="3933759"/>
          </a:xfrm>
        </p:grpSpPr>
        <p:sp>
          <p:nvSpPr>
            <p:cNvPr id="3" name="TextBox 2">
              <a:extLst>
                <a:ext uri="{FF2B5EF4-FFF2-40B4-BE49-F238E27FC236}">
                  <a16:creationId xmlns:a16="http://schemas.microsoft.com/office/drawing/2014/main" id="{E142F552-F5DE-47D8-99CB-5AD860025B32}"/>
                </a:ext>
              </a:extLst>
            </p:cNvPr>
            <p:cNvSpPr txBox="1"/>
            <p:nvPr/>
          </p:nvSpPr>
          <p:spPr>
            <a:xfrm>
              <a:off x="1884557" y="5163015"/>
              <a:ext cx="3100039" cy="1015663"/>
            </a:xfrm>
            <a:prstGeom prst="rect">
              <a:avLst/>
            </a:prstGeom>
            <a:noFill/>
          </p:spPr>
          <p:txBody>
            <a:bodyPr wrap="square" rtlCol="0">
              <a:spAutoFit/>
            </a:bodyPr>
            <a:lstStyle/>
            <a:p>
              <a:pPr algn="ctr"/>
              <a:r>
                <a:rPr lang="en-US" sz="2000" dirty="0"/>
                <a:t>Adjust the model to match observed conditions (calibration).</a:t>
              </a:r>
            </a:p>
          </p:txBody>
        </p:sp>
        <p:pic>
          <p:nvPicPr>
            <p:cNvPr id="11" name="Picture 10">
              <a:extLst>
                <a:ext uri="{FF2B5EF4-FFF2-40B4-BE49-F238E27FC236}">
                  <a16:creationId xmlns:a16="http://schemas.microsoft.com/office/drawing/2014/main" id="{D94EA2F7-3C64-4225-9F91-B28F5719559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50221" y="2244919"/>
              <a:ext cx="2782949" cy="2782949"/>
            </a:xfrm>
            <a:prstGeom prst="rect">
              <a:avLst/>
            </a:prstGeom>
          </p:spPr>
        </p:pic>
      </p:grpSp>
      <p:pic>
        <p:nvPicPr>
          <p:cNvPr id="13" name="Picture 12">
            <a:extLst>
              <a:ext uri="{FF2B5EF4-FFF2-40B4-BE49-F238E27FC236}">
                <a16:creationId xmlns:a16="http://schemas.microsoft.com/office/drawing/2014/main" id="{0178EBBE-2554-4673-88BB-62ECAA18F4FA}"/>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10441578" y="5833732"/>
            <a:ext cx="1741714" cy="490821"/>
          </a:xfrm>
          <a:prstGeom prst="rect">
            <a:avLst/>
          </a:prstGeom>
        </p:spPr>
      </p:pic>
    </p:spTree>
    <p:extLst>
      <p:ext uri="{BB962C8B-B14F-4D97-AF65-F5344CB8AC3E}">
        <p14:creationId xmlns:p14="http://schemas.microsoft.com/office/powerpoint/2010/main" val="3247690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E2DD07-D6FE-43EB-89B9-A4C58B392E83}"/>
              </a:ext>
            </a:extLst>
          </p:cNvPr>
          <p:cNvSpPr>
            <a:spLocks noGrp="1"/>
          </p:cNvSpPr>
          <p:nvPr>
            <p:ph type="title"/>
          </p:nvPr>
        </p:nvSpPr>
        <p:spPr/>
        <p:txBody>
          <a:bodyPr/>
          <a:lstStyle/>
          <a:p>
            <a:r>
              <a:rPr lang="en-US" dirty="0">
                <a:solidFill>
                  <a:srgbClr val="75787B"/>
                </a:solidFill>
              </a:rPr>
              <a:t>Ok, let’s talk research…</a:t>
            </a:r>
          </a:p>
        </p:txBody>
      </p:sp>
      <p:sp>
        <p:nvSpPr>
          <p:cNvPr id="3" name="Text Placeholder 2">
            <a:extLst>
              <a:ext uri="{FF2B5EF4-FFF2-40B4-BE49-F238E27FC236}">
                <a16:creationId xmlns:a16="http://schemas.microsoft.com/office/drawing/2014/main" id="{3991C95B-56D8-4015-803A-BB307CB901D8}"/>
              </a:ext>
            </a:extLst>
          </p:cNvPr>
          <p:cNvSpPr>
            <a:spLocks noGrp="1"/>
          </p:cNvSpPr>
          <p:nvPr>
            <p:ph type="body" idx="1"/>
          </p:nvPr>
        </p:nvSpPr>
        <p:spPr/>
        <p:txBody>
          <a:bodyPr/>
          <a:lstStyle/>
          <a:p>
            <a:endParaRPr lang="en-US" dirty="0"/>
          </a:p>
        </p:txBody>
      </p:sp>
      <p:pic>
        <p:nvPicPr>
          <p:cNvPr id="4" name="Picture 3">
            <a:extLst>
              <a:ext uri="{FF2B5EF4-FFF2-40B4-BE49-F238E27FC236}">
                <a16:creationId xmlns:a16="http://schemas.microsoft.com/office/drawing/2014/main" id="{85081453-A5A2-4DC0-A445-DCA5A91504C6}"/>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858" y="5724144"/>
            <a:ext cx="2200275" cy="502920"/>
          </a:xfrm>
          <a:prstGeom prst="rect">
            <a:avLst/>
          </a:prstGeom>
        </p:spPr>
      </p:pic>
    </p:spTree>
    <p:extLst>
      <p:ext uri="{BB962C8B-B14F-4D97-AF65-F5344CB8AC3E}">
        <p14:creationId xmlns:p14="http://schemas.microsoft.com/office/powerpoint/2010/main" val="24915781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68061-8AFC-4BAC-87FD-BFF899BC8A28}"/>
              </a:ext>
            </a:extLst>
          </p:cNvPr>
          <p:cNvSpPr>
            <a:spLocks noGrp="1"/>
          </p:cNvSpPr>
          <p:nvPr>
            <p:ph type="title"/>
          </p:nvPr>
        </p:nvSpPr>
        <p:spPr>
          <a:xfrm>
            <a:off x="398899" y="286603"/>
            <a:ext cx="4936213" cy="1954891"/>
          </a:xfrm>
          <a:solidFill>
            <a:schemeClr val="bg1"/>
          </a:solidFill>
        </p:spPr>
        <p:txBody>
          <a:bodyPr>
            <a:normAutofit/>
          </a:bodyPr>
          <a:lstStyle/>
          <a:p>
            <a:r>
              <a:rPr lang="en-US" sz="4400" dirty="0"/>
              <a:t>Tributary 109 to Little Seneca Creek served as a case study</a:t>
            </a:r>
          </a:p>
        </p:txBody>
      </p:sp>
      <p:sp>
        <p:nvSpPr>
          <p:cNvPr id="3" name="Content Placeholder 2">
            <a:extLst>
              <a:ext uri="{FF2B5EF4-FFF2-40B4-BE49-F238E27FC236}">
                <a16:creationId xmlns:a16="http://schemas.microsoft.com/office/drawing/2014/main" id="{C899BFF9-B344-452D-994D-B55ACBD12987}"/>
              </a:ext>
            </a:extLst>
          </p:cNvPr>
          <p:cNvSpPr>
            <a:spLocks noGrp="1"/>
          </p:cNvSpPr>
          <p:nvPr>
            <p:ph idx="1"/>
          </p:nvPr>
        </p:nvSpPr>
        <p:spPr>
          <a:xfrm>
            <a:off x="715403" y="2331137"/>
            <a:ext cx="4303203" cy="4023360"/>
          </a:xfrm>
        </p:spPr>
        <p:txBody>
          <a:bodyPr>
            <a:normAutofit/>
          </a:bodyPr>
          <a:lstStyle/>
          <a:p>
            <a:pPr marL="227013" indent="-227013">
              <a:lnSpc>
                <a:spcPct val="100000"/>
              </a:lnSpc>
              <a:spcBef>
                <a:spcPts val="600"/>
              </a:spcBef>
              <a:buFont typeface="Arial" panose="020B0604020202020204" pitchFamily="34" charset="0"/>
              <a:buChar char="•"/>
            </a:pPr>
            <a:r>
              <a:rPr lang="en-US" sz="2400" dirty="0"/>
              <a:t>0.3 mi</a:t>
            </a:r>
            <a:r>
              <a:rPr lang="en-US" sz="2400" baseline="30000" dirty="0"/>
              <a:t>2</a:t>
            </a:r>
            <a:r>
              <a:rPr lang="en-US" sz="2400" dirty="0"/>
              <a:t> drainage area, 44% TIA</a:t>
            </a:r>
          </a:p>
          <a:p>
            <a:pPr marL="227013" indent="-227013">
              <a:lnSpc>
                <a:spcPct val="100000"/>
              </a:lnSpc>
              <a:spcBef>
                <a:spcPts val="600"/>
              </a:spcBef>
              <a:buFont typeface="Arial" panose="020B0604020202020204" pitchFamily="34" charset="0"/>
              <a:buChar char="•"/>
            </a:pPr>
            <a:r>
              <a:rPr lang="en-US" sz="2400" dirty="0"/>
              <a:t>Developed 2006 - 2016</a:t>
            </a:r>
          </a:p>
          <a:p>
            <a:pPr marL="227013" indent="-227013">
              <a:lnSpc>
                <a:spcPct val="100000"/>
              </a:lnSpc>
              <a:spcBef>
                <a:spcPts val="600"/>
              </a:spcBef>
              <a:buFont typeface="Arial" panose="020B0604020202020204" pitchFamily="34" charset="0"/>
              <a:buChar char="•"/>
            </a:pPr>
            <a:r>
              <a:rPr lang="en-US" sz="2400" dirty="0"/>
              <a:t>USGS stream gage (2004)</a:t>
            </a:r>
          </a:p>
          <a:p>
            <a:pPr marL="227013" indent="-227013">
              <a:lnSpc>
                <a:spcPct val="100000"/>
              </a:lnSpc>
              <a:spcBef>
                <a:spcPts val="600"/>
              </a:spcBef>
              <a:buFont typeface="Arial" panose="020B0604020202020204" pitchFamily="34" charset="0"/>
              <a:buChar char="•"/>
            </a:pPr>
            <a:r>
              <a:rPr lang="en-US" sz="2400" dirty="0"/>
              <a:t>USGS rain gage</a:t>
            </a:r>
          </a:p>
          <a:p>
            <a:pPr marL="227013" indent="-227013">
              <a:lnSpc>
                <a:spcPct val="100000"/>
              </a:lnSpc>
              <a:spcBef>
                <a:spcPts val="600"/>
              </a:spcBef>
              <a:buFont typeface="Arial" panose="020B0604020202020204" pitchFamily="34" charset="0"/>
              <a:buChar char="•"/>
            </a:pPr>
            <a:r>
              <a:rPr lang="en-US" sz="2400" dirty="0"/>
              <a:t>Montgomery County data</a:t>
            </a:r>
          </a:p>
          <a:p>
            <a:pPr marL="519621" lvl="1" indent="-227013">
              <a:lnSpc>
                <a:spcPct val="100000"/>
              </a:lnSpc>
              <a:spcBef>
                <a:spcPts val="0"/>
              </a:spcBef>
              <a:buFont typeface="Arial" panose="020B0604020202020204" pitchFamily="34" charset="0"/>
              <a:buChar char="•"/>
            </a:pPr>
            <a:r>
              <a:rPr lang="en-US" sz="2000" dirty="0"/>
              <a:t>Cross sections </a:t>
            </a:r>
          </a:p>
          <a:p>
            <a:pPr marL="519621" lvl="1" indent="-227013">
              <a:lnSpc>
                <a:spcPct val="100000"/>
              </a:lnSpc>
              <a:spcBef>
                <a:spcPts val="0"/>
              </a:spcBef>
              <a:buFont typeface="Arial" panose="020B0604020202020204" pitchFamily="34" charset="0"/>
              <a:buChar char="•"/>
            </a:pPr>
            <a:r>
              <a:rPr lang="en-US" sz="2000" dirty="0"/>
              <a:t>Longitudinal profiles </a:t>
            </a:r>
          </a:p>
          <a:p>
            <a:pPr marL="519621" lvl="1" indent="-227013">
              <a:lnSpc>
                <a:spcPct val="100000"/>
              </a:lnSpc>
              <a:spcBef>
                <a:spcPts val="0"/>
              </a:spcBef>
              <a:buFont typeface="Arial" panose="020B0604020202020204" pitchFamily="34" charset="0"/>
              <a:buChar char="•"/>
            </a:pPr>
            <a:r>
              <a:rPr lang="en-US" sz="2000" dirty="0"/>
              <a:t>Pebble counts</a:t>
            </a:r>
            <a:endParaRPr lang="en-US" sz="2200" dirty="0"/>
          </a:p>
          <a:p>
            <a:pPr marL="227013" indent="-227013">
              <a:lnSpc>
                <a:spcPct val="100000"/>
              </a:lnSpc>
              <a:spcBef>
                <a:spcPts val="600"/>
              </a:spcBef>
              <a:buFont typeface="Arial" panose="020B0604020202020204" pitchFamily="34" charset="0"/>
              <a:buChar char="•"/>
            </a:pPr>
            <a:r>
              <a:rPr lang="en-US" sz="2400" dirty="0"/>
              <a:t>Multiple lidar datasets</a:t>
            </a:r>
          </a:p>
        </p:txBody>
      </p:sp>
      <p:pic>
        <p:nvPicPr>
          <p:cNvPr id="6" name="Picture 5">
            <a:extLst>
              <a:ext uri="{FF2B5EF4-FFF2-40B4-BE49-F238E27FC236}">
                <a16:creationId xmlns:a16="http://schemas.microsoft.com/office/drawing/2014/main" id="{2892983A-6025-43E2-A8D9-898C0ECE164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428065" y="0"/>
            <a:ext cx="6763935" cy="6858000"/>
          </a:xfrm>
          <a:prstGeom prst="rect">
            <a:avLst/>
          </a:prstGeom>
        </p:spPr>
      </p:pic>
      <p:pic>
        <p:nvPicPr>
          <p:cNvPr id="12" name="Picture 11">
            <a:extLst>
              <a:ext uri="{FF2B5EF4-FFF2-40B4-BE49-F238E27FC236}">
                <a16:creationId xmlns:a16="http://schemas.microsoft.com/office/drawing/2014/main" id="{E55280D8-1BEE-41B5-ACC6-C85108CB9586}"/>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428065" y="0"/>
            <a:ext cx="6795290" cy="6858000"/>
          </a:xfrm>
          <a:prstGeom prst="rect">
            <a:avLst/>
          </a:prstGeom>
        </p:spPr>
      </p:pic>
      <p:sp>
        <p:nvSpPr>
          <p:cNvPr id="13" name="Slide Number Placeholder 5">
            <a:extLst>
              <a:ext uri="{FF2B5EF4-FFF2-40B4-BE49-F238E27FC236}">
                <a16:creationId xmlns:a16="http://schemas.microsoft.com/office/drawing/2014/main" id="{D25B1469-858E-4108-B3E1-0E9B0D1B8F71}"/>
              </a:ext>
            </a:extLst>
          </p:cNvPr>
          <p:cNvSpPr>
            <a:spLocks noGrp="1"/>
          </p:cNvSpPr>
          <p:nvPr>
            <p:ph type="sldNum" sz="quarter" idx="12"/>
          </p:nvPr>
        </p:nvSpPr>
        <p:spPr>
          <a:xfrm>
            <a:off x="9308253" y="6454980"/>
            <a:ext cx="2743200" cy="365125"/>
          </a:xfrm>
        </p:spPr>
        <p:txBody>
          <a:bodyPr/>
          <a:lstStyle/>
          <a:p>
            <a:fld id="{535503A1-18FD-4BC8-9EC8-12C1DE2928D2}" type="slidenum">
              <a:rPr lang="en-US" smtClean="0"/>
              <a:t>12</a:t>
            </a:fld>
            <a:endParaRPr lang="en-US" dirty="0"/>
          </a:p>
        </p:txBody>
      </p:sp>
    </p:spTree>
    <p:extLst>
      <p:ext uri="{BB962C8B-B14F-4D97-AF65-F5344CB8AC3E}">
        <p14:creationId xmlns:p14="http://schemas.microsoft.com/office/powerpoint/2010/main" val="1839599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475D221-0A93-45F2-B983-4EECB3A9CFDD}"/>
              </a:ext>
            </a:extLst>
          </p:cNvPr>
          <p:cNvSpPr txBox="1"/>
          <p:nvPr/>
        </p:nvSpPr>
        <p:spPr>
          <a:xfrm>
            <a:off x="6957391" y="1166842"/>
            <a:ext cx="5111871" cy="4524315"/>
          </a:xfrm>
          <a:prstGeom prst="rect">
            <a:avLst/>
          </a:prstGeom>
          <a:solidFill>
            <a:schemeClr val="bg1"/>
          </a:solidFill>
        </p:spPr>
        <p:txBody>
          <a:bodyPr wrap="square" rtlCol="0">
            <a:spAutoFit/>
          </a:bodyPr>
          <a:lstStyle/>
          <a:p>
            <a:r>
              <a:rPr lang="en-US" sz="3200" b="1" dirty="0"/>
              <a:t>Stormwater system was designed to meet the 2000 USC requirements:</a:t>
            </a:r>
          </a:p>
          <a:p>
            <a:endParaRPr lang="en-US" sz="2400" b="1" dirty="0"/>
          </a:p>
          <a:p>
            <a:pPr marL="457200" indent="-457200">
              <a:buFont typeface="Arial" panose="020B0604020202020204" pitchFamily="34" charset="0"/>
              <a:buChar char="•"/>
            </a:pPr>
            <a:r>
              <a:rPr lang="en-US" sz="2800" dirty="0"/>
              <a:t>5 ponds </a:t>
            </a:r>
          </a:p>
          <a:p>
            <a:pPr marL="457200" indent="-457200">
              <a:buFont typeface="Arial" panose="020B0604020202020204" pitchFamily="34" charset="0"/>
              <a:buChar char="•"/>
            </a:pPr>
            <a:r>
              <a:rPr lang="en-US" sz="2800" dirty="0"/>
              <a:t>26 micro bioretention (MBR)</a:t>
            </a:r>
          </a:p>
          <a:p>
            <a:pPr marL="457200" indent="-457200">
              <a:buFont typeface="Arial" panose="020B0604020202020204" pitchFamily="34" charset="0"/>
              <a:buChar char="•"/>
            </a:pPr>
            <a:r>
              <a:rPr lang="en-US" sz="2800" dirty="0"/>
              <a:t>10 infiltration trenches (IT)</a:t>
            </a:r>
          </a:p>
          <a:p>
            <a:pPr marL="457200" indent="-457200">
              <a:buFont typeface="Arial" panose="020B0604020202020204" pitchFamily="34" charset="0"/>
              <a:buChar char="•"/>
            </a:pPr>
            <a:r>
              <a:rPr lang="en-US" sz="2800" dirty="0"/>
              <a:t>11 sand filters (SF)</a:t>
            </a:r>
          </a:p>
          <a:p>
            <a:pPr marL="457200" indent="-457200">
              <a:buFont typeface="Arial" panose="020B0604020202020204" pitchFamily="34" charset="0"/>
              <a:buChar char="•"/>
            </a:pPr>
            <a:r>
              <a:rPr lang="en-US" sz="2800" dirty="0"/>
              <a:t>18 underground storage facilities (UGS)</a:t>
            </a:r>
          </a:p>
        </p:txBody>
      </p:sp>
      <p:grpSp>
        <p:nvGrpSpPr>
          <p:cNvPr id="6" name="Group 5">
            <a:extLst>
              <a:ext uri="{FF2B5EF4-FFF2-40B4-BE49-F238E27FC236}">
                <a16:creationId xmlns:a16="http://schemas.microsoft.com/office/drawing/2014/main" id="{52B9A450-9CD2-47C2-9581-988D1CF3FDDB}"/>
              </a:ext>
            </a:extLst>
          </p:cNvPr>
          <p:cNvGrpSpPr/>
          <p:nvPr/>
        </p:nvGrpSpPr>
        <p:grpSpPr>
          <a:xfrm>
            <a:off x="7019925" y="3429000"/>
            <a:ext cx="4705350" cy="2662267"/>
            <a:chOff x="7019925" y="3429000"/>
            <a:chExt cx="4705350" cy="2662267"/>
          </a:xfrm>
        </p:grpSpPr>
        <p:sp>
          <p:nvSpPr>
            <p:cNvPr id="2" name="Rectangle 1">
              <a:extLst>
                <a:ext uri="{FF2B5EF4-FFF2-40B4-BE49-F238E27FC236}">
                  <a16:creationId xmlns:a16="http://schemas.microsoft.com/office/drawing/2014/main" id="{768BE3F6-91B3-4894-AB26-302740271012}"/>
                </a:ext>
              </a:extLst>
            </p:cNvPr>
            <p:cNvSpPr/>
            <p:nvPr/>
          </p:nvSpPr>
          <p:spPr>
            <a:xfrm>
              <a:off x="7019925" y="3429000"/>
              <a:ext cx="4705350" cy="2219325"/>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2588B263-29AF-4BDB-BFFE-2A2B24364CEC}"/>
                </a:ext>
              </a:extLst>
            </p:cNvPr>
            <p:cNvSpPr txBox="1"/>
            <p:nvPr/>
          </p:nvSpPr>
          <p:spPr>
            <a:xfrm>
              <a:off x="7098046" y="5691157"/>
              <a:ext cx="4627229" cy="400110"/>
            </a:xfrm>
            <a:prstGeom prst="rect">
              <a:avLst/>
            </a:prstGeom>
            <a:noFill/>
          </p:spPr>
          <p:txBody>
            <a:bodyPr wrap="none" rtlCol="0">
              <a:spAutoFit/>
            </a:bodyPr>
            <a:lstStyle/>
            <a:p>
              <a:r>
                <a:rPr lang="en-US" sz="2000" dirty="0">
                  <a:solidFill>
                    <a:schemeClr val="accent1"/>
                  </a:solidFill>
                </a:rPr>
                <a:t>“Distributed” stormwater control practices</a:t>
              </a:r>
            </a:p>
          </p:txBody>
        </p:sp>
      </p:grpSp>
      <p:pic>
        <p:nvPicPr>
          <p:cNvPr id="7" name="Picture 6">
            <a:extLst>
              <a:ext uri="{FF2B5EF4-FFF2-40B4-BE49-F238E27FC236}">
                <a16:creationId xmlns:a16="http://schemas.microsoft.com/office/drawing/2014/main" id="{6E586B15-ADF4-491D-843F-CD9EFD531F34}"/>
              </a:ext>
            </a:extLst>
          </p:cNvPr>
          <p:cNvPicPr>
            <a:picLocks noChangeAspect="1"/>
          </p:cNvPicPr>
          <p:nvPr/>
        </p:nvPicPr>
        <p:blipFill>
          <a:blip r:embed="rId3"/>
          <a:stretch>
            <a:fillRect/>
          </a:stretch>
        </p:blipFill>
        <p:spPr>
          <a:xfrm>
            <a:off x="161365" y="-1"/>
            <a:ext cx="6293223" cy="6864205"/>
          </a:xfrm>
          <a:prstGeom prst="rect">
            <a:avLst/>
          </a:prstGeom>
        </p:spPr>
      </p:pic>
    </p:spTree>
    <p:extLst>
      <p:ext uri="{BB962C8B-B14F-4D97-AF65-F5344CB8AC3E}">
        <p14:creationId xmlns:p14="http://schemas.microsoft.com/office/powerpoint/2010/main" val="382819049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EBEB221-4F96-4663-9AFE-668270DA88E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3D679657-6AB1-460F-B458-51D114DA35A8}"/>
              </a:ext>
            </a:extLst>
          </p:cNvPr>
          <p:cNvPicPr>
            <a:picLocks noChangeAspect="1"/>
          </p:cNvPicPr>
          <p:nvPr/>
        </p:nvPicPr>
        <p:blipFill>
          <a:blip r:embed="rId4"/>
          <a:stretch>
            <a:fillRect/>
          </a:stretch>
        </p:blipFill>
        <p:spPr>
          <a:xfrm>
            <a:off x="3522737" y="0"/>
            <a:ext cx="8669263" cy="6291617"/>
          </a:xfrm>
          <a:prstGeom prst="rect">
            <a:avLst/>
          </a:prstGeom>
        </p:spPr>
      </p:pic>
      <p:pic>
        <p:nvPicPr>
          <p:cNvPr id="6" name="Picture 5">
            <a:extLst>
              <a:ext uri="{FF2B5EF4-FFF2-40B4-BE49-F238E27FC236}">
                <a16:creationId xmlns:a16="http://schemas.microsoft.com/office/drawing/2014/main" id="{C4CEB463-B399-45ED-AAF7-2B5293571B6C}"/>
              </a:ext>
            </a:extLst>
          </p:cNvPr>
          <p:cNvPicPr>
            <a:picLocks noChangeAspect="1"/>
          </p:cNvPicPr>
          <p:nvPr/>
        </p:nvPicPr>
        <p:blipFill>
          <a:blip r:embed="rId5"/>
          <a:stretch>
            <a:fillRect/>
          </a:stretch>
        </p:blipFill>
        <p:spPr>
          <a:xfrm>
            <a:off x="0" y="566383"/>
            <a:ext cx="8669263" cy="6291617"/>
          </a:xfrm>
          <a:prstGeom prst="rect">
            <a:avLst/>
          </a:prstGeom>
        </p:spPr>
      </p:pic>
      <p:pic>
        <p:nvPicPr>
          <p:cNvPr id="5" name="Picture 4">
            <a:extLst>
              <a:ext uri="{FF2B5EF4-FFF2-40B4-BE49-F238E27FC236}">
                <a16:creationId xmlns:a16="http://schemas.microsoft.com/office/drawing/2014/main" id="{D2A8BC2B-F21D-4EA5-9E30-1F9B3F86EC16}"/>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10441578" y="5833732"/>
            <a:ext cx="1741714" cy="490821"/>
          </a:xfrm>
          <a:prstGeom prst="rect">
            <a:avLst/>
          </a:prstGeom>
        </p:spPr>
      </p:pic>
    </p:spTree>
    <p:extLst>
      <p:ext uri="{BB962C8B-B14F-4D97-AF65-F5344CB8AC3E}">
        <p14:creationId xmlns:p14="http://schemas.microsoft.com/office/powerpoint/2010/main" val="340688536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F878121-909D-4ABC-BC11-32FBD9659A23}"/>
              </a:ext>
            </a:extLst>
          </p:cNvPr>
          <p:cNvSpPr txBox="1">
            <a:spLocks/>
          </p:cNvSpPr>
          <p:nvPr/>
        </p:nvSpPr>
        <p:spPr>
          <a:xfrm>
            <a:off x="3000374" y="574449"/>
            <a:ext cx="8391526" cy="921064"/>
          </a:xfrm>
          <a:prstGeom prst="rect">
            <a:avLst/>
          </a:prstGeom>
        </p:spPr>
        <p:txBody>
          <a:bodyPr>
            <a:noAutofit/>
          </a:bodyPr>
          <a:lstStyle>
            <a:lvl1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bg2"/>
                </a:solidFill>
                <a:uFillTx/>
                <a:latin typeface="Acherus Grotesque"/>
                <a:ea typeface="Acherus Grotesque"/>
                <a:cs typeface="Acherus Grotesque"/>
                <a:sym typeface="Acherus Grotesque"/>
              </a:defRPr>
            </a:lvl1pPr>
            <a:lvl2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2pPr>
            <a:lvl3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3pPr>
            <a:lvl4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4pPr>
            <a:lvl5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5pPr>
            <a:lvl6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6pPr>
            <a:lvl7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7pPr>
            <a:lvl8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8pPr>
            <a:lvl9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9pPr>
          </a:lstStyle>
          <a:p>
            <a:pPr defTabSz="859536" hangingPunct="0"/>
            <a:r>
              <a:rPr lang="en-US" sz="4000" spc="0" dirty="0">
                <a:solidFill>
                  <a:schemeClr val="tx2"/>
                </a:solidFill>
                <a:latin typeface="Acherus Grotesque Medium" panose="02000505000000020004" pitchFamily="2" charset="77"/>
              </a:rPr>
              <a:t>Channel stability is a two-part problem</a:t>
            </a:r>
          </a:p>
        </p:txBody>
      </p:sp>
      <p:sp>
        <p:nvSpPr>
          <p:cNvPr id="7" name="TextBox 6">
            <a:extLst>
              <a:ext uri="{FF2B5EF4-FFF2-40B4-BE49-F238E27FC236}">
                <a16:creationId xmlns:a16="http://schemas.microsoft.com/office/drawing/2014/main" id="{119A9896-BCF5-4EE2-94FF-1929043B84F7}"/>
              </a:ext>
            </a:extLst>
          </p:cNvPr>
          <p:cNvSpPr txBox="1"/>
          <p:nvPr/>
        </p:nvSpPr>
        <p:spPr>
          <a:xfrm>
            <a:off x="1266825" y="1692416"/>
            <a:ext cx="1400381"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4000" b="0" i="0" u="none" strike="noStrike" cap="none" spc="0" normalizeH="0" baseline="0" dirty="0">
                <a:ln>
                  <a:noFill/>
                </a:ln>
                <a:solidFill>
                  <a:srgbClr val="0070C0"/>
                </a:solidFill>
                <a:effectLst/>
                <a:uFillTx/>
                <a:latin typeface="+mj-lt"/>
                <a:ea typeface="+mj-ea"/>
                <a:cs typeface="+mj-cs"/>
                <a:sym typeface="Calibri"/>
              </a:rPr>
              <a:t>Water</a:t>
            </a:r>
            <a:endParaRPr kumimoji="0" lang="en-US" sz="1800" b="0" i="0" u="none" strike="noStrike" cap="none" spc="0" normalizeH="0" baseline="0" dirty="0">
              <a:ln>
                <a:noFill/>
              </a:ln>
              <a:solidFill>
                <a:srgbClr val="0070C0"/>
              </a:solidFill>
              <a:effectLst/>
              <a:uFillTx/>
              <a:latin typeface="+mj-lt"/>
              <a:ea typeface="+mj-ea"/>
              <a:cs typeface="+mj-cs"/>
              <a:sym typeface="Calibri"/>
            </a:endParaRPr>
          </a:p>
        </p:txBody>
      </p:sp>
      <p:sp>
        <p:nvSpPr>
          <p:cNvPr id="8" name="TextBox 7">
            <a:extLst>
              <a:ext uri="{FF2B5EF4-FFF2-40B4-BE49-F238E27FC236}">
                <a16:creationId xmlns:a16="http://schemas.microsoft.com/office/drawing/2014/main" id="{73C1C9C7-4B34-4BDA-8D49-113F041E4BF9}"/>
              </a:ext>
            </a:extLst>
          </p:cNvPr>
          <p:cNvSpPr txBox="1"/>
          <p:nvPr/>
        </p:nvSpPr>
        <p:spPr>
          <a:xfrm>
            <a:off x="8534400" y="2390775"/>
            <a:ext cx="2075246"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4000" b="0" i="0" u="none" strike="noStrike" cap="none" spc="0" normalizeH="0" baseline="0" dirty="0">
                <a:ln>
                  <a:noFill/>
                </a:ln>
                <a:solidFill>
                  <a:schemeClr val="accent2">
                    <a:lumMod val="50000"/>
                  </a:schemeClr>
                </a:solidFill>
                <a:effectLst/>
                <a:uFillTx/>
                <a:latin typeface="+mj-lt"/>
                <a:ea typeface="+mj-ea"/>
                <a:cs typeface="+mj-cs"/>
                <a:sym typeface="Calibri"/>
              </a:rPr>
              <a:t>Sediment</a:t>
            </a:r>
            <a:endParaRPr kumimoji="0" lang="en-US" sz="1800" b="0" i="0" u="none" strike="noStrike" cap="none" spc="0" normalizeH="0" baseline="0" dirty="0">
              <a:ln>
                <a:noFill/>
              </a:ln>
              <a:solidFill>
                <a:schemeClr val="accent2">
                  <a:lumMod val="50000"/>
                </a:schemeClr>
              </a:solidFill>
              <a:effectLst/>
              <a:uFillTx/>
              <a:latin typeface="+mj-lt"/>
              <a:ea typeface="+mj-ea"/>
              <a:cs typeface="+mj-cs"/>
              <a:sym typeface="Calibri"/>
            </a:endParaRPr>
          </a:p>
        </p:txBody>
      </p:sp>
      <p:pic>
        <p:nvPicPr>
          <p:cNvPr id="9" name="Google Shape;209;p10">
            <a:extLst>
              <a:ext uri="{FF2B5EF4-FFF2-40B4-BE49-F238E27FC236}">
                <a16:creationId xmlns:a16="http://schemas.microsoft.com/office/drawing/2014/main" id="{744014E7-3AA2-4DB5-8FC1-565529B48142}"/>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266825" y="3543361"/>
            <a:ext cx="1318944" cy="2190689"/>
          </a:xfrm>
          <a:prstGeom prst="rect">
            <a:avLst/>
          </a:prstGeom>
          <a:noFill/>
          <a:ln>
            <a:noFill/>
          </a:ln>
        </p:spPr>
      </p:pic>
      <p:pic>
        <p:nvPicPr>
          <p:cNvPr id="11" name="Picture 10">
            <a:extLst>
              <a:ext uri="{FF2B5EF4-FFF2-40B4-BE49-F238E27FC236}">
                <a16:creationId xmlns:a16="http://schemas.microsoft.com/office/drawing/2014/main" id="{BEACD5B2-C5FC-46B0-9D46-A26AB5F3EBBB}"/>
              </a:ext>
            </a:extLst>
          </p:cNvPr>
          <p:cNvPicPr>
            <a:picLocks noChangeAspect="1"/>
          </p:cNvPicPr>
          <p:nvPr/>
        </p:nvPicPr>
        <p:blipFill>
          <a:blip r:embed="rId4"/>
          <a:stretch>
            <a:fillRect/>
          </a:stretch>
        </p:blipFill>
        <p:spPr>
          <a:xfrm>
            <a:off x="8638573" y="4260709"/>
            <a:ext cx="1866900" cy="1428750"/>
          </a:xfrm>
          <a:prstGeom prst="rect">
            <a:avLst/>
          </a:prstGeom>
        </p:spPr>
      </p:pic>
      <p:sp>
        <p:nvSpPr>
          <p:cNvPr id="12" name="TextBox 11">
            <a:extLst>
              <a:ext uri="{FF2B5EF4-FFF2-40B4-BE49-F238E27FC236}">
                <a16:creationId xmlns:a16="http://schemas.microsoft.com/office/drawing/2014/main" id="{3EB902DB-E45E-475D-B95F-ADFCF3EF126B}"/>
              </a:ext>
            </a:extLst>
          </p:cNvPr>
          <p:cNvSpPr txBox="1"/>
          <p:nvPr/>
        </p:nvSpPr>
        <p:spPr>
          <a:xfrm>
            <a:off x="8946371" y="5734050"/>
            <a:ext cx="1220204"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a:ln>
                  <a:noFill/>
                </a:ln>
                <a:solidFill>
                  <a:schemeClr val="bg2">
                    <a:lumMod val="10000"/>
                  </a:schemeClr>
                </a:solidFill>
                <a:effectLst/>
                <a:uFillTx/>
                <a:latin typeface="+mj-lt"/>
                <a:ea typeface="+mj-ea"/>
                <a:cs typeface="+mj-cs"/>
                <a:sym typeface="Calibri"/>
              </a:rPr>
              <a:t>HEC-RAS 6.3</a:t>
            </a:r>
          </a:p>
        </p:txBody>
      </p:sp>
      <p:sp>
        <p:nvSpPr>
          <p:cNvPr id="4" name="Rectangle 3">
            <a:extLst>
              <a:ext uri="{FF2B5EF4-FFF2-40B4-BE49-F238E27FC236}">
                <a16:creationId xmlns:a16="http://schemas.microsoft.com/office/drawing/2014/main" id="{144F9A9B-0B61-4A50-93A7-09737CB75109}"/>
              </a:ext>
            </a:extLst>
          </p:cNvPr>
          <p:cNvSpPr/>
          <p:nvPr/>
        </p:nvSpPr>
        <p:spPr>
          <a:xfrm>
            <a:off x="1152939" y="1692416"/>
            <a:ext cx="10088218" cy="866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 name="Picture Placeholder 19">
            <a:extLst>
              <a:ext uri="{FF2B5EF4-FFF2-40B4-BE49-F238E27FC236}">
                <a16:creationId xmlns:a16="http://schemas.microsoft.com/office/drawing/2014/main" id="{790F3197-184C-457B-BF7F-E33169D4BDA7}"/>
              </a:ext>
            </a:extLst>
          </p:cNvPr>
          <p:cNvPicPr>
            <a:picLocks noGrp="1" noChangeAspect="1"/>
          </p:cNvPicPr>
          <p:nvPr>
            <p:ph type="pic" sz="quarter" idx="11"/>
          </p:nvPr>
        </p:nvPicPr>
        <p:blipFill>
          <a:blip r:embed="rId5" cstate="screen">
            <a:extLst>
              <a:ext uri="{28A0092B-C50C-407E-A947-70E740481C1C}">
                <a14:useLocalDpi xmlns:a14="http://schemas.microsoft.com/office/drawing/2010/main"/>
              </a:ext>
            </a:extLst>
          </a:blip>
          <a:srcRect/>
          <a:stretch>
            <a:fillRect/>
          </a:stretch>
        </p:blipFill>
        <p:spPr>
          <a:xfrm rot="5400000">
            <a:off x="4381500" y="3135313"/>
            <a:ext cx="2286000" cy="2286000"/>
          </a:xfrm>
        </p:spPr>
      </p:pic>
    </p:spTree>
    <p:extLst>
      <p:ext uri="{BB962C8B-B14F-4D97-AF65-F5344CB8AC3E}">
        <p14:creationId xmlns:p14="http://schemas.microsoft.com/office/powerpoint/2010/main" val="118631862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5">
            <a:extLst>
              <a:ext uri="{FF2B5EF4-FFF2-40B4-BE49-F238E27FC236}">
                <a16:creationId xmlns:a16="http://schemas.microsoft.com/office/drawing/2014/main" id="{C10A4CF1-B4F3-49C0-ABDB-20AC6CE7CD85}"/>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a:ext>
            </a:extLst>
          </a:blip>
          <a:srcRect/>
          <a:stretch/>
        </p:blipFill>
        <p:spPr>
          <a:xfrm>
            <a:off x="7439025" y="806242"/>
            <a:ext cx="3971925" cy="4863678"/>
          </a:xfrm>
          <a:prstGeom prst="rect">
            <a:avLst/>
          </a:prstGeom>
        </p:spPr>
      </p:pic>
      <p:grpSp>
        <p:nvGrpSpPr>
          <p:cNvPr id="6" name="Group 5">
            <a:extLst>
              <a:ext uri="{FF2B5EF4-FFF2-40B4-BE49-F238E27FC236}">
                <a16:creationId xmlns:a16="http://schemas.microsoft.com/office/drawing/2014/main" id="{392195C2-2073-489D-BA55-1A5DE51AC873}"/>
              </a:ext>
            </a:extLst>
          </p:cNvPr>
          <p:cNvGrpSpPr/>
          <p:nvPr/>
        </p:nvGrpSpPr>
        <p:grpSpPr>
          <a:xfrm>
            <a:off x="781050" y="1178982"/>
            <a:ext cx="6444698" cy="4158461"/>
            <a:chOff x="7944145" y="1508666"/>
            <a:chExt cx="4076399" cy="4158461"/>
          </a:xfrm>
        </p:grpSpPr>
        <p:sp>
          <p:nvSpPr>
            <p:cNvPr id="7" name="TextBox 5">
              <a:extLst>
                <a:ext uri="{FF2B5EF4-FFF2-40B4-BE49-F238E27FC236}">
                  <a16:creationId xmlns:a16="http://schemas.microsoft.com/office/drawing/2014/main" id="{86438F93-2C0A-4002-BB45-70C8743129FF}"/>
                </a:ext>
              </a:extLst>
            </p:cNvPr>
            <p:cNvSpPr/>
            <p:nvPr/>
          </p:nvSpPr>
          <p:spPr>
            <a:xfrm>
              <a:off x="7944146" y="1508666"/>
              <a:ext cx="4076398" cy="58477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defRPr sz="1400" spc="200">
                  <a:latin typeface="Acherus Grotesque"/>
                  <a:ea typeface="Acherus Grotesque"/>
                  <a:cs typeface="Acherus Grotesque"/>
                  <a:sym typeface="Acherus Grotesque"/>
                </a:defRPr>
              </a:lvl1pPr>
            </a:lstStyle>
            <a:p>
              <a:r>
                <a:rPr lang="en-US" sz="3200" spc="0" dirty="0">
                  <a:latin typeface="Acherus Grotesque Light" panose="02000505000000020004" pitchFamily="2" charset="77"/>
                </a:rPr>
                <a:t>SWMM model development</a:t>
              </a:r>
              <a:endParaRPr sz="3200" spc="0" dirty="0">
                <a:latin typeface="Acherus Grotesque Light" panose="02000505000000020004" pitchFamily="2" charset="77"/>
              </a:endParaRPr>
            </a:p>
          </p:txBody>
        </p:sp>
        <p:sp>
          <p:nvSpPr>
            <p:cNvPr id="8" name="TextBox 20">
              <a:extLst>
                <a:ext uri="{FF2B5EF4-FFF2-40B4-BE49-F238E27FC236}">
                  <a16:creationId xmlns:a16="http://schemas.microsoft.com/office/drawing/2014/main" id="{1BE7BC81-D8B0-4DEB-B2B3-DB2F99D4D6A3}"/>
                </a:ext>
              </a:extLst>
            </p:cNvPr>
            <p:cNvSpPr/>
            <p:nvPr/>
          </p:nvSpPr>
          <p:spPr>
            <a:xfrm>
              <a:off x="7944145" y="2250807"/>
              <a:ext cx="3972075" cy="3416320"/>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defRPr sz="1200">
                  <a:solidFill>
                    <a:srgbClr val="585C5E"/>
                  </a:solidFill>
                  <a:latin typeface="Crimson Text Roman"/>
                  <a:ea typeface="Crimson Text Roman"/>
                  <a:cs typeface="Crimson Text Roman"/>
                  <a:sym typeface="Crimson Text Roman"/>
                </a:defRPr>
              </a:lvl1pPr>
            </a:lstStyle>
            <a:p>
              <a:pPr marL="514350" indent="-514350">
                <a:buFont typeface="+mj-lt"/>
                <a:buAutoNum type="arabicPeriod"/>
              </a:pPr>
              <a:r>
                <a:rPr lang="en-US" sz="2400" dirty="0"/>
                <a:t>Watershed characteristics and stormwater infrastructure attributes entered into models</a:t>
              </a:r>
            </a:p>
            <a:p>
              <a:pPr marL="514350" indent="-514350">
                <a:buFont typeface="+mj-lt"/>
                <a:buAutoNum type="arabicPeriod"/>
              </a:pPr>
              <a:r>
                <a:rPr lang="en-US" sz="2400" dirty="0"/>
                <a:t>Models calibrated based on observed USGS flow data </a:t>
              </a:r>
            </a:p>
            <a:p>
              <a:pPr marL="514350" indent="-514350">
                <a:buFont typeface="+mj-lt"/>
                <a:buAutoNum type="arabicPeriod"/>
              </a:pPr>
              <a:r>
                <a:rPr lang="en-US" sz="2400" dirty="0"/>
                <a:t>Calibrated models used to explore                    4 stormwater management and 64 climate change scenarios</a:t>
              </a:r>
            </a:p>
            <a:p>
              <a:pPr marL="514350" indent="-514350">
                <a:buFont typeface="+mj-lt"/>
                <a:buAutoNum type="arabicPeriod"/>
              </a:pPr>
              <a:r>
                <a:rPr lang="en-US" sz="2400" dirty="0"/>
                <a:t>SWMM-modeled stream discharge used as input to HEC-RAS model (5-min. data)</a:t>
              </a:r>
            </a:p>
          </p:txBody>
        </p:sp>
      </p:grpSp>
      <p:pic>
        <p:nvPicPr>
          <p:cNvPr id="10" name="Picture 9">
            <a:extLst>
              <a:ext uri="{FF2B5EF4-FFF2-40B4-BE49-F238E27FC236}">
                <a16:creationId xmlns:a16="http://schemas.microsoft.com/office/drawing/2014/main" id="{405B1DF3-41C4-45FE-8509-36792E752700}"/>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10441578" y="5833732"/>
            <a:ext cx="1741714" cy="490821"/>
          </a:xfrm>
          <a:prstGeom prst="rect">
            <a:avLst/>
          </a:prstGeom>
        </p:spPr>
      </p:pic>
    </p:spTree>
    <p:extLst>
      <p:ext uri="{BB962C8B-B14F-4D97-AF65-F5344CB8AC3E}">
        <p14:creationId xmlns:p14="http://schemas.microsoft.com/office/powerpoint/2010/main" val="950792718"/>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C191D47-2C4F-4A9F-AC3D-9E5F531B3A1C}"/>
              </a:ext>
            </a:extLst>
          </p:cNvPr>
          <p:cNvPicPr>
            <a:picLocks noChangeAspect="1"/>
          </p:cNvPicPr>
          <p:nvPr/>
        </p:nvPicPr>
        <p:blipFill>
          <a:blip r:embed="rId3"/>
          <a:stretch>
            <a:fillRect/>
          </a:stretch>
        </p:blipFill>
        <p:spPr>
          <a:xfrm>
            <a:off x="0" y="6331337"/>
            <a:ext cx="2200275" cy="638175"/>
          </a:xfrm>
          <a:prstGeom prst="rect">
            <a:avLst/>
          </a:prstGeom>
        </p:spPr>
      </p:pic>
      <p:pic>
        <p:nvPicPr>
          <p:cNvPr id="11" name="Picture 10">
            <a:extLst>
              <a:ext uri="{FF2B5EF4-FFF2-40B4-BE49-F238E27FC236}">
                <a16:creationId xmlns:a16="http://schemas.microsoft.com/office/drawing/2014/main" id="{8A042268-CF00-4A6A-A2BF-4BB4BD3B925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6809225" y="1344964"/>
            <a:ext cx="5382839" cy="4037129"/>
          </a:xfrm>
          <a:prstGeom prst="rect">
            <a:avLst/>
          </a:prstGeom>
          <a:effectLst>
            <a:softEdge rad="38100"/>
          </a:effectLst>
        </p:spPr>
      </p:pic>
      <p:sp>
        <p:nvSpPr>
          <p:cNvPr id="2" name="Title 1">
            <a:extLst>
              <a:ext uri="{FF2B5EF4-FFF2-40B4-BE49-F238E27FC236}">
                <a16:creationId xmlns:a16="http://schemas.microsoft.com/office/drawing/2014/main" id="{DCFAD5A8-A7D9-4E32-AE61-E4B46E9E146C}"/>
              </a:ext>
            </a:extLst>
          </p:cNvPr>
          <p:cNvSpPr>
            <a:spLocks noGrp="1"/>
          </p:cNvSpPr>
          <p:nvPr>
            <p:ph type="title"/>
          </p:nvPr>
        </p:nvSpPr>
        <p:spPr>
          <a:xfrm>
            <a:off x="1097280" y="286603"/>
            <a:ext cx="6240222" cy="1450757"/>
          </a:xfrm>
        </p:spPr>
        <p:txBody>
          <a:bodyPr>
            <a:noAutofit/>
          </a:bodyPr>
          <a:lstStyle/>
          <a:p>
            <a:r>
              <a:rPr lang="en-US" sz="3600" spc="0" dirty="0">
                <a:latin typeface="Acherus Grotesque Light" panose="02000505000000020004" pitchFamily="2" charset="77"/>
              </a:rPr>
              <a:t>HEC-RAS quasi-unsteady,  1-D model development</a:t>
            </a:r>
            <a:endParaRPr lang="en-US" sz="3600" dirty="0"/>
          </a:p>
        </p:txBody>
      </p:sp>
      <p:sp>
        <p:nvSpPr>
          <p:cNvPr id="3" name="Content Placeholder 2">
            <a:extLst>
              <a:ext uri="{FF2B5EF4-FFF2-40B4-BE49-F238E27FC236}">
                <a16:creationId xmlns:a16="http://schemas.microsoft.com/office/drawing/2014/main" id="{3D4493A0-A7D7-48D0-B8C0-40D0FF6E0703}"/>
              </a:ext>
            </a:extLst>
          </p:cNvPr>
          <p:cNvSpPr>
            <a:spLocks noGrp="1"/>
          </p:cNvSpPr>
          <p:nvPr>
            <p:ph idx="1"/>
          </p:nvPr>
        </p:nvSpPr>
        <p:spPr>
          <a:xfrm>
            <a:off x="1260088" y="1884473"/>
            <a:ext cx="5898995" cy="4446864"/>
          </a:xfrm>
        </p:spPr>
        <p:txBody>
          <a:bodyPr>
            <a:normAutofit/>
          </a:bodyPr>
          <a:lstStyle/>
          <a:p>
            <a:pPr marL="514350" indent="-514350">
              <a:buFont typeface="+mj-lt"/>
              <a:buAutoNum type="arabicPeriod"/>
            </a:pPr>
            <a:r>
              <a:rPr lang="en-US" dirty="0"/>
              <a:t>Lidar data and measured cross sections used to create channel geometry</a:t>
            </a:r>
          </a:p>
          <a:p>
            <a:pPr marL="514350" indent="-514350">
              <a:buFont typeface="+mj-lt"/>
              <a:buAutoNum type="arabicPeriod"/>
            </a:pPr>
            <a:r>
              <a:rPr lang="en-US" dirty="0"/>
              <a:t>Bed particle counts, bulk subsurface sediment samples, and USGS suspended sediment data (Fairfax, VA) used to parameterize sediment transport routines</a:t>
            </a:r>
          </a:p>
          <a:p>
            <a:pPr marL="514350" indent="-514350">
              <a:buFont typeface="+mj-lt"/>
              <a:buAutoNum type="arabicPeriod"/>
            </a:pPr>
            <a:r>
              <a:rPr lang="en-US" dirty="0"/>
              <a:t>Calibrated HEC-RAS to USGS stage data and measured cross section change</a:t>
            </a:r>
          </a:p>
          <a:p>
            <a:pPr marL="514350" indent="-514350">
              <a:buFont typeface="+mj-lt"/>
              <a:buAutoNum type="arabicPeriod"/>
            </a:pPr>
            <a:r>
              <a:rPr lang="en-US" dirty="0"/>
              <a:t>Modeled channel response to stormwater scenarios and climate change scenarios using SWMM output</a:t>
            </a:r>
          </a:p>
          <a:p>
            <a:pPr marL="514350" indent="-514350">
              <a:buFont typeface="+mj-lt"/>
              <a:buAutoNum type="arabicPeriod"/>
            </a:pPr>
            <a:r>
              <a:rPr lang="en-US" dirty="0"/>
              <a:t>Evaluated effectiveness of alternative stormwater management design techniques to protect channel stability</a:t>
            </a:r>
          </a:p>
          <a:p>
            <a:endParaRPr lang="en-US" dirty="0"/>
          </a:p>
        </p:txBody>
      </p:sp>
    </p:spTree>
    <p:extLst>
      <p:ext uri="{BB962C8B-B14F-4D97-AF65-F5344CB8AC3E}">
        <p14:creationId xmlns:p14="http://schemas.microsoft.com/office/powerpoint/2010/main" val="1578875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E2DD07-D6FE-43EB-89B9-A4C58B392E83}"/>
              </a:ext>
            </a:extLst>
          </p:cNvPr>
          <p:cNvSpPr>
            <a:spLocks noGrp="1"/>
          </p:cNvSpPr>
          <p:nvPr>
            <p:ph type="title"/>
          </p:nvPr>
        </p:nvSpPr>
        <p:spPr/>
        <p:txBody>
          <a:bodyPr/>
          <a:lstStyle/>
          <a:p>
            <a:r>
              <a:rPr lang="en-US" dirty="0">
                <a:solidFill>
                  <a:srgbClr val="75787B"/>
                </a:solidFill>
              </a:rPr>
              <a:t>Results…</a:t>
            </a:r>
          </a:p>
        </p:txBody>
      </p:sp>
      <p:sp>
        <p:nvSpPr>
          <p:cNvPr id="3" name="Text Placeholder 2">
            <a:extLst>
              <a:ext uri="{FF2B5EF4-FFF2-40B4-BE49-F238E27FC236}">
                <a16:creationId xmlns:a16="http://schemas.microsoft.com/office/drawing/2014/main" id="{3991C95B-56D8-4015-803A-BB307CB901D8}"/>
              </a:ext>
            </a:extLst>
          </p:cNvPr>
          <p:cNvSpPr>
            <a:spLocks noGrp="1"/>
          </p:cNvSpPr>
          <p:nvPr>
            <p:ph type="body" idx="1"/>
          </p:nvPr>
        </p:nvSpPr>
        <p:spPr/>
        <p:txBody>
          <a:bodyPr/>
          <a:lstStyle/>
          <a:p>
            <a:endParaRPr lang="en-US" dirty="0"/>
          </a:p>
        </p:txBody>
      </p:sp>
      <p:pic>
        <p:nvPicPr>
          <p:cNvPr id="5" name="Picture 4">
            <a:extLst>
              <a:ext uri="{FF2B5EF4-FFF2-40B4-BE49-F238E27FC236}">
                <a16:creationId xmlns:a16="http://schemas.microsoft.com/office/drawing/2014/main" id="{AC6A3A51-DF6E-4873-BCB7-B706C117D17A}"/>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0441578" y="5833732"/>
            <a:ext cx="1741714" cy="490821"/>
          </a:xfrm>
          <a:prstGeom prst="rect">
            <a:avLst/>
          </a:prstGeom>
        </p:spPr>
      </p:pic>
    </p:spTree>
    <p:extLst>
      <p:ext uri="{BB962C8B-B14F-4D97-AF65-F5344CB8AC3E}">
        <p14:creationId xmlns:p14="http://schemas.microsoft.com/office/powerpoint/2010/main" val="34453821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273FDAB-01B6-4D40-9B41-02140EE6CF3A}"/>
              </a:ext>
            </a:extLst>
          </p:cNvPr>
          <p:cNvSpPr txBox="1"/>
          <p:nvPr/>
        </p:nvSpPr>
        <p:spPr>
          <a:xfrm>
            <a:off x="6273018" y="967442"/>
            <a:ext cx="5561019" cy="5170646"/>
          </a:xfrm>
          <a:prstGeom prst="rect">
            <a:avLst/>
          </a:prstGeom>
          <a:solidFill>
            <a:schemeClr val="bg1"/>
          </a:solidFill>
        </p:spPr>
        <p:txBody>
          <a:bodyPr wrap="square" rtlCol="0">
            <a:spAutoFit/>
          </a:bodyPr>
          <a:lstStyle/>
          <a:p>
            <a:pPr marL="342900" indent="-342900">
              <a:spcAft>
                <a:spcPts val="600"/>
              </a:spcAft>
              <a:buClr>
                <a:schemeClr val="accent1"/>
              </a:buClr>
              <a:buFont typeface="Wingdings" panose="05000000000000000000" pitchFamily="2" charset="2"/>
              <a:buChar char="§"/>
            </a:pPr>
            <a:r>
              <a:rPr lang="en-US" sz="2000" dirty="0"/>
              <a:t>1141 individual rainfall events over 16 years</a:t>
            </a:r>
          </a:p>
          <a:p>
            <a:pPr marL="342900" indent="-342900">
              <a:spcAft>
                <a:spcPts val="600"/>
              </a:spcAft>
              <a:buClr>
                <a:schemeClr val="accent1"/>
              </a:buClr>
              <a:buFont typeface="Wingdings" panose="05000000000000000000" pitchFamily="2" charset="2"/>
              <a:buChar char="§"/>
            </a:pPr>
            <a:r>
              <a:rPr lang="en-US" sz="2000" dirty="0"/>
              <a:t>81% of the storm events had depths &lt;1”</a:t>
            </a:r>
          </a:p>
          <a:p>
            <a:pPr marL="744538" indent="-285750">
              <a:spcAft>
                <a:spcPts val="600"/>
              </a:spcAft>
              <a:buClr>
                <a:schemeClr val="accent1"/>
              </a:buClr>
              <a:buFont typeface="Wingdings" panose="05000000000000000000" pitchFamily="2" charset="2"/>
              <a:buChar char="Ø"/>
              <a:tabLst>
                <a:tab pos="404813" algn="l"/>
              </a:tabLst>
            </a:pPr>
            <a:r>
              <a:rPr lang="en-US" sz="2000" b="1" dirty="0"/>
              <a:t>The water quality volume will treat the majority of storm events</a:t>
            </a:r>
          </a:p>
          <a:p>
            <a:pPr marL="342900" indent="-342900">
              <a:spcAft>
                <a:spcPts val="600"/>
              </a:spcAft>
              <a:buClr>
                <a:schemeClr val="accent1"/>
              </a:buClr>
              <a:buFont typeface="Wingdings" panose="05000000000000000000" pitchFamily="2" charset="2"/>
              <a:buChar char="§"/>
            </a:pPr>
            <a:r>
              <a:rPr lang="en-US" sz="2000" dirty="0"/>
              <a:t>Wide range of runoff rates from the 1-yr recurrence interval storm event (</a:t>
            </a:r>
            <a:r>
              <a:rPr lang="en-US" sz="2000" dirty="0" err="1"/>
              <a:t>Cp</a:t>
            </a:r>
            <a:r>
              <a:rPr lang="en-US" sz="2000" baseline="-25000" dirty="0" err="1"/>
              <a:t>v</a:t>
            </a:r>
            <a:r>
              <a:rPr lang="en-US" sz="2000" dirty="0"/>
              <a:t>)</a:t>
            </a:r>
          </a:p>
          <a:p>
            <a:pPr marL="744538" indent="-285750">
              <a:spcAft>
                <a:spcPts val="600"/>
              </a:spcAft>
              <a:buClr>
                <a:schemeClr val="accent1"/>
              </a:buClr>
              <a:buFont typeface="Wingdings" panose="05000000000000000000" pitchFamily="2" charset="2"/>
              <a:buChar char="Ø"/>
              <a:tabLst>
                <a:tab pos="404813" algn="l"/>
              </a:tabLst>
            </a:pPr>
            <a:r>
              <a:rPr lang="en-US" sz="2000" b="1" dirty="0"/>
              <a:t>Regulations and extended detention design standard focus on detaining runoff volume, not reducing peak flows</a:t>
            </a:r>
          </a:p>
          <a:p>
            <a:pPr marL="342900" indent="-342900">
              <a:spcAft>
                <a:spcPts val="600"/>
              </a:spcAft>
              <a:buClr>
                <a:schemeClr val="accent1"/>
              </a:buClr>
              <a:buFont typeface="Wingdings" panose="05000000000000000000" pitchFamily="2" charset="2"/>
              <a:buChar char="§"/>
            </a:pPr>
            <a:r>
              <a:rPr lang="en-US" sz="2000" dirty="0"/>
              <a:t>24-hr duration storm events produce lower peak runoff than shorter-duration, higher intensity storms</a:t>
            </a:r>
          </a:p>
          <a:p>
            <a:pPr marL="744538" indent="-285750">
              <a:spcAft>
                <a:spcPts val="600"/>
              </a:spcAft>
              <a:buClr>
                <a:schemeClr val="accent1"/>
              </a:buClr>
              <a:buFont typeface="Wingdings" panose="05000000000000000000" pitchFamily="2" charset="2"/>
              <a:buChar char="Ø"/>
              <a:tabLst>
                <a:tab pos="404813" algn="l"/>
              </a:tabLst>
            </a:pPr>
            <a:r>
              <a:rPr lang="en-US" sz="2000" b="1" dirty="0"/>
              <a:t>In small, urban watersheds, runoff depends most on rainfall intensity, not rainfall depth over 24 </a:t>
            </a:r>
            <a:r>
              <a:rPr lang="en-US" sz="2000" b="1" dirty="0" err="1"/>
              <a:t>hrs</a:t>
            </a:r>
            <a:endParaRPr lang="en-US" sz="2000" b="1" dirty="0"/>
          </a:p>
        </p:txBody>
      </p:sp>
      <p:pic>
        <p:nvPicPr>
          <p:cNvPr id="5" name="Picture 4">
            <a:extLst>
              <a:ext uri="{FF2B5EF4-FFF2-40B4-BE49-F238E27FC236}">
                <a16:creationId xmlns:a16="http://schemas.microsoft.com/office/drawing/2014/main" id="{391C411B-B1DA-4C74-8F95-74917762F5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375" y="413975"/>
            <a:ext cx="5787609" cy="5794737"/>
          </a:xfrm>
          <a:prstGeom prst="rect">
            <a:avLst/>
          </a:prstGeom>
        </p:spPr>
      </p:pic>
      <p:sp>
        <p:nvSpPr>
          <p:cNvPr id="8" name="Slide Number Placeholder 3">
            <a:extLst>
              <a:ext uri="{FF2B5EF4-FFF2-40B4-BE49-F238E27FC236}">
                <a16:creationId xmlns:a16="http://schemas.microsoft.com/office/drawing/2014/main" id="{B1460540-7B6F-46F4-B7EE-14FF4EA4C4AD}"/>
              </a:ext>
            </a:extLst>
          </p:cNvPr>
          <p:cNvSpPr>
            <a:spLocks noGrp="1"/>
          </p:cNvSpPr>
          <p:nvPr>
            <p:ph type="sldNum" sz="quarter" idx="12"/>
          </p:nvPr>
        </p:nvSpPr>
        <p:spPr/>
        <p:txBody>
          <a:bodyPr/>
          <a:lstStyle/>
          <a:p>
            <a:fld id="{FEACF12A-E37A-4AA9-A305-51B38E0DBB73}" type="slidenum">
              <a:rPr lang="en-US" smtClean="0"/>
              <a:t>19</a:t>
            </a:fld>
            <a:endParaRPr lang="en-US"/>
          </a:p>
        </p:txBody>
      </p:sp>
      <p:grpSp>
        <p:nvGrpSpPr>
          <p:cNvPr id="14" name="Group 13">
            <a:extLst>
              <a:ext uri="{FF2B5EF4-FFF2-40B4-BE49-F238E27FC236}">
                <a16:creationId xmlns:a16="http://schemas.microsoft.com/office/drawing/2014/main" id="{BD4F3B9C-6A2B-4A93-9E22-20152D2F6370}"/>
              </a:ext>
            </a:extLst>
          </p:cNvPr>
          <p:cNvGrpSpPr/>
          <p:nvPr/>
        </p:nvGrpSpPr>
        <p:grpSpPr>
          <a:xfrm>
            <a:off x="2849450" y="98021"/>
            <a:ext cx="632177" cy="5050992"/>
            <a:chOff x="3136529" y="119286"/>
            <a:chExt cx="632177" cy="5050992"/>
          </a:xfrm>
        </p:grpSpPr>
        <p:sp>
          <p:nvSpPr>
            <p:cNvPr id="9" name="Rectangle: Rounded Corners 8">
              <a:extLst>
                <a:ext uri="{FF2B5EF4-FFF2-40B4-BE49-F238E27FC236}">
                  <a16:creationId xmlns:a16="http://schemas.microsoft.com/office/drawing/2014/main" id="{34CC7B62-6401-4632-BFE8-74D058E6A202}"/>
                </a:ext>
              </a:extLst>
            </p:cNvPr>
            <p:cNvSpPr/>
            <p:nvPr/>
          </p:nvSpPr>
          <p:spPr>
            <a:xfrm>
              <a:off x="3136529" y="519396"/>
              <a:ext cx="632177" cy="4650882"/>
            </a:xfrm>
            <a:prstGeom prst="roundRect">
              <a:avLst/>
            </a:prstGeom>
            <a:noFill/>
            <a:ln w="2857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a:p>
          </p:txBody>
        </p:sp>
        <p:sp>
          <p:nvSpPr>
            <p:cNvPr id="11" name="TextBox 10">
              <a:extLst>
                <a:ext uri="{FF2B5EF4-FFF2-40B4-BE49-F238E27FC236}">
                  <a16:creationId xmlns:a16="http://schemas.microsoft.com/office/drawing/2014/main" id="{C1C6E4ED-1305-41E0-BDD3-584B20995DD4}"/>
                </a:ext>
              </a:extLst>
            </p:cNvPr>
            <p:cNvSpPr txBox="1"/>
            <p:nvPr/>
          </p:nvSpPr>
          <p:spPr>
            <a:xfrm>
              <a:off x="3136529" y="119286"/>
              <a:ext cx="632177" cy="400110"/>
            </a:xfrm>
            <a:prstGeom prst="rect">
              <a:avLst/>
            </a:prstGeom>
            <a:noFill/>
          </p:spPr>
          <p:txBody>
            <a:bodyPr wrap="square" rtlCol="0">
              <a:spAutoFit/>
            </a:bodyPr>
            <a:lstStyle/>
            <a:p>
              <a:r>
                <a:rPr lang="en-US" sz="2000" dirty="0"/>
                <a:t>Cp</a:t>
              </a:r>
              <a:r>
                <a:rPr lang="en-US" sz="2000" baseline="-25000" dirty="0"/>
                <a:t>v</a:t>
              </a:r>
              <a:endParaRPr lang="en-US" sz="2000" dirty="0"/>
            </a:p>
          </p:txBody>
        </p:sp>
      </p:grpSp>
      <p:grpSp>
        <p:nvGrpSpPr>
          <p:cNvPr id="13" name="Group 12">
            <a:extLst>
              <a:ext uri="{FF2B5EF4-FFF2-40B4-BE49-F238E27FC236}">
                <a16:creationId xmlns:a16="http://schemas.microsoft.com/office/drawing/2014/main" id="{60A94597-FFBB-4E6B-8C0C-435B1FBC6DE7}"/>
              </a:ext>
            </a:extLst>
          </p:cNvPr>
          <p:cNvGrpSpPr/>
          <p:nvPr/>
        </p:nvGrpSpPr>
        <p:grpSpPr>
          <a:xfrm>
            <a:off x="702050" y="4396890"/>
            <a:ext cx="1576725" cy="823766"/>
            <a:chOff x="1106183" y="4351080"/>
            <a:chExt cx="1576725" cy="823766"/>
          </a:xfrm>
        </p:grpSpPr>
        <p:sp>
          <p:nvSpPr>
            <p:cNvPr id="10" name="Rectangle: Rounded Corners 9">
              <a:extLst>
                <a:ext uri="{FF2B5EF4-FFF2-40B4-BE49-F238E27FC236}">
                  <a16:creationId xmlns:a16="http://schemas.microsoft.com/office/drawing/2014/main" id="{3E3DD2BF-3D37-4751-9102-549124E2417D}"/>
                </a:ext>
              </a:extLst>
            </p:cNvPr>
            <p:cNvSpPr/>
            <p:nvPr/>
          </p:nvSpPr>
          <p:spPr>
            <a:xfrm>
              <a:off x="1791086" y="4351080"/>
              <a:ext cx="891822" cy="823766"/>
            </a:xfrm>
            <a:prstGeom prst="roundRect">
              <a:avLst/>
            </a:prstGeom>
            <a:noFill/>
            <a:ln w="2857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a:p>
          </p:txBody>
        </p:sp>
        <p:sp>
          <p:nvSpPr>
            <p:cNvPr id="12" name="TextBox 11">
              <a:extLst>
                <a:ext uri="{FF2B5EF4-FFF2-40B4-BE49-F238E27FC236}">
                  <a16:creationId xmlns:a16="http://schemas.microsoft.com/office/drawing/2014/main" id="{7E9D9933-AE92-4FAB-A065-2DB4D6F9B3C9}"/>
                </a:ext>
              </a:extLst>
            </p:cNvPr>
            <p:cNvSpPr txBox="1"/>
            <p:nvPr/>
          </p:nvSpPr>
          <p:spPr>
            <a:xfrm>
              <a:off x="1106183" y="4562908"/>
              <a:ext cx="821267" cy="400110"/>
            </a:xfrm>
            <a:prstGeom prst="rect">
              <a:avLst/>
            </a:prstGeom>
            <a:noFill/>
          </p:spPr>
          <p:txBody>
            <a:bodyPr wrap="square" rtlCol="0">
              <a:spAutoFit/>
            </a:bodyPr>
            <a:lstStyle/>
            <a:p>
              <a:r>
                <a:rPr lang="en-US" sz="2000" dirty="0"/>
                <a:t>WQ</a:t>
              </a:r>
              <a:r>
                <a:rPr lang="en-US" sz="2000" baseline="-25000" dirty="0"/>
                <a:t>v</a:t>
              </a:r>
              <a:endParaRPr lang="en-US" sz="2000" dirty="0"/>
            </a:p>
          </p:txBody>
        </p:sp>
      </p:grpSp>
      <p:sp>
        <p:nvSpPr>
          <p:cNvPr id="2" name="Rectangle: Rounded Corners 1">
            <a:extLst>
              <a:ext uri="{FF2B5EF4-FFF2-40B4-BE49-F238E27FC236}">
                <a16:creationId xmlns:a16="http://schemas.microsoft.com/office/drawing/2014/main" id="{3BB37E99-9FCA-4601-9DA1-54693ADF8284}"/>
              </a:ext>
            </a:extLst>
          </p:cNvPr>
          <p:cNvSpPr/>
          <p:nvPr/>
        </p:nvSpPr>
        <p:spPr>
          <a:xfrm>
            <a:off x="255181" y="498131"/>
            <a:ext cx="5663802" cy="1032957"/>
          </a:xfrm>
          <a:prstGeom prst="roundRect">
            <a:avLst/>
          </a:prstGeom>
          <a:noFill/>
          <a:ln w="349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3925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DC526-D56B-4394-94E1-8D0EC5038544}"/>
              </a:ext>
            </a:extLst>
          </p:cNvPr>
          <p:cNvSpPr>
            <a:spLocks noGrp="1"/>
          </p:cNvSpPr>
          <p:nvPr>
            <p:ph type="title"/>
          </p:nvPr>
        </p:nvSpPr>
        <p:spPr/>
        <p:txBody>
          <a:bodyPr/>
          <a:lstStyle/>
          <a:p>
            <a:r>
              <a:rPr lang="en-US" dirty="0"/>
              <a:t>Project partners and contributors</a:t>
            </a:r>
          </a:p>
        </p:txBody>
      </p:sp>
      <p:sp>
        <p:nvSpPr>
          <p:cNvPr id="3" name="Content Placeholder 2">
            <a:extLst>
              <a:ext uri="{FF2B5EF4-FFF2-40B4-BE49-F238E27FC236}">
                <a16:creationId xmlns:a16="http://schemas.microsoft.com/office/drawing/2014/main" id="{3346B823-BB14-41AD-A68B-8F58E2983F10}"/>
              </a:ext>
            </a:extLst>
          </p:cNvPr>
          <p:cNvSpPr>
            <a:spLocks noGrp="1"/>
          </p:cNvSpPr>
          <p:nvPr>
            <p:ph idx="1"/>
          </p:nvPr>
        </p:nvSpPr>
        <p:spPr>
          <a:xfrm>
            <a:off x="1328928" y="1845734"/>
            <a:ext cx="9826752" cy="4023360"/>
          </a:xfrm>
        </p:spPr>
        <p:txBody>
          <a:bodyPr>
            <a:normAutofit/>
          </a:bodyPr>
          <a:lstStyle/>
          <a:p>
            <a:pPr marL="460375" indent="-460375">
              <a:spcBef>
                <a:spcPts val="600"/>
              </a:spcBef>
              <a:spcAft>
                <a:spcPts val="0"/>
              </a:spcAft>
              <a:buNone/>
            </a:pPr>
            <a:r>
              <a:rPr lang="en-US" sz="2800" b="1" dirty="0">
                <a:solidFill>
                  <a:schemeClr val="accent2"/>
                </a:solidFill>
              </a:rPr>
              <a:t>David Sample</a:t>
            </a:r>
            <a:r>
              <a:rPr lang="en-US" sz="2800" dirty="0">
                <a:solidFill>
                  <a:schemeClr val="accent2"/>
                </a:solidFill>
              </a:rPr>
              <a:t>, </a:t>
            </a:r>
            <a:r>
              <a:rPr lang="en-US" sz="2400" dirty="0">
                <a:solidFill>
                  <a:schemeClr val="accent2"/>
                </a:solidFill>
              </a:rPr>
              <a:t>Professor and Extension Specialist Biological Systems Engineering, Virginia Tech</a:t>
            </a:r>
            <a:endParaRPr lang="en-US" sz="2800" dirty="0">
              <a:solidFill>
                <a:schemeClr val="accent2"/>
              </a:solidFill>
            </a:endParaRPr>
          </a:p>
          <a:p>
            <a:pPr marL="460375" indent="-460375">
              <a:spcBef>
                <a:spcPts val="600"/>
              </a:spcBef>
              <a:spcAft>
                <a:spcPts val="0"/>
              </a:spcAft>
              <a:buNone/>
            </a:pPr>
            <a:r>
              <a:rPr lang="en-US" sz="2800" b="1" dirty="0">
                <a:solidFill>
                  <a:schemeClr val="accent1"/>
                </a:solidFill>
              </a:rPr>
              <a:t>Mohammad Al-</a:t>
            </a:r>
            <a:r>
              <a:rPr lang="en-US" sz="2800" b="1" dirty="0" err="1">
                <a:solidFill>
                  <a:schemeClr val="accent1"/>
                </a:solidFill>
              </a:rPr>
              <a:t>Smadi</a:t>
            </a:r>
            <a:r>
              <a:rPr lang="en-US" sz="2400" dirty="0">
                <a:solidFill>
                  <a:schemeClr val="accent1"/>
                </a:solidFill>
              </a:rPr>
              <a:t>, PhD, PE, Water Resources Consultant</a:t>
            </a:r>
            <a:endParaRPr lang="en-US" sz="2800" dirty="0">
              <a:solidFill>
                <a:schemeClr val="accent1"/>
              </a:solidFill>
            </a:endParaRPr>
          </a:p>
          <a:p>
            <a:pPr marL="460375" indent="-460375">
              <a:spcBef>
                <a:spcPts val="600"/>
              </a:spcBef>
              <a:spcAft>
                <a:spcPts val="0"/>
              </a:spcAft>
              <a:buNone/>
            </a:pPr>
            <a:r>
              <a:rPr lang="en-US" sz="2800" b="1" dirty="0">
                <a:solidFill>
                  <a:schemeClr val="accent2"/>
                </a:solidFill>
              </a:rPr>
              <a:t>Sami Towsif Khan</a:t>
            </a:r>
            <a:r>
              <a:rPr lang="en-US" sz="2800" dirty="0">
                <a:solidFill>
                  <a:schemeClr val="accent2"/>
                </a:solidFill>
              </a:rPr>
              <a:t>, Center for Watershed Protection</a:t>
            </a:r>
          </a:p>
          <a:p>
            <a:pPr marL="460375" indent="-460375">
              <a:spcBef>
                <a:spcPts val="600"/>
              </a:spcBef>
              <a:spcAft>
                <a:spcPts val="0"/>
              </a:spcAft>
              <a:buNone/>
            </a:pPr>
            <a:r>
              <a:rPr lang="en-US" sz="2800" b="1" dirty="0">
                <a:solidFill>
                  <a:schemeClr val="accent1"/>
                </a:solidFill>
              </a:rPr>
              <a:t>Mina Shahed Behrouz</a:t>
            </a:r>
            <a:r>
              <a:rPr lang="en-US" sz="2800" dirty="0">
                <a:solidFill>
                  <a:schemeClr val="accent1"/>
                </a:solidFill>
              </a:rPr>
              <a:t>, </a:t>
            </a:r>
            <a:r>
              <a:rPr lang="en-US" sz="2400" dirty="0">
                <a:solidFill>
                  <a:schemeClr val="accent1"/>
                </a:solidFill>
              </a:rPr>
              <a:t>Water Resources Designer, Stantec</a:t>
            </a:r>
            <a:endParaRPr lang="en-US" sz="2800" dirty="0">
              <a:solidFill>
                <a:schemeClr val="accent1"/>
              </a:solidFill>
            </a:endParaRPr>
          </a:p>
          <a:p>
            <a:pPr marL="460375" indent="-460375">
              <a:spcBef>
                <a:spcPts val="600"/>
              </a:spcBef>
              <a:spcAft>
                <a:spcPts val="0"/>
              </a:spcAft>
              <a:buNone/>
            </a:pPr>
            <a:r>
              <a:rPr lang="en-US" sz="2800" b="1" dirty="0">
                <a:solidFill>
                  <a:schemeClr val="tx1"/>
                </a:solidFill>
              </a:rPr>
              <a:t>Andrew Miller</a:t>
            </a:r>
            <a:r>
              <a:rPr lang="en-US" sz="2800" dirty="0">
                <a:solidFill>
                  <a:schemeClr val="tx1"/>
                </a:solidFill>
              </a:rPr>
              <a:t>, </a:t>
            </a:r>
            <a:r>
              <a:rPr lang="en-US" sz="2400" dirty="0">
                <a:solidFill>
                  <a:schemeClr val="tx1"/>
                </a:solidFill>
              </a:rPr>
              <a:t>Professor, Geography and Environmental Systems, University of Maryland, Baltimore County</a:t>
            </a:r>
            <a:endParaRPr lang="en-US" sz="2800" dirty="0">
              <a:solidFill>
                <a:schemeClr val="tx1"/>
              </a:solidFill>
            </a:endParaRPr>
          </a:p>
          <a:p>
            <a:pPr>
              <a:lnSpc>
                <a:spcPct val="100000"/>
              </a:lnSpc>
              <a:spcBef>
                <a:spcPts val="600"/>
              </a:spcBef>
              <a:spcAft>
                <a:spcPts val="0"/>
              </a:spcAft>
              <a:tabLst>
                <a:tab pos="3657600" algn="l"/>
                <a:tab pos="7315200" algn="l"/>
              </a:tabLst>
            </a:pPr>
            <a:endParaRPr lang="en-US" sz="2400" dirty="0"/>
          </a:p>
          <a:p>
            <a:pPr marL="0" indent="0">
              <a:lnSpc>
                <a:spcPct val="100000"/>
              </a:lnSpc>
              <a:spcBef>
                <a:spcPts val="600"/>
              </a:spcBef>
              <a:spcAft>
                <a:spcPts val="0"/>
              </a:spcAft>
              <a:buNone/>
              <a:tabLst>
                <a:tab pos="3657600" algn="l"/>
                <a:tab pos="7315200" algn="l"/>
              </a:tabLst>
            </a:pPr>
            <a:r>
              <a:rPr lang="en-US" sz="2800" b="1" dirty="0">
                <a:solidFill>
                  <a:srgbClr val="0000CC"/>
                </a:solidFill>
              </a:rPr>
              <a:t>Jon Butcher</a:t>
            </a:r>
            <a:r>
              <a:rPr lang="en-US" sz="2400" dirty="0">
                <a:solidFill>
                  <a:srgbClr val="0000CC"/>
                </a:solidFill>
              </a:rPr>
              <a:t>, Professional Hydrologist, TetraTech</a:t>
            </a:r>
          </a:p>
          <a:p>
            <a:pPr>
              <a:lnSpc>
                <a:spcPct val="100000"/>
              </a:lnSpc>
              <a:spcBef>
                <a:spcPts val="600"/>
              </a:spcBef>
              <a:spcAft>
                <a:spcPts val="0"/>
              </a:spcAft>
            </a:pPr>
            <a:endParaRPr lang="en-US" sz="2400" dirty="0"/>
          </a:p>
        </p:txBody>
      </p:sp>
      <p:pic>
        <p:nvPicPr>
          <p:cNvPr id="4" name="Picture 3">
            <a:extLst>
              <a:ext uri="{FF2B5EF4-FFF2-40B4-BE49-F238E27FC236}">
                <a16:creationId xmlns:a16="http://schemas.microsoft.com/office/drawing/2014/main" id="{3D966CF0-CEA3-4BAD-9862-6C0367F272A9}"/>
              </a:ext>
            </a:extLst>
          </p:cNvPr>
          <p:cNvPicPr>
            <a:picLocks noChangeAspect="1"/>
          </p:cNvPicPr>
          <p:nvPr/>
        </p:nvPicPr>
        <p:blipFill>
          <a:blip r:embed="rId3"/>
          <a:stretch>
            <a:fillRect/>
          </a:stretch>
        </p:blipFill>
        <p:spPr>
          <a:xfrm>
            <a:off x="10541794" y="5808351"/>
            <a:ext cx="1650206" cy="478631"/>
          </a:xfrm>
          <a:prstGeom prst="rect">
            <a:avLst/>
          </a:prstGeom>
        </p:spPr>
      </p:pic>
    </p:spTree>
    <p:extLst>
      <p:ext uri="{BB962C8B-B14F-4D97-AF65-F5344CB8AC3E}">
        <p14:creationId xmlns:p14="http://schemas.microsoft.com/office/powerpoint/2010/main" val="4001564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042ABD2-1D26-45E8-8607-3364D599F30A}"/>
              </a:ext>
            </a:extLst>
          </p:cNvPr>
          <p:cNvPicPr>
            <a:picLocks noChangeAspect="1"/>
          </p:cNvPicPr>
          <p:nvPr/>
        </p:nvPicPr>
        <p:blipFill>
          <a:blip r:embed="rId3"/>
          <a:stretch>
            <a:fillRect/>
          </a:stretch>
        </p:blipFill>
        <p:spPr>
          <a:xfrm>
            <a:off x="428075" y="1804267"/>
            <a:ext cx="11335850" cy="5053733"/>
          </a:xfrm>
          <a:prstGeom prst="rect">
            <a:avLst/>
          </a:prstGeom>
        </p:spPr>
      </p:pic>
      <p:sp>
        <p:nvSpPr>
          <p:cNvPr id="2" name="Title 1">
            <a:extLst>
              <a:ext uri="{FF2B5EF4-FFF2-40B4-BE49-F238E27FC236}">
                <a16:creationId xmlns:a16="http://schemas.microsoft.com/office/drawing/2014/main" id="{2B070CDF-3230-4145-9CB2-B09FDD58F8C2}"/>
              </a:ext>
            </a:extLst>
          </p:cNvPr>
          <p:cNvSpPr>
            <a:spLocks noGrp="1"/>
          </p:cNvSpPr>
          <p:nvPr>
            <p:ph type="title"/>
          </p:nvPr>
        </p:nvSpPr>
        <p:spPr>
          <a:xfrm>
            <a:off x="1193181" y="353510"/>
            <a:ext cx="10075710" cy="1450757"/>
          </a:xfrm>
        </p:spPr>
        <p:txBody>
          <a:bodyPr>
            <a:normAutofit fontScale="90000"/>
          </a:bodyPr>
          <a:lstStyle/>
          <a:p>
            <a:r>
              <a:rPr lang="en-US" sz="4000" dirty="0"/>
              <a:t>Both ponds (storage) and distributed SCMs are needed to minimize hydrologic impacts of development</a:t>
            </a:r>
          </a:p>
        </p:txBody>
      </p:sp>
      <p:sp>
        <p:nvSpPr>
          <p:cNvPr id="3" name="TextBox 2">
            <a:extLst>
              <a:ext uri="{FF2B5EF4-FFF2-40B4-BE49-F238E27FC236}">
                <a16:creationId xmlns:a16="http://schemas.microsoft.com/office/drawing/2014/main" id="{E7C0A045-7765-4AA7-AF9F-1AB87A74C278}"/>
              </a:ext>
            </a:extLst>
          </p:cNvPr>
          <p:cNvSpPr txBox="1"/>
          <p:nvPr/>
        </p:nvSpPr>
        <p:spPr>
          <a:xfrm>
            <a:off x="2375808" y="2645229"/>
            <a:ext cx="3539815" cy="646331"/>
          </a:xfrm>
          <a:prstGeom prst="rect">
            <a:avLst/>
          </a:prstGeom>
          <a:solidFill>
            <a:schemeClr val="bg1"/>
          </a:solidFill>
        </p:spPr>
        <p:txBody>
          <a:bodyPr wrap="none" rtlCol="0">
            <a:spAutoFit/>
          </a:bodyPr>
          <a:lstStyle/>
          <a:p>
            <a:pPr marL="285750" indent="-285750">
              <a:buFont typeface="Arial" panose="020B0604020202020204" pitchFamily="34" charset="0"/>
              <a:buChar char="•"/>
            </a:pPr>
            <a:r>
              <a:rPr lang="en-US" i="1" dirty="0">
                <a:solidFill>
                  <a:schemeClr val="tx1">
                    <a:lumMod val="65000"/>
                    <a:lumOff val="35000"/>
                  </a:schemeClr>
                </a:solidFill>
              </a:rPr>
              <a:t>16 years, measured precipitation</a:t>
            </a:r>
          </a:p>
          <a:p>
            <a:pPr marL="285750" indent="-285750">
              <a:buFont typeface="Arial" panose="020B0604020202020204" pitchFamily="34" charset="0"/>
              <a:buChar char="•"/>
            </a:pPr>
            <a:r>
              <a:rPr lang="en-US" i="1" dirty="0">
                <a:solidFill>
                  <a:schemeClr val="tx1">
                    <a:lumMod val="65000"/>
                    <a:lumOff val="35000"/>
                  </a:schemeClr>
                </a:solidFill>
              </a:rPr>
              <a:t>As compared to forest control</a:t>
            </a:r>
          </a:p>
        </p:txBody>
      </p:sp>
      <p:sp>
        <p:nvSpPr>
          <p:cNvPr id="4" name="TextBox 3">
            <a:extLst>
              <a:ext uri="{FF2B5EF4-FFF2-40B4-BE49-F238E27FC236}">
                <a16:creationId xmlns:a16="http://schemas.microsoft.com/office/drawing/2014/main" id="{B274F768-E398-4ABE-AA48-0041085915B8}"/>
              </a:ext>
            </a:extLst>
          </p:cNvPr>
          <p:cNvSpPr txBox="1"/>
          <p:nvPr/>
        </p:nvSpPr>
        <p:spPr>
          <a:xfrm>
            <a:off x="2555421" y="6335213"/>
            <a:ext cx="519694" cy="338554"/>
          </a:xfrm>
          <a:prstGeom prst="rect">
            <a:avLst/>
          </a:prstGeom>
          <a:solidFill>
            <a:schemeClr val="bg1"/>
          </a:solidFill>
        </p:spPr>
        <p:txBody>
          <a:bodyPr wrap="none" rtlCol="0">
            <a:spAutoFit/>
          </a:bodyPr>
          <a:lstStyle/>
          <a:p>
            <a:r>
              <a:rPr lang="en-US" sz="1600" dirty="0">
                <a:solidFill>
                  <a:srgbClr val="0000CC"/>
                </a:solidFill>
              </a:rPr>
              <a:t>USC</a:t>
            </a:r>
          </a:p>
        </p:txBody>
      </p:sp>
      <p:sp>
        <p:nvSpPr>
          <p:cNvPr id="6" name="TextBox 5">
            <a:extLst>
              <a:ext uri="{FF2B5EF4-FFF2-40B4-BE49-F238E27FC236}">
                <a16:creationId xmlns:a16="http://schemas.microsoft.com/office/drawing/2014/main" id="{A556160F-AE0A-4B74-8B8C-B606C6050E78}"/>
              </a:ext>
            </a:extLst>
          </p:cNvPr>
          <p:cNvSpPr txBox="1"/>
          <p:nvPr/>
        </p:nvSpPr>
        <p:spPr>
          <a:xfrm>
            <a:off x="4679125" y="6335213"/>
            <a:ext cx="690317" cy="338554"/>
          </a:xfrm>
          <a:prstGeom prst="rect">
            <a:avLst/>
          </a:prstGeom>
          <a:solidFill>
            <a:schemeClr val="bg1"/>
          </a:solidFill>
        </p:spPr>
        <p:txBody>
          <a:bodyPr wrap="none" rtlCol="0">
            <a:spAutoFit/>
          </a:bodyPr>
          <a:lstStyle/>
          <a:p>
            <a:r>
              <a:rPr lang="en-US" sz="1600" dirty="0">
                <a:solidFill>
                  <a:schemeClr val="accent1">
                    <a:lumMod val="75000"/>
                  </a:schemeClr>
                </a:solidFill>
              </a:rPr>
              <a:t>Ponds</a:t>
            </a:r>
          </a:p>
        </p:txBody>
      </p:sp>
      <p:sp>
        <p:nvSpPr>
          <p:cNvPr id="7" name="TextBox 6">
            <a:extLst>
              <a:ext uri="{FF2B5EF4-FFF2-40B4-BE49-F238E27FC236}">
                <a16:creationId xmlns:a16="http://schemas.microsoft.com/office/drawing/2014/main" id="{3C924869-EFEC-4E3B-B278-94EDA7400F9A}"/>
              </a:ext>
            </a:extLst>
          </p:cNvPr>
          <p:cNvSpPr txBox="1"/>
          <p:nvPr/>
        </p:nvSpPr>
        <p:spPr>
          <a:xfrm>
            <a:off x="6624699" y="6335213"/>
            <a:ext cx="1114729" cy="338554"/>
          </a:xfrm>
          <a:prstGeom prst="rect">
            <a:avLst/>
          </a:prstGeom>
          <a:solidFill>
            <a:schemeClr val="bg1"/>
          </a:solidFill>
        </p:spPr>
        <p:txBody>
          <a:bodyPr wrap="none" rtlCol="0">
            <a:spAutoFit/>
          </a:bodyPr>
          <a:lstStyle/>
          <a:p>
            <a:r>
              <a:rPr lang="en-US" sz="1600" dirty="0">
                <a:solidFill>
                  <a:srgbClr val="6600FF"/>
                </a:solidFill>
              </a:rPr>
              <a:t>Distributed</a:t>
            </a:r>
          </a:p>
        </p:txBody>
      </p:sp>
      <p:sp>
        <p:nvSpPr>
          <p:cNvPr id="8" name="TextBox 7">
            <a:extLst>
              <a:ext uri="{FF2B5EF4-FFF2-40B4-BE49-F238E27FC236}">
                <a16:creationId xmlns:a16="http://schemas.microsoft.com/office/drawing/2014/main" id="{3C4DFDAB-1B40-48C7-BCEF-9999AA264D8D}"/>
              </a:ext>
            </a:extLst>
          </p:cNvPr>
          <p:cNvSpPr txBox="1"/>
          <p:nvPr/>
        </p:nvSpPr>
        <p:spPr>
          <a:xfrm>
            <a:off x="8890907" y="6321359"/>
            <a:ext cx="923779" cy="338554"/>
          </a:xfrm>
          <a:prstGeom prst="rect">
            <a:avLst/>
          </a:prstGeom>
          <a:solidFill>
            <a:schemeClr val="bg1"/>
          </a:solidFill>
        </p:spPr>
        <p:txBody>
          <a:bodyPr wrap="none" rtlCol="0">
            <a:spAutoFit/>
          </a:bodyPr>
          <a:lstStyle/>
          <a:p>
            <a:r>
              <a:rPr lang="en-US" sz="1600" dirty="0">
                <a:solidFill>
                  <a:srgbClr val="FF0000"/>
                </a:solidFill>
              </a:rPr>
              <a:t>No SWM</a:t>
            </a:r>
          </a:p>
        </p:txBody>
      </p:sp>
    </p:spTree>
    <p:extLst>
      <p:ext uri="{BB962C8B-B14F-4D97-AF65-F5344CB8AC3E}">
        <p14:creationId xmlns:p14="http://schemas.microsoft.com/office/powerpoint/2010/main" val="40990382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F0A70-6FE9-4DD1-B7D6-1906120950CD}"/>
              </a:ext>
            </a:extLst>
          </p:cNvPr>
          <p:cNvSpPr>
            <a:spLocks noGrp="1"/>
          </p:cNvSpPr>
          <p:nvPr>
            <p:ph type="title"/>
          </p:nvPr>
        </p:nvSpPr>
        <p:spPr>
          <a:xfrm>
            <a:off x="1097280" y="777119"/>
            <a:ext cx="10058400" cy="3566160"/>
          </a:xfrm>
        </p:spPr>
        <p:txBody>
          <a:bodyPr>
            <a:normAutofit/>
          </a:bodyPr>
          <a:lstStyle/>
          <a:p>
            <a:r>
              <a:rPr lang="en-US" sz="5400" dirty="0"/>
              <a:t>What does the change in hydrology mean for channel stability?</a:t>
            </a:r>
          </a:p>
        </p:txBody>
      </p:sp>
      <p:sp>
        <p:nvSpPr>
          <p:cNvPr id="3" name="Text Placeholder 2">
            <a:extLst>
              <a:ext uri="{FF2B5EF4-FFF2-40B4-BE49-F238E27FC236}">
                <a16:creationId xmlns:a16="http://schemas.microsoft.com/office/drawing/2014/main" id="{DADA7F1B-C3FB-46C0-A388-8EF2C22B97F8}"/>
              </a:ext>
            </a:extLst>
          </p:cNvPr>
          <p:cNvSpPr>
            <a:spLocks noGrp="1"/>
          </p:cNvSpPr>
          <p:nvPr>
            <p:ph type="body" idx="1"/>
          </p:nvPr>
        </p:nvSpPr>
        <p:spPr/>
        <p:txBody>
          <a:bodyPr/>
          <a:lstStyle/>
          <a:p>
            <a:endParaRPr lang="en-US" dirty="0"/>
          </a:p>
        </p:txBody>
      </p:sp>
      <p:pic>
        <p:nvPicPr>
          <p:cNvPr id="4" name="Picture 3">
            <a:extLst>
              <a:ext uri="{FF2B5EF4-FFF2-40B4-BE49-F238E27FC236}">
                <a16:creationId xmlns:a16="http://schemas.microsoft.com/office/drawing/2014/main" id="{3F145CEC-EC70-450B-B4AF-34EF6CFCC5B0}"/>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0441578" y="5833732"/>
            <a:ext cx="1741714" cy="490821"/>
          </a:xfrm>
          <a:prstGeom prst="rect">
            <a:avLst/>
          </a:prstGeom>
        </p:spPr>
      </p:pic>
    </p:spTree>
    <p:extLst>
      <p:ext uri="{BB962C8B-B14F-4D97-AF65-F5344CB8AC3E}">
        <p14:creationId xmlns:p14="http://schemas.microsoft.com/office/powerpoint/2010/main" val="26677542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9D9635E-D4A8-4F32-AA01-02D99E3060F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484" y="177800"/>
            <a:ext cx="12091516" cy="6502400"/>
          </a:xfrm>
          <a:prstGeom prst="rect">
            <a:avLst/>
          </a:prstGeom>
        </p:spPr>
      </p:pic>
      <p:sp>
        <p:nvSpPr>
          <p:cNvPr id="5" name="TextBox 4">
            <a:extLst>
              <a:ext uri="{FF2B5EF4-FFF2-40B4-BE49-F238E27FC236}">
                <a16:creationId xmlns:a16="http://schemas.microsoft.com/office/drawing/2014/main" id="{BE936504-9A25-4DEF-A31F-AD91763C60E3}"/>
              </a:ext>
            </a:extLst>
          </p:cNvPr>
          <p:cNvSpPr txBox="1"/>
          <p:nvPr/>
        </p:nvSpPr>
        <p:spPr>
          <a:xfrm>
            <a:off x="987146" y="355600"/>
            <a:ext cx="7056640" cy="1077218"/>
          </a:xfrm>
          <a:prstGeom prst="rect">
            <a:avLst/>
          </a:prstGeom>
          <a:solidFill>
            <a:srgbClr val="FFFFFF"/>
          </a:solidFill>
        </p:spPr>
        <p:txBody>
          <a:bodyPr wrap="square" rtlCol="0">
            <a:spAutoFit/>
          </a:bodyPr>
          <a:lstStyle/>
          <a:p>
            <a:r>
              <a:rPr lang="en-US" sz="3200" dirty="0">
                <a:solidFill>
                  <a:schemeClr val="tx1">
                    <a:lumMod val="75000"/>
                    <a:lumOff val="25000"/>
                  </a:schemeClr>
                </a:solidFill>
              </a:rPr>
              <a:t>Unified sizing criteria (and ESD) will not protect channel stability long-term.</a:t>
            </a:r>
          </a:p>
        </p:txBody>
      </p:sp>
      <p:grpSp>
        <p:nvGrpSpPr>
          <p:cNvPr id="23" name="Group 22">
            <a:extLst>
              <a:ext uri="{FF2B5EF4-FFF2-40B4-BE49-F238E27FC236}">
                <a16:creationId xmlns:a16="http://schemas.microsoft.com/office/drawing/2014/main" id="{30919003-168E-4841-B1E5-44E99DA0AE3F}"/>
              </a:ext>
            </a:extLst>
          </p:cNvPr>
          <p:cNvGrpSpPr/>
          <p:nvPr/>
        </p:nvGrpSpPr>
        <p:grpSpPr>
          <a:xfrm>
            <a:off x="693336" y="894209"/>
            <a:ext cx="11315386" cy="4642433"/>
            <a:chOff x="693336" y="894209"/>
            <a:chExt cx="11315386" cy="4642433"/>
          </a:xfrm>
        </p:grpSpPr>
        <p:sp>
          <p:nvSpPr>
            <p:cNvPr id="2" name="TextBox 1">
              <a:extLst>
                <a:ext uri="{FF2B5EF4-FFF2-40B4-BE49-F238E27FC236}">
                  <a16:creationId xmlns:a16="http://schemas.microsoft.com/office/drawing/2014/main" id="{87B9B76A-018E-45BC-AD0D-4630F9E65466}"/>
                </a:ext>
              </a:extLst>
            </p:cNvPr>
            <p:cNvSpPr txBox="1"/>
            <p:nvPr/>
          </p:nvSpPr>
          <p:spPr>
            <a:xfrm>
              <a:off x="10400985" y="1432818"/>
              <a:ext cx="1607737" cy="646331"/>
            </a:xfrm>
            <a:prstGeom prst="rect">
              <a:avLst/>
            </a:prstGeom>
            <a:solidFill>
              <a:schemeClr val="bg1"/>
            </a:solidFill>
          </p:spPr>
          <p:txBody>
            <a:bodyPr wrap="square" rtlCol="0">
              <a:spAutoFit/>
            </a:bodyPr>
            <a:lstStyle/>
            <a:p>
              <a:pPr algn="ctr"/>
              <a:r>
                <a:rPr lang="en-US" dirty="0">
                  <a:solidFill>
                    <a:schemeClr val="bg2">
                      <a:lumMod val="50000"/>
                    </a:schemeClr>
                  </a:solidFill>
                </a:rPr>
                <a:t>Snowden Farm Parkway</a:t>
              </a:r>
            </a:p>
          </p:txBody>
        </p:sp>
        <p:cxnSp>
          <p:nvCxnSpPr>
            <p:cNvPr id="6" name="Straight Arrow Connector 5">
              <a:extLst>
                <a:ext uri="{FF2B5EF4-FFF2-40B4-BE49-F238E27FC236}">
                  <a16:creationId xmlns:a16="http://schemas.microsoft.com/office/drawing/2014/main" id="{A1C81276-9E8A-4FCE-9E78-8EE4A00DFA50}"/>
                </a:ext>
              </a:extLst>
            </p:cNvPr>
            <p:cNvCxnSpPr/>
            <p:nvPr/>
          </p:nvCxnSpPr>
          <p:spPr>
            <a:xfrm flipV="1">
              <a:off x="11204854" y="894209"/>
              <a:ext cx="400992" cy="538609"/>
            </a:xfrm>
            <a:prstGeom prst="straightConnector1">
              <a:avLst/>
            </a:prstGeom>
            <a:ln w="4445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B2813BF4-E71E-41E0-A4DC-80467E0F67CF}"/>
                </a:ext>
              </a:extLst>
            </p:cNvPr>
            <p:cNvSpPr txBox="1"/>
            <p:nvPr/>
          </p:nvSpPr>
          <p:spPr>
            <a:xfrm>
              <a:off x="693336" y="3679102"/>
              <a:ext cx="1607737" cy="646331"/>
            </a:xfrm>
            <a:prstGeom prst="rect">
              <a:avLst/>
            </a:prstGeom>
            <a:solidFill>
              <a:schemeClr val="bg1"/>
            </a:solidFill>
          </p:spPr>
          <p:txBody>
            <a:bodyPr wrap="square" rtlCol="0">
              <a:spAutoFit/>
            </a:bodyPr>
            <a:lstStyle/>
            <a:p>
              <a:pPr algn="ctr"/>
              <a:r>
                <a:rPr lang="en-US" dirty="0">
                  <a:solidFill>
                    <a:schemeClr val="bg2">
                      <a:lumMod val="50000"/>
                    </a:schemeClr>
                  </a:solidFill>
                </a:rPr>
                <a:t>Confluence with tributary</a:t>
              </a:r>
            </a:p>
          </p:txBody>
        </p:sp>
        <p:cxnSp>
          <p:nvCxnSpPr>
            <p:cNvPr id="8" name="Straight Arrow Connector 7">
              <a:extLst>
                <a:ext uri="{FF2B5EF4-FFF2-40B4-BE49-F238E27FC236}">
                  <a16:creationId xmlns:a16="http://schemas.microsoft.com/office/drawing/2014/main" id="{4065D098-4DEF-448F-9428-D7E3198D60F3}"/>
                </a:ext>
              </a:extLst>
            </p:cNvPr>
            <p:cNvCxnSpPr>
              <a:cxnSpLocks/>
            </p:cNvCxnSpPr>
            <p:nvPr/>
          </p:nvCxnSpPr>
          <p:spPr>
            <a:xfrm flipH="1">
              <a:off x="693336" y="4325433"/>
              <a:ext cx="592853" cy="1211209"/>
            </a:xfrm>
            <a:prstGeom prst="straightConnector1">
              <a:avLst/>
            </a:prstGeom>
            <a:ln w="4445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2" name="TextBox 11">
            <a:extLst>
              <a:ext uri="{FF2B5EF4-FFF2-40B4-BE49-F238E27FC236}">
                <a16:creationId xmlns:a16="http://schemas.microsoft.com/office/drawing/2014/main" id="{5A972499-6EC5-4CFB-8182-3A67C74EE777}"/>
              </a:ext>
            </a:extLst>
          </p:cNvPr>
          <p:cNvSpPr txBox="1"/>
          <p:nvPr/>
        </p:nvSpPr>
        <p:spPr>
          <a:xfrm rot="16200000">
            <a:off x="-906240" y="2945109"/>
            <a:ext cx="2274982" cy="215444"/>
          </a:xfrm>
          <a:prstGeom prst="rect">
            <a:avLst/>
          </a:prstGeom>
          <a:solidFill>
            <a:schemeClr val="bg1"/>
          </a:solidFill>
        </p:spPr>
        <p:txBody>
          <a:bodyPr wrap="none" tIns="0" bIns="0" rtlCol="0">
            <a:spAutoFit/>
          </a:bodyPr>
          <a:lstStyle/>
          <a:p>
            <a:r>
              <a:rPr lang="en-US" sz="1400" dirty="0">
                <a:solidFill>
                  <a:schemeClr val="tx1">
                    <a:lumMod val="65000"/>
                    <a:lumOff val="35000"/>
                  </a:schemeClr>
                </a:solidFill>
                <a:latin typeface="Arial" panose="020B0604020202020204" pitchFamily="34" charset="0"/>
                <a:cs typeface="Arial" panose="020B0604020202020204" pitchFamily="34" charset="0"/>
              </a:rPr>
              <a:t>Channel Bed Elevation (ft)</a:t>
            </a:r>
          </a:p>
        </p:txBody>
      </p:sp>
      <p:grpSp>
        <p:nvGrpSpPr>
          <p:cNvPr id="24" name="Group 23">
            <a:extLst>
              <a:ext uri="{FF2B5EF4-FFF2-40B4-BE49-F238E27FC236}">
                <a16:creationId xmlns:a16="http://schemas.microsoft.com/office/drawing/2014/main" id="{E0BA3C57-C0E4-43FA-964A-7D953A794999}"/>
              </a:ext>
            </a:extLst>
          </p:cNvPr>
          <p:cNvGrpSpPr/>
          <p:nvPr/>
        </p:nvGrpSpPr>
        <p:grpSpPr>
          <a:xfrm>
            <a:off x="2954463" y="2974312"/>
            <a:ext cx="3661494" cy="2326057"/>
            <a:chOff x="2954463" y="2974312"/>
            <a:chExt cx="3661494" cy="2326057"/>
          </a:xfrm>
        </p:grpSpPr>
        <p:sp>
          <p:nvSpPr>
            <p:cNvPr id="14" name="TextBox 13">
              <a:extLst>
                <a:ext uri="{FF2B5EF4-FFF2-40B4-BE49-F238E27FC236}">
                  <a16:creationId xmlns:a16="http://schemas.microsoft.com/office/drawing/2014/main" id="{75B1FBE8-6928-4406-9F65-1996A17F87EB}"/>
                </a:ext>
              </a:extLst>
            </p:cNvPr>
            <p:cNvSpPr txBox="1"/>
            <p:nvPr/>
          </p:nvSpPr>
          <p:spPr>
            <a:xfrm>
              <a:off x="4812193" y="3557622"/>
              <a:ext cx="1803764" cy="923330"/>
            </a:xfrm>
            <a:prstGeom prst="rect">
              <a:avLst/>
            </a:prstGeom>
            <a:solidFill>
              <a:schemeClr val="bg1"/>
            </a:solidFill>
          </p:spPr>
          <p:txBody>
            <a:bodyPr wrap="none" rtlCol="0">
              <a:spAutoFit/>
            </a:bodyPr>
            <a:lstStyle/>
            <a:p>
              <a:r>
                <a:rPr lang="en-US" dirty="0">
                  <a:solidFill>
                    <a:srgbClr val="C00000"/>
                  </a:solidFill>
                </a:rPr>
                <a:t>         Aggradation</a:t>
              </a:r>
            </a:p>
            <a:p>
              <a:endParaRPr lang="en-US" dirty="0">
                <a:solidFill>
                  <a:srgbClr val="C00000"/>
                </a:solidFill>
              </a:endParaRPr>
            </a:p>
            <a:p>
              <a:r>
                <a:rPr lang="en-US" dirty="0">
                  <a:solidFill>
                    <a:srgbClr val="C00000"/>
                  </a:solidFill>
                </a:rPr>
                <a:t>Degradation</a:t>
              </a:r>
            </a:p>
          </p:txBody>
        </p:sp>
        <p:cxnSp>
          <p:nvCxnSpPr>
            <p:cNvPr id="15" name="Straight Arrow Connector 14">
              <a:extLst>
                <a:ext uri="{FF2B5EF4-FFF2-40B4-BE49-F238E27FC236}">
                  <a16:creationId xmlns:a16="http://schemas.microsoft.com/office/drawing/2014/main" id="{BE7AB25C-E2C3-43CB-A82B-DA7EB0CF4504}"/>
                </a:ext>
              </a:extLst>
            </p:cNvPr>
            <p:cNvCxnSpPr>
              <a:cxnSpLocks/>
            </p:cNvCxnSpPr>
            <p:nvPr/>
          </p:nvCxnSpPr>
          <p:spPr>
            <a:xfrm flipH="1" flipV="1">
              <a:off x="4963886" y="2974312"/>
              <a:ext cx="329100" cy="704791"/>
            </a:xfrm>
            <a:prstGeom prst="straightConnector1">
              <a:avLst/>
            </a:prstGeom>
            <a:ln w="444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70B287A8-9DB2-49ED-8160-85CE553EBB7D}"/>
                </a:ext>
              </a:extLst>
            </p:cNvPr>
            <p:cNvCxnSpPr>
              <a:cxnSpLocks/>
            </p:cNvCxnSpPr>
            <p:nvPr/>
          </p:nvCxnSpPr>
          <p:spPr>
            <a:xfrm flipH="1" flipV="1">
              <a:off x="4394390" y="3557623"/>
              <a:ext cx="417803" cy="605367"/>
            </a:xfrm>
            <a:prstGeom prst="straightConnector1">
              <a:avLst/>
            </a:prstGeom>
            <a:ln w="444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08AB8CCC-6D2A-4917-9ED8-EA3987A09083}"/>
                </a:ext>
              </a:extLst>
            </p:cNvPr>
            <p:cNvSpPr txBox="1"/>
            <p:nvPr/>
          </p:nvSpPr>
          <p:spPr>
            <a:xfrm>
              <a:off x="3045125" y="4931037"/>
              <a:ext cx="2131417" cy="369332"/>
            </a:xfrm>
            <a:prstGeom prst="rect">
              <a:avLst/>
            </a:prstGeom>
            <a:solidFill>
              <a:schemeClr val="bg1"/>
            </a:solidFill>
          </p:spPr>
          <p:txBody>
            <a:bodyPr wrap="none" rtlCol="0">
              <a:spAutoFit/>
            </a:bodyPr>
            <a:lstStyle/>
            <a:p>
              <a:r>
                <a:rPr lang="en-US" dirty="0">
                  <a:solidFill>
                    <a:srgbClr val="C00000"/>
                  </a:solidFill>
                </a:rPr>
                <a:t>Knickpoint (headcut)</a:t>
              </a:r>
            </a:p>
          </p:txBody>
        </p:sp>
        <p:cxnSp>
          <p:nvCxnSpPr>
            <p:cNvPr id="20" name="Straight Arrow Connector 19">
              <a:extLst>
                <a:ext uri="{FF2B5EF4-FFF2-40B4-BE49-F238E27FC236}">
                  <a16:creationId xmlns:a16="http://schemas.microsoft.com/office/drawing/2014/main" id="{5E5E87E4-D6A3-40C2-A6CC-B242DFEA1CAE}"/>
                </a:ext>
              </a:extLst>
            </p:cNvPr>
            <p:cNvCxnSpPr>
              <a:cxnSpLocks/>
              <a:stCxn id="19" idx="1"/>
            </p:cNvCxnSpPr>
            <p:nvPr/>
          </p:nvCxnSpPr>
          <p:spPr>
            <a:xfrm flipH="1" flipV="1">
              <a:off x="2954463" y="4592097"/>
              <a:ext cx="90662" cy="523606"/>
            </a:xfrm>
            <a:prstGeom prst="straightConnector1">
              <a:avLst/>
            </a:prstGeom>
            <a:ln w="4445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
        <p:nvSpPr>
          <p:cNvPr id="4" name="TextBox 3">
            <a:extLst>
              <a:ext uri="{FF2B5EF4-FFF2-40B4-BE49-F238E27FC236}">
                <a16:creationId xmlns:a16="http://schemas.microsoft.com/office/drawing/2014/main" id="{4BDF72B6-CA2D-40F6-AAFB-D6F499F64833}"/>
              </a:ext>
            </a:extLst>
          </p:cNvPr>
          <p:cNvSpPr txBox="1"/>
          <p:nvPr/>
        </p:nvSpPr>
        <p:spPr>
          <a:xfrm>
            <a:off x="4934814" y="6331341"/>
            <a:ext cx="701218" cy="246221"/>
          </a:xfrm>
          <a:prstGeom prst="rect">
            <a:avLst/>
          </a:prstGeom>
          <a:solidFill>
            <a:schemeClr val="bg1"/>
          </a:solidFill>
        </p:spPr>
        <p:txBody>
          <a:bodyPr wrap="none" lIns="0" tIns="0" rIns="0" bIns="0" rtlCol="0">
            <a:spAutoFit/>
          </a:bodyPr>
          <a:lstStyle/>
          <a:p>
            <a:r>
              <a:rPr lang="en-US" sz="1600" dirty="0">
                <a:solidFill>
                  <a:schemeClr val="tx1">
                    <a:lumMod val="85000"/>
                    <a:lumOff val="15000"/>
                  </a:schemeClr>
                </a:solidFill>
              </a:rPr>
              <a:t>climate  </a:t>
            </a:r>
          </a:p>
        </p:txBody>
      </p:sp>
      <p:sp>
        <p:nvSpPr>
          <p:cNvPr id="18" name="TextBox 17">
            <a:extLst>
              <a:ext uri="{FF2B5EF4-FFF2-40B4-BE49-F238E27FC236}">
                <a16:creationId xmlns:a16="http://schemas.microsoft.com/office/drawing/2014/main" id="{FCA6016A-00F3-4672-B293-D807C8C0B6CD}"/>
              </a:ext>
            </a:extLst>
          </p:cNvPr>
          <p:cNvSpPr txBox="1"/>
          <p:nvPr/>
        </p:nvSpPr>
        <p:spPr>
          <a:xfrm>
            <a:off x="7755351" y="6331340"/>
            <a:ext cx="701218" cy="246221"/>
          </a:xfrm>
          <a:prstGeom prst="rect">
            <a:avLst/>
          </a:prstGeom>
          <a:solidFill>
            <a:schemeClr val="bg1"/>
          </a:solidFill>
        </p:spPr>
        <p:txBody>
          <a:bodyPr wrap="none" lIns="0" tIns="0" rIns="0" bIns="0" rtlCol="0">
            <a:spAutoFit/>
          </a:bodyPr>
          <a:lstStyle/>
          <a:p>
            <a:r>
              <a:rPr lang="en-US" sz="1600" dirty="0">
                <a:solidFill>
                  <a:schemeClr val="tx1">
                    <a:lumMod val="85000"/>
                    <a:lumOff val="15000"/>
                  </a:schemeClr>
                </a:solidFill>
              </a:rPr>
              <a:t>climate  </a:t>
            </a:r>
          </a:p>
        </p:txBody>
      </p:sp>
    </p:spTree>
    <p:extLst>
      <p:ext uri="{BB962C8B-B14F-4D97-AF65-F5344CB8AC3E}">
        <p14:creationId xmlns:p14="http://schemas.microsoft.com/office/powerpoint/2010/main" val="1239341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F71B909-6648-4B66-8318-FFA2A09A909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266448"/>
            <a:ext cx="12192000" cy="6502400"/>
          </a:xfrm>
          <a:prstGeom prst="rect">
            <a:avLst/>
          </a:prstGeom>
        </p:spPr>
      </p:pic>
      <p:sp>
        <p:nvSpPr>
          <p:cNvPr id="5" name="TextBox 4">
            <a:extLst>
              <a:ext uri="{FF2B5EF4-FFF2-40B4-BE49-F238E27FC236}">
                <a16:creationId xmlns:a16="http://schemas.microsoft.com/office/drawing/2014/main" id="{BE936504-9A25-4DEF-A31F-AD91763C60E3}"/>
              </a:ext>
            </a:extLst>
          </p:cNvPr>
          <p:cNvSpPr txBox="1"/>
          <p:nvPr/>
        </p:nvSpPr>
        <p:spPr>
          <a:xfrm>
            <a:off x="981307" y="601417"/>
            <a:ext cx="6610056" cy="1077218"/>
          </a:xfrm>
          <a:prstGeom prst="rect">
            <a:avLst/>
          </a:prstGeom>
          <a:solidFill>
            <a:srgbClr val="FFFFFF"/>
          </a:solidFill>
        </p:spPr>
        <p:txBody>
          <a:bodyPr wrap="square" rtlCol="0">
            <a:spAutoFit/>
          </a:bodyPr>
          <a:lstStyle/>
          <a:p>
            <a:r>
              <a:rPr lang="en-US" sz="3200" dirty="0">
                <a:solidFill>
                  <a:schemeClr val="tx1">
                    <a:lumMod val="75000"/>
                    <a:lumOff val="25000"/>
                  </a:schemeClr>
                </a:solidFill>
              </a:rPr>
              <a:t>However, USC performs better than just distributed SCMs or only ponds.</a:t>
            </a:r>
          </a:p>
        </p:txBody>
      </p:sp>
      <p:sp>
        <p:nvSpPr>
          <p:cNvPr id="4" name="TextBox 3">
            <a:extLst>
              <a:ext uri="{FF2B5EF4-FFF2-40B4-BE49-F238E27FC236}">
                <a16:creationId xmlns:a16="http://schemas.microsoft.com/office/drawing/2014/main" id="{C8303CBE-FFC8-423C-9792-4164A0F49833}"/>
              </a:ext>
            </a:extLst>
          </p:cNvPr>
          <p:cNvSpPr txBox="1"/>
          <p:nvPr/>
        </p:nvSpPr>
        <p:spPr>
          <a:xfrm rot="16200000">
            <a:off x="-975909" y="2892858"/>
            <a:ext cx="2274982" cy="215444"/>
          </a:xfrm>
          <a:prstGeom prst="rect">
            <a:avLst/>
          </a:prstGeom>
          <a:solidFill>
            <a:schemeClr val="bg1"/>
          </a:solidFill>
        </p:spPr>
        <p:txBody>
          <a:bodyPr wrap="none" tIns="0" bIns="0" rtlCol="0">
            <a:spAutoFit/>
          </a:bodyPr>
          <a:lstStyle/>
          <a:p>
            <a:r>
              <a:rPr lang="en-US" sz="1400" dirty="0">
                <a:solidFill>
                  <a:schemeClr val="tx1">
                    <a:lumMod val="85000"/>
                    <a:lumOff val="15000"/>
                  </a:schemeClr>
                </a:solidFill>
                <a:latin typeface="Arial" panose="020B0604020202020204" pitchFamily="34" charset="0"/>
                <a:cs typeface="Arial" panose="020B0604020202020204" pitchFamily="34" charset="0"/>
              </a:rPr>
              <a:t>Channel Bed Elevation (ft)</a:t>
            </a:r>
          </a:p>
        </p:txBody>
      </p:sp>
    </p:spTree>
    <p:extLst>
      <p:ext uri="{BB962C8B-B14F-4D97-AF65-F5344CB8AC3E}">
        <p14:creationId xmlns:p14="http://schemas.microsoft.com/office/powerpoint/2010/main" val="30965940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4813984-CA34-41DE-818E-F77693B4B682}"/>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2682910" y="70338"/>
            <a:ext cx="6712299" cy="6787661"/>
          </a:xfrm>
          <a:prstGeom prst="rect">
            <a:avLst/>
          </a:prstGeom>
        </p:spPr>
      </p:pic>
      <p:sp>
        <p:nvSpPr>
          <p:cNvPr id="3" name="TextBox 2">
            <a:extLst>
              <a:ext uri="{FF2B5EF4-FFF2-40B4-BE49-F238E27FC236}">
                <a16:creationId xmlns:a16="http://schemas.microsoft.com/office/drawing/2014/main" id="{7800F63A-D1AB-4B8E-B8F7-331BC9365EBB}"/>
              </a:ext>
            </a:extLst>
          </p:cNvPr>
          <p:cNvSpPr txBox="1"/>
          <p:nvPr/>
        </p:nvSpPr>
        <p:spPr>
          <a:xfrm>
            <a:off x="3940629" y="657275"/>
            <a:ext cx="561372" cy="369332"/>
          </a:xfrm>
          <a:prstGeom prst="rect">
            <a:avLst/>
          </a:prstGeom>
          <a:solidFill>
            <a:schemeClr val="bg1"/>
          </a:solidFill>
        </p:spPr>
        <p:txBody>
          <a:bodyPr wrap="none" rtlCol="0">
            <a:spAutoFit/>
          </a:bodyPr>
          <a:lstStyle/>
          <a:p>
            <a:r>
              <a:rPr lang="en-US" dirty="0"/>
              <a:t>USC</a:t>
            </a:r>
          </a:p>
        </p:txBody>
      </p:sp>
      <p:sp>
        <p:nvSpPr>
          <p:cNvPr id="4" name="TextBox 3">
            <a:extLst>
              <a:ext uri="{FF2B5EF4-FFF2-40B4-BE49-F238E27FC236}">
                <a16:creationId xmlns:a16="http://schemas.microsoft.com/office/drawing/2014/main" id="{52C1CE17-5A23-4833-88F1-A22BC8384BDC}"/>
              </a:ext>
            </a:extLst>
          </p:cNvPr>
          <p:cNvSpPr txBox="1"/>
          <p:nvPr/>
        </p:nvSpPr>
        <p:spPr>
          <a:xfrm>
            <a:off x="7055618" y="658950"/>
            <a:ext cx="753924" cy="369332"/>
          </a:xfrm>
          <a:prstGeom prst="rect">
            <a:avLst/>
          </a:prstGeom>
          <a:solidFill>
            <a:schemeClr val="bg1"/>
          </a:solidFill>
        </p:spPr>
        <p:txBody>
          <a:bodyPr wrap="none" rtlCol="0">
            <a:spAutoFit/>
          </a:bodyPr>
          <a:lstStyle/>
          <a:p>
            <a:r>
              <a:rPr lang="en-US" dirty="0"/>
              <a:t>Ponds</a:t>
            </a:r>
          </a:p>
        </p:txBody>
      </p:sp>
      <p:sp>
        <p:nvSpPr>
          <p:cNvPr id="5" name="TextBox 4">
            <a:extLst>
              <a:ext uri="{FF2B5EF4-FFF2-40B4-BE49-F238E27FC236}">
                <a16:creationId xmlns:a16="http://schemas.microsoft.com/office/drawing/2014/main" id="{FA1F2376-B68B-402D-8835-6C749A329B8B}"/>
              </a:ext>
            </a:extLst>
          </p:cNvPr>
          <p:cNvSpPr txBox="1"/>
          <p:nvPr/>
        </p:nvSpPr>
        <p:spPr>
          <a:xfrm>
            <a:off x="4221315" y="3838470"/>
            <a:ext cx="1232773" cy="369332"/>
          </a:xfrm>
          <a:prstGeom prst="rect">
            <a:avLst/>
          </a:prstGeom>
          <a:solidFill>
            <a:schemeClr val="bg1"/>
          </a:solidFill>
        </p:spPr>
        <p:txBody>
          <a:bodyPr wrap="none" rtlCol="0">
            <a:spAutoFit/>
          </a:bodyPr>
          <a:lstStyle/>
          <a:p>
            <a:r>
              <a:rPr lang="en-US" dirty="0"/>
              <a:t>Distributed</a:t>
            </a:r>
          </a:p>
        </p:txBody>
      </p:sp>
      <p:sp>
        <p:nvSpPr>
          <p:cNvPr id="6" name="TextBox 5">
            <a:extLst>
              <a:ext uri="{FF2B5EF4-FFF2-40B4-BE49-F238E27FC236}">
                <a16:creationId xmlns:a16="http://schemas.microsoft.com/office/drawing/2014/main" id="{A24233B5-51B3-488E-818C-0DD10174707A}"/>
              </a:ext>
            </a:extLst>
          </p:cNvPr>
          <p:cNvSpPr txBox="1"/>
          <p:nvPr/>
        </p:nvSpPr>
        <p:spPr>
          <a:xfrm>
            <a:off x="7307834" y="3838470"/>
            <a:ext cx="1014958" cy="369332"/>
          </a:xfrm>
          <a:prstGeom prst="rect">
            <a:avLst/>
          </a:prstGeom>
          <a:solidFill>
            <a:schemeClr val="bg1"/>
          </a:solidFill>
        </p:spPr>
        <p:txBody>
          <a:bodyPr wrap="none" rtlCol="0">
            <a:spAutoFit/>
          </a:bodyPr>
          <a:lstStyle/>
          <a:p>
            <a:r>
              <a:rPr lang="en-US" dirty="0"/>
              <a:t>No SWM</a:t>
            </a:r>
          </a:p>
        </p:txBody>
      </p:sp>
    </p:spTree>
    <p:extLst>
      <p:ext uri="{BB962C8B-B14F-4D97-AF65-F5344CB8AC3E}">
        <p14:creationId xmlns:p14="http://schemas.microsoft.com/office/powerpoint/2010/main" val="39345434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582556F-B8AB-4A51-90E0-8DF5391A93D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81000"/>
            <a:ext cx="12192000" cy="6096000"/>
          </a:xfrm>
          <a:prstGeom prst="rect">
            <a:avLst/>
          </a:prstGeom>
        </p:spPr>
      </p:pic>
      <p:sp>
        <p:nvSpPr>
          <p:cNvPr id="2" name="Title 1">
            <a:extLst>
              <a:ext uri="{FF2B5EF4-FFF2-40B4-BE49-F238E27FC236}">
                <a16:creationId xmlns:a16="http://schemas.microsoft.com/office/drawing/2014/main" id="{E108B82D-88C8-4E49-905F-3A94DF9A349B}"/>
              </a:ext>
            </a:extLst>
          </p:cNvPr>
          <p:cNvSpPr>
            <a:spLocks noGrp="1"/>
          </p:cNvSpPr>
          <p:nvPr>
            <p:ph type="title"/>
          </p:nvPr>
        </p:nvSpPr>
        <p:spPr>
          <a:xfrm>
            <a:off x="738249" y="449036"/>
            <a:ext cx="8005701" cy="1195371"/>
          </a:xfrm>
          <a:solidFill>
            <a:schemeClr val="bg1"/>
          </a:solidFill>
        </p:spPr>
        <p:txBody>
          <a:bodyPr>
            <a:normAutofit/>
          </a:bodyPr>
          <a:lstStyle/>
          <a:p>
            <a:r>
              <a:rPr lang="en-US" sz="4000" dirty="0"/>
              <a:t>Channel degradation will be worse with climate change.</a:t>
            </a:r>
          </a:p>
        </p:txBody>
      </p:sp>
      <p:sp>
        <p:nvSpPr>
          <p:cNvPr id="5" name="TextBox 4">
            <a:extLst>
              <a:ext uri="{FF2B5EF4-FFF2-40B4-BE49-F238E27FC236}">
                <a16:creationId xmlns:a16="http://schemas.microsoft.com/office/drawing/2014/main" id="{80BB9EBD-82B6-4B9C-BC6E-BCB3DD1722E6}"/>
              </a:ext>
            </a:extLst>
          </p:cNvPr>
          <p:cNvSpPr txBox="1"/>
          <p:nvPr/>
        </p:nvSpPr>
        <p:spPr>
          <a:xfrm rot="16200000">
            <a:off x="-984617" y="2849314"/>
            <a:ext cx="2274982" cy="215444"/>
          </a:xfrm>
          <a:prstGeom prst="rect">
            <a:avLst/>
          </a:prstGeom>
          <a:solidFill>
            <a:schemeClr val="bg1"/>
          </a:solidFill>
        </p:spPr>
        <p:txBody>
          <a:bodyPr wrap="none" tIns="0" bIns="0" rtlCol="0">
            <a:spAutoFit/>
          </a:bodyPr>
          <a:lstStyle/>
          <a:p>
            <a:r>
              <a:rPr lang="en-US" sz="1400" dirty="0">
                <a:solidFill>
                  <a:schemeClr val="tx1">
                    <a:lumMod val="85000"/>
                    <a:lumOff val="15000"/>
                  </a:schemeClr>
                </a:solidFill>
                <a:latin typeface="Arial" panose="020B0604020202020204" pitchFamily="34" charset="0"/>
                <a:cs typeface="Arial" panose="020B0604020202020204" pitchFamily="34" charset="0"/>
              </a:rPr>
              <a:t>Channel Bed Elevation (ft)</a:t>
            </a:r>
          </a:p>
        </p:txBody>
      </p:sp>
      <p:sp>
        <p:nvSpPr>
          <p:cNvPr id="6" name="TextBox 5">
            <a:extLst>
              <a:ext uri="{FF2B5EF4-FFF2-40B4-BE49-F238E27FC236}">
                <a16:creationId xmlns:a16="http://schemas.microsoft.com/office/drawing/2014/main" id="{40651455-7FB8-42C7-A264-B6017031795D}"/>
              </a:ext>
            </a:extLst>
          </p:cNvPr>
          <p:cNvSpPr txBox="1"/>
          <p:nvPr/>
        </p:nvSpPr>
        <p:spPr>
          <a:xfrm>
            <a:off x="5483454" y="6122335"/>
            <a:ext cx="859210" cy="276999"/>
          </a:xfrm>
          <a:prstGeom prst="rect">
            <a:avLst/>
          </a:prstGeom>
          <a:solidFill>
            <a:schemeClr val="bg1"/>
          </a:solidFill>
        </p:spPr>
        <p:txBody>
          <a:bodyPr wrap="none" lIns="0" tIns="0" rIns="0" bIns="0" rtlCol="0">
            <a:spAutoFit/>
          </a:bodyPr>
          <a:lstStyle/>
          <a:p>
            <a:r>
              <a:rPr lang="en-US" dirty="0">
                <a:solidFill>
                  <a:schemeClr val="tx1">
                    <a:lumMod val="85000"/>
                    <a:lumOff val="15000"/>
                  </a:schemeClr>
                </a:solidFill>
                <a:latin typeface="Arial" panose="020B0604020202020204" pitchFamily="34" charset="0"/>
                <a:cs typeface="Arial" panose="020B0604020202020204" pitchFamily="34" charset="0"/>
              </a:rPr>
              <a:t>climate  </a:t>
            </a:r>
          </a:p>
        </p:txBody>
      </p:sp>
    </p:spTree>
    <p:extLst>
      <p:ext uri="{BB962C8B-B14F-4D97-AF65-F5344CB8AC3E}">
        <p14:creationId xmlns:p14="http://schemas.microsoft.com/office/powerpoint/2010/main" val="322120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upload.wikimedia.org/wikipedia/commons/1/12/A_fork_in_the_road_-_geograph.org.uk_-_1005053.jpg">
            <a:extLst>
              <a:ext uri="{FF2B5EF4-FFF2-40B4-BE49-F238E27FC236}">
                <a16:creationId xmlns:a16="http://schemas.microsoft.com/office/drawing/2014/main" id="{5700EDC2-C72B-4883-AEE2-31555BC929BF}"/>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1240796"/>
            <a:ext cx="12192000" cy="8135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7FACB035-F625-47F3-B8ED-741693D10E04}"/>
              </a:ext>
            </a:extLst>
          </p:cNvPr>
          <p:cNvSpPr/>
          <p:nvPr/>
        </p:nvSpPr>
        <p:spPr>
          <a:xfrm>
            <a:off x="10475055" y="6488668"/>
            <a:ext cx="1716945" cy="369332"/>
          </a:xfrm>
          <a:prstGeom prst="rect">
            <a:avLst/>
          </a:prstGeom>
        </p:spPr>
        <p:txBody>
          <a:bodyPr wrap="none">
            <a:spAutoFit/>
          </a:bodyPr>
          <a:lstStyle/>
          <a:p>
            <a:r>
              <a:rPr lang="en-US" altLang="en-US" dirty="0"/>
              <a:t>geograph.org.uk</a:t>
            </a:r>
            <a:endParaRPr lang="en-US" dirty="0"/>
          </a:p>
        </p:txBody>
      </p:sp>
      <p:sp>
        <p:nvSpPr>
          <p:cNvPr id="4" name="TextBox 3">
            <a:extLst>
              <a:ext uri="{FF2B5EF4-FFF2-40B4-BE49-F238E27FC236}">
                <a16:creationId xmlns:a16="http://schemas.microsoft.com/office/drawing/2014/main" id="{963F13D3-9BFE-4DEE-B05A-3E6B77091BEC}"/>
              </a:ext>
            </a:extLst>
          </p:cNvPr>
          <p:cNvSpPr txBox="1"/>
          <p:nvPr/>
        </p:nvSpPr>
        <p:spPr>
          <a:xfrm>
            <a:off x="234176" y="769434"/>
            <a:ext cx="6036332" cy="707886"/>
          </a:xfrm>
          <a:prstGeom prst="rect">
            <a:avLst/>
          </a:prstGeom>
          <a:noFill/>
        </p:spPr>
        <p:txBody>
          <a:bodyPr wrap="none" rtlCol="0">
            <a:spAutoFit/>
          </a:bodyPr>
          <a:lstStyle/>
          <a:p>
            <a:r>
              <a:rPr lang="en-US" sz="4000" dirty="0"/>
              <a:t>Where do we go from here?</a:t>
            </a:r>
          </a:p>
        </p:txBody>
      </p:sp>
    </p:spTree>
    <p:extLst>
      <p:ext uri="{BB962C8B-B14F-4D97-AF65-F5344CB8AC3E}">
        <p14:creationId xmlns:p14="http://schemas.microsoft.com/office/powerpoint/2010/main" val="19482429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F878121-909D-4ABC-BC11-32FBD9659A23}"/>
              </a:ext>
            </a:extLst>
          </p:cNvPr>
          <p:cNvSpPr txBox="1">
            <a:spLocks/>
          </p:cNvSpPr>
          <p:nvPr/>
        </p:nvSpPr>
        <p:spPr>
          <a:xfrm>
            <a:off x="3298654" y="217491"/>
            <a:ext cx="8391526" cy="921064"/>
          </a:xfrm>
          <a:prstGeom prst="rect">
            <a:avLst/>
          </a:prstGeom>
        </p:spPr>
        <p:txBody>
          <a:bodyPr>
            <a:noAutofit/>
          </a:bodyPr>
          <a:lstStyle>
            <a:lvl1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bg2"/>
                </a:solidFill>
                <a:uFillTx/>
                <a:latin typeface="Acherus Grotesque"/>
                <a:ea typeface="Acherus Grotesque"/>
                <a:cs typeface="Acherus Grotesque"/>
                <a:sym typeface="Acherus Grotesque"/>
              </a:defRPr>
            </a:lvl1pPr>
            <a:lvl2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2pPr>
            <a:lvl3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3pPr>
            <a:lvl4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4pPr>
            <a:lvl5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5pPr>
            <a:lvl6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6pPr>
            <a:lvl7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7pPr>
            <a:lvl8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8pPr>
            <a:lvl9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9pPr>
          </a:lstStyle>
          <a:p>
            <a:pPr defTabSz="859536" hangingPunct="0"/>
            <a:r>
              <a:rPr lang="en-US" sz="4000" spc="0" dirty="0">
                <a:solidFill>
                  <a:schemeClr val="tx2"/>
                </a:solidFill>
                <a:latin typeface="Acherus Grotesque Medium" panose="02000505000000020004" pitchFamily="2" charset="77"/>
              </a:rPr>
              <a:t>Channel stability is a two-part problem</a:t>
            </a:r>
          </a:p>
        </p:txBody>
      </p:sp>
      <p:sp>
        <p:nvSpPr>
          <p:cNvPr id="7" name="TextBox 6">
            <a:extLst>
              <a:ext uri="{FF2B5EF4-FFF2-40B4-BE49-F238E27FC236}">
                <a16:creationId xmlns:a16="http://schemas.microsoft.com/office/drawing/2014/main" id="{119A9896-BCF5-4EE2-94FF-1929043B84F7}"/>
              </a:ext>
            </a:extLst>
          </p:cNvPr>
          <p:cNvSpPr txBox="1"/>
          <p:nvPr/>
        </p:nvSpPr>
        <p:spPr>
          <a:xfrm>
            <a:off x="1266825" y="1692416"/>
            <a:ext cx="1400381"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4000" b="0" i="0" u="none" strike="noStrike" cap="none" spc="0" normalizeH="0" baseline="0" dirty="0">
                <a:ln>
                  <a:noFill/>
                </a:ln>
                <a:solidFill>
                  <a:srgbClr val="0070C0"/>
                </a:solidFill>
                <a:effectLst/>
                <a:uFillTx/>
                <a:latin typeface="+mj-lt"/>
                <a:ea typeface="+mj-ea"/>
                <a:cs typeface="+mj-cs"/>
                <a:sym typeface="Calibri"/>
              </a:rPr>
              <a:t>Water</a:t>
            </a:r>
            <a:endParaRPr kumimoji="0" lang="en-US" sz="1800" b="0" i="0" u="none" strike="noStrike" cap="none" spc="0" normalizeH="0" baseline="0" dirty="0">
              <a:ln>
                <a:noFill/>
              </a:ln>
              <a:solidFill>
                <a:srgbClr val="0070C0"/>
              </a:solidFill>
              <a:effectLst/>
              <a:uFillTx/>
              <a:latin typeface="+mj-lt"/>
              <a:ea typeface="+mj-ea"/>
              <a:cs typeface="+mj-cs"/>
              <a:sym typeface="Calibri"/>
            </a:endParaRPr>
          </a:p>
        </p:txBody>
      </p:sp>
      <p:sp>
        <p:nvSpPr>
          <p:cNvPr id="8" name="TextBox 7">
            <a:extLst>
              <a:ext uri="{FF2B5EF4-FFF2-40B4-BE49-F238E27FC236}">
                <a16:creationId xmlns:a16="http://schemas.microsoft.com/office/drawing/2014/main" id="{73C1C9C7-4B34-4BDA-8D49-113F041E4BF9}"/>
              </a:ext>
            </a:extLst>
          </p:cNvPr>
          <p:cNvSpPr txBox="1"/>
          <p:nvPr/>
        </p:nvSpPr>
        <p:spPr>
          <a:xfrm>
            <a:off x="8534400" y="2390775"/>
            <a:ext cx="2075246"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4000" b="0" i="0" u="none" strike="noStrike" cap="none" spc="0" normalizeH="0" baseline="0" dirty="0">
                <a:ln>
                  <a:noFill/>
                </a:ln>
                <a:solidFill>
                  <a:schemeClr val="accent2">
                    <a:lumMod val="50000"/>
                  </a:schemeClr>
                </a:solidFill>
                <a:effectLst/>
                <a:uFillTx/>
                <a:latin typeface="+mj-lt"/>
                <a:ea typeface="+mj-ea"/>
                <a:cs typeface="+mj-cs"/>
                <a:sym typeface="Calibri"/>
              </a:rPr>
              <a:t>Sediment</a:t>
            </a:r>
            <a:endParaRPr kumimoji="0" lang="en-US" sz="1800" b="0" i="0" u="none" strike="noStrike" cap="none" spc="0" normalizeH="0" baseline="0" dirty="0">
              <a:ln>
                <a:noFill/>
              </a:ln>
              <a:solidFill>
                <a:schemeClr val="accent2">
                  <a:lumMod val="50000"/>
                </a:schemeClr>
              </a:solidFill>
              <a:effectLst/>
              <a:uFillTx/>
              <a:latin typeface="+mj-lt"/>
              <a:ea typeface="+mj-ea"/>
              <a:cs typeface="+mj-cs"/>
              <a:sym typeface="Calibri"/>
            </a:endParaRPr>
          </a:p>
        </p:txBody>
      </p:sp>
      <p:sp>
        <p:nvSpPr>
          <p:cNvPr id="4" name="Rectangle 3">
            <a:extLst>
              <a:ext uri="{FF2B5EF4-FFF2-40B4-BE49-F238E27FC236}">
                <a16:creationId xmlns:a16="http://schemas.microsoft.com/office/drawing/2014/main" id="{144F9A9B-0B61-4A50-93A7-09737CB75109}"/>
              </a:ext>
            </a:extLst>
          </p:cNvPr>
          <p:cNvSpPr/>
          <p:nvPr/>
        </p:nvSpPr>
        <p:spPr>
          <a:xfrm>
            <a:off x="1152939" y="1692416"/>
            <a:ext cx="10088218" cy="866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 name="Picture Placeholder 19">
            <a:extLst>
              <a:ext uri="{FF2B5EF4-FFF2-40B4-BE49-F238E27FC236}">
                <a16:creationId xmlns:a16="http://schemas.microsoft.com/office/drawing/2014/main" id="{790F3197-184C-457B-BF7F-E33169D4BDA7}"/>
              </a:ext>
            </a:extLst>
          </p:cNvPr>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a:stretch>
            <a:fillRect/>
          </a:stretch>
        </p:blipFill>
        <p:spPr>
          <a:xfrm rot="5400000">
            <a:off x="4381500" y="3135313"/>
            <a:ext cx="2286000" cy="2286000"/>
          </a:xfrm>
        </p:spPr>
      </p:pic>
    </p:spTree>
    <p:extLst>
      <p:ext uri="{BB962C8B-B14F-4D97-AF65-F5344CB8AC3E}">
        <p14:creationId xmlns:p14="http://schemas.microsoft.com/office/powerpoint/2010/main" val="703155549"/>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4118166-1B62-CC50-CCDE-55FBD9A892B2}"/>
              </a:ext>
            </a:extLst>
          </p:cNvPr>
          <p:cNvSpPr>
            <a:spLocks noGrp="1"/>
          </p:cNvSpPr>
          <p:nvPr>
            <p:ph type="sldNum" sz="quarter" idx="12"/>
          </p:nvPr>
        </p:nvSpPr>
        <p:spPr/>
        <p:txBody>
          <a:bodyPr/>
          <a:lstStyle/>
          <a:p>
            <a:fld id="{FEACF12A-E37A-4AA9-A305-51B38E0DBB73}" type="slidenum">
              <a:rPr lang="en-US" smtClean="0"/>
              <a:t>28</a:t>
            </a:fld>
            <a:endParaRPr lang="en-US"/>
          </a:p>
        </p:txBody>
      </p:sp>
      <p:sp>
        <p:nvSpPr>
          <p:cNvPr id="2" name="Title 1">
            <a:extLst>
              <a:ext uri="{FF2B5EF4-FFF2-40B4-BE49-F238E27FC236}">
                <a16:creationId xmlns:a16="http://schemas.microsoft.com/office/drawing/2014/main" id="{BA77F09D-016A-41A4-F883-1C74F6129C64}"/>
              </a:ext>
            </a:extLst>
          </p:cNvPr>
          <p:cNvSpPr>
            <a:spLocks noGrp="1"/>
          </p:cNvSpPr>
          <p:nvPr>
            <p:ph type="title" idx="4294967295"/>
          </p:nvPr>
        </p:nvSpPr>
        <p:spPr>
          <a:xfrm>
            <a:off x="180753" y="345702"/>
            <a:ext cx="12011247" cy="794427"/>
          </a:xfrm>
        </p:spPr>
        <p:txBody>
          <a:bodyPr>
            <a:noAutofit/>
          </a:bodyPr>
          <a:lstStyle/>
          <a:p>
            <a:r>
              <a:rPr lang="en-US" sz="3600" b="1" dirty="0"/>
              <a:t>We evaluated two different design criteria for stormwater storage that focus on sediment transport. </a:t>
            </a:r>
          </a:p>
        </p:txBody>
      </p:sp>
      <p:pic>
        <p:nvPicPr>
          <p:cNvPr id="6" name="Picture 5" descr="A map of a city&#10;&#10;Description automatically generated">
            <a:extLst>
              <a:ext uri="{FF2B5EF4-FFF2-40B4-BE49-F238E27FC236}">
                <a16:creationId xmlns:a16="http://schemas.microsoft.com/office/drawing/2014/main" id="{4B30C032-0B23-FCD1-53D7-0B112C42C62E}"/>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381000" y="1347008"/>
            <a:ext cx="3657600" cy="4724400"/>
          </a:xfrm>
          <a:prstGeom prst="rect">
            <a:avLst/>
          </a:prstGeom>
        </p:spPr>
      </p:pic>
      <p:sp>
        <p:nvSpPr>
          <p:cNvPr id="7" name="TextBox 6">
            <a:extLst>
              <a:ext uri="{FF2B5EF4-FFF2-40B4-BE49-F238E27FC236}">
                <a16:creationId xmlns:a16="http://schemas.microsoft.com/office/drawing/2014/main" id="{0A691CD4-AE37-CFD9-99E7-F0E0951F758B}"/>
              </a:ext>
            </a:extLst>
          </p:cNvPr>
          <p:cNvSpPr txBox="1"/>
          <p:nvPr/>
        </p:nvSpPr>
        <p:spPr>
          <a:xfrm>
            <a:off x="4056472" y="3180396"/>
            <a:ext cx="1375719" cy="646331"/>
          </a:xfrm>
          <a:prstGeom prst="rect">
            <a:avLst/>
          </a:prstGeom>
          <a:noFill/>
        </p:spPr>
        <p:txBody>
          <a:bodyPr wrap="square" rtlCol="0">
            <a:spAutoFit/>
          </a:bodyPr>
          <a:lstStyle/>
          <a:p>
            <a:pPr algn="ctr"/>
            <a:r>
              <a:rPr lang="en-US" dirty="0">
                <a:solidFill>
                  <a:schemeClr val="accent1">
                    <a:lumMod val="75000"/>
                  </a:schemeClr>
                </a:solidFill>
              </a:rPr>
              <a:t>Outlet </a:t>
            </a:r>
          </a:p>
          <a:p>
            <a:pPr algn="ctr"/>
            <a:r>
              <a:rPr lang="en-US" dirty="0">
                <a:solidFill>
                  <a:schemeClr val="accent1">
                    <a:lumMod val="75000"/>
                  </a:schemeClr>
                </a:solidFill>
              </a:rPr>
              <a:t>Hydrograph</a:t>
            </a:r>
          </a:p>
        </p:txBody>
      </p:sp>
      <p:sp>
        <p:nvSpPr>
          <p:cNvPr id="8" name="Left Brace 7">
            <a:extLst>
              <a:ext uri="{FF2B5EF4-FFF2-40B4-BE49-F238E27FC236}">
                <a16:creationId xmlns:a16="http://schemas.microsoft.com/office/drawing/2014/main" id="{FCA799A2-9AF4-A8A4-8EE2-18DE54225C5B}"/>
              </a:ext>
            </a:extLst>
          </p:cNvPr>
          <p:cNvSpPr/>
          <p:nvPr/>
        </p:nvSpPr>
        <p:spPr>
          <a:xfrm>
            <a:off x="5450063" y="3099608"/>
            <a:ext cx="304073" cy="100203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977C1EE2-F114-8084-C801-5040A03C8FB0}"/>
              </a:ext>
            </a:extLst>
          </p:cNvPr>
          <p:cNvSpPr txBox="1"/>
          <p:nvPr/>
        </p:nvSpPr>
        <p:spPr>
          <a:xfrm>
            <a:off x="5934423" y="2770849"/>
            <a:ext cx="2279018" cy="646331"/>
          </a:xfrm>
          <a:prstGeom prst="rect">
            <a:avLst/>
          </a:prstGeom>
          <a:noFill/>
        </p:spPr>
        <p:txBody>
          <a:bodyPr wrap="square" rtlCol="0">
            <a:spAutoFit/>
          </a:bodyPr>
          <a:lstStyle/>
          <a:p>
            <a:r>
              <a:rPr lang="en-US" dirty="0"/>
              <a:t>Cumulative Sediment </a:t>
            </a:r>
            <a:r>
              <a:rPr lang="en-US"/>
              <a:t>Transport Mass  </a:t>
            </a:r>
            <a:endParaRPr lang="en-US" dirty="0"/>
          </a:p>
        </p:txBody>
      </p:sp>
      <p:sp>
        <p:nvSpPr>
          <p:cNvPr id="10" name="TextBox 9">
            <a:extLst>
              <a:ext uri="{FF2B5EF4-FFF2-40B4-BE49-F238E27FC236}">
                <a16:creationId xmlns:a16="http://schemas.microsoft.com/office/drawing/2014/main" id="{5EE4F708-B626-4B41-E12E-41BA4807930A}"/>
              </a:ext>
            </a:extLst>
          </p:cNvPr>
          <p:cNvSpPr txBox="1"/>
          <p:nvPr/>
        </p:nvSpPr>
        <p:spPr>
          <a:xfrm>
            <a:off x="5961469" y="3916980"/>
            <a:ext cx="2164779" cy="369332"/>
          </a:xfrm>
          <a:prstGeom prst="rect">
            <a:avLst/>
          </a:prstGeom>
          <a:noFill/>
        </p:spPr>
        <p:txBody>
          <a:bodyPr wrap="square" rtlCol="0">
            <a:spAutoFit/>
          </a:bodyPr>
          <a:lstStyle/>
          <a:p>
            <a:r>
              <a:rPr lang="en-US" dirty="0"/>
              <a:t>Effective work</a:t>
            </a:r>
            <a:endParaRPr lang="en-US" baseline="-25000" dirty="0"/>
          </a:p>
        </p:txBody>
      </p:sp>
      <p:sp>
        <p:nvSpPr>
          <p:cNvPr id="11" name="Equals 10">
            <a:extLst>
              <a:ext uri="{FF2B5EF4-FFF2-40B4-BE49-F238E27FC236}">
                <a16:creationId xmlns:a16="http://schemas.microsoft.com/office/drawing/2014/main" id="{7AA49730-093E-0050-C2BF-5DF2B9EF95EA}"/>
              </a:ext>
            </a:extLst>
          </p:cNvPr>
          <p:cNvSpPr/>
          <p:nvPr/>
        </p:nvSpPr>
        <p:spPr>
          <a:xfrm>
            <a:off x="7686616" y="3428330"/>
            <a:ext cx="1207911" cy="471846"/>
          </a:xfrm>
          <a:prstGeom prst="mathEqual">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TextBox 11">
            <a:extLst>
              <a:ext uri="{FF2B5EF4-FFF2-40B4-BE49-F238E27FC236}">
                <a16:creationId xmlns:a16="http://schemas.microsoft.com/office/drawing/2014/main" id="{79798EB9-5CB1-6205-3F7D-4B06FEC4A918}"/>
              </a:ext>
            </a:extLst>
          </p:cNvPr>
          <p:cNvSpPr txBox="1"/>
          <p:nvPr/>
        </p:nvSpPr>
        <p:spPr>
          <a:xfrm>
            <a:off x="8987453" y="3310310"/>
            <a:ext cx="1756748" cy="707886"/>
          </a:xfrm>
          <a:prstGeom prst="rect">
            <a:avLst/>
          </a:prstGeom>
          <a:noFill/>
        </p:spPr>
        <p:txBody>
          <a:bodyPr wrap="square" rtlCol="0">
            <a:spAutoFit/>
          </a:bodyPr>
          <a:lstStyle/>
          <a:p>
            <a:r>
              <a:rPr lang="en-US" sz="2000" dirty="0">
                <a:solidFill>
                  <a:schemeClr val="accent6">
                    <a:lumMod val="75000"/>
                  </a:schemeClr>
                </a:solidFill>
              </a:rPr>
              <a:t>Predeveloped</a:t>
            </a:r>
          </a:p>
          <a:p>
            <a:r>
              <a:rPr lang="en-US" sz="2000" dirty="0">
                <a:solidFill>
                  <a:schemeClr val="accent6">
                    <a:lumMod val="75000"/>
                  </a:schemeClr>
                </a:solidFill>
              </a:rPr>
              <a:t>Condition</a:t>
            </a:r>
          </a:p>
        </p:txBody>
      </p:sp>
      <p:sp>
        <p:nvSpPr>
          <p:cNvPr id="13" name="TextBox 12">
            <a:extLst>
              <a:ext uri="{FF2B5EF4-FFF2-40B4-BE49-F238E27FC236}">
                <a16:creationId xmlns:a16="http://schemas.microsoft.com/office/drawing/2014/main" id="{B1D33F21-A930-A1AD-65FF-06C6EDFE54ED}"/>
              </a:ext>
            </a:extLst>
          </p:cNvPr>
          <p:cNvSpPr txBox="1"/>
          <p:nvPr/>
        </p:nvSpPr>
        <p:spPr>
          <a:xfrm>
            <a:off x="8654962" y="2217824"/>
            <a:ext cx="1984463"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a:t>Erosion Potential (E</a:t>
            </a:r>
            <a:r>
              <a:rPr lang="en-US" baseline="-25000" dirty="0"/>
              <a:t>p</a:t>
            </a:r>
            <a:r>
              <a:rPr lang="en-US" dirty="0"/>
              <a:t>) Scenario </a:t>
            </a:r>
          </a:p>
        </p:txBody>
      </p:sp>
      <p:sp>
        <p:nvSpPr>
          <p:cNvPr id="14" name="TextBox 13">
            <a:extLst>
              <a:ext uri="{FF2B5EF4-FFF2-40B4-BE49-F238E27FC236}">
                <a16:creationId xmlns:a16="http://schemas.microsoft.com/office/drawing/2014/main" id="{969E7C8F-5C08-1298-7CE9-5D46CDDE9795}"/>
              </a:ext>
            </a:extLst>
          </p:cNvPr>
          <p:cNvSpPr txBox="1"/>
          <p:nvPr/>
        </p:nvSpPr>
        <p:spPr>
          <a:xfrm>
            <a:off x="8625872" y="4554286"/>
            <a:ext cx="1984463"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a:t>Effective Work (E</a:t>
            </a:r>
            <a:r>
              <a:rPr lang="en-US" baseline="-25000" dirty="0"/>
              <a:t>W</a:t>
            </a:r>
            <a:r>
              <a:rPr lang="en-US" dirty="0"/>
              <a:t>) Scenario </a:t>
            </a:r>
          </a:p>
        </p:txBody>
      </p:sp>
      <p:cxnSp>
        <p:nvCxnSpPr>
          <p:cNvPr id="15" name="Straight Arrow Connector 14">
            <a:extLst>
              <a:ext uri="{FF2B5EF4-FFF2-40B4-BE49-F238E27FC236}">
                <a16:creationId xmlns:a16="http://schemas.microsoft.com/office/drawing/2014/main" id="{06C7E9CC-42C0-310A-6539-31D3FDEC20AE}"/>
              </a:ext>
            </a:extLst>
          </p:cNvPr>
          <p:cNvCxnSpPr>
            <a:cxnSpLocks/>
            <a:stCxn id="9" idx="0"/>
            <a:endCxn id="13" idx="1"/>
          </p:cNvCxnSpPr>
          <p:nvPr/>
        </p:nvCxnSpPr>
        <p:spPr>
          <a:xfrm flipV="1">
            <a:off x="7073932" y="2540990"/>
            <a:ext cx="1581030" cy="2298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24E80A93-ADE9-5031-CF40-E6DCBFE8E306}"/>
              </a:ext>
            </a:extLst>
          </p:cNvPr>
          <p:cNvCxnSpPr>
            <a:cxnSpLocks/>
            <a:endCxn id="14" idx="1"/>
          </p:cNvCxnSpPr>
          <p:nvPr/>
        </p:nvCxnSpPr>
        <p:spPr>
          <a:xfrm>
            <a:off x="7626625" y="4195922"/>
            <a:ext cx="999247" cy="6815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EB483CEF-965E-E194-6884-E9897E0E6E99}"/>
              </a:ext>
            </a:extLst>
          </p:cNvPr>
          <p:cNvCxnSpPr>
            <a:cxnSpLocks/>
            <a:endCxn id="7" idx="2"/>
          </p:cNvCxnSpPr>
          <p:nvPr/>
        </p:nvCxnSpPr>
        <p:spPr>
          <a:xfrm flipV="1">
            <a:off x="609600" y="3826727"/>
            <a:ext cx="4134732" cy="2092281"/>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pic>
        <p:nvPicPr>
          <p:cNvPr id="26" name="Picture 25" descr="A map of a city&#10;&#10;Description automatically generated">
            <a:extLst>
              <a:ext uri="{FF2B5EF4-FFF2-40B4-BE49-F238E27FC236}">
                <a16:creationId xmlns:a16="http://schemas.microsoft.com/office/drawing/2014/main" id="{19E996A2-9795-A980-4EEF-5932DA36B030}"/>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321627" y="1231339"/>
            <a:ext cx="1828800" cy="609600"/>
          </a:xfrm>
          <a:prstGeom prst="rect">
            <a:avLst/>
          </a:prstGeom>
        </p:spPr>
      </p:pic>
      <p:sp>
        <p:nvSpPr>
          <p:cNvPr id="27" name="TextBox 26">
            <a:extLst>
              <a:ext uri="{FF2B5EF4-FFF2-40B4-BE49-F238E27FC236}">
                <a16:creationId xmlns:a16="http://schemas.microsoft.com/office/drawing/2014/main" id="{2FDC91BC-1F31-93A5-682F-16D3726C619B}"/>
              </a:ext>
            </a:extLst>
          </p:cNvPr>
          <p:cNvSpPr txBox="1"/>
          <p:nvPr/>
        </p:nvSpPr>
        <p:spPr>
          <a:xfrm>
            <a:off x="3919853" y="1716524"/>
            <a:ext cx="2279017" cy="646331"/>
          </a:xfrm>
          <a:prstGeom prst="rect">
            <a:avLst/>
          </a:prstGeom>
          <a:noFill/>
        </p:spPr>
        <p:txBody>
          <a:bodyPr wrap="square" rtlCol="0">
            <a:spAutoFit/>
          </a:bodyPr>
          <a:lstStyle/>
          <a:p>
            <a:pPr algn="ctr"/>
            <a:r>
              <a:rPr lang="en-US" dirty="0">
                <a:solidFill>
                  <a:schemeClr val="accent1">
                    <a:lumMod val="75000"/>
                  </a:schemeClr>
                </a:solidFill>
              </a:rPr>
              <a:t>1-, 2-, 5-yr 24 hr.</a:t>
            </a:r>
          </a:p>
          <a:p>
            <a:pPr algn="ctr"/>
            <a:r>
              <a:rPr lang="en-US" dirty="0">
                <a:solidFill>
                  <a:schemeClr val="accent1">
                    <a:lumMod val="75000"/>
                  </a:schemeClr>
                </a:solidFill>
              </a:rPr>
              <a:t> design storms</a:t>
            </a:r>
          </a:p>
        </p:txBody>
      </p:sp>
      <p:sp>
        <p:nvSpPr>
          <p:cNvPr id="17" name="TextBox 16">
            <a:extLst>
              <a:ext uri="{FF2B5EF4-FFF2-40B4-BE49-F238E27FC236}">
                <a16:creationId xmlns:a16="http://schemas.microsoft.com/office/drawing/2014/main" id="{8508B718-2FE2-E8D9-3101-29FC69775A49}"/>
              </a:ext>
            </a:extLst>
          </p:cNvPr>
          <p:cNvSpPr txBox="1"/>
          <p:nvPr/>
        </p:nvSpPr>
        <p:spPr>
          <a:xfrm>
            <a:off x="609600" y="4011256"/>
            <a:ext cx="1371600" cy="369332"/>
          </a:xfrm>
          <a:prstGeom prst="rect">
            <a:avLst/>
          </a:prstGeom>
          <a:ln>
            <a:noFill/>
          </a:ln>
          <a:effectLst>
            <a:glow rad="63500">
              <a:schemeClr val="accent1">
                <a:satMod val="175000"/>
                <a:alpha val="40000"/>
              </a:schemeClr>
            </a:glow>
          </a:effectLst>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dirty="0"/>
              <a:t>Redesigning </a:t>
            </a:r>
          </a:p>
        </p:txBody>
      </p:sp>
    </p:spTree>
    <p:extLst>
      <p:ext uri="{BB962C8B-B14F-4D97-AF65-F5344CB8AC3E}">
        <p14:creationId xmlns:p14="http://schemas.microsoft.com/office/powerpoint/2010/main" val="544312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p:bldP spid="10" grpId="0"/>
      <p:bldP spid="11" grpId="0" animBg="1"/>
      <p:bldP spid="12" grpId="0"/>
      <p:bldP spid="13" grpId="0" animBg="1"/>
      <p:bldP spid="14" grpId="0" animBg="1"/>
      <p:bldP spid="27" grpId="0"/>
      <p:bldP spid="1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8" name="Straight Connector 127">
            <a:extLst>
              <a:ext uri="{FF2B5EF4-FFF2-40B4-BE49-F238E27FC236}">
                <a16:creationId xmlns:a16="http://schemas.microsoft.com/office/drawing/2014/main" id="{8D950805-F3EC-021E-02E4-8D3BA264C82F}"/>
              </a:ext>
            </a:extLst>
          </p:cNvPr>
          <p:cNvCxnSpPr>
            <a:cxnSpLocks/>
          </p:cNvCxnSpPr>
          <p:nvPr/>
        </p:nvCxnSpPr>
        <p:spPr>
          <a:xfrm flipH="1">
            <a:off x="685800" y="3207488"/>
            <a:ext cx="6172200" cy="0"/>
          </a:xfrm>
          <a:prstGeom prst="line">
            <a:avLst/>
          </a:prstGeom>
          <a:ln>
            <a:solidFill>
              <a:schemeClr val="accent1"/>
            </a:solidFill>
            <a:prstDash val="lgDash"/>
          </a:ln>
        </p:spPr>
        <p:style>
          <a:lnRef idx="1">
            <a:schemeClr val="accent1"/>
          </a:lnRef>
          <a:fillRef idx="0">
            <a:schemeClr val="accent1"/>
          </a:fillRef>
          <a:effectRef idx="0">
            <a:schemeClr val="accent1"/>
          </a:effectRef>
          <a:fontRef idx="minor">
            <a:schemeClr val="tx1"/>
          </a:fontRef>
        </p:style>
      </p:cxnSp>
      <p:sp>
        <p:nvSpPr>
          <p:cNvPr id="5" name="Title 1">
            <a:extLst>
              <a:ext uri="{FF2B5EF4-FFF2-40B4-BE49-F238E27FC236}">
                <a16:creationId xmlns:a16="http://schemas.microsoft.com/office/drawing/2014/main" id="{1AB37CFC-B395-6B55-DAE3-AA9DDF383B45}"/>
              </a:ext>
            </a:extLst>
          </p:cNvPr>
          <p:cNvSpPr>
            <a:spLocks noGrp="1"/>
          </p:cNvSpPr>
          <p:nvPr>
            <p:ph type="title" idx="4294967295"/>
          </p:nvPr>
        </p:nvSpPr>
        <p:spPr>
          <a:xfrm>
            <a:off x="296451" y="216690"/>
            <a:ext cx="11112284" cy="973107"/>
          </a:xfrm>
        </p:spPr>
        <p:txBody>
          <a:bodyPr>
            <a:noAutofit/>
          </a:bodyPr>
          <a:lstStyle/>
          <a:p>
            <a:r>
              <a:rPr lang="en-US" sz="3600" b="1" dirty="0"/>
              <a:t>The pond outlet structures were changed to meet Ep and </a:t>
            </a:r>
            <a:r>
              <a:rPr lang="en-US" sz="3600" b="1" dirty="0" err="1"/>
              <a:t>Ew</a:t>
            </a:r>
            <a:r>
              <a:rPr lang="en-US" sz="3600" b="1" dirty="0"/>
              <a:t> design targets.</a:t>
            </a:r>
          </a:p>
        </p:txBody>
      </p:sp>
      <p:sp>
        <p:nvSpPr>
          <p:cNvPr id="10" name="TextBox 9">
            <a:extLst>
              <a:ext uri="{FF2B5EF4-FFF2-40B4-BE49-F238E27FC236}">
                <a16:creationId xmlns:a16="http://schemas.microsoft.com/office/drawing/2014/main" id="{FD2F6F32-4858-7CCA-87CD-33816B83C217}"/>
              </a:ext>
            </a:extLst>
          </p:cNvPr>
          <p:cNvSpPr txBox="1"/>
          <p:nvPr/>
        </p:nvSpPr>
        <p:spPr>
          <a:xfrm>
            <a:off x="2106809" y="3858376"/>
            <a:ext cx="1760225" cy="369332"/>
          </a:xfrm>
          <a:prstGeom prst="rect">
            <a:avLst/>
          </a:prstGeom>
          <a:noFill/>
        </p:spPr>
        <p:txBody>
          <a:bodyPr wrap="square" rtlCol="0">
            <a:spAutoFit/>
          </a:bodyPr>
          <a:lstStyle/>
          <a:p>
            <a:r>
              <a:rPr lang="en-US" dirty="0"/>
              <a:t>Low stage orifice</a:t>
            </a:r>
          </a:p>
        </p:txBody>
      </p:sp>
      <p:sp>
        <p:nvSpPr>
          <p:cNvPr id="12" name="TextBox 11">
            <a:extLst>
              <a:ext uri="{FF2B5EF4-FFF2-40B4-BE49-F238E27FC236}">
                <a16:creationId xmlns:a16="http://schemas.microsoft.com/office/drawing/2014/main" id="{3C58A21D-1669-83E6-D952-6D4C8968D711}"/>
              </a:ext>
            </a:extLst>
          </p:cNvPr>
          <p:cNvSpPr txBox="1"/>
          <p:nvPr/>
        </p:nvSpPr>
        <p:spPr>
          <a:xfrm>
            <a:off x="9443667" y="2221503"/>
            <a:ext cx="2073215" cy="369332"/>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a:t>Emergency Spillway </a:t>
            </a:r>
          </a:p>
        </p:txBody>
      </p:sp>
      <p:cxnSp>
        <p:nvCxnSpPr>
          <p:cNvPr id="3" name="Straight Connector 2">
            <a:extLst>
              <a:ext uri="{FF2B5EF4-FFF2-40B4-BE49-F238E27FC236}">
                <a16:creationId xmlns:a16="http://schemas.microsoft.com/office/drawing/2014/main" id="{0E721C32-B558-85E9-098C-448D6E0BE153}"/>
              </a:ext>
            </a:extLst>
          </p:cNvPr>
          <p:cNvCxnSpPr>
            <a:cxnSpLocks/>
          </p:cNvCxnSpPr>
          <p:nvPr/>
        </p:nvCxnSpPr>
        <p:spPr>
          <a:xfrm>
            <a:off x="152400" y="2576171"/>
            <a:ext cx="1340537" cy="1672313"/>
          </a:xfrm>
          <a:prstGeom prst="line">
            <a:avLst/>
          </a:prstGeom>
          <a:ln w="57150">
            <a:solidFill>
              <a:schemeClr val="tx1"/>
            </a:solidFill>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09DE1F3-B963-4CAE-DF60-A0222EB2A5AD}"/>
              </a:ext>
            </a:extLst>
          </p:cNvPr>
          <p:cNvCxnSpPr>
            <a:cxnSpLocks/>
          </p:cNvCxnSpPr>
          <p:nvPr/>
        </p:nvCxnSpPr>
        <p:spPr>
          <a:xfrm>
            <a:off x="1492937" y="4273692"/>
            <a:ext cx="9448800" cy="327549"/>
          </a:xfrm>
          <a:prstGeom prst="line">
            <a:avLst/>
          </a:prstGeom>
          <a:ln w="57150">
            <a:solidFill>
              <a:schemeClr val="tx1"/>
            </a:solidFill>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FE8C4D6-A38B-AAE8-15F2-CEEAAFDC90BC}"/>
              </a:ext>
            </a:extLst>
          </p:cNvPr>
          <p:cNvCxnSpPr>
            <a:cxnSpLocks/>
          </p:cNvCxnSpPr>
          <p:nvPr/>
        </p:nvCxnSpPr>
        <p:spPr>
          <a:xfrm flipV="1">
            <a:off x="10896600" y="4274288"/>
            <a:ext cx="0" cy="3275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0A413332-1868-7536-ACC4-AD6D7AED59AD}"/>
              </a:ext>
            </a:extLst>
          </p:cNvPr>
          <p:cNvCxnSpPr>
            <a:cxnSpLocks/>
          </p:cNvCxnSpPr>
          <p:nvPr/>
        </p:nvCxnSpPr>
        <p:spPr>
          <a:xfrm flipH="1" flipV="1">
            <a:off x="7315200" y="4045688"/>
            <a:ext cx="3581400" cy="228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C2EC462C-83AC-BEE7-B9FA-2AFC9E767C75}"/>
              </a:ext>
            </a:extLst>
          </p:cNvPr>
          <p:cNvCxnSpPr>
            <a:cxnSpLocks/>
          </p:cNvCxnSpPr>
          <p:nvPr/>
        </p:nvCxnSpPr>
        <p:spPr>
          <a:xfrm flipH="1" flipV="1">
            <a:off x="9220200" y="2576171"/>
            <a:ext cx="1426751" cy="16981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581D558-7C9B-04BB-DC1A-F92FFB1311C3}"/>
              </a:ext>
            </a:extLst>
          </p:cNvPr>
          <p:cNvCxnSpPr>
            <a:cxnSpLocks/>
          </p:cNvCxnSpPr>
          <p:nvPr/>
        </p:nvCxnSpPr>
        <p:spPr>
          <a:xfrm flipH="1">
            <a:off x="8458200" y="2576171"/>
            <a:ext cx="76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C511076-71D0-5538-247D-7C8992FFA8EB}"/>
              </a:ext>
            </a:extLst>
          </p:cNvPr>
          <p:cNvCxnSpPr>
            <a:cxnSpLocks/>
          </p:cNvCxnSpPr>
          <p:nvPr/>
        </p:nvCxnSpPr>
        <p:spPr>
          <a:xfrm flipH="1">
            <a:off x="7315200" y="2576171"/>
            <a:ext cx="1143000" cy="13933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C71E441F-DF25-C252-F238-FEEC43040728}"/>
              </a:ext>
            </a:extLst>
          </p:cNvPr>
          <p:cNvCxnSpPr>
            <a:cxnSpLocks/>
          </p:cNvCxnSpPr>
          <p:nvPr/>
        </p:nvCxnSpPr>
        <p:spPr>
          <a:xfrm flipV="1">
            <a:off x="7315200" y="2978888"/>
            <a:ext cx="0" cy="10668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6EA3C2FF-6E9B-0DED-E10B-CC8AB6778CF2}"/>
              </a:ext>
            </a:extLst>
          </p:cNvPr>
          <p:cNvCxnSpPr>
            <a:cxnSpLocks/>
          </p:cNvCxnSpPr>
          <p:nvPr/>
        </p:nvCxnSpPr>
        <p:spPr>
          <a:xfrm flipH="1">
            <a:off x="6858000" y="2971727"/>
            <a:ext cx="457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564250F-4A1B-1CAF-1A93-C4EC60C750F7}"/>
              </a:ext>
            </a:extLst>
          </p:cNvPr>
          <p:cNvCxnSpPr>
            <a:cxnSpLocks/>
          </p:cNvCxnSpPr>
          <p:nvPr/>
        </p:nvCxnSpPr>
        <p:spPr>
          <a:xfrm>
            <a:off x="6858000" y="2971727"/>
            <a:ext cx="0" cy="1307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C5C3150-8733-617D-167D-D5FBED574293}"/>
              </a:ext>
            </a:extLst>
          </p:cNvPr>
          <p:cNvCxnSpPr>
            <a:cxnSpLocks/>
          </p:cNvCxnSpPr>
          <p:nvPr/>
        </p:nvCxnSpPr>
        <p:spPr>
          <a:xfrm flipH="1">
            <a:off x="6553200" y="4302858"/>
            <a:ext cx="304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CAF592C5-CA86-E96F-D96C-0EE0F8A2DCA3}"/>
              </a:ext>
            </a:extLst>
          </p:cNvPr>
          <p:cNvCxnSpPr>
            <a:cxnSpLocks/>
          </p:cNvCxnSpPr>
          <p:nvPr/>
        </p:nvCxnSpPr>
        <p:spPr>
          <a:xfrm>
            <a:off x="6553200" y="4350488"/>
            <a:ext cx="304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071C6090-8AC5-5D95-48FC-BE6DCDD75654}"/>
              </a:ext>
            </a:extLst>
          </p:cNvPr>
          <p:cNvCxnSpPr>
            <a:cxnSpLocks/>
          </p:cNvCxnSpPr>
          <p:nvPr/>
        </p:nvCxnSpPr>
        <p:spPr>
          <a:xfrm>
            <a:off x="6858000" y="4350488"/>
            <a:ext cx="76200" cy="8757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12E17188-83B2-EFC0-2602-053B5C5F419D}"/>
              </a:ext>
            </a:extLst>
          </p:cNvPr>
          <p:cNvCxnSpPr>
            <a:cxnSpLocks/>
          </p:cNvCxnSpPr>
          <p:nvPr/>
        </p:nvCxnSpPr>
        <p:spPr>
          <a:xfrm flipV="1">
            <a:off x="8130487" y="2576171"/>
            <a:ext cx="947197" cy="4027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92C5F042-FEAB-9DCE-1B7A-3C5C7FADDA26}"/>
              </a:ext>
            </a:extLst>
          </p:cNvPr>
          <p:cNvCxnSpPr>
            <a:cxnSpLocks/>
          </p:cNvCxnSpPr>
          <p:nvPr/>
        </p:nvCxnSpPr>
        <p:spPr>
          <a:xfrm flipV="1">
            <a:off x="7886700" y="2750288"/>
            <a:ext cx="1485900" cy="5225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E75C94EA-9240-C215-449F-6900B46B2024}"/>
              </a:ext>
            </a:extLst>
          </p:cNvPr>
          <p:cNvCxnSpPr>
            <a:cxnSpLocks/>
          </p:cNvCxnSpPr>
          <p:nvPr/>
        </p:nvCxnSpPr>
        <p:spPr>
          <a:xfrm flipV="1">
            <a:off x="7620001" y="2971608"/>
            <a:ext cx="1904999" cy="64903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CA7C1E3D-C729-EF15-AF8A-1E58FEE1EA0E}"/>
              </a:ext>
            </a:extLst>
          </p:cNvPr>
          <p:cNvCxnSpPr>
            <a:cxnSpLocks/>
          </p:cNvCxnSpPr>
          <p:nvPr/>
        </p:nvCxnSpPr>
        <p:spPr>
          <a:xfrm flipV="1">
            <a:off x="7394223" y="3119619"/>
            <a:ext cx="2283177" cy="7675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6F8951E7-A3A3-D433-4949-FBCE4CB78539}"/>
              </a:ext>
            </a:extLst>
          </p:cNvPr>
          <p:cNvCxnSpPr>
            <a:cxnSpLocks/>
          </p:cNvCxnSpPr>
          <p:nvPr/>
        </p:nvCxnSpPr>
        <p:spPr>
          <a:xfrm flipV="1">
            <a:off x="7430912" y="3303910"/>
            <a:ext cx="2400752" cy="7492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3B7DBCFF-9473-83A3-32FE-8961CB58AE7B}"/>
              </a:ext>
            </a:extLst>
          </p:cNvPr>
          <p:cNvCxnSpPr>
            <a:cxnSpLocks/>
          </p:cNvCxnSpPr>
          <p:nvPr/>
        </p:nvCxnSpPr>
        <p:spPr>
          <a:xfrm flipV="1">
            <a:off x="7886700" y="3446945"/>
            <a:ext cx="2057400" cy="632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E3737CB8-3964-D250-D6EA-C7BC41CF3557}"/>
              </a:ext>
            </a:extLst>
          </p:cNvPr>
          <p:cNvCxnSpPr>
            <a:cxnSpLocks/>
          </p:cNvCxnSpPr>
          <p:nvPr/>
        </p:nvCxnSpPr>
        <p:spPr>
          <a:xfrm flipV="1">
            <a:off x="8382000" y="3575374"/>
            <a:ext cx="1675442" cy="5348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80D107C5-32DB-48C2-A596-20620DCF5EDD}"/>
              </a:ext>
            </a:extLst>
          </p:cNvPr>
          <p:cNvCxnSpPr>
            <a:cxnSpLocks/>
          </p:cNvCxnSpPr>
          <p:nvPr/>
        </p:nvCxnSpPr>
        <p:spPr>
          <a:xfrm flipV="1">
            <a:off x="8878231" y="3726087"/>
            <a:ext cx="1294469" cy="4171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4BC60B22-0BB3-4A84-7520-808A7E3ED18E}"/>
              </a:ext>
            </a:extLst>
          </p:cNvPr>
          <p:cNvCxnSpPr>
            <a:cxnSpLocks/>
          </p:cNvCxnSpPr>
          <p:nvPr/>
        </p:nvCxnSpPr>
        <p:spPr>
          <a:xfrm flipV="1">
            <a:off x="9372600" y="3870501"/>
            <a:ext cx="953418" cy="3039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2EFA7E7F-120E-2106-12BD-6332187D6244}"/>
              </a:ext>
            </a:extLst>
          </p:cNvPr>
          <p:cNvCxnSpPr>
            <a:cxnSpLocks/>
          </p:cNvCxnSpPr>
          <p:nvPr/>
        </p:nvCxnSpPr>
        <p:spPr>
          <a:xfrm flipV="1">
            <a:off x="9943641" y="4045687"/>
            <a:ext cx="532468" cy="1660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0" name="Rectangle 69">
            <a:extLst>
              <a:ext uri="{FF2B5EF4-FFF2-40B4-BE49-F238E27FC236}">
                <a16:creationId xmlns:a16="http://schemas.microsoft.com/office/drawing/2014/main" id="{8779793A-DEB3-956C-CA7B-FB9A6D3747F6}"/>
              </a:ext>
            </a:extLst>
          </p:cNvPr>
          <p:cNvSpPr/>
          <p:nvPr/>
        </p:nvSpPr>
        <p:spPr>
          <a:xfrm>
            <a:off x="6546055" y="4283215"/>
            <a:ext cx="45719" cy="96101"/>
          </a:xfrm>
          <a:prstGeom prst="rect">
            <a:avLst/>
          </a:prstGeom>
          <a:pattFill prst="wdDnDiag">
            <a:fgClr>
              <a:schemeClr val="accent1"/>
            </a:fgClr>
            <a:bgClr>
              <a:schemeClr val="bg1"/>
            </a:bgClr>
          </a:patt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3" name="Straight Connector 72">
            <a:extLst>
              <a:ext uri="{FF2B5EF4-FFF2-40B4-BE49-F238E27FC236}">
                <a16:creationId xmlns:a16="http://schemas.microsoft.com/office/drawing/2014/main" id="{3BDEDBEA-7438-2C42-3506-1F8B0AF65574}"/>
              </a:ext>
            </a:extLst>
          </p:cNvPr>
          <p:cNvCxnSpPr>
            <a:cxnSpLocks/>
          </p:cNvCxnSpPr>
          <p:nvPr/>
        </p:nvCxnSpPr>
        <p:spPr>
          <a:xfrm>
            <a:off x="6858000" y="3207488"/>
            <a:ext cx="0" cy="381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03F42CD7-51B3-3BE1-AD70-1E9755580B17}"/>
              </a:ext>
            </a:extLst>
          </p:cNvPr>
          <p:cNvCxnSpPr>
            <a:cxnSpLocks/>
          </p:cNvCxnSpPr>
          <p:nvPr/>
        </p:nvCxnSpPr>
        <p:spPr>
          <a:xfrm>
            <a:off x="6858000" y="3675568"/>
            <a:ext cx="0" cy="6249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7B84372E-4DCC-F778-DEDD-08AD0AE16EB8}"/>
              </a:ext>
            </a:extLst>
          </p:cNvPr>
          <p:cNvCxnSpPr>
            <a:cxnSpLocks/>
          </p:cNvCxnSpPr>
          <p:nvPr/>
        </p:nvCxnSpPr>
        <p:spPr>
          <a:xfrm>
            <a:off x="6858000" y="3102460"/>
            <a:ext cx="76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BBCBBD27-786F-D1EC-7C42-9A4582CF250A}"/>
              </a:ext>
            </a:extLst>
          </p:cNvPr>
          <p:cNvCxnSpPr>
            <a:cxnSpLocks/>
          </p:cNvCxnSpPr>
          <p:nvPr/>
        </p:nvCxnSpPr>
        <p:spPr>
          <a:xfrm>
            <a:off x="6934200" y="3102460"/>
            <a:ext cx="0" cy="1050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87224EC3-A125-62BC-9B0E-8ED4DD0F174A}"/>
              </a:ext>
            </a:extLst>
          </p:cNvPr>
          <p:cNvCxnSpPr>
            <a:cxnSpLocks/>
          </p:cNvCxnSpPr>
          <p:nvPr/>
        </p:nvCxnSpPr>
        <p:spPr>
          <a:xfrm flipH="1">
            <a:off x="6858000" y="3207488"/>
            <a:ext cx="76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519AD8A8-EB0B-11F1-3BF4-49688D1040B6}"/>
              </a:ext>
            </a:extLst>
          </p:cNvPr>
          <p:cNvCxnSpPr>
            <a:cxnSpLocks/>
          </p:cNvCxnSpPr>
          <p:nvPr/>
        </p:nvCxnSpPr>
        <p:spPr>
          <a:xfrm>
            <a:off x="6858000" y="3587305"/>
            <a:ext cx="76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BE9F91A0-5BE2-C546-7BEF-B13AEA41B01C}"/>
              </a:ext>
            </a:extLst>
          </p:cNvPr>
          <p:cNvCxnSpPr>
            <a:cxnSpLocks/>
          </p:cNvCxnSpPr>
          <p:nvPr/>
        </p:nvCxnSpPr>
        <p:spPr>
          <a:xfrm>
            <a:off x="6934200" y="3587305"/>
            <a:ext cx="0" cy="882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F4E2F939-0EDB-8816-6D3C-57F463F3329B}"/>
              </a:ext>
            </a:extLst>
          </p:cNvPr>
          <p:cNvCxnSpPr>
            <a:cxnSpLocks/>
          </p:cNvCxnSpPr>
          <p:nvPr/>
        </p:nvCxnSpPr>
        <p:spPr>
          <a:xfrm flipH="1">
            <a:off x="6858000" y="3675568"/>
            <a:ext cx="76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6" name="Minus Sign 125">
            <a:extLst>
              <a:ext uri="{FF2B5EF4-FFF2-40B4-BE49-F238E27FC236}">
                <a16:creationId xmlns:a16="http://schemas.microsoft.com/office/drawing/2014/main" id="{93555769-89B5-96C7-24BC-1E4F5E9B1D4E}"/>
              </a:ext>
            </a:extLst>
          </p:cNvPr>
          <p:cNvSpPr/>
          <p:nvPr/>
        </p:nvSpPr>
        <p:spPr>
          <a:xfrm>
            <a:off x="8084237" y="2756491"/>
            <a:ext cx="1516963" cy="88635"/>
          </a:xfrm>
          <a:prstGeom prst="mathMinus">
            <a:avLst/>
          </a:prstGeom>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3" name="Straight Connector 132">
            <a:extLst>
              <a:ext uri="{FF2B5EF4-FFF2-40B4-BE49-F238E27FC236}">
                <a16:creationId xmlns:a16="http://schemas.microsoft.com/office/drawing/2014/main" id="{DECFA0C7-21BB-BCED-37F8-ABF88E664B3D}"/>
              </a:ext>
            </a:extLst>
          </p:cNvPr>
          <p:cNvCxnSpPr>
            <a:cxnSpLocks/>
          </p:cNvCxnSpPr>
          <p:nvPr/>
        </p:nvCxnSpPr>
        <p:spPr>
          <a:xfrm>
            <a:off x="7315200" y="3207488"/>
            <a:ext cx="609600" cy="0"/>
          </a:xfrm>
          <a:prstGeom prst="line">
            <a:avLst/>
          </a:prstGeom>
          <a:ln>
            <a:solidFill>
              <a:schemeClr val="accent1"/>
            </a:solidFill>
            <a:prstDash val="lgDash"/>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06AB4D5D-D6CF-F242-DCA9-B4E045EB140F}"/>
              </a:ext>
            </a:extLst>
          </p:cNvPr>
          <p:cNvCxnSpPr>
            <a:cxnSpLocks/>
          </p:cNvCxnSpPr>
          <p:nvPr/>
        </p:nvCxnSpPr>
        <p:spPr>
          <a:xfrm flipH="1">
            <a:off x="990600" y="3675568"/>
            <a:ext cx="5867400" cy="7620"/>
          </a:xfrm>
          <a:prstGeom prst="line">
            <a:avLst/>
          </a:prstGeom>
          <a:ln>
            <a:solidFill>
              <a:schemeClr val="accent1"/>
            </a:solidFill>
            <a:prstDash val="lgDash"/>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18FD2498-AB37-59AC-D072-0D982501AEAA}"/>
              </a:ext>
            </a:extLst>
          </p:cNvPr>
          <p:cNvCxnSpPr>
            <a:cxnSpLocks/>
          </p:cNvCxnSpPr>
          <p:nvPr/>
        </p:nvCxnSpPr>
        <p:spPr>
          <a:xfrm>
            <a:off x="7315200" y="3675568"/>
            <a:ext cx="228600" cy="0"/>
          </a:xfrm>
          <a:prstGeom prst="line">
            <a:avLst/>
          </a:prstGeom>
          <a:ln>
            <a:solidFill>
              <a:schemeClr val="accent1"/>
            </a:solidFill>
            <a:prstDash val="lgDash"/>
          </a:ln>
        </p:spPr>
        <p:style>
          <a:lnRef idx="1">
            <a:schemeClr val="accent1"/>
          </a:lnRef>
          <a:fillRef idx="0">
            <a:schemeClr val="accent1"/>
          </a:fillRef>
          <a:effectRef idx="0">
            <a:schemeClr val="accent1"/>
          </a:effectRef>
          <a:fontRef idx="minor">
            <a:schemeClr val="tx1"/>
          </a:fontRef>
        </p:style>
      </p:cxnSp>
      <p:sp>
        <p:nvSpPr>
          <p:cNvPr id="148" name="Flowchart: Merge 147">
            <a:extLst>
              <a:ext uri="{FF2B5EF4-FFF2-40B4-BE49-F238E27FC236}">
                <a16:creationId xmlns:a16="http://schemas.microsoft.com/office/drawing/2014/main" id="{674B414F-3F1A-4BD6-BC04-5CDAA4DC910C}"/>
              </a:ext>
            </a:extLst>
          </p:cNvPr>
          <p:cNvSpPr/>
          <p:nvPr/>
        </p:nvSpPr>
        <p:spPr>
          <a:xfrm>
            <a:off x="1935481" y="3131288"/>
            <a:ext cx="76199" cy="76200"/>
          </a:xfrm>
          <a:prstGeom prst="flowChartMerge">
            <a:avLst/>
          </a:prstGeom>
          <a:noFill/>
          <a:ln w="635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a:p>
        </p:txBody>
      </p:sp>
      <p:sp>
        <p:nvSpPr>
          <p:cNvPr id="149" name="Flowchart: Merge 148">
            <a:extLst>
              <a:ext uri="{FF2B5EF4-FFF2-40B4-BE49-F238E27FC236}">
                <a16:creationId xmlns:a16="http://schemas.microsoft.com/office/drawing/2014/main" id="{863BB035-085D-C21C-FBD8-4701FE8A8A1F}"/>
              </a:ext>
            </a:extLst>
          </p:cNvPr>
          <p:cNvSpPr/>
          <p:nvPr/>
        </p:nvSpPr>
        <p:spPr>
          <a:xfrm>
            <a:off x="1894476" y="3612175"/>
            <a:ext cx="76199" cy="76200"/>
          </a:xfrm>
          <a:prstGeom prst="flowChartMerge">
            <a:avLst/>
          </a:prstGeom>
          <a:noFill/>
          <a:ln w="635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a:p>
        </p:txBody>
      </p:sp>
      <p:sp>
        <p:nvSpPr>
          <p:cNvPr id="150" name="Arrow: Right 149">
            <a:extLst>
              <a:ext uri="{FF2B5EF4-FFF2-40B4-BE49-F238E27FC236}">
                <a16:creationId xmlns:a16="http://schemas.microsoft.com/office/drawing/2014/main" id="{E4C10753-87D8-0062-126B-AB96138E3311}"/>
              </a:ext>
            </a:extLst>
          </p:cNvPr>
          <p:cNvSpPr/>
          <p:nvPr/>
        </p:nvSpPr>
        <p:spPr>
          <a:xfrm rot="257143">
            <a:off x="7669323" y="4304991"/>
            <a:ext cx="1514291" cy="5352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8FFE4DF-893F-808C-EA51-6A1066B2B219}"/>
              </a:ext>
            </a:extLst>
          </p:cNvPr>
          <p:cNvSpPr txBox="1"/>
          <p:nvPr/>
        </p:nvSpPr>
        <p:spPr>
          <a:xfrm>
            <a:off x="6289764" y="2282237"/>
            <a:ext cx="1625135" cy="646331"/>
          </a:xfrm>
          <a:prstGeom prst="rect">
            <a:avLst/>
          </a:prstGeom>
          <a:noFill/>
        </p:spPr>
        <p:txBody>
          <a:bodyPr wrap="square" rtlCol="0">
            <a:spAutoFit/>
          </a:bodyPr>
          <a:lstStyle/>
          <a:p>
            <a:pPr algn="ctr"/>
            <a:r>
              <a:rPr lang="en-US" dirty="0"/>
              <a:t>Riser </a:t>
            </a:r>
          </a:p>
          <a:p>
            <a:pPr algn="ctr"/>
            <a:r>
              <a:rPr lang="en-US" dirty="0"/>
              <a:t>structure </a:t>
            </a:r>
          </a:p>
        </p:txBody>
      </p:sp>
      <p:sp>
        <p:nvSpPr>
          <p:cNvPr id="7" name="TextBox 6">
            <a:extLst>
              <a:ext uri="{FF2B5EF4-FFF2-40B4-BE49-F238E27FC236}">
                <a16:creationId xmlns:a16="http://schemas.microsoft.com/office/drawing/2014/main" id="{D9A34DCD-95C6-E5B6-7FB6-38BF5BBC05C1}"/>
              </a:ext>
            </a:extLst>
          </p:cNvPr>
          <p:cNvSpPr txBox="1"/>
          <p:nvPr/>
        </p:nvSpPr>
        <p:spPr>
          <a:xfrm>
            <a:off x="2278379" y="2788783"/>
            <a:ext cx="2932981" cy="369332"/>
          </a:xfrm>
          <a:prstGeom prst="rect">
            <a:avLst/>
          </a:prstGeom>
          <a:noFill/>
        </p:spPr>
        <p:txBody>
          <a:bodyPr wrap="square" rtlCol="0">
            <a:spAutoFit/>
          </a:bodyPr>
          <a:lstStyle/>
          <a:p>
            <a:r>
              <a:rPr lang="en-US" dirty="0"/>
              <a:t>High stage outlet </a:t>
            </a:r>
          </a:p>
        </p:txBody>
      </p:sp>
      <p:cxnSp>
        <p:nvCxnSpPr>
          <p:cNvPr id="8" name="Straight Arrow Connector 7">
            <a:extLst>
              <a:ext uri="{FF2B5EF4-FFF2-40B4-BE49-F238E27FC236}">
                <a16:creationId xmlns:a16="http://schemas.microsoft.com/office/drawing/2014/main" id="{057BCE74-0906-72B4-01B0-E7C7635C39D2}"/>
              </a:ext>
            </a:extLst>
          </p:cNvPr>
          <p:cNvCxnSpPr>
            <a:cxnSpLocks/>
          </p:cNvCxnSpPr>
          <p:nvPr/>
        </p:nvCxnSpPr>
        <p:spPr>
          <a:xfrm>
            <a:off x="4038601" y="2970308"/>
            <a:ext cx="2740377" cy="149311"/>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4" name="TextBox 13">
            <a:extLst>
              <a:ext uri="{FF2B5EF4-FFF2-40B4-BE49-F238E27FC236}">
                <a16:creationId xmlns:a16="http://schemas.microsoft.com/office/drawing/2014/main" id="{4FB7131C-FDD1-4CA1-23D3-0404CEDDB15E}"/>
              </a:ext>
            </a:extLst>
          </p:cNvPr>
          <p:cNvSpPr txBox="1"/>
          <p:nvPr/>
        </p:nvSpPr>
        <p:spPr>
          <a:xfrm>
            <a:off x="1576419" y="3275045"/>
            <a:ext cx="3091025" cy="369332"/>
          </a:xfrm>
          <a:prstGeom prst="rect">
            <a:avLst/>
          </a:prstGeom>
          <a:noFill/>
        </p:spPr>
        <p:txBody>
          <a:bodyPr wrap="square" rtlCol="0">
            <a:spAutoFit/>
          </a:bodyPr>
          <a:lstStyle/>
          <a:p>
            <a:r>
              <a:rPr lang="en-US" dirty="0"/>
              <a:t>Intermediate stage outlet </a:t>
            </a:r>
          </a:p>
        </p:txBody>
      </p:sp>
      <p:cxnSp>
        <p:nvCxnSpPr>
          <p:cNvPr id="16" name="Straight Arrow Connector 15">
            <a:extLst>
              <a:ext uri="{FF2B5EF4-FFF2-40B4-BE49-F238E27FC236}">
                <a16:creationId xmlns:a16="http://schemas.microsoft.com/office/drawing/2014/main" id="{6A7AB3A4-8BFA-0196-BBCF-184435F08959}"/>
              </a:ext>
            </a:extLst>
          </p:cNvPr>
          <p:cNvCxnSpPr>
            <a:cxnSpLocks/>
          </p:cNvCxnSpPr>
          <p:nvPr/>
        </p:nvCxnSpPr>
        <p:spPr>
          <a:xfrm>
            <a:off x="4100450" y="3467129"/>
            <a:ext cx="2740377" cy="149311"/>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7" name="Straight Arrow Connector 16">
            <a:extLst>
              <a:ext uri="{FF2B5EF4-FFF2-40B4-BE49-F238E27FC236}">
                <a16:creationId xmlns:a16="http://schemas.microsoft.com/office/drawing/2014/main" id="{76DFC56B-C270-58C2-483B-4A6F1CD82BFE}"/>
              </a:ext>
            </a:extLst>
          </p:cNvPr>
          <p:cNvCxnSpPr>
            <a:cxnSpLocks/>
            <a:stCxn id="10" idx="3"/>
          </p:cNvCxnSpPr>
          <p:nvPr/>
        </p:nvCxnSpPr>
        <p:spPr>
          <a:xfrm>
            <a:off x="3867034" y="4043042"/>
            <a:ext cx="2609966" cy="30744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 name="Arrow: Bent 1">
            <a:extLst>
              <a:ext uri="{FF2B5EF4-FFF2-40B4-BE49-F238E27FC236}">
                <a16:creationId xmlns:a16="http://schemas.microsoft.com/office/drawing/2014/main" id="{50BA3124-B14B-C997-4F47-D7F2278A5CEB}"/>
              </a:ext>
            </a:extLst>
          </p:cNvPr>
          <p:cNvSpPr/>
          <p:nvPr/>
        </p:nvSpPr>
        <p:spPr>
          <a:xfrm rot="5400000">
            <a:off x="6884133" y="3183557"/>
            <a:ext cx="145357" cy="76196"/>
          </a:xfrm>
          <a:prstGeom prst="bentArrow">
            <a:avLst/>
          </a:prstGeom>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Arrow: Bent 8">
            <a:extLst>
              <a:ext uri="{FF2B5EF4-FFF2-40B4-BE49-F238E27FC236}">
                <a16:creationId xmlns:a16="http://schemas.microsoft.com/office/drawing/2014/main" id="{930694F5-E03C-E934-8FD3-6682B4343305}"/>
              </a:ext>
            </a:extLst>
          </p:cNvPr>
          <p:cNvSpPr/>
          <p:nvPr/>
        </p:nvSpPr>
        <p:spPr>
          <a:xfrm rot="5400000">
            <a:off x="6879411" y="3655224"/>
            <a:ext cx="145357" cy="76196"/>
          </a:xfrm>
          <a:prstGeom prst="bentArrow">
            <a:avLst/>
          </a:prstGeom>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aphicFrame>
        <p:nvGraphicFramePr>
          <p:cNvPr id="78" name="Table 77">
            <a:extLst>
              <a:ext uri="{FF2B5EF4-FFF2-40B4-BE49-F238E27FC236}">
                <a16:creationId xmlns:a16="http://schemas.microsoft.com/office/drawing/2014/main" id="{BFE4CE7E-A817-433C-53BD-462A427E64EC}"/>
              </a:ext>
            </a:extLst>
          </p:cNvPr>
          <p:cNvGraphicFramePr>
            <a:graphicFrameLocks noGrp="1"/>
          </p:cNvGraphicFramePr>
          <p:nvPr/>
        </p:nvGraphicFramePr>
        <p:xfrm>
          <a:off x="3221390" y="5028574"/>
          <a:ext cx="5749218" cy="1139022"/>
        </p:xfrm>
        <a:graphic>
          <a:graphicData uri="http://schemas.openxmlformats.org/drawingml/2006/table">
            <a:tbl>
              <a:tblPr firstRow="1" bandRow="1">
                <a:tableStyleId>{5C22544A-7EE6-4342-B048-85BDC9FD1C3A}</a:tableStyleId>
              </a:tblPr>
              <a:tblGrid>
                <a:gridCol w="2002879">
                  <a:extLst>
                    <a:ext uri="{9D8B030D-6E8A-4147-A177-3AD203B41FA5}">
                      <a16:colId xmlns:a16="http://schemas.microsoft.com/office/drawing/2014/main" val="1481934681"/>
                    </a:ext>
                  </a:extLst>
                </a:gridCol>
                <a:gridCol w="3746339">
                  <a:extLst>
                    <a:ext uri="{9D8B030D-6E8A-4147-A177-3AD203B41FA5}">
                      <a16:colId xmlns:a16="http://schemas.microsoft.com/office/drawing/2014/main" val="3431368855"/>
                    </a:ext>
                  </a:extLst>
                </a:gridCol>
              </a:tblGrid>
              <a:tr h="407502">
                <a:tc>
                  <a:txBody>
                    <a:bodyPr/>
                    <a:lstStyle/>
                    <a:p>
                      <a:pPr algn="ctr"/>
                      <a:r>
                        <a:rPr lang="en-US" dirty="0"/>
                        <a:t>Scenario </a:t>
                      </a:r>
                    </a:p>
                  </a:txBody>
                  <a:tcPr/>
                </a:tc>
                <a:tc>
                  <a:txBody>
                    <a:bodyPr/>
                    <a:lstStyle/>
                    <a:p>
                      <a:pPr algn="ctr"/>
                      <a:r>
                        <a:rPr lang="en-US" dirty="0"/>
                        <a:t>Riser structure height increased  </a:t>
                      </a:r>
                    </a:p>
                  </a:txBody>
                  <a:tcPr/>
                </a:tc>
                <a:extLst>
                  <a:ext uri="{0D108BD9-81ED-4DB2-BD59-A6C34878D82A}">
                    <a16:rowId xmlns:a16="http://schemas.microsoft.com/office/drawing/2014/main" val="2335657231"/>
                  </a:ext>
                </a:extLst>
              </a:tr>
              <a:tr h="260127">
                <a:tc>
                  <a:txBody>
                    <a:bodyPr/>
                    <a:lstStyle/>
                    <a:p>
                      <a:pPr algn="ctr"/>
                      <a:r>
                        <a:rPr lang="en-US" dirty="0"/>
                        <a:t>Ep</a:t>
                      </a:r>
                    </a:p>
                  </a:txBody>
                  <a:tcPr/>
                </a:tc>
                <a:tc>
                  <a:txBody>
                    <a:bodyPr/>
                    <a:lstStyle/>
                    <a:p>
                      <a:pPr algn="ctr"/>
                      <a:r>
                        <a:rPr lang="en-US" dirty="0"/>
                        <a:t>5 ponds</a:t>
                      </a:r>
                    </a:p>
                  </a:txBody>
                  <a:tcPr/>
                </a:tc>
                <a:extLst>
                  <a:ext uri="{0D108BD9-81ED-4DB2-BD59-A6C34878D82A}">
                    <a16:rowId xmlns:a16="http://schemas.microsoft.com/office/drawing/2014/main" val="527503965"/>
                  </a:ext>
                </a:extLst>
              </a:tr>
              <a:tr h="260127">
                <a:tc>
                  <a:txBody>
                    <a:bodyPr/>
                    <a:lstStyle/>
                    <a:p>
                      <a:pPr algn="ctr"/>
                      <a:r>
                        <a:rPr lang="en-US" dirty="0"/>
                        <a:t>Ew</a:t>
                      </a:r>
                    </a:p>
                  </a:txBody>
                  <a:tcPr/>
                </a:tc>
                <a:tc>
                  <a:txBody>
                    <a:bodyPr/>
                    <a:lstStyle/>
                    <a:p>
                      <a:pPr algn="ctr"/>
                      <a:r>
                        <a:rPr lang="en-US" dirty="0"/>
                        <a:t>2 ponds</a:t>
                      </a:r>
                    </a:p>
                  </a:txBody>
                  <a:tcPr/>
                </a:tc>
                <a:extLst>
                  <a:ext uri="{0D108BD9-81ED-4DB2-BD59-A6C34878D82A}">
                    <a16:rowId xmlns:a16="http://schemas.microsoft.com/office/drawing/2014/main" val="263522426"/>
                  </a:ext>
                </a:extLst>
              </a:tr>
            </a:tbl>
          </a:graphicData>
        </a:graphic>
      </p:graphicFrame>
    </p:spTree>
    <p:extLst>
      <p:ext uri="{BB962C8B-B14F-4D97-AF65-F5344CB8AC3E}">
        <p14:creationId xmlns:p14="http://schemas.microsoft.com/office/powerpoint/2010/main" val="29281171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7400E4-33E1-4755-9DA8-AC1204E417E8}"/>
              </a:ext>
            </a:extLst>
          </p:cNvPr>
          <p:cNvSpPr>
            <a:spLocks noGrp="1"/>
          </p:cNvSpPr>
          <p:nvPr>
            <p:ph type="title"/>
          </p:nvPr>
        </p:nvSpPr>
        <p:spPr/>
        <p:txBody>
          <a:bodyPr/>
          <a:lstStyle/>
          <a:p>
            <a:r>
              <a:rPr lang="en-US" dirty="0"/>
              <a:t>Acknowledgment Slide</a:t>
            </a:r>
          </a:p>
        </p:txBody>
      </p:sp>
      <p:sp>
        <p:nvSpPr>
          <p:cNvPr id="3" name="Content Placeholder 2">
            <a:extLst>
              <a:ext uri="{FF2B5EF4-FFF2-40B4-BE49-F238E27FC236}">
                <a16:creationId xmlns:a16="http://schemas.microsoft.com/office/drawing/2014/main" id="{E74AA8B6-E290-4A7F-A617-3D4FD426B80D}"/>
              </a:ext>
            </a:extLst>
          </p:cNvPr>
          <p:cNvSpPr>
            <a:spLocks noGrp="1"/>
          </p:cNvSpPr>
          <p:nvPr>
            <p:ph idx="1"/>
          </p:nvPr>
        </p:nvSpPr>
        <p:spPr>
          <a:xfrm>
            <a:off x="1097280" y="2048256"/>
            <a:ext cx="10058400" cy="3820838"/>
          </a:xfrm>
        </p:spPr>
        <p:txBody>
          <a:bodyPr/>
          <a:lstStyle/>
          <a:p>
            <a:r>
              <a:rPr lang="en-US" dirty="0"/>
              <a:t>We thank the many partners who support the Restoration Research program for their funding and interest.  Major funding for this phase of the work was provided by the U.S. Environmental Protection Agency.  We also thank the US Geological Survey and Montgomery County for sharing data and their personal observations of Tributary 109.</a:t>
            </a:r>
          </a:p>
          <a:p>
            <a:endParaRPr lang="en-US" dirty="0"/>
          </a:p>
        </p:txBody>
      </p:sp>
      <p:pic>
        <p:nvPicPr>
          <p:cNvPr id="14" name="Picture 13" descr="https://encrypted-tbn0.gstatic.com/images?q=tbn:ANd9GcRGTUVx8ktXG7ALkbhfqYMyJlr82L6mJMfwFvFRxWrd9zFAeFy2">
            <a:extLst>
              <a:ext uri="{FF2B5EF4-FFF2-40B4-BE49-F238E27FC236}">
                <a16:creationId xmlns:a16="http://schemas.microsoft.com/office/drawing/2014/main" id="{0EA81CBA-6EA4-B76C-3A5C-8DCE81252610}"/>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184357" y="3523717"/>
            <a:ext cx="1168723"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
            <a:extLst>
              <a:ext uri="{FF2B5EF4-FFF2-40B4-BE49-F238E27FC236}">
                <a16:creationId xmlns:a16="http://schemas.microsoft.com/office/drawing/2014/main" id="{BDE87C86-A44E-F081-4BB8-41CD75ABD7FF}"/>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071153" y="5109406"/>
            <a:ext cx="1121019" cy="679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6" descr="A picture containing drawing&#10;&#10;Description automatically generated">
            <a:extLst>
              <a:ext uri="{FF2B5EF4-FFF2-40B4-BE49-F238E27FC236}">
                <a16:creationId xmlns:a16="http://schemas.microsoft.com/office/drawing/2014/main" id="{0A757CDB-EB12-34BB-D374-A6842DE373B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72965" y="5280248"/>
            <a:ext cx="1933244" cy="582816"/>
          </a:xfrm>
          <a:prstGeom prst="rect">
            <a:avLst/>
          </a:prstGeom>
        </p:spPr>
      </p:pic>
      <p:pic>
        <p:nvPicPr>
          <p:cNvPr id="18" name="Picture 5">
            <a:extLst>
              <a:ext uri="{FF2B5EF4-FFF2-40B4-BE49-F238E27FC236}">
                <a16:creationId xmlns:a16="http://schemas.microsoft.com/office/drawing/2014/main" id="{708EECB9-F047-6AC5-E9A0-546B13161EE4}"/>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605614" y="5199145"/>
            <a:ext cx="905410" cy="745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
            <a:extLst>
              <a:ext uri="{FF2B5EF4-FFF2-40B4-BE49-F238E27FC236}">
                <a16:creationId xmlns:a16="http://schemas.microsoft.com/office/drawing/2014/main" id="{83E9642C-6543-CB14-9E7E-FCFE7D6CD02B}"/>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628142" y="4930776"/>
            <a:ext cx="1002434" cy="10370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a:extLst>
              <a:ext uri="{FF2B5EF4-FFF2-40B4-BE49-F238E27FC236}">
                <a16:creationId xmlns:a16="http://schemas.microsoft.com/office/drawing/2014/main" id="{C023C703-015D-AA75-8D66-EB6A84F6CA20}"/>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668762" y="4868381"/>
            <a:ext cx="821444" cy="1130428"/>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a:extLst>
              <a:ext uri="{FF2B5EF4-FFF2-40B4-BE49-F238E27FC236}">
                <a16:creationId xmlns:a16="http://schemas.microsoft.com/office/drawing/2014/main" id="{97C8D522-0422-04BF-6A93-66ACC4163A0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13230" y="5216462"/>
            <a:ext cx="2421799" cy="582816"/>
          </a:xfrm>
          <a:prstGeom prst="rect">
            <a:avLst/>
          </a:prstGeom>
        </p:spPr>
      </p:pic>
      <p:pic>
        <p:nvPicPr>
          <p:cNvPr id="22" name="Picture 21">
            <a:extLst>
              <a:ext uri="{FF2B5EF4-FFF2-40B4-BE49-F238E27FC236}">
                <a16:creationId xmlns:a16="http://schemas.microsoft.com/office/drawing/2014/main" id="{CD2E4AC3-8A9A-5025-0932-03CDB5AAD575}"/>
              </a:ext>
            </a:extLst>
          </p:cNvPr>
          <p:cNvPicPr>
            <a:picLocks noChangeAspect="1"/>
          </p:cNvPicPr>
          <p:nvPr/>
        </p:nvPicPr>
        <p:blipFill>
          <a:blip r:embed="rId9"/>
          <a:stretch>
            <a:fillRect/>
          </a:stretch>
        </p:blipFill>
        <p:spPr>
          <a:xfrm>
            <a:off x="8890692" y="4947601"/>
            <a:ext cx="1002435" cy="944229"/>
          </a:xfrm>
          <a:prstGeom prst="rect">
            <a:avLst/>
          </a:prstGeom>
        </p:spPr>
      </p:pic>
      <p:pic>
        <p:nvPicPr>
          <p:cNvPr id="13" name="Picture 12">
            <a:extLst>
              <a:ext uri="{FF2B5EF4-FFF2-40B4-BE49-F238E27FC236}">
                <a16:creationId xmlns:a16="http://schemas.microsoft.com/office/drawing/2014/main" id="{43DD2573-AC6C-4965-B76B-6B9B74DB37DD}"/>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630576" y="3523717"/>
            <a:ext cx="1555398" cy="594829"/>
          </a:xfrm>
          <a:prstGeom prst="rect">
            <a:avLst/>
          </a:prstGeom>
        </p:spPr>
      </p:pic>
      <p:pic>
        <p:nvPicPr>
          <p:cNvPr id="23" name="Picture 22" descr="&#10;&#10;&#10;">
            <a:extLst>
              <a:ext uri="{FF2B5EF4-FFF2-40B4-BE49-F238E27FC236}">
                <a16:creationId xmlns:a16="http://schemas.microsoft.com/office/drawing/2014/main" id="{C2758128-654B-4CA8-8B54-A929A126335E}"/>
              </a:ext>
            </a:extLst>
          </p:cNvPr>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5605614" y="3429000"/>
            <a:ext cx="954637" cy="888342"/>
          </a:xfrm>
          <a:prstGeom prst="rect">
            <a:avLst/>
          </a:prstGeom>
          <a:noFill/>
          <a:ln w="9525">
            <a:noFill/>
            <a:miter lim="800000"/>
            <a:headEnd/>
            <a:tailEnd/>
          </a:ln>
        </p:spPr>
      </p:pic>
    </p:spTree>
    <p:extLst>
      <p:ext uri="{BB962C8B-B14F-4D97-AF65-F5344CB8AC3E}">
        <p14:creationId xmlns:p14="http://schemas.microsoft.com/office/powerpoint/2010/main" val="15542859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3A861B1-2C39-6274-4DE1-D59DAE490F61}"/>
              </a:ext>
            </a:extLst>
          </p:cNvPr>
          <p:cNvSpPr>
            <a:spLocks noGrp="1"/>
          </p:cNvSpPr>
          <p:nvPr>
            <p:ph type="sldNum" sz="quarter" idx="12"/>
          </p:nvPr>
        </p:nvSpPr>
        <p:spPr/>
        <p:txBody>
          <a:bodyPr/>
          <a:lstStyle/>
          <a:p>
            <a:fld id="{FEACF12A-E37A-4AA9-A305-51B38E0DBB73}" type="slidenum">
              <a:rPr lang="en-US" smtClean="0"/>
              <a:t>30</a:t>
            </a:fld>
            <a:endParaRPr lang="en-US"/>
          </a:p>
        </p:txBody>
      </p:sp>
      <p:pic>
        <p:nvPicPr>
          <p:cNvPr id="10" name="Picture 9">
            <a:extLst>
              <a:ext uri="{FF2B5EF4-FFF2-40B4-BE49-F238E27FC236}">
                <a16:creationId xmlns:a16="http://schemas.microsoft.com/office/drawing/2014/main" id="{9A8D2022-EB17-A7A9-F2CA-60843DD1725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466850" y="419099"/>
            <a:ext cx="8560019" cy="6305575"/>
          </a:xfrm>
          <a:prstGeom prst="rect">
            <a:avLst/>
          </a:prstGeom>
        </p:spPr>
      </p:pic>
      <p:sp>
        <p:nvSpPr>
          <p:cNvPr id="13" name="TextBox 12">
            <a:extLst>
              <a:ext uri="{FF2B5EF4-FFF2-40B4-BE49-F238E27FC236}">
                <a16:creationId xmlns:a16="http://schemas.microsoft.com/office/drawing/2014/main" id="{C8E445A7-C952-70F4-A86A-C065B4CB7C37}"/>
              </a:ext>
            </a:extLst>
          </p:cNvPr>
          <p:cNvSpPr txBox="1"/>
          <p:nvPr/>
        </p:nvSpPr>
        <p:spPr>
          <a:xfrm>
            <a:off x="7765645" y="904875"/>
            <a:ext cx="1828800" cy="3693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r>
              <a:rPr lang="en-US" dirty="0"/>
              <a:t>1-yr, 24 hr. storm</a:t>
            </a:r>
          </a:p>
        </p:txBody>
      </p:sp>
    </p:spTree>
    <p:extLst>
      <p:ext uri="{BB962C8B-B14F-4D97-AF65-F5344CB8AC3E}">
        <p14:creationId xmlns:p14="http://schemas.microsoft.com/office/powerpoint/2010/main" val="24993031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A209A-172F-4997-8BDA-00F1E6B52D4A}"/>
              </a:ext>
            </a:extLst>
          </p:cNvPr>
          <p:cNvSpPr>
            <a:spLocks noGrp="1"/>
          </p:cNvSpPr>
          <p:nvPr>
            <p:ph type="title"/>
          </p:nvPr>
        </p:nvSpPr>
        <p:spPr/>
        <p:txBody>
          <a:bodyPr/>
          <a:lstStyle/>
          <a:p>
            <a:r>
              <a:rPr lang="en-US" dirty="0"/>
              <a:t>Ratio of sediment transported after development to before development</a:t>
            </a:r>
          </a:p>
        </p:txBody>
      </p:sp>
      <p:sp>
        <p:nvSpPr>
          <p:cNvPr id="4" name="Slide Number Placeholder 3">
            <a:extLst>
              <a:ext uri="{FF2B5EF4-FFF2-40B4-BE49-F238E27FC236}">
                <a16:creationId xmlns:a16="http://schemas.microsoft.com/office/drawing/2014/main" id="{6843ECE9-F84B-9E7A-DBC1-422DAE4392D0}"/>
              </a:ext>
            </a:extLst>
          </p:cNvPr>
          <p:cNvSpPr>
            <a:spLocks noGrp="1"/>
          </p:cNvSpPr>
          <p:nvPr>
            <p:ph type="sldNum" sz="quarter" idx="12"/>
          </p:nvPr>
        </p:nvSpPr>
        <p:spPr/>
        <p:txBody>
          <a:bodyPr/>
          <a:lstStyle/>
          <a:p>
            <a:fld id="{FEACF12A-E37A-4AA9-A305-51B38E0DBB73}" type="slidenum">
              <a:rPr lang="en-US" smtClean="0"/>
              <a:t>31</a:t>
            </a:fld>
            <a:endParaRPr lang="en-US"/>
          </a:p>
        </p:txBody>
      </p:sp>
      <p:graphicFrame>
        <p:nvGraphicFramePr>
          <p:cNvPr id="7" name="Content Placeholder 6">
            <a:extLst>
              <a:ext uri="{FF2B5EF4-FFF2-40B4-BE49-F238E27FC236}">
                <a16:creationId xmlns:a16="http://schemas.microsoft.com/office/drawing/2014/main" id="{C423DF37-E219-C8C3-9578-B198E3A87CBA}"/>
              </a:ext>
            </a:extLst>
          </p:cNvPr>
          <p:cNvGraphicFramePr>
            <a:graphicFrameLocks noGrp="1"/>
          </p:cNvGraphicFramePr>
          <p:nvPr>
            <p:ph idx="4294967295"/>
          </p:nvPr>
        </p:nvGraphicFramePr>
        <p:xfrm>
          <a:off x="1676400" y="1928813"/>
          <a:ext cx="10515600" cy="435133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640600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BE33D05-1C3D-D6D0-C146-AFD42912EC40}"/>
              </a:ext>
            </a:extLst>
          </p:cNvPr>
          <p:cNvSpPr>
            <a:spLocks noGrp="1"/>
          </p:cNvSpPr>
          <p:nvPr>
            <p:ph type="sldNum" sz="quarter" idx="12"/>
          </p:nvPr>
        </p:nvSpPr>
        <p:spPr/>
        <p:txBody>
          <a:bodyPr/>
          <a:lstStyle/>
          <a:p>
            <a:fld id="{FEACF12A-E37A-4AA9-A305-51B38E0DBB73}" type="slidenum">
              <a:rPr lang="en-US" smtClean="0"/>
              <a:t>32</a:t>
            </a:fld>
            <a:endParaRPr lang="en-US"/>
          </a:p>
        </p:txBody>
      </p:sp>
      <p:sp>
        <p:nvSpPr>
          <p:cNvPr id="10" name="Title 9">
            <a:extLst>
              <a:ext uri="{FF2B5EF4-FFF2-40B4-BE49-F238E27FC236}">
                <a16:creationId xmlns:a16="http://schemas.microsoft.com/office/drawing/2014/main" id="{95CD9064-E9D5-0C84-E629-92CF054ABAB5}"/>
              </a:ext>
            </a:extLst>
          </p:cNvPr>
          <p:cNvSpPr>
            <a:spLocks noGrp="1"/>
          </p:cNvSpPr>
          <p:nvPr>
            <p:ph type="title" idx="4294967295"/>
          </p:nvPr>
        </p:nvSpPr>
        <p:spPr>
          <a:xfrm>
            <a:off x="447675" y="599634"/>
            <a:ext cx="11296650" cy="549275"/>
          </a:xfrm>
        </p:spPr>
        <p:txBody>
          <a:bodyPr>
            <a:noAutofit/>
          </a:bodyPr>
          <a:lstStyle/>
          <a:p>
            <a:r>
              <a:rPr lang="en-US" sz="3600" b="1" dirty="0"/>
              <a:t>Designing SCMs based on sediment transport considerations significantly reduces channel disturbance </a:t>
            </a:r>
          </a:p>
        </p:txBody>
      </p:sp>
      <p:pic>
        <p:nvPicPr>
          <p:cNvPr id="6" name="Picture 5">
            <a:extLst>
              <a:ext uri="{FF2B5EF4-FFF2-40B4-BE49-F238E27FC236}">
                <a16:creationId xmlns:a16="http://schemas.microsoft.com/office/drawing/2014/main" id="{2A7FEB46-ED74-42FD-BC06-98658FCEC6A4}"/>
              </a:ext>
            </a:extLst>
          </p:cNvPr>
          <p:cNvPicPr/>
          <p:nvPr/>
        </p:nvPicPr>
        <p:blipFill>
          <a:blip r:embed="rId3" cstate="print">
            <a:extLst>
              <a:ext uri="{28A0092B-C50C-407E-A947-70E740481C1C}">
                <a14:useLocalDpi xmlns:a14="http://schemas.microsoft.com/office/drawing/2010/main" val="0"/>
              </a:ext>
            </a:extLst>
          </a:blip>
          <a:stretch>
            <a:fillRect/>
          </a:stretch>
        </p:blipFill>
        <p:spPr bwMode="auto">
          <a:xfrm>
            <a:off x="1200151" y="1284667"/>
            <a:ext cx="8995092" cy="5039360"/>
          </a:xfrm>
          <a:prstGeom prst="rect">
            <a:avLst/>
          </a:prstGeom>
          <a:noFill/>
        </p:spPr>
      </p:pic>
      <p:sp>
        <p:nvSpPr>
          <p:cNvPr id="2" name="TextBox 1">
            <a:extLst>
              <a:ext uri="{FF2B5EF4-FFF2-40B4-BE49-F238E27FC236}">
                <a16:creationId xmlns:a16="http://schemas.microsoft.com/office/drawing/2014/main" id="{D62191B9-B560-4090-B56D-08699527A8D9}"/>
              </a:ext>
            </a:extLst>
          </p:cNvPr>
          <p:cNvSpPr txBox="1"/>
          <p:nvPr/>
        </p:nvSpPr>
        <p:spPr>
          <a:xfrm>
            <a:off x="7070837" y="3237614"/>
            <a:ext cx="4673488" cy="1477328"/>
          </a:xfrm>
          <a:prstGeom prst="rect">
            <a:avLst/>
          </a:prstGeom>
          <a:solidFill>
            <a:schemeClr val="bg1"/>
          </a:solidFill>
        </p:spPr>
        <p:txBody>
          <a:bodyPr wrap="square" rtlCol="0">
            <a:spAutoFit/>
          </a:bodyPr>
          <a:lstStyle/>
          <a:p>
            <a:pPr marL="285750" indent="-285750">
              <a:buClr>
                <a:schemeClr val="accent1"/>
              </a:buClr>
              <a:buFont typeface="Wingdings" panose="05000000000000000000" pitchFamily="2" charset="2"/>
              <a:buChar char="§"/>
            </a:pPr>
            <a:r>
              <a:rPr lang="en-US" dirty="0"/>
              <a:t>Did not achieve Ep or </a:t>
            </a:r>
            <a:r>
              <a:rPr lang="en-US" dirty="0" err="1"/>
              <a:t>Ew</a:t>
            </a:r>
            <a:r>
              <a:rPr lang="en-US" dirty="0"/>
              <a:t> = 1.0 with just changes in outlet structure – will need to enlarge the ponds slightly.</a:t>
            </a:r>
          </a:p>
          <a:p>
            <a:pPr marL="285750" indent="-285750">
              <a:buClr>
                <a:schemeClr val="accent1"/>
              </a:buClr>
              <a:buFont typeface="Wingdings" panose="05000000000000000000" pitchFamily="2" charset="2"/>
              <a:buChar char="§"/>
            </a:pPr>
            <a:r>
              <a:rPr lang="en-US" dirty="0"/>
              <a:t>Ep and </a:t>
            </a:r>
            <a:r>
              <a:rPr lang="en-US" dirty="0" err="1"/>
              <a:t>Ew</a:t>
            </a:r>
            <a:r>
              <a:rPr lang="en-US" dirty="0"/>
              <a:t> calculated using 24-hr design storms, not continuous simulation</a:t>
            </a:r>
          </a:p>
        </p:txBody>
      </p:sp>
    </p:spTree>
    <p:extLst>
      <p:ext uri="{BB962C8B-B14F-4D97-AF65-F5344CB8AC3E}">
        <p14:creationId xmlns:p14="http://schemas.microsoft.com/office/powerpoint/2010/main" val="2073974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85423-3AA6-419E-BE8C-3A5693A9F690}"/>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DAB2A1D2-396D-499A-9059-78A8E96800B6}"/>
              </a:ext>
            </a:extLst>
          </p:cNvPr>
          <p:cNvSpPr>
            <a:spLocks noGrp="1"/>
          </p:cNvSpPr>
          <p:nvPr>
            <p:ph idx="1"/>
          </p:nvPr>
        </p:nvSpPr>
        <p:spPr>
          <a:xfrm>
            <a:off x="1097280" y="1845733"/>
            <a:ext cx="10058400" cy="4403991"/>
          </a:xfrm>
        </p:spPr>
        <p:txBody>
          <a:bodyPr>
            <a:normAutofit/>
          </a:bodyPr>
          <a:lstStyle/>
          <a:p>
            <a:pPr marL="234950" indent="-234950">
              <a:spcBef>
                <a:spcPts val="0"/>
              </a:spcBef>
              <a:buFont typeface="Wingdings" panose="05000000000000000000" pitchFamily="2" charset="2"/>
              <a:buChar char="§"/>
            </a:pPr>
            <a:r>
              <a:rPr lang="en-US" sz="2400" dirty="0"/>
              <a:t>Unified stormwater sizing criteria (and environmental site design) is an improvement over conventional stormwater management, but will not protect channel stability.</a:t>
            </a:r>
          </a:p>
          <a:p>
            <a:pPr marL="234950" indent="-234950">
              <a:spcBef>
                <a:spcPts val="0"/>
              </a:spcBef>
              <a:buFont typeface="Wingdings" panose="05000000000000000000" pitchFamily="2" charset="2"/>
              <a:buChar char="§"/>
            </a:pPr>
            <a:r>
              <a:rPr lang="en-US" sz="2400" dirty="0"/>
              <a:t>To protect channel stability, stormwater management needs to be designed to meet sediment transport or effective work targets.</a:t>
            </a:r>
          </a:p>
          <a:p>
            <a:pPr marL="234950" indent="-234950">
              <a:spcBef>
                <a:spcPts val="0"/>
              </a:spcBef>
              <a:buFont typeface="Wingdings" panose="05000000000000000000" pitchFamily="2" charset="2"/>
              <a:buChar char="§"/>
            </a:pPr>
            <a:r>
              <a:rPr lang="en-US" sz="2400" dirty="0"/>
              <a:t>Stormwater storage is needed to manage high flows.</a:t>
            </a:r>
          </a:p>
          <a:p>
            <a:pPr marL="234950" indent="-234950">
              <a:spcBef>
                <a:spcPts val="0"/>
              </a:spcBef>
              <a:buFont typeface="Wingdings" panose="05000000000000000000" pitchFamily="2" charset="2"/>
              <a:buChar char="§"/>
            </a:pPr>
            <a:r>
              <a:rPr lang="en-US" sz="2400" dirty="0"/>
              <a:t>An investment in good stormwater management now will mean fewer repairs to sewer lines, culverts, and bridges and improved stream physical integrity</a:t>
            </a:r>
            <a:endParaRPr lang="en-US" dirty="0"/>
          </a:p>
        </p:txBody>
      </p:sp>
      <p:pic>
        <p:nvPicPr>
          <p:cNvPr id="4" name="Picture 3">
            <a:extLst>
              <a:ext uri="{FF2B5EF4-FFF2-40B4-BE49-F238E27FC236}">
                <a16:creationId xmlns:a16="http://schemas.microsoft.com/office/drawing/2014/main" id="{A8A24ADB-8AD6-421C-B5E6-48CED6B6B9C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0441578" y="5833732"/>
            <a:ext cx="1741714" cy="490821"/>
          </a:xfrm>
          <a:prstGeom prst="rect">
            <a:avLst/>
          </a:prstGeom>
        </p:spPr>
      </p:pic>
    </p:spTree>
    <p:extLst>
      <p:ext uri="{BB962C8B-B14F-4D97-AF65-F5344CB8AC3E}">
        <p14:creationId xmlns:p14="http://schemas.microsoft.com/office/powerpoint/2010/main" val="3121757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noChangeArrowheads="1"/>
          </p:cNvSpPr>
          <p:nvPr>
            <p:ph type="title"/>
            <p:custDataLst>
              <p:tags r:id="rId1"/>
            </p:custDataLst>
          </p:nvPr>
        </p:nvSpPr>
        <p:spPr/>
        <p:txBody>
          <a:bodyPr/>
          <a:lstStyle/>
          <a:p>
            <a:pPr eaLnBrk="1" hangingPunct="1"/>
            <a:r>
              <a:rPr lang="en-US" altLang="en-US" dirty="0"/>
              <a:t>Questions?</a:t>
            </a:r>
          </a:p>
        </p:txBody>
      </p:sp>
      <p:pic>
        <p:nvPicPr>
          <p:cNvPr id="23555" name="Picture 5" descr="P1010008"/>
          <p:cNvPicPr>
            <a:picLocks noChangeAspect="1" noChangeArrowheads="1"/>
          </p:cNvPicPr>
          <p:nvPr>
            <p:custDataLst>
              <p:tags r:id="rId2"/>
            </p:custDataLst>
          </p:nvPr>
        </p:nvPicPr>
        <p:blipFill>
          <a:blip r:embed="rId6" cstate="screen">
            <a:extLst>
              <a:ext uri="{28A0092B-C50C-407E-A947-70E740481C1C}">
                <a14:useLocalDpi xmlns:a14="http://schemas.microsoft.com/office/drawing/2010/main"/>
              </a:ext>
            </a:extLst>
          </a:blip>
          <a:srcRect/>
          <a:stretch>
            <a:fillRect/>
          </a:stretch>
        </p:blipFill>
        <p:spPr bwMode="auto">
          <a:xfrm>
            <a:off x="0" y="-1143000"/>
            <a:ext cx="12192000" cy="914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Text Box 6"/>
          <p:cNvSpPr txBox="1">
            <a:spLocks noChangeArrowheads="1"/>
          </p:cNvSpPr>
          <p:nvPr>
            <p:custDataLst>
              <p:tags r:id="rId3"/>
            </p:custDataLst>
          </p:nvPr>
        </p:nvSpPr>
        <p:spPr bwMode="auto">
          <a:xfrm>
            <a:off x="4953001" y="4800600"/>
            <a:ext cx="3254375"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pPr eaLnBrk="1" hangingPunct="1">
              <a:spcBef>
                <a:spcPct val="50000"/>
              </a:spcBef>
            </a:pPr>
            <a:r>
              <a:rPr lang="en-US" altLang="en-US" sz="4400" b="0" dirty="0">
                <a:solidFill>
                  <a:schemeClr val="bg1"/>
                </a:solidFill>
              </a:rPr>
              <a:t>Questions?</a:t>
            </a:r>
          </a:p>
          <a:p>
            <a:pPr eaLnBrk="1" hangingPunct="1">
              <a:spcBef>
                <a:spcPct val="50000"/>
              </a:spcBef>
            </a:pPr>
            <a:endParaRPr lang="en-US" altLang="en-US" sz="4400" b="0" dirty="0">
              <a:solidFill>
                <a:schemeClr val="bg1"/>
              </a:solidFill>
            </a:endParaRPr>
          </a:p>
        </p:txBody>
      </p:sp>
    </p:spTree>
    <p:extLst>
      <p:ext uri="{BB962C8B-B14F-4D97-AF65-F5344CB8AC3E}">
        <p14:creationId xmlns:p14="http://schemas.microsoft.com/office/powerpoint/2010/main" val="1525282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2514F08-56D7-4355-8ADF-92FBDB28FF2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921830" y="2416866"/>
            <a:ext cx="4391007" cy="3293256"/>
          </a:xfrm>
          <a:prstGeom prst="rect">
            <a:avLst/>
          </a:prstGeom>
          <a:effectLst>
            <a:outerShdw blurRad="50800" dist="38100" dir="5400000" algn="t" rotWithShape="0">
              <a:prstClr val="black">
                <a:alpha val="40000"/>
              </a:prstClr>
            </a:outerShdw>
            <a:softEdge rad="88900"/>
          </a:effectLst>
        </p:spPr>
      </p:pic>
      <p:pic>
        <p:nvPicPr>
          <p:cNvPr id="13" name="Picture 12">
            <a:extLst>
              <a:ext uri="{FF2B5EF4-FFF2-40B4-BE49-F238E27FC236}">
                <a16:creationId xmlns:a16="http://schemas.microsoft.com/office/drawing/2014/main" id="{BC01050B-BFB6-4A6F-899D-FA291C02B87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5101087" y="1867990"/>
            <a:ext cx="5920609" cy="4440457"/>
          </a:xfrm>
          <a:prstGeom prst="rect">
            <a:avLst/>
          </a:prstGeom>
          <a:effectLst>
            <a:outerShdw blurRad="50800" dist="38100" dir="8100000" algn="tr" rotWithShape="0">
              <a:prstClr val="black">
                <a:alpha val="40000"/>
              </a:prstClr>
            </a:outerShdw>
            <a:softEdge rad="127000"/>
          </a:effectLst>
        </p:spPr>
      </p:pic>
      <p:sp>
        <p:nvSpPr>
          <p:cNvPr id="14" name="Title 1">
            <a:extLst>
              <a:ext uri="{FF2B5EF4-FFF2-40B4-BE49-F238E27FC236}">
                <a16:creationId xmlns:a16="http://schemas.microsoft.com/office/drawing/2014/main" id="{8F545310-3F00-491C-9ECE-F38C07BE13FA}"/>
              </a:ext>
            </a:extLst>
          </p:cNvPr>
          <p:cNvSpPr txBox="1">
            <a:spLocks/>
          </p:cNvSpPr>
          <p:nvPr/>
        </p:nvSpPr>
        <p:spPr>
          <a:xfrm>
            <a:off x="1097280" y="295405"/>
            <a:ext cx="10058400" cy="1450757"/>
          </a:xfrm>
          <a:prstGeom prst="rect">
            <a:avLst/>
          </a:prstGeom>
        </p:spPr>
        <p:txBody>
          <a:bodyPr vert="horz" lIns="91440" tIns="45720" rIns="91440" bIns="45720" rtlCol="0" anchor="b">
            <a:normAutofit fontScale="975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dirty="0"/>
              <a:t>Paying for good stormwater management now means you don’t pay to fix things later.</a:t>
            </a:r>
          </a:p>
        </p:txBody>
      </p:sp>
    </p:spTree>
    <p:extLst>
      <p:ext uri="{BB962C8B-B14F-4D97-AF65-F5344CB8AC3E}">
        <p14:creationId xmlns:p14="http://schemas.microsoft.com/office/powerpoint/2010/main" val="1959018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4CEBED-01D3-43AB-BB41-79B55E44CEA8}"/>
              </a:ext>
            </a:extLst>
          </p:cNvPr>
          <p:cNvSpPr>
            <a:spLocks noGrp="1"/>
          </p:cNvSpPr>
          <p:nvPr>
            <p:ph type="title"/>
          </p:nvPr>
        </p:nvSpPr>
        <p:spPr/>
        <p:txBody>
          <a:bodyPr>
            <a:normAutofit/>
          </a:bodyPr>
          <a:lstStyle/>
          <a:p>
            <a:r>
              <a:rPr lang="en-US" sz="4000" dirty="0"/>
              <a:t>How can we develop land and protect streams?</a:t>
            </a:r>
          </a:p>
        </p:txBody>
      </p:sp>
      <p:sp>
        <p:nvSpPr>
          <p:cNvPr id="3" name="Content Placeholder 2">
            <a:extLst>
              <a:ext uri="{FF2B5EF4-FFF2-40B4-BE49-F238E27FC236}">
                <a16:creationId xmlns:a16="http://schemas.microsoft.com/office/drawing/2014/main" id="{11597AD1-CD3B-4F64-BBC3-220D8E650860}"/>
              </a:ext>
            </a:extLst>
          </p:cNvPr>
          <p:cNvSpPr>
            <a:spLocks noGrp="1"/>
          </p:cNvSpPr>
          <p:nvPr>
            <p:ph idx="1"/>
          </p:nvPr>
        </p:nvSpPr>
        <p:spPr>
          <a:xfrm>
            <a:off x="1243584" y="2097024"/>
            <a:ext cx="9912096" cy="3772070"/>
          </a:xfrm>
        </p:spPr>
        <p:txBody>
          <a:bodyPr>
            <a:normAutofit/>
          </a:bodyPr>
          <a:lstStyle/>
          <a:p>
            <a:pPr marL="457200" indent="-457200">
              <a:buFont typeface="+mj-lt"/>
              <a:buAutoNum type="arabicPeriod"/>
            </a:pPr>
            <a:r>
              <a:rPr lang="en-US" sz="3200" dirty="0"/>
              <a:t>Does unified stormwater sizing criteria (USC) protect channel stability under current and future climate?</a:t>
            </a:r>
          </a:p>
          <a:p>
            <a:pPr marL="457200" indent="-457200">
              <a:buFont typeface="+mj-lt"/>
              <a:buAutoNum type="arabicPeriod"/>
            </a:pPr>
            <a:endParaRPr lang="en-US" sz="900" dirty="0"/>
          </a:p>
          <a:p>
            <a:pPr marL="514350" indent="-514350">
              <a:buFont typeface="+mj-lt"/>
              <a:buAutoNum type="arabicPeriod" startAt="2"/>
            </a:pPr>
            <a:r>
              <a:rPr lang="en-US" sz="3200" dirty="0"/>
              <a:t>How can we “tweak” stormwater regulations to protect channel stability?</a:t>
            </a:r>
          </a:p>
          <a:p>
            <a:pPr marL="457200" indent="-457200">
              <a:buFont typeface="+mj-lt"/>
              <a:buAutoNum type="arabicPeriod" startAt="2"/>
            </a:pPr>
            <a:endParaRPr lang="en-US" sz="3200" dirty="0"/>
          </a:p>
        </p:txBody>
      </p:sp>
      <p:pic>
        <p:nvPicPr>
          <p:cNvPr id="4" name="Picture 3">
            <a:extLst>
              <a:ext uri="{FF2B5EF4-FFF2-40B4-BE49-F238E27FC236}">
                <a16:creationId xmlns:a16="http://schemas.microsoft.com/office/drawing/2014/main" id="{D1E511AB-F399-49E1-971D-4BF51746EFB8}"/>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0441578" y="5833732"/>
            <a:ext cx="1741714" cy="490821"/>
          </a:xfrm>
          <a:prstGeom prst="rect">
            <a:avLst/>
          </a:prstGeom>
        </p:spPr>
      </p:pic>
    </p:spTree>
    <p:extLst>
      <p:ext uri="{BB962C8B-B14F-4D97-AF65-F5344CB8AC3E}">
        <p14:creationId xmlns:p14="http://schemas.microsoft.com/office/powerpoint/2010/main" val="3898298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E2DD07-D6FE-43EB-89B9-A4C58B392E83}"/>
              </a:ext>
            </a:extLst>
          </p:cNvPr>
          <p:cNvSpPr>
            <a:spLocks noGrp="1"/>
          </p:cNvSpPr>
          <p:nvPr>
            <p:ph type="title"/>
          </p:nvPr>
        </p:nvSpPr>
        <p:spPr/>
        <p:txBody>
          <a:bodyPr>
            <a:normAutofit/>
          </a:bodyPr>
          <a:lstStyle/>
          <a:p>
            <a:r>
              <a:rPr lang="en-US" sz="7200" dirty="0">
                <a:solidFill>
                  <a:srgbClr val="75787B"/>
                </a:solidFill>
              </a:rPr>
              <a:t>Before we talk research…</a:t>
            </a:r>
          </a:p>
        </p:txBody>
      </p:sp>
      <p:sp>
        <p:nvSpPr>
          <p:cNvPr id="3" name="Text Placeholder 2">
            <a:extLst>
              <a:ext uri="{FF2B5EF4-FFF2-40B4-BE49-F238E27FC236}">
                <a16:creationId xmlns:a16="http://schemas.microsoft.com/office/drawing/2014/main" id="{3991C95B-56D8-4015-803A-BB307CB901D8}"/>
              </a:ext>
            </a:extLst>
          </p:cNvPr>
          <p:cNvSpPr>
            <a:spLocks noGrp="1"/>
          </p:cNvSpPr>
          <p:nvPr>
            <p:ph type="body" idx="1"/>
          </p:nvPr>
        </p:nvSpPr>
        <p:spPr/>
        <p:txBody>
          <a:bodyPr/>
          <a:lstStyle/>
          <a:p>
            <a:endParaRPr lang="en-US" dirty="0"/>
          </a:p>
        </p:txBody>
      </p:sp>
      <p:pic>
        <p:nvPicPr>
          <p:cNvPr id="4" name="Picture 3">
            <a:extLst>
              <a:ext uri="{FF2B5EF4-FFF2-40B4-BE49-F238E27FC236}">
                <a16:creationId xmlns:a16="http://schemas.microsoft.com/office/drawing/2014/main" id="{85081453-A5A2-4DC0-A445-DCA5A91504C6}"/>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858" y="5724144"/>
            <a:ext cx="2200275" cy="502920"/>
          </a:xfrm>
          <a:prstGeom prst="rect">
            <a:avLst/>
          </a:prstGeom>
        </p:spPr>
      </p:pic>
    </p:spTree>
    <p:extLst>
      <p:ext uri="{BB962C8B-B14F-4D97-AF65-F5344CB8AC3E}">
        <p14:creationId xmlns:p14="http://schemas.microsoft.com/office/powerpoint/2010/main" val="34327437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8E66667-D9CA-415C-85A4-370CA101C7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06614" y="1993358"/>
            <a:ext cx="4326085" cy="3244564"/>
          </a:xfrm>
          <a:prstGeom prst="rect">
            <a:avLst/>
          </a:prstGeom>
          <a:effectLst>
            <a:outerShdw blurRad="50800" dist="38100" dir="8100000" algn="tr" rotWithShape="0">
              <a:prstClr val="black">
                <a:alpha val="40000"/>
              </a:prstClr>
            </a:outerShdw>
            <a:softEdge rad="76200"/>
          </a:effectLst>
        </p:spPr>
      </p:pic>
      <p:pic>
        <p:nvPicPr>
          <p:cNvPr id="9" name="Picture 8">
            <a:extLst>
              <a:ext uri="{FF2B5EF4-FFF2-40B4-BE49-F238E27FC236}">
                <a16:creationId xmlns:a16="http://schemas.microsoft.com/office/drawing/2014/main" id="{9A583D49-D4BC-45ED-8735-7B8C1802483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862521" y="3297976"/>
            <a:ext cx="3245732" cy="2843266"/>
          </a:xfrm>
          <a:prstGeom prst="rect">
            <a:avLst/>
          </a:prstGeom>
          <a:effectLst>
            <a:outerShdw blurRad="50800" dist="38100" dir="8100000" algn="tr" rotWithShape="0">
              <a:prstClr val="black">
                <a:alpha val="40000"/>
              </a:prstClr>
            </a:outerShdw>
            <a:softEdge rad="76200"/>
          </a:effectLst>
        </p:spPr>
      </p:pic>
      <p:sp>
        <p:nvSpPr>
          <p:cNvPr id="2" name="Title 1">
            <a:extLst>
              <a:ext uri="{FF2B5EF4-FFF2-40B4-BE49-F238E27FC236}">
                <a16:creationId xmlns:a16="http://schemas.microsoft.com/office/drawing/2014/main" id="{DDF5AB1C-0785-4E42-813B-515588AE1388}"/>
              </a:ext>
            </a:extLst>
          </p:cNvPr>
          <p:cNvSpPr>
            <a:spLocks noGrp="1"/>
          </p:cNvSpPr>
          <p:nvPr>
            <p:ph type="title"/>
          </p:nvPr>
        </p:nvSpPr>
        <p:spPr/>
        <p:txBody>
          <a:bodyPr>
            <a:normAutofit fontScale="90000"/>
          </a:bodyPr>
          <a:lstStyle/>
          <a:p>
            <a:r>
              <a:rPr lang="en-US" sz="4400" dirty="0"/>
              <a:t>In this talk, stream “stability” means the channel is not becoming deeper and/or wider</a:t>
            </a:r>
          </a:p>
        </p:txBody>
      </p:sp>
      <p:pic>
        <p:nvPicPr>
          <p:cNvPr id="6" name="Picture 5">
            <a:extLst>
              <a:ext uri="{FF2B5EF4-FFF2-40B4-BE49-F238E27FC236}">
                <a16:creationId xmlns:a16="http://schemas.microsoft.com/office/drawing/2014/main" id="{FE6A5E61-EECE-47CD-AC78-BECE01CF7A0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18035" y="1891996"/>
            <a:ext cx="3137371" cy="2571615"/>
          </a:xfrm>
          <a:prstGeom prst="rect">
            <a:avLst/>
          </a:prstGeom>
          <a:effectLst>
            <a:outerShdw blurRad="50800" dist="38100" dir="2700000" algn="tl" rotWithShape="0">
              <a:prstClr val="black">
                <a:alpha val="40000"/>
              </a:prstClr>
            </a:outerShdw>
            <a:softEdge rad="76200"/>
          </a:effectLst>
        </p:spPr>
      </p:pic>
      <p:sp>
        <p:nvSpPr>
          <p:cNvPr id="10" name="TextBox 9">
            <a:extLst>
              <a:ext uri="{FF2B5EF4-FFF2-40B4-BE49-F238E27FC236}">
                <a16:creationId xmlns:a16="http://schemas.microsoft.com/office/drawing/2014/main" id="{567BED36-46A5-4430-AEA1-8BAE8E1CF8E7}"/>
              </a:ext>
            </a:extLst>
          </p:cNvPr>
          <p:cNvSpPr txBox="1"/>
          <p:nvPr/>
        </p:nvSpPr>
        <p:spPr>
          <a:xfrm>
            <a:off x="3862521" y="6056774"/>
            <a:ext cx="3137370" cy="338554"/>
          </a:xfrm>
          <a:prstGeom prst="rect">
            <a:avLst/>
          </a:prstGeom>
          <a:noFill/>
        </p:spPr>
        <p:txBody>
          <a:bodyPr wrap="square" rtlCol="0">
            <a:spAutoFit/>
          </a:bodyPr>
          <a:lstStyle/>
          <a:p>
            <a:pPr algn="ctr"/>
            <a:r>
              <a:rPr lang="en-US" sz="1600" dirty="0"/>
              <a:t>Google Earth</a:t>
            </a:r>
          </a:p>
        </p:txBody>
      </p:sp>
      <p:pic>
        <p:nvPicPr>
          <p:cNvPr id="7" name="Picture 6">
            <a:extLst>
              <a:ext uri="{FF2B5EF4-FFF2-40B4-BE49-F238E27FC236}">
                <a16:creationId xmlns:a16="http://schemas.microsoft.com/office/drawing/2014/main" id="{68E72AB1-A7D1-421A-80AD-D0ABE2308AE6}"/>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10441578" y="5833732"/>
            <a:ext cx="1741714" cy="490821"/>
          </a:xfrm>
          <a:prstGeom prst="rect">
            <a:avLst/>
          </a:prstGeom>
        </p:spPr>
      </p:pic>
    </p:spTree>
    <p:extLst>
      <p:ext uri="{BB962C8B-B14F-4D97-AF65-F5344CB8AC3E}">
        <p14:creationId xmlns:p14="http://schemas.microsoft.com/office/powerpoint/2010/main" val="638686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F2188-F7FE-4739-AABA-8BA95460812F}"/>
              </a:ext>
            </a:extLst>
          </p:cNvPr>
          <p:cNvSpPr>
            <a:spLocks noGrp="1"/>
          </p:cNvSpPr>
          <p:nvPr>
            <p:ph type="title"/>
          </p:nvPr>
        </p:nvSpPr>
        <p:spPr>
          <a:xfrm>
            <a:off x="743256" y="286603"/>
            <a:ext cx="10412424" cy="1450757"/>
          </a:xfrm>
        </p:spPr>
        <p:txBody>
          <a:bodyPr/>
          <a:lstStyle/>
          <a:p>
            <a:r>
              <a:rPr lang="en-US" dirty="0"/>
              <a:t>Maryland stormwater history in brief…</a:t>
            </a:r>
          </a:p>
        </p:txBody>
      </p:sp>
      <p:sp>
        <p:nvSpPr>
          <p:cNvPr id="3" name="Content Placeholder 2">
            <a:extLst>
              <a:ext uri="{FF2B5EF4-FFF2-40B4-BE49-F238E27FC236}">
                <a16:creationId xmlns:a16="http://schemas.microsoft.com/office/drawing/2014/main" id="{9C46D682-6334-4941-959E-0C3231E7B0E9}"/>
              </a:ext>
            </a:extLst>
          </p:cNvPr>
          <p:cNvSpPr>
            <a:spLocks noGrp="1"/>
          </p:cNvSpPr>
          <p:nvPr>
            <p:ph idx="1"/>
          </p:nvPr>
        </p:nvSpPr>
        <p:spPr>
          <a:xfrm>
            <a:off x="1217570" y="1845733"/>
            <a:ext cx="7960660" cy="4643084"/>
          </a:xfrm>
        </p:spPr>
        <p:txBody>
          <a:bodyPr>
            <a:normAutofit lnSpcReduction="10000"/>
          </a:bodyPr>
          <a:lstStyle/>
          <a:p>
            <a:pPr marL="0" indent="0">
              <a:spcBef>
                <a:spcPts val="0"/>
              </a:spcBef>
              <a:spcAft>
                <a:spcPts val="0"/>
              </a:spcAft>
              <a:buNone/>
            </a:pPr>
            <a:r>
              <a:rPr lang="en-US" sz="2400" dirty="0">
                <a:solidFill>
                  <a:schemeClr val="accent2"/>
                </a:solidFill>
              </a:rPr>
              <a:t>1984</a:t>
            </a:r>
          </a:p>
          <a:p>
            <a:pPr marL="460375" indent="-230188">
              <a:spcBef>
                <a:spcPts val="0"/>
              </a:spcBef>
              <a:spcAft>
                <a:spcPts val="0"/>
              </a:spcAft>
              <a:buFont typeface="Wingdings" panose="05000000000000000000" pitchFamily="2" charset="2"/>
              <a:buChar char="§"/>
            </a:pPr>
            <a:r>
              <a:rPr lang="en-US" dirty="0"/>
              <a:t>No statewide stormwater regulations</a:t>
            </a:r>
          </a:p>
          <a:p>
            <a:pPr marL="460375" indent="-230188">
              <a:spcBef>
                <a:spcPts val="0"/>
              </a:spcBef>
              <a:spcAft>
                <a:spcPts val="0"/>
              </a:spcAft>
              <a:buFont typeface="Wingdings" panose="05000000000000000000" pitchFamily="2" charset="2"/>
              <a:buChar char="§"/>
            </a:pPr>
            <a:r>
              <a:rPr lang="en-US" dirty="0"/>
              <a:t>Local regulations largely focused on flood control</a:t>
            </a:r>
          </a:p>
          <a:p>
            <a:pPr marL="460375" indent="-230188">
              <a:spcBef>
                <a:spcPts val="0"/>
              </a:spcBef>
              <a:spcAft>
                <a:spcPts val="0"/>
              </a:spcAft>
              <a:buFont typeface="Wingdings" panose="05000000000000000000" pitchFamily="2" charset="2"/>
              <a:buChar char="§"/>
            </a:pPr>
            <a:endParaRPr lang="en-US" dirty="0"/>
          </a:p>
          <a:p>
            <a:pPr marL="0" indent="0">
              <a:spcBef>
                <a:spcPts val="0"/>
              </a:spcBef>
              <a:spcAft>
                <a:spcPts val="0"/>
              </a:spcAft>
              <a:buNone/>
            </a:pPr>
            <a:r>
              <a:rPr lang="en-US" sz="2400" dirty="0">
                <a:solidFill>
                  <a:schemeClr val="accent2"/>
                </a:solidFill>
              </a:rPr>
              <a:t>1984-2000</a:t>
            </a:r>
          </a:p>
          <a:p>
            <a:pPr marL="460375" indent="-230188">
              <a:spcBef>
                <a:spcPts val="0"/>
              </a:spcBef>
              <a:spcAft>
                <a:spcPts val="0"/>
              </a:spcAft>
              <a:buFont typeface="Wingdings" panose="05000000000000000000" pitchFamily="2" charset="2"/>
              <a:buChar char="§"/>
            </a:pPr>
            <a:r>
              <a:rPr lang="en-US" dirty="0"/>
              <a:t>Statewide stormwater regulations for peak flow control</a:t>
            </a:r>
          </a:p>
          <a:p>
            <a:pPr marL="460375" indent="-230188">
              <a:spcBef>
                <a:spcPts val="0"/>
              </a:spcBef>
              <a:spcAft>
                <a:spcPts val="0"/>
              </a:spcAft>
              <a:buFont typeface="Wingdings" panose="05000000000000000000" pitchFamily="2" charset="2"/>
              <a:buChar char="§"/>
            </a:pPr>
            <a:r>
              <a:rPr lang="en-US" dirty="0"/>
              <a:t>Local regulations to treat runoff from first ½” of rainfall</a:t>
            </a:r>
          </a:p>
          <a:p>
            <a:pPr marL="460375" indent="-230188">
              <a:spcBef>
                <a:spcPts val="0"/>
              </a:spcBef>
              <a:spcAft>
                <a:spcPts val="0"/>
              </a:spcAft>
              <a:buFont typeface="Wingdings" panose="05000000000000000000" pitchFamily="2" charset="2"/>
              <a:buChar char="§"/>
            </a:pPr>
            <a:endParaRPr lang="en-US" dirty="0"/>
          </a:p>
          <a:p>
            <a:pPr marL="0" indent="0">
              <a:spcBef>
                <a:spcPts val="0"/>
              </a:spcBef>
              <a:spcAft>
                <a:spcPts val="0"/>
              </a:spcAft>
              <a:buNone/>
            </a:pPr>
            <a:r>
              <a:rPr lang="en-US" sz="2400" dirty="0">
                <a:solidFill>
                  <a:schemeClr val="accent2"/>
                </a:solidFill>
              </a:rPr>
              <a:t>2000-2007 – Unified stormwater sizing criteria (USC)</a:t>
            </a:r>
          </a:p>
          <a:p>
            <a:pPr marL="460375" indent="-230188">
              <a:spcBef>
                <a:spcPts val="0"/>
              </a:spcBef>
              <a:spcAft>
                <a:spcPts val="0"/>
              </a:spcAft>
              <a:buFont typeface="Wingdings" panose="05000000000000000000" pitchFamily="2" charset="2"/>
              <a:buChar char="§"/>
            </a:pPr>
            <a:r>
              <a:rPr lang="en-US" dirty="0"/>
              <a:t>Water quality volume - capture and treat runoff from 1" of rainfall</a:t>
            </a:r>
          </a:p>
          <a:p>
            <a:pPr marL="460375" indent="-230188">
              <a:spcBef>
                <a:spcPts val="0"/>
              </a:spcBef>
              <a:spcAft>
                <a:spcPts val="0"/>
              </a:spcAft>
              <a:buFont typeface="Wingdings" panose="05000000000000000000" pitchFamily="2" charset="2"/>
              <a:buChar char="§"/>
            </a:pPr>
            <a:r>
              <a:rPr lang="en-US" dirty="0"/>
              <a:t>Channel protection volume – detain runoff from 1-yr, 24-hr rainfall</a:t>
            </a:r>
          </a:p>
          <a:p>
            <a:pPr marL="460375" indent="-230188">
              <a:spcBef>
                <a:spcPts val="0"/>
              </a:spcBef>
              <a:spcAft>
                <a:spcPts val="0"/>
              </a:spcAft>
              <a:buFont typeface="Wingdings" panose="05000000000000000000" pitchFamily="2" charset="2"/>
              <a:buChar char="§"/>
            </a:pPr>
            <a:endParaRPr lang="en-US" dirty="0"/>
          </a:p>
          <a:p>
            <a:pPr marL="0" indent="0">
              <a:spcBef>
                <a:spcPts val="0"/>
              </a:spcBef>
              <a:spcAft>
                <a:spcPts val="0"/>
              </a:spcAft>
              <a:buNone/>
            </a:pPr>
            <a:r>
              <a:rPr lang="en-US" sz="2400" dirty="0">
                <a:solidFill>
                  <a:schemeClr val="accent2"/>
                </a:solidFill>
              </a:rPr>
              <a:t>2008+  Environmental site design (ESD)</a:t>
            </a:r>
          </a:p>
          <a:p>
            <a:pPr marL="460375" indent="-230188">
              <a:spcBef>
                <a:spcPts val="0"/>
              </a:spcBef>
              <a:spcAft>
                <a:spcPts val="0"/>
              </a:spcAft>
              <a:buFont typeface="Wingdings" panose="05000000000000000000" pitchFamily="2" charset="2"/>
              <a:buChar char="§"/>
            </a:pPr>
            <a:r>
              <a:rPr lang="en-US" dirty="0"/>
              <a:t>Required better site planning and use of LID/GI before traditional stormwater ponds</a:t>
            </a:r>
          </a:p>
          <a:p>
            <a:pPr marL="460375" indent="-230188">
              <a:spcBef>
                <a:spcPts val="0"/>
              </a:spcBef>
              <a:spcAft>
                <a:spcPts val="0"/>
              </a:spcAft>
              <a:buFont typeface="Wingdings" panose="05000000000000000000" pitchFamily="2" charset="2"/>
              <a:buChar char="§"/>
            </a:pPr>
            <a:r>
              <a:rPr lang="en-US" dirty="0"/>
              <a:t>Changed method for calculating required storage/infiltration volume</a:t>
            </a:r>
          </a:p>
        </p:txBody>
      </p:sp>
      <p:sp>
        <p:nvSpPr>
          <p:cNvPr id="4" name="TextBox 3">
            <a:extLst>
              <a:ext uri="{FF2B5EF4-FFF2-40B4-BE49-F238E27FC236}">
                <a16:creationId xmlns:a16="http://schemas.microsoft.com/office/drawing/2014/main" id="{40364D0B-E196-4F24-8833-F7FA0317F007}"/>
              </a:ext>
            </a:extLst>
          </p:cNvPr>
          <p:cNvSpPr txBox="1"/>
          <p:nvPr/>
        </p:nvSpPr>
        <p:spPr>
          <a:xfrm rot="20385479">
            <a:off x="9136753" y="2188801"/>
            <a:ext cx="2801878" cy="1077218"/>
          </a:xfrm>
          <a:prstGeom prst="rect">
            <a:avLst/>
          </a:prstGeom>
          <a:noFill/>
        </p:spPr>
        <p:txBody>
          <a:bodyPr wrap="square" rtlCol="0">
            <a:spAutoFit/>
          </a:bodyPr>
          <a:lstStyle/>
          <a:p>
            <a:r>
              <a:rPr lang="en-US" sz="3200" b="1" dirty="0">
                <a:latin typeface="Bradley Hand ITC" panose="03070402050302030203" pitchFamily="66" charset="0"/>
              </a:rPr>
              <a:t>Thanks Stew Comstock!!</a:t>
            </a:r>
          </a:p>
        </p:txBody>
      </p:sp>
      <p:pic>
        <p:nvPicPr>
          <p:cNvPr id="5" name="Picture 4">
            <a:extLst>
              <a:ext uri="{FF2B5EF4-FFF2-40B4-BE49-F238E27FC236}">
                <a16:creationId xmlns:a16="http://schemas.microsoft.com/office/drawing/2014/main" id="{4B1B9611-C405-4D7E-B5EC-CE91FCF1599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778711" y="4244252"/>
            <a:ext cx="1617954" cy="1623859"/>
          </a:xfrm>
          <a:prstGeom prst="rect">
            <a:avLst/>
          </a:prstGeom>
        </p:spPr>
      </p:pic>
    </p:spTree>
    <p:extLst>
      <p:ext uri="{BB962C8B-B14F-4D97-AF65-F5344CB8AC3E}">
        <p14:creationId xmlns:p14="http://schemas.microsoft.com/office/powerpoint/2010/main" val="1838161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
                                            <p:txEl>
                                              <p:pRg st="12" end="12"/>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
                                            <p:txEl>
                                              <p:pRg st="13" end="13"/>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BD87B-95FC-42DE-A6B3-7E696C17D6BE}"/>
              </a:ext>
            </a:extLst>
          </p:cNvPr>
          <p:cNvSpPr>
            <a:spLocks noGrp="1"/>
          </p:cNvSpPr>
          <p:nvPr>
            <p:ph type="title"/>
          </p:nvPr>
        </p:nvSpPr>
        <p:spPr/>
        <p:txBody>
          <a:bodyPr/>
          <a:lstStyle/>
          <a:p>
            <a:r>
              <a:rPr lang="en-US" dirty="0"/>
              <a:t>Where did the channel protection volume come from?</a:t>
            </a:r>
          </a:p>
        </p:txBody>
      </p:sp>
      <p:sp>
        <p:nvSpPr>
          <p:cNvPr id="4" name="TextBox 3">
            <a:extLst>
              <a:ext uri="{FF2B5EF4-FFF2-40B4-BE49-F238E27FC236}">
                <a16:creationId xmlns:a16="http://schemas.microsoft.com/office/drawing/2014/main" id="{E0CAF132-23FD-4D3A-8CC0-A921F39E079B}"/>
              </a:ext>
            </a:extLst>
          </p:cNvPr>
          <p:cNvSpPr txBox="1"/>
          <p:nvPr/>
        </p:nvSpPr>
        <p:spPr>
          <a:xfrm>
            <a:off x="8967149" y="4652944"/>
            <a:ext cx="2578407" cy="1200329"/>
          </a:xfrm>
          <a:prstGeom prst="rect">
            <a:avLst/>
          </a:prstGeom>
          <a:noFill/>
        </p:spPr>
        <p:txBody>
          <a:bodyPr wrap="square" rtlCol="0">
            <a:spAutoFit/>
          </a:bodyPr>
          <a:lstStyle/>
          <a:p>
            <a:r>
              <a:rPr lang="en-US" dirty="0"/>
              <a:t>Channel stability is maintained if the frequency of the </a:t>
            </a:r>
            <a:r>
              <a:rPr lang="en-US" dirty="0" err="1"/>
              <a:t>bankfull</a:t>
            </a:r>
            <a:r>
              <a:rPr lang="en-US" dirty="0"/>
              <a:t> Q does not change</a:t>
            </a:r>
          </a:p>
        </p:txBody>
      </p:sp>
      <p:sp>
        <p:nvSpPr>
          <p:cNvPr id="5" name="TextBox 4">
            <a:extLst>
              <a:ext uri="{FF2B5EF4-FFF2-40B4-BE49-F238E27FC236}">
                <a16:creationId xmlns:a16="http://schemas.microsoft.com/office/drawing/2014/main" id="{528D634D-4205-4452-99EB-22F8D5A34002}"/>
              </a:ext>
            </a:extLst>
          </p:cNvPr>
          <p:cNvSpPr txBox="1"/>
          <p:nvPr/>
        </p:nvSpPr>
        <p:spPr>
          <a:xfrm>
            <a:off x="6497938" y="3729614"/>
            <a:ext cx="2369400" cy="923330"/>
          </a:xfrm>
          <a:prstGeom prst="rect">
            <a:avLst/>
          </a:prstGeom>
          <a:noFill/>
        </p:spPr>
        <p:txBody>
          <a:bodyPr wrap="square" rtlCol="0">
            <a:spAutoFit/>
          </a:bodyPr>
          <a:lstStyle/>
          <a:p>
            <a:r>
              <a:rPr lang="en-US" dirty="0" err="1"/>
              <a:t>Bankfull</a:t>
            </a:r>
            <a:r>
              <a:rPr lang="en-US" dirty="0"/>
              <a:t> discharge can be approximated as the 1-2 </a:t>
            </a:r>
            <a:r>
              <a:rPr lang="en-US" dirty="0" err="1"/>
              <a:t>yr</a:t>
            </a:r>
            <a:r>
              <a:rPr lang="en-US" dirty="0"/>
              <a:t> RI discharge</a:t>
            </a:r>
          </a:p>
        </p:txBody>
      </p:sp>
      <p:sp>
        <p:nvSpPr>
          <p:cNvPr id="6" name="TextBox 5">
            <a:extLst>
              <a:ext uri="{FF2B5EF4-FFF2-40B4-BE49-F238E27FC236}">
                <a16:creationId xmlns:a16="http://schemas.microsoft.com/office/drawing/2014/main" id="{C6550FB7-DD82-42FF-958D-669502F125E9}"/>
              </a:ext>
            </a:extLst>
          </p:cNvPr>
          <p:cNvSpPr txBox="1"/>
          <p:nvPr/>
        </p:nvSpPr>
        <p:spPr>
          <a:xfrm>
            <a:off x="3927564" y="2252286"/>
            <a:ext cx="2369400" cy="1477328"/>
          </a:xfrm>
          <a:prstGeom prst="rect">
            <a:avLst/>
          </a:prstGeom>
          <a:noFill/>
        </p:spPr>
        <p:txBody>
          <a:bodyPr wrap="square" rtlCol="0">
            <a:spAutoFit/>
          </a:bodyPr>
          <a:lstStyle/>
          <a:p>
            <a:r>
              <a:rPr lang="en-US" dirty="0"/>
              <a:t>Detaining the runoff from the 1-yr RI storm event for 12/24 hours maintains pre-development 1-yr RI Q</a:t>
            </a:r>
          </a:p>
        </p:txBody>
      </p:sp>
      <p:sp>
        <p:nvSpPr>
          <p:cNvPr id="7" name="Freeform: Shape 6">
            <a:extLst>
              <a:ext uri="{FF2B5EF4-FFF2-40B4-BE49-F238E27FC236}">
                <a16:creationId xmlns:a16="http://schemas.microsoft.com/office/drawing/2014/main" id="{98083749-3C11-46D2-B1EC-0F298E246B0E}"/>
              </a:ext>
            </a:extLst>
          </p:cNvPr>
          <p:cNvSpPr/>
          <p:nvPr/>
        </p:nvSpPr>
        <p:spPr>
          <a:xfrm>
            <a:off x="7425082" y="4833816"/>
            <a:ext cx="1417467" cy="482321"/>
          </a:xfrm>
          <a:custGeom>
            <a:avLst/>
            <a:gdLst>
              <a:gd name="connsiteX0" fmla="*/ 70988 w 1417467"/>
              <a:gd name="connsiteY0" fmla="*/ 0 h 482321"/>
              <a:gd name="connsiteX1" fmla="*/ 151375 w 1417467"/>
              <a:gd name="connsiteY1" fmla="*/ 341644 h 482321"/>
              <a:gd name="connsiteX2" fmla="*/ 1417467 w 1417467"/>
              <a:gd name="connsiteY2" fmla="*/ 482321 h 482321"/>
              <a:gd name="connsiteX3" fmla="*/ 1417467 w 1417467"/>
              <a:gd name="connsiteY3" fmla="*/ 482321 h 482321"/>
            </a:gdLst>
            <a:ahLst/>
            <a:cxnLst>
              <a:cxn ang="0">
                <a:pos x="connsiteX0" y="connsiteY0"/>
              </a:cxn>
              <a:cxn ang="0">
                <a:pos x="connsiteX1" y="connsiteY1"/>
              </a:cxn>
              <a:cxn ang="0">
                <a:pos x="connsiteX2" y="connsiteY2"/>
              </a:cxn>
              <a:cxn ang="0">
                <a:pos x="connsiteX3" y="connsiteY3"/>
              </a:cxn>
            </a:cxnLst>
            <a:rect l="l" t="t" r="r" b="b"/>
            <a:pathLst>
              <a:path w="1417467" h="482321">
                <a:moveTo>
                  <a:pt x="70988" y="0"/>
                </a:moveTo>
                <a:cubicBezTo>
                  <a:pt x="-1025" y="130628"/>
                  <a:pt x="-73038" y="261257"/>
                  <a:pt x="151375" y="341644"/>
                </a:cubicBezTo>
                <a:cubicBezTo>
                  <a:pt x="375788" y="422031"/>
                  <a:pt x="1417467" y="482321"/>
                  <a:pt x="1417467" y="482321"/>
                </a:cubicBezTo>
                <a:lnTo>
                  <a:pt x="1417467" y="482321"/>
                </a:lnTo>
              </a:path>
            </a:pathLst>
          </a:custGeom>
          <a:noFill/>
          <a:ln w="38100">
            <a:solidFill>
              <a:srgbClr val="EA8B0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Shape 7">
            <a:extLst>
              <a:ext uri="{FF2B5EF4-FFF2-40B4-BE49-F238E27FC236}">
                <a16:creationId xmlns:a16="http://schemas.microsoft.com/office/drawing/2014/main" id="{7C5D3340-05A8-49E8-A449-C274ABE19F67}"/>
              </a:ext>
            </a:extLst>
          </p:cNvPr>
          <p:cNvSpPr/>
          <p:nvPr/>
        </p:nvSpPr>
        <p:spPr>
          <a:xfrm>
            <a:off x="4879497" y="3729614"/>
            <a:ext cx="1417467" cy="482321"/>
          </a:xfrm>
          <a:custGeom>
            <a:avLst/>
            <a:gdLst>
              <a:gd name="connsiteX0" fmla="*/ 70988 w 1417467"/>
              <a:gd name="connsiteY0" fmla="*/ 0 h 482321"/>
              <a:gd name="connsiteX1" fmla="*/ 151375 w 1417467"/>
              <a:gd name="connsiteY1" fmla="*/ 341644 h 482321"/>
              <a:gd name="connsiteX2" fmla="*/ 1417467 w 1417467"/>
              <a:gd name="connsiteY2" fmla="*/ 482321 h 482321"/>
              <a:gd name="connsiteX3" fmla="*/ 1417467 w 1417467"/>
              <a:gd name="connsiteY3" fmla="*/ 482321 h 482321"/>
            </a:gdLst>
            <a:ahLst/>
            <a:cxnLst>
              <a:cxn ang="0">
                <a:pos x="connsiteX0" y="connsiteY0"/>
              </a:cxn>
              <a:cxn ang="0">
                <a:pos x="connsiteX1" y="connsiteY1"/>
              </a:cxn>
              <a:cxn ang="0">
                <a:pos x="connsiteX2" y="connsiteY2"/>
              </a:cxn>
              <a:cxn ang="0">
                <a:pos x="connsiteX3" y="connsiteY3"/>
              </a:cxn>
            </a:cxnLst>
            <a:rect l="l" t="t" r="r" b="b"/>
            <a:pathLst>
              <a:path w="1417467" h="482321">
                <a:moveTo>
                  <a:pt x="70988" y="0"/>
                </a:moveTo>
                <a:cubicBezTo>
                  <a:pt x="-1025" y="130628"/>
                  <a:pt x="-73038" y="261257"/>
                  <a:pt x="151375" y="341644"/>
                </a:cubicBezTo>
                <a:cubicBezTo>
                  <a:pt x="375788" y="422031"/>
                  <a:pt x="1417467" y="482321"/>
                  <a:pt x="1417467" y="482321"/>
                </a:cubicBezTo>
                <a:lnTo>
                  <a:pt x="1417467" y="482321"/>
                </a:lnTo>
              </a:path>
            </a:pathLst>
          </a:custGeom>
          <a:noFill/>
          <a:ln w="38100">
            <a:solidFill>
              <a:srgbClr val="EA8B0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4D34B446-B2D1-42A8-9A48-6FF6FCD1FA24}"/>
              </a:ext>
            </a:extLst>
          </p:cNvPr>
          <p:cNvSpPr txBox="1"/>
          <p:nvPr/>
        </p:nvSpPr>
        <p:spPr>
          <a:xfrm>
            <a:off x="1256377" y="1951672"/>
            <a:ext cx="2369400" cy="646331"/>
          </a:xfrm>
          <a:prstGeom prst="rect">
            <a:avLst/>
          </a:prstGeom>
          <a:noFill/>
        </p:spPr>
        <p:txBody>
          <a:bodyPr wrap="square" rtlCol="0">
            <a:spAutoFit/>
          </a:bodyPr>
          <a:lstStyle/>
          <a:p>
            <a:r>
              <a:rPr lang="en-US" dirty="0"/>
              <a:t>The 1-yr, 24-hr storm produces the 1-yr RI Q</a:t>
            </a:r>
          </a:p>
        </p:txBody>
      </p:sp>
      <p:sp>
        <p:nvSpPr>
          <p:cNvPr id="11" name="Freeform: Shape 10">
            <a:extLst>
              <a:ext uri="{FF2B5EF4-FFF2-40B4-BE49-F238E27FC236}">
                <a16:creationId xmlns:a16="http://schemas.microsoft.com/office/drawing/2014/main" id="{A211850D-2745-4D7C-AD3E-668A1E49A6E7}"/>
              </a:ext>
            </a:extLst>
          </p:cNvPr>
          <p:cNvSpPr/>
          <p:nvPr/>
        </p:nvSpPr>
        <p:spPr>
          <a:xfrm>
            <a:off x="2308797" y="2598003"/>
            <a:ext cx="1417467" cy="482321"/>
          </a:xfrm>
          <a:custGeom>
            <a:avLst/>
            <a:gdLst>
              <a:gd name="connsiteX0" fmla="*/ 70988 w 1417467"/>
              <a:gd name="connsiteY0" fmla="*/ 0 h 482321"/>
              <a:gd name="connsiteX1" fmla="*/ 151375 w 1417467"/>
              <a:gd name="connsiteY1" fmla="*/ 341644 h 482321"/>
              <a:gd name="connsiteX2" fmla="*/ 1417467 w 1417467"/>
              <a:gd name="connsiteY2" fmla="*/ 482321 h 482321"/>
              <a:gd name="connsiteX3" fmla="*/ 1417467 w 1417467"/>
              <a:gd name="connsiteY3" fmla="*/ 482321 h 482321"/>
            </a:gdLst>
            <a:ahLst/>
            <a:cxnLst>
              <a:cxn ang="0">
                <a:pos x="connsiteX0" y="connsiteY0"/>
              </a:cxn>
              <a:cxn ang="0">
                <a:pos x="connsiteX1" y="connsiteY1"/>
              </a:cxn>
              <a:cxn ang="0">
                <a:pos x="connsiteX2" y="connsiteY2"/>
              </a:cxn>
              <a:cxn ang="0">
                <a:pos x="connsiteX3" y="connsiteY3"/>
              </a:cxn>
            </a:cxnLst>
            <a:rect l="l" t="t" r="r" b="b"/>
            <a:pathLst>
              <a:path w="1417467" h="482321">
                <a:moveTo>
                  <a:pt x="70988" y="0"/>
                </a:moveTo>
                <a:cubicBezTo>
                  <a:pt x="-1025" y="130628"/>
                  <a:pt x="-73038" y="261257"/>
                  <a:pt x="151375" y="341644"/>
                </a:cubicBezTo>
                <a:cubicBezTo>
                  <a:pt x="375788" y="422031"/>
                  <a:pt x="1417467" y="482321"/>
                  <a:pt x="1417467" y="482321"/>
                </a:cubicBezTo>
                <a:lnTo>
                  <a:pt x="1417467" y="482321"/>
                </a:lnTo>
              </a:path>
            </a:pathLst>
          </a:custGeom>
          <a:noFill/>
          <a:ln w="38100">
            <a:solidFill>
              <a:srgbClr val="EA8B0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141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p:bldP spid="1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3198</TotalTime>
  <Words>2734</Words>
  <Application>Microsoft Office PowerPoint</Application>
  <PresentationFormat>Widescreen</PresentationFormat>
  <Paragraphs>212</Paragraphs>
  <Slides>34</Slides>
  <Notes>27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34</vt:i4>
      </vt:variant>
    </vt:vector>
  </HeadingPairs>
  <TitlesOfParts>
    <vt:vector size="43" baseType="lpstr">
      <vt:lpstr>Acherus Grotesque Light</vt:lpstr>
      <vt:lpstr>Acherus Grotesque Medium</vt:lpstr>
      <vt:lpstr>Arial</vt:lpstr>
      <vt:lpstr>Bradley Hand ITC</vt:lpstr>
      <vt:lpstr>Calibri</vt:lpstr>
      <vt:lpstr>Calibri Light</vt:lpstr>
      <vt:lpstr>Crimson Text Roman</vt:lpstr>
      <vt:lpstr>Wingdings</vt:lpstr>
      <vt:lpstr>Retrospect</vt:lpstr>
      <vt:lpstr>Do Maryland's Stormwater Management Regulations Protect Channel Stability?</vt:lpstr>
      <vt:lpstr>Project partners and contributors</vt:lpstr>
      <vt:lpstr>Acknowledgment Slide</vt:lpstr>
      <vt:lpstr>PowerPoint Presentation</vt:lpstr>
      <vt:lpstr>How can we develop land and protect streams?</vt:lpstr>
      <vt:lpstr>Before we talk research…</vt:lpstr>
      <vt:lpstr>In this talk, stream “stability” means the channel is not becoming deeper and/or wider</vt:lpstr>
      <vt:lpstr>Maryland stormwater history in brief…</vt:lpstr>
      <vt:lpstr>Where did the channel protection volume come from?</vt:lpstr>
      <vt:lpstr>All models are wrong, but some are useful        - George Box, British statistician</vt:lpstr>
      <vt:lpstr>Ok, let’s talk research…</vt:lpstr>
      <vt:lpstr>Tributary 109 to Little Seneca Creek served as a case study</vt:lpstr>
      <vt:lpstr>PowerPoint Presentation</vt:lpstr>
      <vt:lpstr>PowerPoint Presentation</vt:lpstr>
      <vt:lpstr>PowerPoint Presentation</vt:lpstr>
      <vt:lpstr>PowerPoint Presentation</vt:lpstr>
      <vt:lpstr>HEC-RAS quasi-unsteady,  1-D model development</vt:lpstr>
      <vt:lpstr>Results…</vt:lpstr>
      <vt:lpstr>PowerPoint Presentation</vt:lpstr>
      <vt:lpstr>Both ponds (storage) and distributed SCMs are needed to minimize hydrologic impacts of development</vt:lpstr>
      <vt:lpstr>What does the change in hydrology mean for channel stability?</vt:lpstr>
      <vt:lpstr>PowerPoint Presentation</vt:lpstr>
      <vt:lpstr>PowerPoint Presentation</vt:lpstr>
      <vt:lpstr>PowerPoint Presentation</vt:lpstr>
      <vt:lpstr>Channel degradation will be worse with climate change.</vt:lpstr>
      <vt:lpstr>PowerPoint Presentation</vt:lpstr>
      <vt:lpstr>PowerPoint Presentation</vt:lpstr>
      <vt:lpstr>We evaluated two different design criteria for stormwater storage that focus on sediment transport. </vt:lpstr>
      <vt:lpstr>The pond outlet structures were changed to meet Ep and Ew design targets.</vt:lpstr>
      <vt:lpstr>PowerPoint Presentation</vt:lpstr>
      <vt:lpstr>Ratio of sediment transported after development to before development</vt:lpstr>
      <vt:lpstr>Designing SCMs based on sediment transport considerations significantly reduces channel disturbance </vt:lpstr>
      <vt:lpstr>Summary</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Sadie Drescher</dc:creator>
  <cp:lastModifiedBy>Thompson, Tess</cp:lastModifiedBy>
  <cp:revision>169</cp:revision>
  <dcterms:created xsi:type="dcterms:W3CDTF">2021-04-05T15:44:46Z</dcterms:created>
  <dcterms:modified xsi:type="dcterms:W3CDTF">2024-06-19T21:46:57Z</dcterms:modified>
</cp:coreProperties>
</file>