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 showSpecialPlsOnTitleSld="0">
  <p:sldMasterIdLst>
    <p:sldMasterId id="214748364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</p:sldIdLst>
  <p:sldSz cy="6858000" cx="9144000"/>
  <p:notesSz cx="6858000" cy="9144000"/>
  <p:embeddedFontLst>
    <p:embeddedFont>
      <p:font typeface="Allerta"/>
      <p:regular r:id="rId2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font" Target="fonts/Allerta-regular.fntdata"/><Relationship Id="rId25" Type="http://schemas.openxmlformats.org/officeDocument/2006/relationships/slide" Target="slides/slide2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/>
          <p:nvPr>
            <p:ph idx="12" type="sldNum"/>
          </p:nvPr>
        </p:nvSpPr>
        <p:spPr>
          <a:xfrm>
            <a:off x="3886200" y="8686800"/>
            <a:ext cx="2970211" cy="455612"/>
          </a:xfrm>
          <a:prstGeom prst="rect">
            <a:avLst/>
          </a:prstGeom>
          <a:noFill/>
          <a:ln>
            <a:noFill/>
          </a:ln>
        </p:spPr>
        <p:txBody>
          <a:bodyPr anchorCtr="0" anchor="b" bIns="46800" lIns="90000" rIns="90000" tIns="468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llerta"/>
              <a:buNone/>
            </a:pPr>
            <a:fld id="{00000000-1234-1234-1234-123412341234}" type="slidenum">
              <a:rPr b="0" i="0" lang="en-US" sz="2400" u="none" cap="none" strike="noStrike">
                <a:solidFill>
                  <a:srgbClr val="000000"/>
                </a:solidFill>
                <a:latin typeface="Allerta"/>
                <a:ea typeface="Allerta"/>
                <a:cs typeface="Allerta"/>
                <a:sym typeface="Allerta"/>
              </a:rPr>
              <a:t>‹#›</a:t>
            </a:fld>
          </a:p>
        </p:txBody>
      </p:sp>
      <p:sp>
        <p:nvSpPr>
          <p:cNvPr id="4" name="Shape 4"/>
          <p:cNvSpPr/>
          <p:nvPr/>
        </p:nvSpPr>
        <p:spPr>
          <a:xfrm>
            <a:off x="0" y="0"/>
            <a:ext cx="6858000" cy="9144000"/>
          </a:xfrm>
          <a:prstGeom prst="roundRect">
            <a:avLst>
              <a:gd fmla="val 5" name="adj"/>
            </a:avLst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latin typeface="Allerta"/>
              <a:ea typeface="Allerta"/>
              <a:cs typeface="Allerta"/>
              <a:sym typeface="Allerta"/>
            </a:endParaRPr>
          </a:p>
        </p:txBody>
      </p:sp>
      <p:sp>
        <p:nvSpPr>
          <p:cNvPr id="5" name="Shape 5"/>
          <p:cNvSpPr/>
          <p:nvPr/>
        </p:nvSpPr>
        <p:spPr>
          <a:xfrm>
            <a:off x="0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latin typeface="Allerta"/>
              <a:ea typeface="Allerta"/>
              <a:cs typeface="Allerta"/>
              <a:sym typeface="Allerta"/>
            </a:endParaRPr>
          </a:p>
        </p:txBody>
      </p:sp>
      <p:sp>
        <p:nvSpPr>
          <p:cNvPr id="6" name="Shape 6"/>
          <p:cNvSpPr/>
          <p:nvPr/>
        </p:nvSpPr>
        <p:spPr>
          <a:xfrm>
            <a:off x="3886200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latin typeface="Allerta"/>
              <a:ea typeface="Allerta"/>
              <a:cs typeface="Allerta"/>
              <a:sym typeface="Allerta"/>
            </a:endParaRPr>
          </a:p>
        </p:txBody>
      </p:sp>
      <p:sp>
        <p:nvSpPr>
          <p:cNvPr id="7" name="Shape 7"/>
          <p:cNvSpPr/>
          <p:nvPr>
            <p:ph idx="2" type="sldImg"/>
          </p:nvPr>
        </p:nvSpPr>
        <p:spPr>
          <a:xfrm>
            <a:off x="1143000" y="685800"/>
            <a:ext cx="4570410" cy="3427412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sq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8" name="Shape 8"/>
          <p:cNvSpPr txBox="1"/>
          <p:nvPr>
            <p:ph idx="1" type="body"/>
          </p:nvPr>
        </p:nvSpPr>
        <p:spPr>
          <a:xfrm>
            <a:off x="914400" y="4343400"/>
            <a:ext cx="5027610" cy="411321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0"/>
              </a:spcBef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0"/>
              </a:spcBef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0"/>
              </a:spcBef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Shape 9"/>
          <p:cNvSpPr/>
          <p:nvPr/>
        </p:nvSpPr>
        <p:spPr>
          <a:xfrm>
            <a:off x="0" y="868680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latin typeface="Allerta"/>
              <a:ea typeface="Allerta"/>
              <a:cs typeface="Allerta"/>
              <a:sym typeface="Allerta"/>
            </a:endParaRPr>
          </a:p>
        </p:txBody>
      </p:sp>
      <p:sp>
        <p:nvSpPr>
          <p:cNvPr id="10" name="Shape 10"/>
          <p:cNvSpPr txBox="1"/>
          <p:nvPr>
            <p:ph idx="3" type="sldNum"/>
          </p:nvPr>
        </p:nvSpPr>
        <p:spPr>
          <a:xfrm>
            <a:off x="3886200" y="8686800"/>
            <a:ext cx="2970211" cy="455612"/>
          </a:xfrm>
          <a:prstGeom prst="rect">
            <a:avLst/>
          </a:prstGeom>
          <a:noFill/>
          <a:ln>
            <a:noFill/>
          </a:ln>
        </p:spPr>
        <p:txBody>
          <a:bodyPr anchorCtr="0" anchor="b" bIns="46800" lIns="90000" rIns="90000" tIns="46800">
            <a:noAutofit/>
          </a:bodyPr>
          <a:lstStyle/>
          <a:p>
            <a:pPr indent="-215900" lvl="0" marL="21590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Times New Roman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24" name="Shape 24"/>
          <p:cNvSpPr txBox="1"/>
          <p:nvPr>
            <p:ph idx="1" type="body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6800" lIns="90000" rIns="90000" tIns="46800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105" name="Shape 105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6800" lIns="90000" rIns="90000" tIns="46800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114" name="Shape 114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6800" lIns="90000" rIns="90000" tIns="46800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122" name="Shape 122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6800" lIns="90000" rIns="90000" tIns="46800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131" name="Shape 131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6800" lIns="90000" rIns="90000" tIns="46800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139" name="Shape 139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6800" lIns="90000" rIns="90000" tIns="46800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146" name="Shape 146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6800" lIns="90000" rIns="90000" tIns="46800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154" name="Shape 154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6800" lIns="90000" rIns="90000" tIns="46800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 txBox="1"/>
          <p:nvPr>
            <p:ph idx="12" type="sldNum"/>
          </p:nvPr>
        </p:nvSpPr>
        <p:spPr>
          <a:xfrm>
            <a:off x="3886200" y="8686800"/>
            <a:ext cx="2970300" cy="455700"/>
          </a:xfrm>
          <a:prstGeom prst="rect">
            <a:avLst/>
          </a:prstGeom>
        </p:spPr>
        <p:txBody>
          <a:bodyPr anchorCtr="0" anchor="b" bIns="46800" lIns="90000" rIns="90000" tIns="468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llerta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162" name="Shape 162"/>
          <p:cNvSpPr/>
          <p:nvPr>
            <p:ph idx="2" type="sldImg"/>
          </p:nvPr>
        </p:nvSpPr>
        <p:spPr>
          <a:xfrm>
            <a:off x="1143000" y="685800"/>
            <a:ext cx="4570500" cy="34275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Shape 163"/>
          <p:cNvSpPr txBox="1"/>
          <p:nvPr>
            <p:ph idx="1" type="body"/>
          </p:nvPr>
        </p:nvSpPr>
        <p:spPr>
          <a:xfrm>
            <a:off x="914400" y="4343400"/>
            <a:ext cx="5027700" cy="41133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64" name="Shape 164"/>
          <p:cNvSpPr txBox="1"/>
          <p:nvPr>
            <p:ph idx="3" type="sldNum"/>
          </p:nvPr>
        </p:nvSpPr>
        <p:spPr>
          <a:xfrm>
            <a:off x="3886200" y="8686800"/>
            <a:ext cx="2970300" cy="455700"/>
          </a:xfrm>
          <a:prstGeom prst="rect">
            <a:avLst/>
          </a:prstGeom>
        </p:spPr>
        <p:txBody>
          <a:bodyPr anchorCtr="0" anchor="b" bIns="46800" lIns="90000" rIns="90000" tIns="468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Times New Roman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 txBox="1"/>
          <p:nvPr>
            <p:ph idx="12" type="sldNum"/>
          </p:nvPr>
        </p:nvSpPr>
        <p:spPr>
          <a:xfrm>
            <a:off x="3886200" y="8686800"/>
            <a:ext cx="2970300" cy="455700"/>
          </a:xfrm>
          <a:prstGeom prst="rect">
            <a:avLst/>
          </a:prstGeom>
        </p:spPr>
        <p:txBody>
          <a:bodyPr anchorCtr="0" anchor="b" bIns="46800" lIns="90000" rIns="90000" tIns="468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llerta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172" name="Shape 172"/>
          <p:cNvSpPr/>
          <p:nvPr>
            <p:ph idx="2" type="sldImg"/>
          </p:nvPr>
        </p:nvSpPr>
        <p:spPr>
          <a:xfrm>
            <a:off x="1143000" y="685800"/>
            <a:ext cx="4570500" cy="34275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Shape 173"/>
          <p:cNvSpPr txBox="1"/>
          <p:nvPr>
            <p:ph idx="1" type="body"/>
          </p:nvPr>
        </p:nvSpPr>
        <p:spPr>
          <a:xfrm>
            <a:off x="914400" y="4343400"/>
            <a:ext cx="5027700" cy="41133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74" name="Shape 174"/>
          <p:cNvSpPr txBox="1"/>
          <p:nvPr>
            <p:ph idx="3" type="sldNum"/>
          </p:nvPr>
        </p:nvSpPr>
        <p:spPr>
          <a:xfrm>
            <a:off x="3886200" y="8686800"/>
            <a:ext cx="2970300" cy="455700"/>
          </a:xfrm>
          <a:prstGeom prst="rect">
            <a:avLst/>
          </a:prstGeom>
        </p:spPr>
        <p:txBody>
          <a:bodyPr anchorCtr="0" anchor="b" bIns="46800" lIns="90000" rIns="90000" tIns="468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Times New Roman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hape 181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182" name="Shape 182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6800" lIns="90000" rIns="90000" tIns="46800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31" name="Shape 31"/>
          <p:cNvSpPr txBox="1"/>
          <p:nvPr>
            <p:ph idx="1" type="body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6800" lIns="90000" rIns="90000" tIns="46800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US"/>
              <a:t>Get people working</a:t>
            </a: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 txBox="1"/>
          <p:nvPr>
            <p:ph idx="12" type="sldNum"/>
          </p:nvPr>
        </p:nvSpPr>
        <p:spPr>
          <a:xfrm>
            <a:off x="3886200" y="8686800"/>
            <a:ext cx="2970300" cy="455700"/>
          </a:xfrm>
          <a:prstGeom prst="rect">
            <a:avLst/>
          </a:prstGeom>
        </p:spPr>
        <p:txBody>
          <a:bodyPr anchorCtr="0" anchor="b" bIns="46800" lIns="90000" rIns="90000" tIns="4680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5000"/>
              <a:buFont typeface="Allerta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189" name="Shape 189"/>
          <p:cNvSpPr/>
          <p:nvPr>
            <p:ph idx="2" type="sldImg"/>
          </p:nvPr>
        </p:nvSpPr>
        <p:spPr>
          <a:xfrm>
            <a:off x="1143000" y="685800"/>
            <a:ext cx="4570500" cy="34275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Shape 190"/>
          <p:cNvSpPr txBox="1"/>
          <p:nvPr>
            <p:ph idx="1" type="body"/>
          </p:nvPr>
        </p:nvSpPr>
        <p:spPr>
          <a:xfrm>
            <a:off x="914400" y="4343400"/>
            <a:ext cx="5027700" cy="41133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91" name="Shape 191"/>
          <p:cNvSpPr txBox="1"/>
          <p:nvPr>
            <p:ph idx="3" type="sldNum"/>
          </p:nvPr>
        </p:nvSpPr>
        <p:spPr>
          <a:xfrm>
            <a:off x="3886200" y="8686800"/>
            <a:ext cx="2970300" cy="455700"/>
          </a:xfrm>
          <a:prstGeom prst="rect">
            <a:avLst/>
          </a:prstGeom>
        </p:spPr>
        <p:txBody>
          <a:bodyPr anchorCtr="0" anchor="b" bIns="46800" lIns="90000" rIns="90000" tIns="4680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5000"/>
              <a:buFont typeface="Times New Roman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Shape 199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200" name="Shape 200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6800" lIns="90000" rIns="90000" tIns="46800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38" name="Shape 38"/>
          <p:cNvSpPr txBox="1"/>
          <p:nvPr>
            <p:ph idx="1" type="body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6800" lIns="90000" rIns="90000" tIns="46800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47" name="Shape 47"/>
          <p:cNvSpPr txBox="1"/>
          <p:nvPr>
            <p:ph idx="1" type="body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6800" lIns="90000" rIns="90000" tIns="46800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US"/>
              <a:t>we use Morphline LilyIndexer transform data from HBase to Solr. With Solr, we can perform search query, do custom ranking, etc, which Shivam and Andrej will talk more on this.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55" name="Shape 55"/>
          <p:cNvSpPr txBox="1"/>
          <p:nvPr>
            <p:ph idx="1" type="body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6800" lIns="90000" rIns="90000" tIns="46800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62" name="Shape 62"/>
          <p:cNvSpPr txBox="1"/>
          <p:nvPr>
            <p:ph idx="1" type="body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6800" lIns="90000" rIns="90000" tIns="46800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76" name="Shape 76"/>
          <p:cNvSpPr txBox="1"/>
          <p:nvPr>
            <p:ph idx="1" type="body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6800" lIns="90000" rIns="90000" tIns="468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89" name="Shape 89"/>
          <p:cNvSpPr txBox="1"/>
          <p:nvPr>
            <p:ph idx="1" type="body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6800" lIns="90000" rIns="90000" tIns="46800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98" name="Shape 98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6800" lIns="90000" rIns="90000" tIns="46800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 txBox="1"/>
          <p:nvPr>
            <p:ph idx="10" type="dt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llerta"/>
              <a:buNone/>
              <a:defRPr b="0" i="0" sz="2400" u="none" cap="none" strike="noStrike">
                <a:solidFill>
                  <a:srgbClr val="000000"/>
                </a:solidFill>
                <a:latin typeface="Allerta"/>
                <a:ea typeface="Allerta"/>
                <a:cs typeface="Allerta"/>
                <a:sym typeface="Allerta"/>
              </a:defRPr>
            </a:lvl1pPr>
            <a:lvl2pPr indent="-285750" lvl="1" marL="7429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llerta"/>
              <a:buNone/>
              <a:defRPr b="0" i="0" sz="2400" u="none" cap="none" strike="noStrike">
                <a:solidFill>
                  <a:srgbClr val="000000"/>
                </a:solidFill>
                <a:latin typeface="Allerta"/>
                <a:ea typeface="Allerta"/>
                <a:cs typeface="Allerta"/>
                <a:sym typeface="Allerta"/>
              </a:defRPr>
            </a:lvl2pPr>
            <a:lvl3pPr indent="-228600" lvl="2" marL="1143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llerta"/>
              <a:buNone/>
              <a:defRPr b="0" i="0" sz="2400" u="none" cap="none" strike="noStrike">
                <a:solidFill>
                  <a:srgbClr val="000000"/>
                </a:solidFill>
                <a:latin typeface="Allerta"/>
                <a:ea typeface="Allerta"/>
                <a:cs typeface="Allerta"/>
                <a:sym typeface="Allerta"/>
              </a:defRPr>
            </a:lvl3pPr>
            <a:lvl4pPr indent="-228600" lvl="3" marL="1600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llerta"/>
              <a:buNone/>
              <a:defRPr b="0" i="0" sz="2400" u="none" cap="none" strike="noStrike">
                <a:solidFill>
                  <a:srgbClr val="000000"/>
                </a:solidFill>
                <a:latin typeface="Allerta"/>
                <a:ea typeface="Allerta"/>
                <a:cs typeface="Allerta"/>
                <a:sym typeface="Allerta"/>
              </a:defRPr>
            </a:lvl4pPr>
            <a:lvl5pPr indent="-228600" lvl="4" marL="2057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llerta"/>
              <a:buNone/>
              <a:defRPr b="0" i="0" sz="2400" u="none" cap="none" strike="noStrike">
                <a:solidFill>
                  <a:srgbClr val="000000"/>
                </a:solidFill>
                <a:latin typeface="Allerta"/>
                <a:ea typeface="Allerta"/>
                <a:cs typeface="Allerta"/>
                <a:sym typeface="Allerta"/>
              </a:defRPr>
            </a:lvl5pPr>
            <a:lvl6pPr indent="-228600" lvl="5" marL="2514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llerta"/>
              <a:buNone/>
              <a:defRPr b="0" i="0" sz="2400" u="none" cap="none" strike="noStrike">
                <a:solidFill>
                  <a:srgbClr val="000000"/>
                </a:solidFill>
                <a:latin typeface="Allerta"/>
                <a:ea typeface="Allerta"/>
                <a:cs typeface="Allerta"/>
                <a:sym typeface="Allerta"/>
              </a:defRPr>
            </a:lvl6pPr>
            <a:lvl7pPr indent="-228600" lvl="6" marL="3429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llerta"/>
              <a:buNone/>
              <a:defRPr b="0" i="0" sz="2400" u="none" cap="none" strike="noStrike">
                <a:solidFill>
                  <a:srgbClr val="000000"/>
                </a:solidFill>
                <a:latin typeface="Allerta"/>
                <a:ea typeface="Allerta"/>
                <a:cs typeface="Allerta"/>
                <a:sym typeface="Allerta"/>
              </a:defRPr>
            </a:lvl7pPr>
            <a:lvl8pPr indent="-228600" lvl="7" marL="4800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llerta"/>
              <a:buNone/>
              <a:defRPr b="0" i="0" sz="2400" u="none" cap="none" strike="noStrike">
                <a:solidFill>
                  <a:srgbClr val="000000"/>
                </a:solidFill>
                <a:latin typeface="Allerta"/>
                <a:ea typeface="Allerta"/>
                <a:cs typeface="Allerta"/>
                <a:sym typeface="Allerta"/>
              </a:defRPr>
            </a:lvl8pPr>
            <a:lvl9pPr indent="-228600" lvl="8" marL="6629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llerta"/>
              <a:buNone/>
              <a:defRPr b="0" i="0" sz="2400" u="none" cap="none" strike="noStrike">
                <a:solidFill>
                  <a:srgbClr val="000000"/>
                </a:solidFill>
                <a:latin typeface="Allerta"/>
                <a:ea typeface="Allerta"/>
                <a:cs typeface="Allerta"/>
                <a:sym typeface="Allerta"/>
              </a:defRPr>
            </a:lvl9pPr>
          </a:lstStyle>
          <a:p/>
        </p:txBody>
      </p:sp>
      <p:sp>
        <p:nvSpPr>
          <p:cNvPr id="20" name="Shape 20"/>
          <p:cNvSpPr txBox="1"/>
          <p:nvPr>
            <p:ph idx="11" type="ftr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llerta"/>
              <a:buNone/>
              <a:defRPr b="0" i="0" sz="2400" u="none" cap="none" strike="noStrike">
                <a:solidFill>
                  <a:srgbClr val="000000"/>
                </a:solidFill>
                <a:latin typeface="Allerta"/>
                <a:ea typeface="Allerta"/>
                <a:cs typeface="Allerta"/>
                <a:sym typeface="Allerta"/>
              </a:defRPr>
            </a:lvl1pPr>
            <a:lvl2pPr indent="-285750" lvl="1" marL="7429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llerta"/>
              <a:buNone/>
              <a:defRPr b="0" i="0" sz="2400" u="none" cap="none" strike="noStrike">
                <a:solidFill>
                  <a:srgbClr val="000000"/>
                </a:solidFill>
                <a:latin typeface="Allerta"/>
                <a:ea typeface="Allerta"/>
                <a:cs typeface="Allerta"/>
                <a:sym typeface="Allerta"/>
              </a:defRPr>
            </a:lvl2pPr>
            <a:lvl3pPr indent="-228600" lvl="2" marL="1143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llerta"/>
              <a:buNone/>
              <a:defRPr b="0" i="0" sz="2400" u="none" cap="none" strike="noStrike">
                <a:solidFill>
                  <a:srgbClr val="000000"/>
                </a:solidFill>
                <a:latin typeface="Allerta"/>
                <a:ea typeface="Allerta"/>
                <a:cs typeface="Allerta"/>
                <a:sym typeface="Allerta"/>
              </a:defRPr>
            </a:lvl3pPr>
            <a:lvl4pPr indent="-228600" lvl="3" marL="1600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llerta"/>
              <a:buNone/>
              <a:defRPr b="0" i="0" sz="2400" u="none" cap="none" strike="noStrike">
                <a:solidFill>
                  <a:srgbClr val="000000"/>
                </a:solidFill>
                <a:latin typeface="Allerta"/>
                <a:ea typeface="Allerta"/>
                <a:cs typeface="Allerta"/>
                <a:sym typeface="Allerta"/>
              </a:defRPr>
            </a:lvl4pPr>
            <a:lvl5pPr indent="-228600" lvl="4" marL="2057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llerta"/>
              <a:buNone/>
              <a:defRPr b="0" i="0" sz="2400" u="none" cap="none" strike="noStrike">
                <a:solidFill>
                  <a:srgbClr val="000000"/>
                </a:solidFill>
                <a:latin typeface="Allerta"/>
                <a:ea typeface="Allerta"/>
                <a:cs typeface="Allerta"/>
                <a:sym typeface="Allerta"/>
              </a:defRPr>
            </a:lvl5pPr>
            <a:lvl6pPr indent="-228600" lvl="5" marL="2514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llerta"/>
              <a:buNone/>
              <a:defRPr b="0" i="0" sz="2400" u="none" cap="none" strike="noStrike">
                <a:solidFill>
                  <a:srgbClr val="000000"/>
                </a:solidFill>
                <a:latin typeface="Allerta"/>
                <a:ea typeface="Allerta"/>
                <a:cs typeface="Allerta"/>
                <a:sym typeface="Allerta"/>
              </a:defRPr>
            </a:lvl6pPr>
            <a:lvl7pPr indent="-228600" lvl="6" marL="3429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llerta"/>
              <a:buNone/>
              <a:defRPr b="0" i="0" sz="2400" u="none" cap="none" strike="noStrike">
                <a:solidFill>
                  <a:srgbClr val="000000"/>
                </a:solidFill>
                <a:latin typeface="Allerta"/>
                <a:ea typeface="Allerta"/>
                <a:cs typeface="Allerta"/>
                <a:sym typeface="Allerta"/>
              </a:defRPr>
            </a:lvl7pPr>
            <a:lvl8pPr indent="-228600" lvl="7" marL="4800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llerta"/>
              <a:buNone/>
              <a:defRPr b="0" i="0" sz="2400" u="none" cap="none" strike="noStrike">
                <a:solidFill>
                  <a:srgbClr val="000000"/>
                </a:solidFill>
                <a:latin typeface="Allerta"/>
                <a:ea typeface="Allerta"/>
                <a:cs typeface="Allerta"/>
                <a:sym typeface="Allerta"/>
              </a:defRPr>
            </a:lvl8pPr>
            <a:lvl9pPr indent="-228600" lvl="8" marL="6629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llerta"/>
              <a:buNone/>
              <a:defRPr b="0" i="0" sz="2400" u="none" cap="none" strike="noStrike">
                <a:solidFill>
                  <a:srgbClr val="000000"/>
                </a:solidFill>
                <a:latin typeface="Allerta"/>
                <a:ea typeface="Allerta"/>
                <a:cs typeface="Allerta"/>
                <a:sym typeface="Allerta"/>
              </a:defRPr>
            </a:lvl9pPr>
          </a:lstStyle>
          <a:p/>
        </p:txBody>
      </p:sp>
      <p:sp>
        <p:nvSpPr>
          <p:cNvPr id="21" name="Shape 21"/>
          <p:cNvSpPr txBox="1"/>
          <p:nvPr>
            <p:ph idx="12" type="sldNum"/>
          </p:nvPr>
        </p:nvSpPr>
        <p:spPr>
          <a:xfrm>
            <a:off x="6553200" y="6248400"/>
            <a:ext cx="1903411" cy="455612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rIns="90000" tIns="468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llerta"/>
              <a:buNone/>
            </a:pPr>
            <a:fld id="{00000000-1234-1234-1234-123412341234}" type="slidenum">
              <a:rPr b="0" i="0" lang="en-US" sz="2400" u="none" cap="none" strike="noStrike">
                <a:solidFill>
                  <a:srgbClr val="000000"/>
                </a:solidFill>
                <a:latin typeface="Allerta"/>
                <a:ea typeface="Allerta"/>
                <a:cs typeface="Allerta"/>
                <a:sym typeface="Allerta"/>
              </a:rPr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4F3EB"/>
        </a:solidFill>
      </p:bgPr>
    </p:bg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 txBox="1"/>
          <p:nvPr>
            <p:ph type="title"/>
          </p:nvPr>
        </p:nvSpPr>
        <p:spPr>
          <a:xfrm>
            <a:off x="533400" y="381000"/>
            <a:ext cx="8075612" cy="98901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85750" lvl="1" marL="7429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143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600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057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514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429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4800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6629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Shape 13"/>
          <p:cNvSpPr txBox="1"/>
          <p:nvPr>
            <p:ph idx="1" type="body"/>
          </p:nvPr>
        </p:nvSpPr>
        <p:spPr>
          <a:xfrm>
            <a:off x="685800" y="1752600"/>
            <a:ext cx="7770812" cy="48752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342900" lvl="0" marL="3429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2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85750" lvl="1" marL="74295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1430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600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057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514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429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4800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6629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Shape 14"/>
          <p:cNvSpPr/>
          <p:nvPr/>
        </p:nvSpPr>
        <p:spPr>
          <a:xfrm>
            <a:off x="685800" y="62484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latin typeface="Allerta"/>
              <a:ea typeface="Allerta"/>
              <a:cs typeface="Allerta"/>
              <a:sym typeface="Allerta"/>
            </a:endParaRPr>
          </a:p>
        </p:txBody>
      </p:sp>
      <p:sp>
        <p:nvSpPr>
          <p:cNvPr id="15" name="Shape 15"/>
          <p:cNvSpPr/>
          <p:nvPr/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latin typeface="Allerta"/>
              <a:ea typeface="Allerta"/>
              <a:cs typeface="Allerta"/>
              <a:sym typeface="Allerta"/>
            </a:endParaRPr>
          </a:p>
        </p:txBody>
      </p:sp>
      <p:sp>
        <p:nvSpPr>
          <p:cNvPr id="16" name="Shape 16"/>
          <p:cNvSpPr txBox="1"/>
          <p:nvPr>
            <p:ph idx="12" type="sldNum"/>
          </p:nvPr>
        </p:nvSpPr>
        <p:spPr>
          <a:xfrm>
            <a:off x="6553200" y="6248400"/>
            <a:ext cx="1903411" cy="455612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rIns="90000" tIns="468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llerta"/>
              <a:buNone/>
            </a:pPr>
            <a:fld id="{00000000-1234-1234-1234-123412341234}" type="slidenum">
              <a:rPr b="0" i="0" lang="en-US" sz="2400" u="none" cap="none" strike="noStrike">
                <a:solidFill>
                  <a:srgbClr val="000000"/>
                </a:solidFill>
                <a:latin typeface="Allerta"/>
                <a:ea typeface="Allerta"/>
                <a:cs typeface="Allerta"/>
                <a:sym typeface="Allerta"/>
              </a:rPr>
              <a:t>‹#›</a:t>
            </a:fld>
          </a:p>
        </p:txBody>
      </p:sp>
      <p:sp>
        <p:nvSpPr>
          <p:cNvPr id="17" name="Shape 17"/>
          <p:cNvSpPr/>
          <p:nvPr/>
        </p:nvSpPr>
        <p:spPr>
          <a:xfrm>
            <a:off x="533400" y="1371600"/>
            <a:ext cx="8080374" cy="155574"/>
          </a:xfrm>
          <a:prstGeom prst="rect">
            <a:avLst/>
          </a:prstGeom>
          <a:gradFill>
            <a:gsLst>
              <a:gs pos="0">
                <a:srgbClr val="A50021"/>
              </a:gs>
              <a:gs pos="100000">
                <a:srgbClr val="000000"/>
              </a:gs>
            </a:gsLst>
            <a:lin ang="0" scaled="0"/>
          </a:gradFill>
          <a:ln cap="sq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latin typeface="Allerta"/>
              <a:ea typeface="Allerta"/>
              <a:cs typeface="Allerta"/>
              <a:sym typeface="Allerta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06.png"/><Relationship Id="rId4" Type="http://schemas.openxmlformats.org/officeDocument/2006/relationships/image" Target="../media/image07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1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5.png"/><Relationship Id="rId4" Type="http://schemas.openxmlformats.org/officeDocument/2006/relationships/image" Target="../media/image12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3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9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6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0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8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7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08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04.png"/><Relationship Id="rId4" Type="http://schemas.openxmlformats.org/officeDocument/2006/relationships/image" Target="../media/image03.png"/><Relationship Id="rId5" Type="http://schemas.openxmlformats.org/officeDocument/2006/relationships/image" Target="../media/image00.png"/><Relationship Id="rId6" Type="http://schemas.openxmlformats.org/officeDocument/2006/relationships/image" Target="../media/image09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01.png"/><Relationship Id="rId4" Type="http://schemas.openxmlformats.org/officeDocument/2006/relationships/image" Target="../media/image02.png"/><Relationship Id="rId5" Type="http://schemas.openxmlformats.org/officeDocument/2006/relationships/image" Target="../media/image05.png"/><Relationship Id="rId6" Type="http://schemas.openxmlformats.org/officeDocument/2006/relationships/image" Target="../media/image2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0.png"/><Relationship Id="rId4" Type="http://schemas.openxmlformats.org/officeDocument/2006/relationships/image" Target="../media/image14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4F3EB"/>
        </a:solidFill>
      </p:bgPr>
    </p:bg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/>
        </p:nvSpPr>
        <p:spPr>
          <a:xfrm>
            <a:off x="533400" y="223255"/>
            <a:ext cx="8077199" cy="99059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CS 5604 Information Storage and Retrieval</a:t>
            </a:r>
          </a:p>
        </p:txBody>
      </p:sp>
      <p:sp>
        <p:nvSpPr>
          <p:cNvPr id="27" name="Shape 27"/>
          <p:cNvSpPr txBox="1"/>
          <p:nvPr/>
        </p:nvSpPr>
        <p:spPr>
          <a:xfrm>
            <a:off x="685800" y="1679350"/>
            <a:ext cx="7772400" cy="487679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-US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Presenters: Andrej Galad, Long Xia, Shivam Maharshi, Tingting Jiang</a:t>
            </a:r>
          </a:p>
          <a:p>
            <a:pPr indent="0" lvl="0" marL="0" marR="0" rtl="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2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-US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Spring 2016 CS 5604</a:t>
            </a:r>
          </a:p>
          <a:p>
            <a:pPr indent="0" lvl="0" marL="0" marR="0" rtl="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-US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Information Retrieval and Storage</a:t>
            </a:r>
          </a:p>
          <a:p>
            <a:pPr indent="0" lvl="0" marL="0" marR="0" rtl="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0" i="0" sz="2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-US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Virginia Polytechnic Institute and State University</a:t>
            </a:r>
          </a:p>
          <a:p>
            <a:pPr indent="0" lvl="0" marL="0" marR="0" rtl="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-US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Blacksburg, VA</a:t>
            </a:r>
          </a:p>
          <a:p>
            <a:pPr indent="0" lvl="0" marL="0" marR="0" rtl="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-US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Professor: Dr. E. Fox</a:t>
            </a:r>
          </a:p>
          <a:p>
            <a:pPr indent="0" lvl="0" marL="0" marR="0" rtl="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2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0" i="0" sz="2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" name="Shape 28"/>
          <p:cNvSpPr txBox="1"/>
          <p:nvPr>
            <p:ph idx="12" type="sldNum"/>
          </p:nvPr>
        </p:nvSpPr>
        <p:spPr>
          <a:xfrm>
            <a:off x="6553200" y="6248400"/>
            <a:ext cx="1903500" cy="455700"/>
          </a:xfrm>
          <a:prstGeom prst="rect">
            <a:avLst/>
          </a:prstGeom>
        </p:spPr>
        <p:txBody>
          <a:bodyPr anchorCtr="0" anchor="t" bIns="46800" lIns="90000" rIns="90000" tIns="468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llerta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 txBox="1"/>
          <p:nvPr/>
        </p:nvSpPr>
        <p:spPr>
          <a:xfrm>
            <a:off x="533400" y="210555"/>
            <a:ext cx="80772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1" lang="en-US" sz="3200">
                <a:solidFill>
                  <a:schemeClr val="dk1"/>
                </a:solidFill>
              </a:rPr>
              <a:t>Solr Search Components</a:t>
            </a:r>
          </a:p>
        </p:txBody>
      </p:sp>
      <p:sp>
        <p:nvSpPr>
          <p:cNvPr id="108" name="Shape 108"/>
          <p:cNvSpPr txBox="1"/>
          <p:nvPr/>
        </p:nvSpPr>
        <p:spPr>
          <a:xfrm>
            <a:off x="560125" y="1612050"/>
            <a:ext cx="5368800" cy="4959000"/>
          </a:xfrm>
          <a:prstGeom prst="rect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>
            <a:noAutofit/>
          </a:bodyPr>
          <a:lstStyle/>
          <a:p>
            <a:pPr indent="-3683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-US" sz="2200"/>
              <a:t>Solr - pluggable web application</a:t>
            </a:r>
          </a:p>
          <a:p>
            <a:pPr indent="-3429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-US" sz="1800"/>
              <a:t>Custom handlers, components, libraries</a:t>
            </a:r>
          </a:p>
          <a:p>
            <a:pPr indent="-3429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-US" sz="1800"/>
              <a:t>Dynamic linking</a:t>
            </a:r>
          </a:p>
          <a:p>
            <a: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■"/>
            </a:pPr>
            <a:r>
              <a:rPr lang="en-US"/>
              <a:t>Custom classloaders</a:t>
            </a:r>
          </a:p>
          <a:p>
            <a: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■"/>
            </a:pPr>
            <a:r>
              <a:rPr lang="en-US"/>
              <a:t>Declarative discovery - solrconfig.xml</a:t>
            </a:r>
          </a:p>
          <a:p>
            <a: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Char char="■"/>
            </a:pPr>
            <a:r>
              <a:rPr lang="en-US">
                <a:solidFill>
                  <a:srgbClr val="FF0000"/>
                </a:solidFill>
              </a:rPr>
              <a:t>Pain while debugging!!!</a:t>
            </a:r>
          </a:p>
          <a:p>
            <a:pPr indent="-3683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-US" sz="2200"/>
              <a:t>Sample Component</a:t>
            </a:r>
          </a:p>
        </p:txBody>
      </p:sp>
      <p:pic>
        <p:nvPicPr>
          <p:cNvPr id="109" name="Shape 10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24650" y="1612050"/>
            <a:ext cx="2585950" cy="3969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Shape 11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92374" y="3565624"/>
            <a:ext cx="4141025" cy="3169425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Shape 111"/>
          <p:cNvSpPr txBox="1"/>
          <p:nvPr>
            <p:ph idx="12" type="sldNum"/>
          </p:nvPr>
        </p:nvSpPr>
        <p:spPr>
          <a:xfrm>
            <a:off x="6553200" y="6248400"/>
            <a:ext cx="1903500" cy="455700"/>
          </a:xfrm>
          <a:prstGeom prst="rect">
            <a:avLst/>
          </a:prstGeom>
        </p:spPr>
        <p:txBody>
          <a:bodyPr anchorCtr="0" anchor="t" bIns="46800" lIns="90000" rIns="90000" tIns="468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llerta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 txBox="1"/>
          <p:nvPr/>
        </p:nvSpPr>
        <p:spPr>
          <a:xfrm>
            <a:off x="533400" y="210555"/>
            <a:ext cx="80772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1" lang="en-US" sz="3200">
                <a:solidFill>
                  <a:schemeClr val="dk1"/>
                </a:solidFill>
              </a:rPr>
              <a:t>Solr: Component Configuration</a:t>
            </a:r>
          </a:p>
        </p:txBody>
      </p:sp>
      <p:sp>
        <p:nvSpPr>
          <p:cNvPr id="117" name="Shape 117"/>
          <p:cNvSpPr txBox="1"/>
          <p:nvPr/>
        </p:nvSpPr>
        <p:spPr>
          <a:xfrm>
            <a:off x="560125" y="1612050"/>
            <a:ext cx="7972500" cy="4959000"/>
          </a:xfrm>
          <a:prstGeom prst="rect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>
            <a:noAutofit/>
          </a:bodyPr>
          <a:lstStyle/>
          <a:p>
            <a:pPr indent="-3683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AutoNum type="arabicPeriod"/>
            </a:pPr>
            <a:r>
              <a:rPr lang="en-US" sz="2200"/>
              <a:t>Build and upload JAR(s) + dependencies to all Solr nodes</a:t>
            </a:r>
          </a:p>
        </p:txBody>
      </p:sp>
      <p:pic>
        <p:nvPicPr>
          <p:cNvPr id="118" name="Shape 1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5775" y="3490875"/>
            <a:ext cx="7972425" cy="2705100"/>
          </a:xfrm>
          <a:prstGeom prst="rect">
            <a:avLst/>
          </a:prstGeom>
          <a:noFill/>
          <a:ln>
            <a:noFill/>
          </a:ln>
        </p:spPr>
      </p:pic>
      <p:sp>
        <p:nvSpPr>
          <p:cNvPr id="119" name="Shape 119"/>
          <p:cNvSpPr txBox="1"/>
          <p:nvPr>
            <p:ph idx="12" type="sldNum"/>
          </p:nvPr>
        </p:nvSpPr>
        <p:spPr>
          <a:xfrm>
            <a:off x="6553200" y="6248400"/>
            <a:ext cx="1903500" cy="455700"/>
          </a:xfrm>
          <a:prstGeom prst="rect">
            <a:avLst/>
          </a:prstGeom>
        </p:spPr>
        <p:txBody>
          <a:bodyPr anchorCtr="0" anchor="t" bIns="46800" lIns="90000" rIns="90000" tIns="468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llerta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 txBox="1"/>
          <p:nvPr/>
        </p:nvSpPr>
        <p:spPr>
          <a:xfrm>
            <a:off x="533400" y="210555"/>
            <a:ext cx="80772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1" lang="en-US" sz="3200">
                <a:solidFill>
                  <a:schemeClr val="dk1"/>
                </a:solidFill>
              </a:rPr>
              <a:t>Solr: Component Configuration</a:t>
            </a:r>
          </a:p>
        </p:txBody>
      </p:sp>
      <p:sp>
        <p:nvSpPr>
          <p:cNvPr id="125" name="Shape 125"/>
          <p:cNvSpPr txBox="1"/>
          <p:nvPr/>
        </p:nvSpPr>
        <p:spPr>
          <a:xfrm>
            <a:off x="560125" y="1612050"/>
            <a:ext cx="7972500" cy="4959000"/>
          </a:xfrm>
          <a:prstGeom prst="rect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>
            <a:noAutofit/>
          </a:bodyPr>
          <a:lstStyle/>
          <a:p>
            <a:pPr indent="-3683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Arial"/>
              <a:buAutoNum type="arabicPeriod"/>
            </a:pPr>
            <a:r>
              <a:rPr lang="en-US" sz="2200">
                <a:solidFill>
                  <a:srgbClr val="999999"/>
                </a:solidFill>
              </a:rPr>
              <a:t>Build and upload JAR(s) + dependencies to all Solr nodes</a:t>
            </a:r>
          </a:p>
          <a:p>
            <a:pPr indent="-3683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lang="en-US" sz="2200"/>
              <a:t>Register component in solrconfig.xml</a:t>
            </a:r>
          </a:p>
        </p:txBody>
      </p:sp>
      <p:pic>
        <p:nvPicPr>
          <p:cNvPr id="126" name="Shape 1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5650" y="2502125"/>
            <a:ext cx="5800725" cy="4124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Shape 1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857950" y="2502122"/>
            <a:ext cx="6849649" cy="2600649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Shape 128"/>
          <p:cNvSpPr txBox="1"/>
          <p:nvPr>
            <p:ph idx="12" type="sldNum"/>
          </p:nvPr>
        </p:nvSpPr>
        <p:spPr>
          <a:xfrm>
            <a:off x="6553200" y="6248400"/>
            <a:ext cx="1903500" cy="455700"/>
          </a:xfrm>
          <a:prstGeom prst="rect">
            <a:avLst/>
          </a:prstGeom>
        </p:spPr>
        <p:txBody>
          <a:bodyPr anchorCtr="0" anchor="t" bIns="46800" lIns="90000" rIns="90000" tIns="468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llerta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 txBox="1"/>
          <p:nvPr/>
        </p:nvSpPr>
        <p:spPr>
          <a:xfrm>
            <a:off x="533400" y="210555"/>
            <a:ext cx="80772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1" lang="en-US" sz="3200">
                <a:solidFill>
                  <a:schemeClr val="dk1"/>
                </a:solidFill>
              </a:rPr>
              <a:t>Solr: Component Configuration</a:t>
            </a:r>
          </a:p>
        </p:txBody>
      </p:sp>
      <p:sp>
        <p:nvSpPr>
          <p:cNvPr id="134" name="Shape 134"/>
          <p:cNvSpPr txBox="1"/>
          <p:nvPr/>
        </p:nvSpPr>
        <p:spPr>
          <a:xfrm>
            <a:off x="560125" y="1612050"/>
            <a:ext cx="7972500" cy="4959000"/>
          </a:xfrm>
          <a:prstGeom prst="rect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>
            <a:noAutofit/>
          </a:bodyPr>
          <a:lstStyle/>
          <a:p>
            <a:pPr indent="-3683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Arial"/>
              <a:buAutoNum type="arabicPeriod"/>
            </a:pPr>
            <a:r>
              <a:rPr lang="en-US" sz="2200">
                <a:solidFill>
                  <a:srgbClr val="999999"/>
                </a:solidFill>
              </a:rPr>
              <a:t>Build and upload JAR(s) + dependencies to all Solr nodes</a:t>
            </a:r>
          </a:p>
          <a:p>
            <a:pPr indent="-3683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ct val="100000"/>
              <a:buAutoNum type="arabicPeriod"/>
            </a:pPr>
            <a:r>
              <a:rPr lang="en-US" sz="2200">
                <a:solidFill>
                  <a:srgbClr val="999999"/>
                </a:solidFill>
              </a:rPr>
              <a:t>Register component in solrconfig.xml</a:t>
            </a:r>
          </a:p>
          <a:p>
            <a:pPr indent="-3683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lang="en-US" sz="2200"/>
              <a:t>Update configuration and reload collection</a:t>
            </a:r>
          </a:p>
          <a:p>
            <a:pPr indent="-323850" lvl="1" marL="914400" rtl="0">
              <a:spcBef>
                <a:spcPts val="0"/>
              </a:spcBef>
              <a:buSzPct val="100000"/>
              <a:buChar char="○"/>
            </a:pPr>
            <a:r>
              <a:rPr lang="en-US" sz="1500">
                <a:solidFill>
                  <a:schemeClr val="dk1"/>
                </a:solidFill>
              </a:rPr>
              <a:t>$ solrctl instancedir --update &lt;collection_name&gt; &lt;collection_configuration&gt;</a:t>
            </a:r>
          </a:p>
          <a:p>
            <a:pPr indent="-323850" lvl="1" marL="914400" rtl="0">
              <a:spcBef>
                <a:spcPts val="0"/>
              </a:spcBef>
              <a:buSzPct val="100000"/>
              <a:buChar char="○"/>
            </a:pPr>
            <a:r>
              <a:rPr lang="en-US" sz="1500">
                <a:solidFill>
                  <a:schemeClr val="dk1"/>
                </a:solidFill>
              </a:rPr>
              <a:t>$ solrctl collection --reload &lt;collection_name&gt;</a:t>
            </a:r>
          </a:p>
        </p:txBody>
      </p:sp>
      <p:pic>
        <p:nvPicPr>
          <p:cNvPr id="135" name="Shape 1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1150" y="4032225"/>
            <a:ext cx="8850449" cy="683049"/>
          </a:xfrm>
          <a:prstGeom prst="rect">
            <a:avLst/>
          </a:prstGeom>
          <a:noFill/>
          <a:ln>
            <a:noFill/>
          </a:ln>
        </p:spPr>
      </p:pic>
      <p:sp>
        <p:nvSpPr>
          <p:cNvPr id="136" name="Shape 136"/>
          <p:cNvSpPr txBox="1"/>
          <p:nvPr>
            <p:ph idx="12" type="sldNum"/>
          </p:nvPr>
        </p:nvSpPr>
        <p:spPr>
          <a:xfrm>
            <a:off x="6553200" y="6248400"/>
            <a:ext cx="1903500" cy="455700"/>
          </a:xfrm>
          <a:prstGeom prst="rect">
            <a:avLst/>
          </a:prstGeom>
        </p:spPr>
        <p:txBody>
          <a:bodyPr anchorCtr="0" anchor="t" bIns="46800" lIns="90000" rIns="90000" tIns="468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llerta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 txBox="1"/>
          <p:nvPr/>
        </p:nvSpPr>
        <p:spPr>
          <a:xfrm>
            <a:off x="533400" y="210555"/>
            <a:ext cx="80772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1" lang="en-US" sz="3200">
                <a:solidFill>
                  <a:schemeClr val="dk1"/>
                </a:solidFill>
              </a:rPr>
              <a:t>Solr: Component Verification</a:t>
            </a:r>
          </a:p>
        </p:txBody>
      </p:sp>
      <p:pic>
        <p:nvPicPr>
          <p:cNvPr id="142" name="Shape 1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1725" y="1928374"/>
            <a:ext cx="7620549" cy="4191925"/>
          </a:xfrm>
          <a:prstGeom prst="rect">
            <a:avLst/>
          </a:prstGeom>
          <a:noFill/>
          <a:ln>
            <a:noFill/>
          </a:ln>
        </p:spPr>
      </p:pic>
      <p:sp>
        <p:nvSpPr>
          <p:cNvPr id="143" name="Shape 143"/>
          <p:cNvSpPr txBox="1"/>
          <p:nvPr>
            <p:ph idx="12" type="sldNum"/>
          </p:nvPr>
        </p:nvSpPr>
        <p:spPr>
          <a:xfrm>
            <a:off x="6553200" y="6248400"/>
            <a:ext cx="1903500" cy="455700"/>
          </a:xfrm>
          <a:prstGeom prst="rect">
            <a:avLst/>
          </a:prstGeom>
        </p:spPr>
        <p:txBody>
          <a:bodyPr anchorCtr="0" anchor="t" bIns="46800" lIns="90000" rIns="90000" tIns="468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llerta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 txBox="1"/>
          <p:nvPr/>
        </p:nvSpPr>
        <p:spPr>
          <a:xfrm>
            <a:off x="533400" y="210555"/>
            <a:ext cx="80772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1" lang="en-US" sz="3200">
                <a:solidFill>
                  <a:schemeClr val="dk1"/>
                </a:solidFill>
              </a:rPr>
              <a:t>Query Manipulation</a:t>
            </a:r>
          </a:p>
        </p:txBody>
      </p:sp>
      <p:sp>
        <p:nvSpPr>
          <p:cNvPr id="149" name="Shape 149"/>
          <p:cNvSpPr txBox="1"/>
          <p:nvPr/>
        </p:nvSpPr>
        <p:spPr>
          <a:xfrm>
            <a:off x="601100" y="1707675"/>
            <a:ext cx="7909800" cy="467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-381000" lvl="0" marL="457200" rtl="0">
              <a:spcBef>
                <a:spcPts val="0"/>
              </a:spcBef>
              <a:buSzPct val="100000"/>
              <a:buChar char="●"/>
            </a:pPr>
            <a:r>
              <a:rPr lang="en-US" sz="2400"/>
              <a:t>Query Expansion</a:t>
            </a:r>
          </a:p>
          <a:p>
            <a:pPr indent="-342900" lvl="1" marL="914400" rtl="0">
              <a:spcBef>
                <a:spcPts val="0"/>
              </a:spcBef>
              <a:buSzPct val="100000"/>
              <a:buChar char="○"/>
            </a:pPr>
            <a:r>
              <a:rPr lang="en-US" sz="1800"/>
              <a:t>In-memory Lucene index based on </a:t>
            </a:r>
            <a:r>
              <a:rPr i="1" lang="en-US" sz="1800"/>
              <a:t>ideal-cs5604s16-topic-words</a:t>
            </a:r>
          </a:p>
          <a:p>
            <a:pPr indent="-342900" lvl="1" marL="914400" rtl="0">
              <a:spcBef>
                <a:spcPts val="0"/>
              </a:spcBef>
              <a:buSzPct val="100000"/>
              <a:buChar char="○"/>
            </a:pPr>
            <a:r>
              <a:rPr lang="en-US" sz="1800"/>
              <a:t>Schema: label, collection_id, words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pic>
        <p:nvPicPr>
          <p:cNvPr id="150" name="Shape 15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18987" y="2738149"/>
            <a:ext cx="5674024" cy="4010575"/>
          </a:xfrm>
          <a:prstGeom prst="rect">
            <a:avLst/>
          </a:prstGeom>
          <a:noFill/>
          <a:ln>
            <a:noFill/>
          </a:ln>
        </p:spPr>
      </p:pic>
      <p:sp>
        <p:nvSpPr>
          <p:cNvPr id="151" name="Shape 151"/>
          <p:cNvSpPr txBox="1"/>
          <p:nvPr>
            <p:ph idx="12" type="sldNum"/>
          </p:nvPr>
        </p:nvSpPr>
        <p:spPr>
          <a:xfrm>
            <a:off x="6553200" y="6248400"/>
            <a:ext cx="1903500" cy="455700"/>
          </a:xfrm>
          <a:prstGeom prst="rect">
            <a:avLst/>
          </a:prstGeom>
        </p:spPr>
        <p:txBody>
          <a:bodyPr anchorCtr="0" anchor="t" bIns="46800" lIns="90000" rIns="90000" tIns="468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llerta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 txBox="1"/>
          <p:nvPr/>
        </p:nvSpPr>
        <p:spPr>
          <a:xfrm>
            <a:off x="533400" y="210555"/>
            <a:ext cx="80772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1" lang="en-US" sz="3200">
                <a:solidFill>
                  <a:schemeClr val="dk1"/>
                </a:solidFill>
              </a:rPr>
              <a:t>Query Manipulation</a:t>
            </a:r>
          </a:p>
        </p:txBody>
      </p:sp>
      <p:sp>
        <p:nvSpPr>
          <p:cNvPr id="157" name="Shape 157"/>
          <p:cNvSpPr txBox="1"/>
          <p:nvPr/>
        </p:nvSpPr>
        <p:spPr>
          <a:xfrm>
            <a:off x="601100" y="1707675"/>
            <a:ext cx="7909800" cy="467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-381000" lvl="0" marL="457200" rtl="0">
              <a:spcBef>
                <a:spcPts val="0"/>
              </a:spcBef>
              <a:buSzPct val="100000"/>
              <a:buChar char="●"/>
            </a:pPr>
            <a:r>
              <a:rPr lang="en-US" sz="2400"/>
              <a:t>Re-ranking</a:t>
            </a:r>
          </a:p>
          <a:p>
            <a:pPr indent="-342900" lvl="1" marL="914400" rtl="0">
              <a:spcBef>
                <a:spcPts val="0"/>
              </a:spcBef>
              <a:buSzPct val="100000"/>
              <a:buChar char="○"/>
            </a:pPr>
            <a:r>
              <a:rPr lang="en-US" sz="1800"/>
              <a:t>Tf-idf + weight </a:t>
            </a:r>
            <a:r>
              <a:rPr baseline="-25000" lang="en-US" sz="1800"/>
              <a:t>1</a:t>
            </a:r>
            <a:r>
              <a:rPr lang="en-US" sz="1800"/>
              <a:t> * custom score </a:t>
            </a:r>
            <a:r>
              <a:rPr baseline="-25000" lang="en-US" sz="1800"/>
              <a:t>1</a:t>
            </a:r>
            <a:r>
              <a:rPr lang="en-US" sz="1800"/>
              <a:t> + ...</a:t>
            </a:r>
          </a:p>
        </p:txBody>
      </p:sp>
      <p:pic>
        <p:nvPicPr>
          <p:cNvPr id="158" name="Shape 15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65724" y="2518774"/>
            <a:ext cx="6580275" cy="4038700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Shape 159"/>
          <p:cNvSpPr txBox="1"/>
          <p:nvPr>
            <p:ph idx="12" type="sldNum"/>
          </p:nvPr>
        </p:nvSpPr>
        <p:spPr>
          <a:xfrm>
            <a:off x="6553200" y="6248400"/>
            <a:ext cx="1903500" cy="455700"/>
          </a:xfrm>
          <a:prstGeom prst="rect">
            <a:avLst/>
          </a:prstGeom>
        </p:spPr>
        <p:txBody>
          <a:bodyPr anchorCtr="0" anchor="t" bIns="46800" lIns="90000" rIns="90000" tIns="468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llerta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  <p:transition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 txBox="1"/>
          <p:nvPr>
            <p:ph idx="12" type="sldNum"/>
          </p:nvPr>
        </p:nvSpPr>
        <p:spPr>
          <a:xfrm>
            <a:off x="6553200" y="6248400"/>
            <a:ext cx="1903500" cy="455700"/>
          </a:xfrm>
          <a:prstGeom prst="rect">
            <a:avLst/>
          </a:prstGeom>
        </p:spPr>
        <p:txBody>
          <a:bodyPr anchorCtr="0" anchor="t" bIns="46800" lIns="90000" rIns="90000" tIns="468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llerta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167" name="Shape 167"/>
          <p:cNvSpPr txBox="1"/>
          <p:nvPr/>
        </p:nvSpPr>
        <p:spPr>
          <a:xfrm>
            <a:off x="450350" y="463150"/>
            <a:ext cx="8006400" cy="8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b="1" lang="en-US" sz="3600"/>
              <a:t>Pseudo Relevance Feedback</a:t>
            </a:r>
          </a:p>
        </p:txBody>
      </p:sp>
      <p:sp>
        <p:nvSpPr>
          <p:cNvPr id="168" name="Shape 168"/>
          <p:cNvSpPr txBox="1"/>
          <p:nvPr/>
        </p:nvSpPr>
        <p:spPr>
          <a:xfrm>
            <a:off x="599725" y="1198475"/>
            <a:ext cx="7541100" cy="51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</a:endParaRPr>
          </a:p>
          <a:p>
            <a:pPr lvl="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69" name="Shape 16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67999" y="1931025"/>
            <a:ext cx="6171100" cy="43173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Shape 176"/>
          <p:cNvSpPr txBox="1"/>
          <p:nvPr>
            <p:ph idx="12" type="sldNum"/>
          </p:nvPr>
        </p:nvSpPr>
        <p:spPr>
          <a:xfrm>
            <a:off x="6553200" y="6248400"/>
            <a:ext cx="1903500" cy="455700"/>
          </a:xfrm>
          <a:prstGeom prst="rect">
            <a:avLst/>
          </a:prstGeom>
        </p:spPr>
        <p:txBody>
          <a:bodyPr anchorCtr="0" anchor="t" bIns="46800" lIns="90000" rIns="90000" tIns="468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llerta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pic>
        <p:nvPicPr>
          <p:cNvPr id="177" name="Shape 17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4400" y="1664350"/>
            <a:ext cx="8035201" cy="4459920"/>
          </a:xfrm>
          <a:prstGeom prst="rect">
            <a:avLst/>
          </a:prstGeom>
          <a:noFill/>
          <a:ln>
            <a:noFill/>
          </a:ln>
        </p:spPr>
      </p:pic>
      <p:sp>
        <p:nvSpPr>
          <p:cNvPr id="178" name="Shape 178"/>
          <p:cNvSpPr txBox="1"/>
          <p:nvPr/>
        </p:nvSpPr>
        <p:spPr>
          <a:xfrm>
            <a:off x="571125" y="299825"/>
            <a:ext cx="7885500" cy="1012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-US" sz="3600">
                <a:solidFill>
                  <a:schemeClr val="dk1"/>
                </a:solidFill>
              </a:rPr>
              <a:t>Pseudo Relevance Feedback</a:t>
            </a:r>
          </a:p>
        </p:txBody>
      </p:sp>
      <p:sp>
        <p:nvSpPr>
          <p:cNvPr id="179" name="Shape 179"/>
          <p:cNvSpPr txBox="1"/>
          <p:nvPr/>
        </p:nvSpPr>
        <p:spPr>
          <a:xfrm>
            <a:off x="554400" y="1559725"/>
            <a:ext cx="8035200" cy="80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Shape 184"/>
          <p:cNvSpPr txBox="1"/>
          <p:nvPr/>
        </p:nvSpPr>
        <p:spPr>
          <a:xfrm>
            <a:off x="533400" y="210555"/>
            <a:ext cx="80772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1" lang="en-US" sz="3200">
                <a:solidFill>
                  <a:schemeClr val="dk1"/>
                </a:solidFill>
              </a:rPr>
              <a:t>Problems Faced</a:t>
            </a:r>
          </a:p>
        </p:txBody>
      </p:sp>
      <p:sp>
        <p:nvSpPr>
          <p:cNvPr id="185" name="Shape 185"/>
          <p:cNvSpPr txBox="1"/>
          <p:nvPr/>
        </p:nvSpPr>
        <p:spPr>
          <a:xfrm>
            <a:off x="560125" y="1542400"/>
            <a:ext cx="7950900" cy="5028600"/>
          </a:xfrm>
          <a:prstGeom prst="rect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>
            <a:noAutofit/>
          </a:bodyPr>
          <a:lstStyle/>
          <a:p>
            <a:pPr indent="-3937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-US" sz="2600"/>
              <a:t>Reflection, reflection, reflection</a:t>
            </a:r>
          </a:p>
          <a:p>
            <a:pPr indent="-3937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-US" sz="2600"/>
              <a:t>Lack of solid documentation</a:t>
            </a:r>
          </a:p>
          <a:p>
            <a:pPr indent="-355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-US" sz="2000"/>
              <a:t>attempt =&gt; failure</a:t>
            </a:r>
          </a:p>
          <a:p>
            <a:pPr indent="-3937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-US" sz="2600"/>
              <a:t>Cluster upgrade</a:t>
            </a:r>
          </a:p>
          <a:p>
            <a:pPr indent="-355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-US" sz="2000"/>
              <a:t>API versions mismatch</a:t>
            </a:r>
          </a:p>
          <a:p>
            <a:pPr indent="-3937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-US" sz="2600"/>
              <a:t>Getting the data into HBase from all teams</a:t>
            </a:r>
          </a:p>
          <a:p>
            <a:pPr indent="-3937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-US" sz="2600"/>
              <a:t>Pain to debug Solr on cluster</a:t>
            </a:r>
          </a:p>
          <a:p>
            <a:pPr indent="-3937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-US" sz="2600"/>
              <a:t>Insufficient access </a:t>
            </a:r>
            <a:r>
              <a:rPr lang="en-US" sz="2600">
                <a:solidFill>
                  <a:schemeClr val="dk1"/>
                </a:solidFill>
              </a:rPr>
              <a:t>privilege </a:t>
            </a:r>
            <a:r>
              <a:rPr lang="en-US" sz="2600"/>
              <a:t>to the cluster</a:t>
            </a:r>
          </a:p>
        </p:txBody>
      </p:sp>
      <p:sp>
        <p:nvSpPr>
          <p:cNvPr id="186" name="Shape 186"/>
          <p:cNvSpPr txBox="1"/>
          <p:nvPr>
            <p:ph idx="12" type="sldNum"/>
          </p:nvPr>
        </p:nvSpPr>
        <p:spPr>
          <a:xfrm>
            <a:off x="6553200" y="6248400"/>
            <a:ext cx="1903500" cy="455700"/>
          </a:xfrm>
          <a:prstGeom prst="rect">
            <a:avLst/>
          </a:prstGeom>
        </p:spPr>
        <p:txBody>
          <a:bodyPr anchorCtr="0" anchor="t" bIns="46800" lIns="90000" rIns="90000" tIns="468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llerta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/>
        </p:nvSpPr>
        <p:spPr>
          <a:xfrm>
            <a:off x="533400" y="99594"/>
            <a:ext cx="8077199" cy="99059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Project </a:t>
            </a:r>
            <a:r>
              <a:rPr b="1" lang="en-US" sz="3200">
                <a:solidFill>
                  <a:schemeClr val="dk1"/>
                </a:solidFill>
              </a:rPr>
              <a:t>O</a:t>
            </a: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verview</a:t>
            </a:r>
          </a:p>
        </p:txBody>
      </p:sp>
      <p:sp>
        <p:nvSpPr>
          <p:cNvPr id="34" name="Shape 34"/>
          <p:cNvSpPr txBox="1"/>
          <p:nvPr/>
        </p:nvSpPr>
        <p:spPr>
          <a:xfrm>
            <a:off x="397769" y="1676296"/>
            <a:ext cx="8610599" cy="487679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</a:pPr>
            <a:r>
              <a:rPr b="0" i="0" lang="en-US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Integrated Digital Event Archive and Library (IDEAL) project</a:t>
            </a:r>
          </a:p>
          <a:p>
            <a:pPr indent="-345440" lvl="0" marL="54864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60000"/>
              <a:buFont typeface="Noto Sans Symbols"/>
              <a:buChar char="➢"/>
            </a:pPr>
            <a:r>
              <a:rPr b="0" i="0" lang="en-US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Data source: social media (tweets, related web</a:t>
            </a:r>
            <a:r>
              <a:rPr lang="en-US" sz="2300">
                <a:solidFill>
                  <a:schemeClr val="dk1"/>
                </a:solidFill>
              </a:rPr>
              <a:t> </a:t>
            </a:r>
            <a:r>
              <a:rPr b="0" i="0" lang="en-US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pages)</a:t>
            </a:r>
          </a:p>
          <a:p>
            <a:pPr indent="-345440" lvl="0" marL="54864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60000"/>
              <a:buFont typeface="Noto Sans Symbols"/>
              <a:buChar char="➢"/>
            </a:pPr>
            <a:r>
              <a:rPr b="0" i="0" lang="en-US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Goal: build a state-of-the-art information retrieval system</a:t>
            </a:r>
          </a:p>
          <a:p>
            <a:pPr indent="-345440" lvl="0" marL="54864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60000"/>
              <a:buFont typeface="Noto Sans Symbols"/>
              <a:buChar char="➢"/>
            </a:pPr>
            <a:r>
              <a:rPr b="0" i="0" lang="en-US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Management: separate teams, Solr team, Front-end team</a:t>
            </a:r>
          </a:p>
          <a:p>
            <a:pPr indent="0" lvl="0" mar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23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</a:pPr>
            <a:r>
              <a:rPr b="0" i="0" lang="en-US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Solr team’s responsibility</a:t>
            </a:r>
          </a:p>
          <a:p>
            <a:pPr indent="-345440" lvl="0" marL="54864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60000"/>
              <a:buFont typeface="Noto Sans Symbols"/>
              <a:buChar char="➢"/>
            </a:pPr>
            <a:r>
              <a:rPr b="0" i="0" lang="en-US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Data storage and HBase schema</a:t>
            </a:r>
          </a:p>
          <a:p>
            <a:pPr indent="-345440" lvl="0" marL="54864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60000"/>
              <a:buFont typeface="Noto Sans Symbols"/>
              <a:buChar char="➢"/>
            </a:pPr>
            <a:r>
              <a:rPr b="0" i="0" lang="en-US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Indexing</a:t>
            </a:r>
          </a:p>
          <a:p>
            <a:pPr indent="-345440" lvl="0" marL="54864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60000"/>
              <a:buFont typeface="Noto Sans Symbols"/>
              <a:buChar char="➢"/>
            </a:pPr>
            <a:r>
              <a:rPr b="0" i="0" lang="en-US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Custom search (query handler, ranking function, etc.)</a:t>
            </a:r>
          </a:p>
          <a:p>
            <a:pPr indent="-345440" lvl="0" marL="54864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60000"/>
              <a:buFont typeface="Noto Sans Symbols"/>
              <a:buChar char="➢"/>
            </a:pPr>
            <a:r>
              <a:rPr b="0" i="0" lang="en-US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Support for other teams (Front-end, Collaborative filtering) </a:t>
            </a:r>
          </a:p>
        </p:txBody>
      </p:sp>
      <p:sp>
        <p:nvSpPr>
          <p:cNvPr id="35" name="Shape 35"/>
          <p:cNvSpPr txBox="1"/>
          <p:nvPr>
            <p:ph idx="12" type="sldNum"/>
          </p:nvPr>
        </p:nvSpPr>
        <p:spPr>
          <a:xfrm>
            <a:off x="6553200" y="6248400"/>
            <a:ext cx="1903500" cy="455700"/>
          </a:xfrm>
          <a:prstGeom prst="rect">
            <a:avLst/>
          </a:prstGeom>
        </p:spPr>
        <p:txBody>
          <a:bodyPr anchorCtr="0" anchor="t" bIns="46800" lIns="90000" rIns="90000" tIns="468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llerta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  <p:transition spd="slow">
    <p:cut/>
  </p:transition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Shape 193"/>
          <p:cNvSpPr txBox="1"/>
          <p:nvPr>
            <p:ph idx="12" type="sldNum"/>
          </p:nvPr>
        </p:nvSpPr>
        <p:spPr>
          <a:xfrm>
            <a:off x="6553200" y="6248400"/>
            <a:ext cx="1903500" cy="455700"/>
          </a:xfrm>
          <a:prstGeom prst="rect">
            <a:avLst/>
          </a:prstGeom>
        </p:spPr>
        <p:txBody>
          <a:bodyPr anchorCtr="0" anchor="t" bIns="46800" lIns="90000" rIns="90000" tIns="4680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5000"/>
              <a:buFont typeface="Allerta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194" name="Shape 194"/>
          <p:cNvSpPr txBox="1"/>
          <p:nvPr/>
        </p:nvSpPr>
        <p:spPr>
          <a:xfrm>
            <a:off x="532475" y="244575"/>
            <a:ext cx="8090100" cy="121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-US" sz="3200">
                <a:solidFill>
                  <a:schemeClr val="dk1"/>
                </a:solidFill>
              </a:rPr>
              <a:t>Lessons Learned</a:t>
            </a:r>
          </a:p>
        </p:txBody>
      </p:sp>
      <p:sp>
        <p:nvSpPr>
          <p:cNvPr id="195" name="Shape 195"/>
          <p:cNvSpPr txBox="1"/>
          <p:nvPr/>
        </p:nvSpPr>
        <p:spPr>
          <a:xfrm>
            <a:off x="599725" y="1607500"/>
            <a:ext cx="8022900" cy="15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-393700" lvl="0" marL="457200" rtl="0">
              <a:spcBef>
                <a:spcPts val="0"/>
              </a:spcBef>
              <a:buClr>
                <a:schemeClr val="dk1"/>
              </a:buClr>
              <a:buSzPct val="100000"/>
              <a:buChar char="●"/>
            </a:pPr>
            <a:r>
              <a:rPr lang="en-US" sz="2600">
                <a:solidFill>
                  <a:schemeClr val="dk1"/>
                </a:solidFill>
              </a:rPr>
              <a:t>Clear scope and requirement details</a:t>
            </a:r>
          </a:p>
          <a:p>
            <a:pPr indent="-393700" lvl="0" marL="457200" rtl="0">
              <a:spcBef>
                <a:spcPts val="0"/>
              </a:spcBef>
              <a:buClr>
                <a:schemeClr val="dk1"/>
              </a:buClr>
              <a:buSzPct val="100000"/>
              <a:buChar char="●"/>
            </a:pPr>
            <a:r>
              <a:rPr lang="en-US" sz="2600">
                <a:solidFill>
                  <a:schemeClr val="dk1"/>
                </a:solidFill>
              </a:rPr>
              <a:t>Clear contract and team deliverables</a:t>
            </a:r>
          </a:p>
          <a:p>
            <a:pPr indent="-393700" lvl="0" marL="457200" rtl="0">
              <a:spcBef>
                <a:spcPts val="0"/>
              </a:spcBef>
              <a:buClr>
                <a:schemeClr val="dk1"/>
              </a:buClr>
              <a:buSzPct val="100000"/>
              <a:buChar char="●"/>
            </a:pPr>
            <a:r>
              <a:rPr lang="en-US" sz="2600">
                <a:solidFill>
                  <a:schemeClr val="dk1"/>
                </a:solidFill>
              </a:rPr>
              <a:t>More effective communications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2600">
              <a:solidFill>
                <a:schemeClr val="dk1"/>
              </a:solidFill>
            </a:endParaRP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2600">
              <a:solidFill>
                <a:schemeClr val="dk1"/>
              </a:solidFill>
            </a:endParaRPr>
          </a:p>
        </p:txBody>
      </p:sp>
      <p:sp>
        <p:nvSpPr>
          <p:cNvPr id="196" name="Shape 196"/>
          <p:cNvSpPr txBox="1"/>
          <p:nvPr/>
        </p:nvSpPr>
        <p:spPr>
          <a:xfrm>
            <a:off x="599725" y="3651625"/>
            <a:ext cx="7143300" cy="4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-US" sz="3200">
                <a:solidFill>
                  <a:schemeClr val="dk1"/>
                </a:solidFill>
              </a:rPr>
              <a:t>Future Work</a:t>
            </a:r>
          </a:p>
        </p:txBody>
      </p:sp>
      <p:sp>
        <p:nvSpPr>
          <p:cNvPr id="197" name="Shape 197"/>
          <p:cNvSpPr txBox="1"/>
          <p:nvPr/>
        </p:nvSpPr>
        <p:spPr>
          <a:xfrm>
            <a:off x="706900" y="4342499"/>
            <a:ext cx="7143300" cy="69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sz="2600">
                <a:solidFill>
                  <a:schemeClr val="dk1"/>
                </a:solidFill>
              </a:rPr>
              <a:t>1. Precision and Recall evaluation  </a:t>
            </a:r>
          </a:p>
          <a:p>
            <a:pPr lvl="0" rtl="0">
              <a:spcBef>
                <a:spcPts val="0"/>
              </a:spcBef>
              <a:buNone/>
            </a:pPr>
            <a:r>
              <a:rPr lang="en-US" sz="2600">
                <a:solidFill>
                  <a:schemeClr val="dk1"/>
                </a:solidFill>
              </a:rPr>
              <a:t>2. Performance improvements </a:t>
            </a:r>
          </a:p>
          <a:p>
            <a:pPr lvl="0" rtl="0">
              <a:spcBef>
                <a:spcPts val="0"/>
              </a:spcBef>
              <a:buNone/>
            </a:pPr>
            <a:r>
              <a:rPr lang="en-US" sz="2600">
                <a:solidFill>
                  <a:schemeClr val="dk1"/>
                </a:solidFill>
              </a:rPr>
              <a:t>3. Calculate the weights for custom ranking</a:t>
            </a:r>
          </a:p>
        </p:txBody>
      </p:sp>
    </p:spTree>
  </p:cSld>
  <p:clrMapOvr>
    <a:masterClrMapping/>
  </p:clrMapOvr>
  <p:transition spd="slow">
    <p:cut/>
  </p:transition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Shape 202"/>
          <p:cNvSpPr txBox="1"/>
          <p:nvPr/>
        </p:nvSpPr>
        <p:spPr>
          <a:xfrm>
            <a:off x="533400" y="210555"/>
            <a:ext cx="80772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Acknowledgement</a:t>
            </a:r>
          </a:p>
        </p:txBody>
      </p:sp>
      <p:sp>
        <p:nvSpPr>
          <p:cNvPr id="203" name="Shape 203"/>
          <p:cNvSpPr txBox="1"/>
          <p:nvPr/>
        </p:nvSpPr>
        <p:spPr>
          <a:xfrm>
            <a:off x="533400" y="1553005"/>
            <a:ext cx="86106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oto Sans Symbols"/>
              <a:buNone/>
            </a:pPr>
            <a:r>
              <a:t/>
            </a:r>
            <a:endParaRPr b="0" i="0" sz="2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Font typeface="Noto Sans Symbols"/>
              <a:buNone/>
            </a:pPr>
            <a:r>
              <a:t/>
            </a:r>
            <a:endParaRPr b="0" i="0" sz="2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4" name="Shape 204"/>
          <p:cNvSpPr txBox="1"/>
          <p:nvPr/>
        </p:nvSpPr>
        <p:spPr>
          <a:xfrm>
            <a:off x="469529" y="1582349"/>
            <a:ext cx="8229600" cy="372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238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NSF grant IIS - 1319578, III: Small: Integrated Digital Event Archiving and Library (IDEAL) </a:t>
            </a:r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238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Dr. Edward A. Fox</a:t>
            </a:r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238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GRA: Sunshin Lee and Mohamed Magdy Farag</a:t>
            </a:r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238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All other teams</a:t>
            </a:r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" name="Shape 205"/>
          <p:cNvSpPr txBox="1"/>
          <p:nvPr>
            <p:ph idx="12" type="sldNum"/>
          </p:nvPr>
        </p:nvSpPr>
        <p:spPr>
          <a:xfrm>
            <a:off x="6553200" y="6248400"/>
            <a:ext cx="1903500" cy="455700"/>
          </a:xfrm>
          <a:prstGeom prst="rect">
            <a:avLst/>
          </a:prstGeom>
        </p:spPr>
        <p:txBody>
          <a:bodyPr anchorCtr="0" anchor="t" bIns="46800" lIns="90000" rIns="90000" tIns="468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llerta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 txBox="1"/>
          <p:nvPr/>
        </p:nvSpPr>
        <p:spPr>
          <a:xfrm>
            <a:off x="533400" y="210555"/>
            <a:ext cx="8077199" cy="99059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Data </a:t>
            </a:r>
            <a:r>
              <a:rPr b="1" lang="en-US" sz="3200">
                <a:solidFill>
                  <a:schemeClr val="dk1"/>
                </a:solidFill>
              </a:rPr>
              <a:t>S</a:t>
            </a: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torage and HBase </a:t>
            </a:r>
            <a:r>
              <a:rPr b="1" lang="en-US" sz="3200">
                <a:solidFill>
                  <a:schemeClr val="dk1"/>
                </a:solidFill>
              </a:rPr>
              <a:t>S</a:t>
            </a: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chema</a:t>
            </a:r>
          </a:p>
        </p:txBody>
      </p:sp>
      <p:sp>
        <p:nvSpPr>
          <p:cNvPr id="41" name="Shape 41"/>
          <p:cNvSpPr txBox="1"/>
          <p:nvPr/>
        </p:nvSpPr>
        <p:spPr>
          <a:xfrm>
            <a:off x="496410" y="1540678"/>
            <a:ext cx="8610599" cy="18808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</a:pPr>
            <a:r>
              <a:rPr b="0" i="0" lang="en-US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Why use H</a:t>
            </a:r>
            <a:r>
              <a:rPr lang="en-US" sz="2600">
                <a:solidFill>
                  <a:schemeClr val="dk1"/>
                </a:solidFill>
              </a:rPr>
              <a:t>B</a:t>
            </a:r>
            <a:r>
              <a:rPr b="0" i="0" lang="en-US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ase</a:t>
            </a:r>
          </a:p>
          <a:p>
            <a:pPr indent="-345440" lvl="0" marL="54864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60000"/>
              <a:buFont typeface="Noto Sans Symbols"/>
              <a:buChar char="➢"/>
            </a:pPr>
            <a:r>
              <a:rPr b="0" i="0" lang="en-US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Non-relational, column-family-oriented, key-value-based database</a:t>
            </a:r>
          </a:p>
          <a:p>
            <a:pPr indent="-345440" lvl="0" marL="54864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60000"/>
              <a:buFont typeface="Noto Sans Symbols"/>
              <a:buChar char="➢"/>
            </a:pPr>
            <a:r>
              <a:rPr b="0" i="0" lang="en-US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Great scalability and flexibility </a:t>
            </a:r>
          </a:p>
          <a:p>
            <a:pPr indent="-4572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</a:pPr>
            <a:r>
              <a:rPr b="0" i="0" lang="en-US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How data stored</a:t>
            </a:r>
          </a:p>
          <a:p>
            <a:pPr indent="0" lvl="0" mar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2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2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2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2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2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2" name="Shape 4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00458" y="3421530"/>
            <a:ext cx="4556126" cy="3149819"/>
          </a:xfrm>
          <a:prstGeom prst="rect">
            <a:avLst/>
          </a:prstGeom>
          <a:noFill/>
          <a:ln>
            <a:noFill/>
          </a:ln>
        </p:spPr>
      </p:pic>
      <p:sp>
        <p:nvSpPr>
          <p:cNvPr id="43" name="Shape 43"/>
          <p:cNvSpPr txBox="1"/>
          <p:nvPr/>
        </p:nvSpPr>
        <p:spPr>
          <a:xfrm>
            <a:off x="5893585" y="4557589"/>
            <a:ext cx="7554872" cy="7232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5440" lvl="0" marL="54864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60000"/>
              <a:buFont typeface="Noto Sans Symbols"/>
              <a:buChar char="❑"/>
            </a:pPr>
            <a:r>
              <a:rPr b="0" i="0" lang="en-U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</a:t>
            </a:r>
            <a:r>
              <a:rPr lang="en-US" sz="1800"/>
              <a:t>B</a:t>
            </a:r>
            <a:r>
              <a:rPr b="0" i="0" lang="en-U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ase schema</a:t>
            </a:r>
          </a:p>
          <a:p>
            <a:pPr indent="-345440" lvl="0" marL="54864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60000"/>
              <a:buFont typeface="Noto Sans Symbols"/>
              <a:buChar char="❑"/>
            </a:pPr>
            <a:r>
              <a:rPr b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Import data into HBase</a:t>
            </a:r>
          </a:p>
        </p:txBody>
      </p:sp>
      <p:sp>
        <p:nvSpPr>
          <p:cNvPr id="44" name="Shape 44"/>
          <p:cNvSpPr txBox="1"/>
          <p:nvPr>
            <p:ph idx="12" type="sldNum"/>
          </p:nvPr>
        </p:nvSpPr>
        <p:spPr>
          <a:xfrm>
            <a:off x="6553200" y="6248400"/>
            <a:ext cx="1903500" cy="455700"/>
          </a:xfrm>
          <a:prstGeom prst="rect">
            <a:avLst/>
          </a:prstGeom>
        </p:spPr>
        <p:txBody>
          <a:bodyPr anchorCtr="0" anchor="t" bIns="46800" lIns="90000" rIns="90000" tIns="468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llerta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/>
        </p:nvSpPr>
        <p:spPr>
          <a:xfrm>
            <a:off x="533400" y="99594"/>
            <a:ext cx="8077199" cy="99059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Indexing</a:t>
            </a:r>
          </a:p>
        </p:txBody>
      </p:sp>
      <p:sp>
        <p:nvSpPr>
          <p:cNvPr id="50" name="Shape 50"/>
          <p:cNvSpPr txBox="1"/>
          <p:nvPr/>
        </p:nvSpPr>
        <p:spPr>
          <a:xfrm>
            <a:off x="533400" y="1600066"/>
            <a:ext cx="3326552" cy="5232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➢"/>
            </a:pPr>
            <a:r>
              <a:rPr b="0" i="0" lang="en-U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Indexing pipeline</a:t>
            </a:r>
          </a:p>
        </p:txBody>
      </p:sp>
      <p:pic>
        <p:nvPicPr>
          <p:cNvPr id="51" name="Shape 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0625" y="1921200"/>
            <a:ext cx="7762752" cy="4682025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Shape 52"/>
          <p:cNvSpPr txBox="1"/>
          <p:nvPr>
            <p:ph idx="12" type="sldNum"/>
          </p:nvPr>
        </p:nvSpPr>
        <p:spPr>
          <a:xfrm>
            <a:off x="6553200" y="6248400"/>
            <a:ext cx="1903500" cy="455700"/>
          </a:xfrm>
          <a:prstGeom prst="rect">
            <a:avLst/>
          </a:prstGeom>
        </p:spPr>
        <p:txBody>
          <a:bodyPr anchorCtr="0" anchor="t" bIns="46800" lIns="90000" rIns="90000" tIns="468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llerta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/>
          <p:nvPr/>
        </p:nvSpPr>
        <p:spPr>
          <a:xfrm>
            <a:off x="533400" y="210555"/>
            <a:ext cx="8077199" cy="99059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Indexing</a:t>
            </a:r>
          </a:p>
        </p:txBody>
      </p:sp>
      <p:sp>
        <p:nvSpPr>
          <p:cNvPr id="58" name="Shape 58"/>
          <p:cNvSpPr txBox="1"/>
          <p:nvPr/>
        </p:nvSpPr>
        <p:spPr>
          <a:xfrm>
            <a:off x="545729" y="1774927"/>
            <a:ext cx="8610599" cy="487679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</a:pPr>
            <a:r>
              <a:rPr b="0" i="0" lang="en-US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Two types indexers</a:t>
            </a:r>
          </a:p>
          <a:p>
            <a:pPr indent="-345440" lvl="0" marL="54864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60000"/>
              <a:buFont typeface="Noto Sans Symbols"/>
              <a:buChar char="➢"/>
            </a:pPr>
            <a:r>
              <a:rPr b="0" i="0" lang="en-US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Lily HBase Batch Indexer </a:t>
            </a:r>
          </a:p>
          <a:p>
            <a:pPr indent="-345440" lvl="0" marL="54864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60000"/>
              <a:buFont typeface="Noto Sans Symbols"/>
              <a:buChar char="➢"/>
            </a:pPr>
            <a:r>
              <a:rPr b="0" i="0" lang="en-US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Lily HBase Near Real-time (NRT) Indexer</a:t>
            </a:r>
          </a:p>
          <a:p>
            <a:pPr indent="-345440" lvl="0" marL="54864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Font typeface="Noto Sans Symbols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</a:pPr>
            <a:r>
              <a:rPr b="0" i="0" lang="en-US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Morphlines</a:t>
            </a:r>
          </a:p>
          <a:p>
            <a:pPr indent="-368300" lvl="0" marL="457200" rtl="0">
              <a:spcBef>
                <a:spcPts val="600"/>
              </a:spcBef>
              <a:buClr>
                <a:schemeClr val="dk1"/>
              </a:buClr>
              <a:buSzPct val="60000"/>
              <a:buFont typeface="Noto Sans Symbols"/>
              <a:buChar char="➢"/>
            </a:pPr>
            <a:r>
              <a:rPr lang="en-US" sz="2000">
                <a:solidFill>
                  <a:schemeClr val="dk1"/>
                </a:solidFill>
              </a:rPr>
              <a:t>Data extracting, transforming, and loading to Solr</a:t>
            </a:r>
          </a:p>
          <a:p>
            <a:pPr indent="-368300" lvl="0" marL="457200" rtl="0">
              <a:spcBef>
                <a:spcPts val="600"/>
              </a:spcBef>
              <a:buClr>
                <a:schemeClr val="dk1"/>
              </a:buClr>
              <a:buSzPct val="60000"/>
              <a:buFont typeface="Noto Sans Symbols"/>
              <a:buChar char="➢"/>
            </a:pPr>
            <a:r>
              <a:rPr lang="en-US" sz="2000">
                <a:solidFill>
                  <a:schemeClr val="dk1"/>
                </a:solidFill>
              </a:rPr>
              <a:t>Morphlines configuration file</a:t>
            </a:r>
          </a:p>
          <a:p>
            <a:pPr lvl="0" rtl="0">
              <a:spcBef>
                <a:spcPts val="600"/>
              </a:spcBef>
              <a:buNone/>
            </a:pPr>
            <a:r>
              <a:t/>
            </a:r>
            <a:endParaRPr sz="2000">
              <a:solidFill>
                <a:schemeClr val="dk1"/>
              </a:solidFill>
            </a:endParaRPr>
          </a:p>
          <a:p>
            <a:pPr indent="-4572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29999"/>
              <a:buFont typeface="Noto Sans Symbols"/>
              <a:buChar char="➢"/>
            </a:pPr>
            <a:r>
              <a:rPr lang="en-US" sz="2000">
                <a:solidFill>
                  <a:schemeClr val="dk1"/>
                </a:solidFill>
              </a:rPr>
              <a:t>Solr Schema</a:t>
            </a:r>
          </a:p>
        </p:txBody>
      </p:sp>
      <p:sp>
        <p:nvSpPr>
          <p:cNvPr id="59" name="Shape 59"/>
          <p:cNvSpPr txBox="1"/>
          <p:nvPr>
            <p:ph idx="12" type="sldNum"/>
          </p:nvPr>
        </p:nvSpPr>
        <p:spPr>
          <a:xfrm>
            <a:off x="6553200" y="6248400"/>
            <a:ext cx="1903500" cy="455700"/>
          </a:xfrm>
          <a:prstGeom prst="rect">
            <a:avLst/>
          </a:prstGeom>
        </p:spPr>
        <p:txBody>
          <a:bodyPr anchorCtr="0" anchor="t" bIns="46800" lIns="90000" rIns="90000" tIns="468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llerta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 txBox="1"/>
          <p:nvPr/>
        </p:nvSpPr>
        <p:spPr>
          <a:xfrm>
            <a:off x="533400" y="210555"/>
            <a:ext cx="8077199" cy="99059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Solr schema.xml &amp; solrconfig.xml</a:t>
            </a:r>
          </a:p>
        </p:txBody>
      </p:sp>
      <p:sp>
        <p:nvSpPr>
          <p:cNvPr id="65" name="Shape 65"/>
          <p:cNvSpPr txBox="1"/>
          <p:nvPr/>
        </p:nvSpPr>
        <p:spPr>
          <a:xfrm>
            <a:off x="533400" y="1553004"/>
            <a:ext cx="4335162" cy="487679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oto Sans Symbols"/>
              <a:buNone/>
            </a:pPr>
            <a:r>
              <a:t/>
            </a:r>
            <a:endParaRPr b="0" i="0" sz="2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Font typeface="Noto Sans Symbols"/>
              <a:buNone/>
            </a:pPr>
            <a:r>
              <a:t/>
            </a:r>
            <a:endParaRPr b="0" i="0" sz="2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" name="Shape 66"/>
          <p:cNvSpPr txBox="1"/>
          <p:nvPr/>
        </p:nvSpPr>
        <p:spPr>
          <a:xfrm>
            <a:off x="2404416" y="1717763"/>
            <a:ext cx="4335162" cy="487679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oto Sans Symbols"/>
              <a:buNone/>
            </a:pPr>
            <a:r>
              <a:t/>
            </a:r>
            <a:endParaRPr b="0" i="0" sz="2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Font typeface="Noto Sans Symbols"/>
              <a:buNone/>
            </a:pPr>
            <a:r>
              <a:t/>
            </a:r>
            <a:endParaRPr b="0" i="0" sz="2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Shape 67"/>
          <p:cNvSpPr txBox="1"/>
          <p:nvPr/>
        </p:nvSpPr>
        <p:spPr>
          <a:xfrm>
            <a:off x="533400" y="1553004"/>
            <a:ext cx="4335162" cy="522865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</a:pPr>
            <a:r>
              <a:rPr b="0" i="0" lang="en-US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Static &amp; Dynamic Fields</a:t>
            </a:r>
          </a:p>
        </p:txBody>
      </p:sp>
      <p:sp>
        <p:nvSpPr>
          <p:cNvPr id="68" name="Shape 68"/>
          <p:cNvSpPr txBox="1"/>
          <p:nvPr/>
        </p:nvSpPr>
        <p:spPr>
          <a:xfrm>
            <a:off x="4868562" y="1541836"/>
            <a:ext cx="4275436" cy="522865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</a:pPr>
            <a:r>
              <a:rPr b="0" i="0" lang="en-US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Default &amp; Copy Fields</a:t>
            </a:r>
          </a:p>
          <a:p>
            <a:pPr indent="-4572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Font typeface="Noto Sans Symbols"/>
              <a:buNone/>
            </a:pPr>
            <a:r>
              <a:t/>
            </a:r>
            <a:endParaRPr b="0" i="0" sz="2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Font typeface="Noto Sans Symbols"/>
              <a:buNone/>
            </a:pPr>
            <a:r>
              <a:t/>
            </a:r>
            <a:endParaRPr b="0" i="0" sz="2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Font typeface="Noto Sans Symbols"/>
              <a:buNone/>
            </a:pPr>
            <a:r>
              <a:t/>
            </a:r>
            <a:endParaRPr b="0" i="0" sz="2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Font typeface="Noto Sans Symbols"/>
              <a:buNone/>
            </a:pPr>
            <a:r>
              <a:t/>
            </a:r>
            <a:endParaRPr b="0" i="0" sz="2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Font typeface="Noto Sans Symbols"/>
              <a:buNone/>
            </a:pPr>
            <a:r>
              <a:t/>
            </a:r>
            <a:endParaRPr b="0" i="0" sz="2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Font typeface="Noto Sans Symbols"/>
              <a:buNone/>
            </a:pPr>
            <a:r>
              <a:t/>
            </a:r>
            <a:endParaRPr b="0" i="0" sz="2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</a:pPr>
            <a:r>
              <a:rPr b="0" i="0" lang="en-US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Stop &amp; Profanity words</a:t>
            </a:r>
          </a:p>
        </p:txBody>
      </p:sp>
      <p:pic>
        <p:nvPicPr>
          <p:cNvPr id="69" name="Shape 6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5028" y="2026508"/>
            <a:ext cx="4557957" cy="4077729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Shape 7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870600" y="5334574"/>
            <a:ext cx="4202400" cy="1183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Shape 7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941650" y="2026500"/>
            <a:ext cx="4097599" cy="1101399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Shape 7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941649" y="3123762"/>
            <a:ext cx="4097600" cy="1730800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Shape 73"/>
          <p:cNvSpPr txBox="1"/>
          <p:nvPr>
            <p:ph idx="12" type="sldNum"/>
          </p:nvPr>
        </p:nvSpPr>
        <p:spPr>
          <a:xfrm>
            <a:off x="6553200" y="6477000"/>
            <a:ext cx="1903500" cy="455700"/>
          </a:xfrm>
          <a:prstGeom prst="rect">
            <a:avLst/>
          </a:prstGeom>
        </p:spPr>
        <p:txBody>
          <a:bodyPr anchorCtr="0" anchor="t" bIns="46800" lIns="90000" rIns="90000" tIns="468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llerta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/>
          <p:nvPr/>
        </p:nvSpPr>
        <p:spPr>
          <a:xfrm>
            <a:off x="533400" y="210555"/>
            <a:ext cx="8077199" cy="990599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Morphline Configuration </a:t>
            </a:r>
          </a:p>
        </p:txBody>
      </p:sp>
      <p:sp>
        <p:nvSpPr>
          <p:cNvPr id="79" name="Shape 79"/>
          <p:cNvSpPr txBox="1"/>
          <p:nvPr/>
        </p:nvSpPr>
        <p:spPr>
          <a:xfrm>
            <a:off x="533400" y="1553004"/>
            <a:ext cx="4517099" cy="48767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oto Sans Symbols"/>
              <a:buNone/>
            </a:pPr>
            <a:r>
              <a:t/>
            </a:r>
            <a:endParaRPr b="0" i="0" sz="2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</a:pPr>
            <a:r>
              <a:rPr b="0" i="0" lang="en-US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Mappings from Hbase cells to Solr fields (31 fields)</a:t>
            </a:r>
          </a:p>
          <a:p>
            <a:pPr indent="-4572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Font typeface="Noto Sans Symbols"/>
              <a:buNone/>
            </a:pPr>
            <a:r>
              <a:t/>
            </a:r>
            <a:endParaRPr b="0" i="0" sz="2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Font typeface="Noto Sans Symbols"/>
              <a:buNone/>
            </a:pPr>
            <a:r>
              <a:t/>
            </a:r>
            <a:endParaRPr b="0" i="0" sz="2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Font typeface="Noto Sans Symbols"/>
              <a:buNone/>
            </a:pPr>
            <a:r>
              <a:t/>
            </a:r>
            <a:endParaRPr b="0" i="0" sz="2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Shape 80"/>
          <p:cNvSpPr txBox="1"/>
          <p:nvPr/>
        </p:nvSpPr>
        <p:spPr>
          <a:xfrm>
            <a:off x="4563817" y="1552991"/>
            <a:ext cx="47118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oto Sans Symbols"/>
              <a:buNone/>
            </a:pPr>
            <a:r>
              <a:t/>
            </a:r>
            <a:endParaRPr b="0" i="0" sz="2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</a:pPr>
            <a:r>
              <a:rPr b="0" i="0" lang="en-US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Split fields into Multi-valued fields (4 fields)</a:t>
            </a:r>
          </a:p>
          <a:p>
            <a:pPr indent="-4572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Font typeface="Noto Sans Symbols"/>
              <a:buNone/>
            </a:pPr>
            <a:r>
              <a:t/>
            </a:r>
            <a:endParaRPr b="0" i="0" sz="2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Font typeface="Noto Sans Symbols"/>
              <a:buNone/>
            </a:pPr>
            <a:r>
              <a:t/>
            </a:r>
            <a:endParaRPr b="0" i="0" sz="2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Font typeface="Noto Sans Symbols"/>
              <a:buNone/>
            </a:pPr>
            <a:r>
              <a:t/>
            </a:r>
            <a:endParaRPr b="0" i="0" sz="2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1" name="Shape 8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804846" y="3213940"/>
            <a:ext cx="4339200" cy="1112399"/>
          </a:xfrm>
          <a:prstGeom prst="rect">
            <a:avLst/>
          </a:prstGeom>
          <a:noFill/>
          <a:ln>
            <a:noFill/>
          </a:ln>
        </p:spPr>
      </p:pic>
      <p:pic>
        <p:nvPicPr>
          <p:cNvPr id="82" name="Shape 8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804846" y="4466921"/>
            <a:ext cx="4339200" cy="145559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3" name="Shape 83"/>
          <p:cNvCxnSpPr/>
          <p:nvPr/>
        </p:nvCxnSpPr>
        <p:spPr>
          <a:xfrm flipH="1" rot="-5400000">
            <a:off x="4546246" y="4094549"/>
            <a:ext cx="1211099" cy="337200"/>
          </a:xfrm>
          <a:prstGeom prst="curvedConnector3">
            <a:avLst>
              <a:gd fmla="val 114273" name="adj1"/>
            </a:avLst>
          </a:prstGeom>
          <a:noFill/>
          <a:ln cap="flat" cmpd="sng" w="19050">
            <a:solidFill>
              <a:srgbClr val="FF0000"/>
            </a:solidFill>
            <a:prstDash val="solid"/>
            <a:round/>
            <a:headEnd len="lg" w="lg" type="triangle"/>
            <a:tailEnd len="lg" w="lg" type="triangle"/>
          </a:ln>
        </p:spPr>
      </p:cxnSp>
      <p:pic>
        <p:nvPicPr>
          <p:cNvPr id="84" name="Shape 8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0" y="3213950"/>
            <a:ext cx="4711799" cy="194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5" name="Shape 8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36599" y="5215800"/>
            <a:ext cx="3976699" cy="1335149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Shape 86"/>
          <p:cNvSpPr txBox="1"/>
          <p:nvPr>
            <p:ph idx="12" type="sldNum"/>
          </p:nvPr>
        </p:nvSpPr>
        <p:spPr>
          <a:xfrm>
            <a:off x="6553200" y="6248400"/>
            <a:ext cx="1903500" cy="455700"/>
          </a:xfrm>
          <a:prstGeom prst="rect">
            <a:avLst/>
          </a:prstGeom>
        </p:spPr>
        <p:txBody>
          <a:bodyPr anchorCtr="0" anchor="t" bIns="46800" lIns="90000" rIns="90000" tIns="468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llerta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/>
          <p:nvPr/>
        </p:nvSpPr>
        <p:spPr>
          <a:xfrm>
            <a:off x="533400" y="210555"/>
            <a:ext cx="8077199" cy="99059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Solr </a:t>
            </a:r>
            <a:r>
              <a:rPr b="1" lang="en-US" sz="3200">
                <a:solidFill>
                  <a:schemeClr val="dk1"/>
                </a:solidFill>
              </a:rPr>
              <a:t>S</a:t>
            </a: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earch Admin UI</a:t>
            </a:r>
          </a:p>
        </p:txBody>
      </p:sp>
      <p:sp>
        <p:nvSpPr>
          <p:cNvPr id="92" name="Shape 92"/>
          <p:cNvSpPr txBox="1"/>
          <p:nvPr/>
        </p:nvSpPr>
        <p:spPr>
          <a:xfrm>
            <a:off x="533400" y="1553004"/>
            <a:ext cx="8610599" cy="487679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oto Sans Symbols"/>
              <a:buNone/>
            </a:pPr>
            <a:r>
              <a:t/>
            </a:r>
            <a:endParaRPr b="0" i="0" sz="2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Font typeface="Noto Sans Symbols"/>
              <a:buNone/>
            </a:pPr>
            <a:r>
              <a:t/>
            </a:r>
            <a:endParaRPr b="0" i="0" sz="2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3" name="Shape 9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33400" y="1553004"/>
            <a:ext cx="3833286" cy="5304993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Shape 9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78200" y="1583099"/>
            <a:ext cx="3981650" cy="5244800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Shape 95"/>
          <p:cNvSpPr txBox="1"/>
          <p:nvPr>
            <p:ph idx="12" type="sldNum"/>
          </p:nvPr>
        </p:nvSpPr>
        <p:spPr>
          <a:xfrm>
            <a:off x="6553200" y="6248400"/>
            <a:ext cx="1903500" cy="455700"/>
          </a:xfrm>
          <a:prstGeom prst="rect">
            <a:avLst/>
          </a:prstGeom>
        </p:spPr>
        <p:txBody>
          <a:bodyPr anchorCtr="0" anchor="t" bIns="46800" lIns="90000" rIns="90000" tIns="468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llerta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 txBox="1"/>
          <p:nvPr/>
        </p:nvSpPr>
        <p:spPr>
          <a:xfrm>
            <a:off x="533400" y="210555"/>
            <a:ext cx="80772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1" lang="en-US" sz="3200">
                <a:solidFill>
                  <a:schemeClr val="dk1"/>
                </a:solidFill>
              </a:rPr>
              <a:t>Custom Ranking</a:t>
            </a:r>
          </a:p>
        </p:txBody>
      </p:sp>
      <p:sp>
        <p:nvSpPr>
          <p:cNvPr id="101" name="Shape 101"/>
          <p:cNvSpPr txBox="1"/>
          <p:nvPr/>
        </p:nvSpPr>
        <p:spPr>
          <a:xfrm>
            <a:off x="560125" y="1612050"/>
            <a:ext cx="8050500" cy="4959000"/>
          </a:xfrm>
          <a:prstGeom prst="rect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>
            <a:noAutofit/>
          </a:bodyPr>
          <a:lstStyle/>
          <a:p>
            <a:pPr indent="-393700" lvl="0" marL="457200" rtl="0">
              <a:spcBef>
                <a:spcPts val="0"/>
              </a:spcBef>
              <a:buSzPct val="100000"/>
              <a:buChar char="●"/>
            </a:pPr>
            <a:r>
              <a:rPr lang="en-US" sz="2600"/>
              <a:t>Solr score (tf-idf) + custom scores (other teams)</a:t>
            </a:r>
          </a:p>
          <a:p>
            <a:pPr indent="-355600" lvl="1" marL="914400" rtl="0" algn="just">
              <a:lnSpc>
                <a:spcPct val="115000"/>
              </a:lnSpc>
              <a:spcBef>
                <a:spcPts val="0"/>
              </a:spcBef>
              <a:buClr>
                <a:srgbClr val="666666"/>
              </a:buClr>
              <a:buSzPct val="100000"/>
              <a:buChar char="○"/>
            </a:pPr>
            <a:r>
              <a:rPr i="1" lang="en-US" sz="2000">
                <a:solidFill>
                  <a:srgbClr val="666666"/>
                </a:solidFill>
              </a:rPr>
              <a:t>Custom Relevance Score = W</a:t>
            </a:r>
            <a:r>
              <a:rPr baseline="-25000" i="1" lang="en-US" sz="2000">
                <a:solidFill>
                  <a:srgbClr val="666666"/>
                </a:solidFill>
              </a:rPr>
              <a:t>Topic</a:t>
            </a:r>
            <a:r>
              <a:rPr i="1" lang="en-US" sz="2000">
                <a:solidFill>
                  <a:srgbClr val="666666"/>
                </a:solidFill>
              </a:rPr>
              <a:t> * (Document Score)</a:t>
            </a:r>
            <a:r>
              <a:rPr baseline="-25000" i="1" lang="en-US" sz="2000">
                <a:solidFill>
                  <a:srgbClr val="666666"/>
                </a:solidFill>
              </a:rPr>
              <a:t>Topic</a:t>
            </a:r>
            <a:r>
              <a:rPr i="1" lang="en-US" sz="2000">
                <a:solidFill>
                  <a:srgbClr val="666666"/>
                </a:solidFill>
              </a:rPr>
              <a:t> + W</a:t>
            </a:r>
            <a:r>
              <a:rPr baseline="-25000" i="1" lang="en-US" sz="2000">
                <a:solidFill>
                  <a:srgbClr val="666666"/>
                </a:solidFill>
              </a:rPr>
              <a:t>Clustering</a:t>
            </a:r>
            <a:r>
              <a:rPr i="1" lang="en-US" sz="2000">
                <a:solidFill>
                  <a:srgbClr val="666666"/>
                </a:solidFill>
              </a:rPr>
              <a:t> * (Document Score)</a:t>
            </a:r>
            <a:r>
              <a:rPr baseline="-25000" i="1" lang="en-US" sz="2000">
                <a:solidFill>
                  <a:srgbClr val="666666"/>
                </a:solidFill>
              </a:rPr>
              <a:t>Clustering</a:t>
            </a:r>
            <a:r>
              <a:rPr i="1" lang="en-US" sz="2000">
                <a:solidFill>
                  <a:srgbClr val="666666"/>
                </a:solidFill>
              </a:rPr>
              <a:t> + W</a:t>
            </a:r>
            <a:r>
              <a:rPr baseline="-25000" i="1" lang="en-US" sz="2000">
                <a:solidFill>
                  <a:srgbClr val="666666"/>
                </a:solidFill>
              </a:rPr>
              <a:t>Collection</a:t>
            </a:r>
            <a:r>
              <a:rPr i="1" lang="en-US" sz="2000">
                <a:solidFill>
                  <a:srgbClr val="666666"/>
                </a:solidFill>
              </a:rPr>
              <a:t> * (Document Score)</a:t>
            </a:r>
            <a:r>
              <a:rPr baseline="-25000" i="1" lang="en-US" sz="2000">
                <a:solidFill>
                  <a:srgbClr val="666666"/>
                </a:solidFill>
              </a:rPr>
              <a:t>Collection</a:t>
            </a:r>
          </a:p>
          <a:p>
            <a:pPr indent="-393700" lvl="0" marL="457200" rtl="0" algn="just">
              <a:lnSpc>
                <a:spcPct val="115000"/>
              </a:lnSpc>
              <a:spcBef>
                <a:spcPts val="0"/>
              </a:spcBef>
              <a:buSzPct val="100000"/>
              <a:buChar char="●"/>
            </a:pPr>
            <a:r>
              <a:rPr lang="en-US" sz="2600"/>
              <a:t>Weight techniques</a:t>
            </a:r>
          </a:p>
          <a:p>
            <a:pPr indent="-355600" lvl="1" marL="914400" rtl="0" algn="just">
              <a:lnSpc>
                <a:spcPct val="115000"/>
              </a:lnSpc>
              <a:spcBef>
                <a:spcPts val="0"/>
              </a:spcBef>
              <a:buSzPct val="100000"/>
              <a:buChar char="○"/>
            </a:pPr>
            <a:r>
              <a:rPr lang="en-US" sz="2000"/>
              <a:t>Multiple linear regressions</a:t>
            </a:r>
          </a:p>
          <a:p>
            <a:pPr indent="-355600" lvl="1" marL="914400" rtl="0" algn="just">
              <a:lnSpc>
                <a:spcPct val="115000"/>
              </a:lnSpc>
              <a:spcBef>
                <a:spcPts val="0"/>
              </a:spcBef>
              <a:buSzPct val="100000"/>
              <a:buChar char="○"/>
            </a:pPr>
            <a:r>
              <a:rPr lang="en-US" sz="2000"/>
              <a:t>Empirical analysis for the Fractional Relevant Documents</a:t>
            </a:r>
          </a:p>
          <a:p>
            <a:pPr indent="-393700" lvl="0" marL="457200" rtl="0" algn="just">
              <a:lnSpc>
                <a:spcPct val="115000"/>
              </a:lnSpc>
              <a:spcBef>
                <a:spcPts val="0"/>
              </a:spcBef>
              <a:buSzPct val="100000"/>
              <a:buChar char="●"/>
            </a:pPr>
            <a:r>
              <a:rPr lang="en-US" sz="2600"/>
              <a:t>Ultimately…</a:t>
            </a:r>
          </a:p>
          <a:p>
            <a:pPr indent="-355600" lvl="1" marL="914400" rtl="0">
              <a:lnSpc>
                <a:spcPct val="115000"/>
              </a:lnSpc>
              <a:spcBef>
                <a:spcPts val="0"/>
              </a:spcBef>
              <a:buSzPct val="100000"/>
              <a:buChar char="○"/>
            </a:pPr>
            <a:r>
              <a:rPr lang="en-US" sz="2000"/>
              <a:t>Query Boosting + Query expansion + Re-ranking + Pseudo-Relevance feedback</a:t>
            </a:r>
          </a:p>
        </p:txBody>
      </p:sp>
      <p:sp>
        <p:nvSpPr>
          <p:cNvPr id="102" name="Shape 102"/>
          <p:cNvSpPr txBox="1"/>
          <p:nvPr>
            <p:ph idx="12" type="sldNum"/>
          </p:nvPr>
        </p:nvSpPr>
        <p:spPr>
          <a:xfrm>
            <a:off x="6553200" y="6248400"/>
            <a:ext cx="1903500" cy="455700"/>
          </a:xfrm>
          <a:prstGeom prst="rect">
            <a:avLst/>
          </a:prstGeom>
        </p:spPr>
        <p:txBody>
          <a:bodyPr anchorCtr="0" anchor="t" bIns="46800" lIns="90000" rIns="90000" tIns="468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llerta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POI_THEME_TEMPLATE_DESIGN">
  <a:themeElements>
    <a:clrScheme name="POI_THEME_TEMPLATE_DESIGN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CC99"/>
      </a:accent4>
      <a:accent5>
        <a:srgbClr val="3333CC"/>
      </a:accent5>
      <a:accent6>
        <a:srgbClr val="FFFFFF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