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5.xml"/>
  <Override ContentType="application/vnd.openxmlformats-officedocument.presentationml.comments+xml" PartName="/ppt/comments/comment4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y="6858000" cx="9144000"/>
  <p:notesSz cx="6858000" cy="9144000"/>
  <p:embeddedFontLst>
    <p:embeddedFont>
      <p:font typeface="Roboto Slab"/>
      <p:regular r:id="rId35"/>
      <p:bold r:id="rId36"/>
    </p:embeddedFont>
    <p:embeddedFont>
      <p:font typeface="Ubuntu"/>
      <p:regular r:id="rId37"/>
      <p:bold r:id="rId38"/>
      <p:italic r:id="rId39"/>
      <p:boldItalic r:id="rId40"/>
    </p:embeddedFont>
    <p:embeddedFont>
      <p:font typeface="Roboto"/>
      <p:regular r:id="rId41"/>
      <p:bold r:id="rId42"/>
      <p:italic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clrIdx="0" id="0" initials="" lastIdx="3" name="Abigail Bartolome"/>
  <p:cmAuthor clrIdx="1" id="1" initials="" lastIdx="1" name="Soumya Vundekode"/>
  <p:cmAuthor clrIdx="2" id="2" initials="" lastIdx="1" name="Md Islam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007B4DB4-39C1-47EB-9F69-4C8326AD6231}">
  <a:tblStyle styleId="{007B4DB4-39C1-47EB-9F69-4C8326AD6231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Ubuntu-boldItalic.fntdata"/><Relationship Id="rId20" Type="http://schemas.openxmlformats.org/officeDocument/2006/relationships/slide" Target="slides/slide14.xml"/><Relationship Id="rId42" Type="http://schemas.openxmlformats.org/officeDocument/2006/relationships/font" Target="fonts/Roboto-bold.fntdata"/><Relationship Id="rId41" Type="http://schemas.openxmlformats.org/officeDocument/2006/relationships/font" Target="fonts/Roboto-regular.fntdata"/><Relationship Id="rId22" Type="http://schemas.openxmlformats.org/officeDocument/2006/relationships/slide" Target="slides/slide16.xml"/><Relationship Id="rId44" Type="http://schemas.openxmlformats.org/officeDocument/2006/relationships/font" Target="fonts/Roboto-boldItalic.fntdata"/><Relationship Id="rId21" Type="http://schemas.openxmlformats.org/officeDocument/2006/relationships/slide" Target="slides/slide15.xml"/><Relationship Id="rId43" Type="http://schemas.openxmlformats.org/officeDocument/2006/relationships/font" Target="fonts/Roboto-italic.fnt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font" Target="fonts/RobotoSlab-regular.fntdata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font" Target="fonts/Ubuntu-regular.fntdata"/><Relationship Id="rId14" Type="http://schemas.openxmlformats.org/officeDocument/2006/relationships/slide" Target="slides/slide8.xml"/><Relationship Id="rId36" Type="http://schemas.openxmlformats.org/officeDocument/2006/relationships/font" Target="fonts/RobotoSlab-bold.fntdata"/><Relationship Id="rId17" Type="http://schemas.openxmlformats.org/officeDocument/2006/relationships/slide" Target="slides/slide11.xml"/><Relationship Id="rId39" Type="http://schemas.openxmlformats.org/officeDocument/2006/relationships/font" Target="fonts/Ubuntu-italic.fntdata"/><Relationship Id="rId16" Type="http://schemas.openxmlformats.org/officeDocument/2006/relationships/slide" Target="slides/slide10.xml"/><Relationship Id="rId38" Type="http://schemas.openxmlformats.org/officeDocument/2006/relationships/font" Target="fonts/Ubuntu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1" dt="2016-12-01T19:22:53.644">
    <p:pos x="6000" y="0"/>
    <p:text>+soumyav@vt.edu visual examples
_Assigned to Soumya Vundekode_</p:text>
  </p:cm>
</p:cmLst>
</file>

<file path=ppt/comments/comment5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1" idx="1" dt="2016-12-04T09:34:30.654">
    <p:pos x="6000" y="0"/>
    <p:text>Title should be Number of Occurrences.</p:text>
  </p:cm>
  <p:cm authorId="0" idx="2" dt="2016-12-04T09:34:30.654">
    <p:pos x="6000" y="100"/>
    <p:text>+mdi7@vt.edu 
"Number of Occurrences" -- make plural, capitalize the O 
 please fix immediately.</p:text>
  </p:cm>
  <p:cm authorId="0" idx="3" dt="2016-12-03T20:17:16.312">
    <p:pos x="6000" y="200"/>
    <p:text>+mdi7@vt.edu 
The second column is cut off. Fix this.
_Assigned to Md Islam_</p:text>
  </p:cm>
  <p:cm authorId="2" idx="1" dt="2016-12-03T20:17:16.312">
    <p:pos x="6000" y="300"/>
    <p:text>Done,
Best Regard//
MD MAZHARUL ISLAM
E-Mail: mdi7@vt.edu; masud.raj.bd@gmail.com
Cell: +1 (202) 374-7045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l">
              <a:lnSpc>
                <a:spcPct val="115000"/>
              </a:lnSpc>
              <a:spcBef>
                <a:spcPts val="0"/>
              </a:spcBef>
              <a:buNone/>
            </a:pPr>
            <a:r>
              <a:rPr lang="en"/>
              <a:t>32768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Shape 2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896807"/>
            <a:ext cx="1081625" cy="1499895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4457270"/>
            <a:ext cx="1081625" cy="1499895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3756618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585233"/>
            <a:ext cx="5783400" cy="1943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4065933"/>
            <a:ext cx="5783400" cy="1212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6769100"/>
            <a:ext cx="9143700" cy="8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536600"/>
            <a:ext cx="8368200" cy="2051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3892600"/>
            <a:ext cx="8368200" cy="142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3756618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2353266"/>
            <a:ext cx="8222100" cy="12099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680378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986432"/>
            <a:ext cx="8368200" cy="410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680378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986433"/>
            <a:ext cx="3999900" cy="410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986433"/>
            <a:ext cx="3999900" cy="410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883035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740800"/>
            <a:ext cx="2808000" cy="100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2125366"/>
            <a:ext cx="2808000" cy="357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701800"/>
            <a:ext cx="5618700" cy="5454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100"/>
            <a:ext cx="457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5994004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612100"/>
            <a:ext cx="4045200" cy="2008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3692001"/>
            <a:ext cx="4045200" cy="1794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5644966"/>
            <a:ext cx="5998800" cy="798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986432"/>
            <a:ext cx="8368200" cy="41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comments" Target="../comments/comment2.xml"/><Relationship Id="rId4" Type="http://schemas.openxmlformats.org/officeDocument/2006/relationships/image" Target="../media/image0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comments" Target="../comments/comment3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comments" Target="../comments/comment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comments" Target="../comments/comment5.xml"/><Relationship Id="rId4" Type="http://schemas.openxmlformats.org/officeDocument/2006/relationships/image" Target="../media/image04.png"/><Relationship Id="rId5" Type="http://schemas.openxmlformats.org/officeDocument/2006/relationships/image" Target="../media/image0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5.png"/><Relationship Id="rId4" Type="http://schemas.openxmlformats.org/officeDocument/2006/relationships/image" Target="../media/image0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comments" Target="../comments/comment1.xml"/><Relationship Id="rId4" Type="http://schemas.openxmlformats.org/officeDocument/2006/relationships/image" Target="../media/image0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597975" y="965450"/>
            <a:ext cx="6765000" cy="75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/>
              <a:t>Clustering and Topic Analysis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394700" y="4437048"/>
            <a:ext cx="7139100" cy="1438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r>
              <a:rPr lang="en" sz="2000"/>
              <a:t>CS 5604 Information Storage and Retrieval, Fall 2016</a:t>
            </a:r>
          </a:p>
          <a:p>
            <a:pPr lvl="0" algn="r">
              <a:spcBef>
                <a:spcPts val="0"/>
              </a:spcBef>
              <a:buNone/>
            </a:pPr>
            <a:r>
              <a:rPr lang="en" sz="2000"/>
              <a:t>Virginia Polytechnic Institute and State University</a:t>
            </a:r>
          </a:p>
          <a:p>
            <a:pPr lvl="0" algn="r">
              <a:spcBef>
                <a:spcPts val="0"/>
              </a:spcBef>
              <a:buNone/>
            </a:pPr>
            <a:r>
              <a:rPr lang="en" sz="2000"/>
              <a:t>Blacksburg, VA 24061</a:t>
            </a:r>
          </a:p>
          <a:p>
            <a:pPr lvl="0" algn="r">
              <a:spcBef>
                <a:spcPts val="0"/>
              </a:spcBef>
              <a:buNone/>
            </a:pPr>
            <a:r>
              <a:rPr lang="en" sz="2000"/>
              <a:t>Professor Edward A. Fox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000"/>
          </a:p>
        </p:txBody>
      </p:sp>
      <p:sp>
        <p:nvSpPr>
          <p:cNvPr id="65" name="Shape 65"/>
          <p:cNvSpPr txBox="1"/>
          <p:nvPr>
            <p:ph type="ctrTitle"/>
          </p:nvPr>
        </p:nvSpPr>
        <p:spPr>
          <a:xfrm>
            <a:off x="1680300" y="1723550"/>
            <a:ext cx="5783400" cy="954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Presenters: Abigail Bartolome, MD Islam, Soumya Vundekode</a:t>
            </a:r>
          </a:p>
        </p:txBody>
      </p:sp>
      <p:sp>
        <p:nvSpPr>
          <p:cNvPr id="66" name="Shape 66"/>
          <p:cNvSpPr txBox="1"/>
          <p:nvPr>
            <p:ph type="ctrTitle"/>
          </p:nvPr>
        </p:nvSpPr>
        <p:spPr>
          <a:xfrm>
            <a:off x="3331950" y="2936350"/>
            <a:ext cx="2480100" cy="652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/>
              <a:t>December 6, 2016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387900" y="290750"/>
            <a:ext cx="8368200" cy="1234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Distributions of Topics for New York Firefighter Shooting</a:t>
            </a:r>
          </a:p>
        </p:txBody>
      </p:sp>
      <p:pic>
        <p:nvPicPr>
          <p:cNvPr id="145" name="Shape 1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025" y="1765025"/>
            <a:ext cx="6760067" cy="502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K-Means Clustering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455150" y="1710400"/>
            <a:ext cx="81351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2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Feature extraction : Word2Vec</a:t>
            </a:r>
          </a:p>
        </p:txBody>
      </p:sp>
      <p:grpSp>
        <p:nvGrpSpPr>
          <p:cNvPr id="152" name="Shape 152"/>
          <p:cNvGrpSpPr/>
          <p:nvPr/>
        </p:nvGrpSpPr>
        <p:grpSpPr>
          <a:xfrm>
            <a:off x="1606087" y="2771850"/>
            <a:ext cx="5986168" cy="3682000"/>
            <a:chOff x="1715100" y="2771850"/>
            <a:chExt cx="5764800" cy="3682000"/>
          </a:xfrm>
        </p:grpSpPr>
        <p:sp>
          <p:nvSpPr>
            <p:cNvPr id="153" name="Shape 153"/>
            <p:cNvSpPr/>
            <p:nvPr/>
          </p:nvSpPr>
          <p:spPr>
            <a:xfrm>
              <a:off x="2279875" y="2771850"/>
              <a:ext cx="4568100" cy="1461300"/>
            </a:xfrm>
            <a:prstGeom prst="rect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rtl="0" algn="ctr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" sz="22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Tweet Identifiers,</a:t>
              </a:r>
            </a:p>
            <a:p>
              <a:pPr indent="0" lvl="0" marL="0" rtl="0" algn="ctr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" sz="22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Number of clusters (K)</a:t>
              </a:r>
            </a:p>
          </p:txBody>
        </p:sp>
        <p:sp>
          <p:nvSpPr>
            <p:cNvPr id="154" name="Shape 154"/>
            <p:cNvSpPr/>
            <p:nvPr/>
          </p:nvSpPr>
          <p:spPr>
            <a:xfrm>
              <a:off x="1715100" y="5539150"/>
              <a:ext cx="5764800" cy="914700"/>
            </a:xfrm>
            <a:prstGeom prst="rect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457200" rtl="0" algn="ctr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en" sz="22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Tweet Identifier, Assigned Cluster</a:t>
              </a:r>
            </a:p>
          </p:txBody>
        </p:sp>
        <p:sp>
          <p:nvSpPr>
            <p:cNvPr id="155" name="Shape 155"/>
            <p:cNvSpPr/>
            <p:nvPr/>
          </p:nvSpPr>
          <p:spPr>
            <a:xfrm>
              <a:off x="4494000" y="4428800"/>
              <a:ext cx="207000" cy="914700"/>
            </a:xfrm>
            <a:prstGeom prst="downArrow">
              <a:avLst>
                <a:gd fmla="val 50000" name="adj1"/>
                <a:gd fmla="val 50000" name="adj2"/>
              </a:avLst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K-Means Clustering - Input</a:t>
            </a:r>
          </a:p>
        </p:txBody>
      </p:sp>
      <p:graphicFrame>
        <p:nvGraphicFramePr>
          <p:cNvPr id="161" name="Shape 161"/>
          <p:cNvGraphicFramePr/>
          <p:nvPr/>
        </p:nvGraphicFramePr>
        <p:xfrm>
          <a:off x="304425" y="1876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{007B4DB4-39C1-47EB-9F69-4C8326AD6231}</a:tableStyleId>
              </a:tblPr>
              <a:tblGrid>
                <a:gridCol w="2871550"/>
                <a:gridCol w="57942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Tweet ID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Tweet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42-279768965641797632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ctshoot suspect brother take custody general question official say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42-280759867420069890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live video new york city mayor michael bloomberg make announcement gun control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42-281559283785666563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autofollow newtown one one one one fresh heartbreak hearse cri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42-282168798205853696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shoot way door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42-287617832315912192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gun show debate organizers tone down displays amid scrutiny chicago lead nation gun violence despite tough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42-291064820155969536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senate take first step tighten gun controls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K-Means Clustering - Output</a:t>
            </a:r>
          </a:p>
        </p:txBody>
      </p:sp>
      <p:graphicFrame>
        <p:nvGraphicFramePr>
          <p:cNvPr id="167" name="Shape 167"/>
          <p:cNvGraphicFramePr/>
          <p:nvPr/>
        </p:nvGraphicFramePr>
        <p:xfrm>
          <a:off x="1718600" y="2082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{007B4DB4-39C1-47EB-9F69-4C8326AD6231}</a:tableStyleId>
              </a:tblPr>
              <a:tblGrid>
                <a:gridCol w="3795575"/>
                <a:gridCol w="2062600"/>
              </a:tblGrid>
              <a:tr h="541700">
                <a:tc gridSpan="2"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K = 6</a:t>
                      </a:r>
                    </a:p>
                  </a:txBody>
                  <a:tcPr marT="91425" marB="91425" marR="91425" marL="91425"/>
                </a:tc>
                <a:tc hMerge="1"/>
              </a:tr>
              <a:tr h="4817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Tweet ID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Cluster</a:t>
                      </a:r>
                    </a:p>
                  </a:txBody>
                  <a:tcPr marT="91425" marB="91425" marR="91425" marL="91425"/>
                </a:tc>
              </a:tr>
              <a:tr h="4817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42-281559283785666563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0</a:t>
                      </a:r>
                    </a:p>
                  </a:txBody>
                  <a:tcPr marT="91425" marB="91425" marR="91425" marL="91425"/>
                </a:tc>
              </a:tr>
              <a:tr h="4817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42-280759867420069890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2</a:t>
                      </a:r>
                    </a:p>
                  </a:txBody>
                  <a:tcPr marT="91425" marB="91425" marR="91425" marL="91425"/>
                </a:tc>
              </a:tr>
              <a:tr h="4817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42-287617832315912192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1</a:t>
                      </a:r>
                    </a:p>
                  </a:txBody>
                  <a:tcPr marT="91425" marB="91425" marR="91425" marL="91425"/>
                </a:tc>
              </a:tr>
              <a:tr h="4817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42-279768965641797632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3</a:t>
                      </a:r>
                    </a:p>
                  </a:txBody>
                  <a:tcPr marT="91425" marB="91425" marR="91425" marL="91425"/>
                </a:tc>
              </a:tr>
              <a:tr h="4817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42-291064820155969536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5</a:t>
                      </a:r>
                    </a:p>
                  </a:txBody>
                  <a:tcPr marT="91425" marB="91425" marR="91425" marL="91425"/>
                </a:tc>
              </a:tr>
              <a:tr h="4817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42-282168798205853696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4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Improving Clustering with Topic Analysis</a:t>
            </a:r>
          </a:p>
        </p:txBody>
      </p:sp>
      <p:sp>
        <p:nvSpPr>
          <p:cNvPr id="173" name="Shape 173"/>
          <p:cNvSpPr/>
          <p:nvPr/>
        </p:nvSpPr>
        <p:spPr>
          <a:xfrm>
            <a:off x="1036675" y="2312600"/>
            <a:ext cx="6858000" cy="111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2000">
                <a:latin typeface="Roboto Slab"/>
                <a:ea typeface="Roboto Slab"/>
                <a:cs typeface="Roboto Slab"/>
                <a:sym typeface="Roboto Slab"/>
              </a:rPr>
              <a:t>Topic Analysis Results:</a:t>
            </a:r>
          </a:p>
          <a:p>
            <a:pPr lv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Topic Probabilities for each Document</a:t>
            </a:r>
          </a:p>
        </p:txBody>
      </p:sp>
      <p:sp>
        <p:nvSpPr>
          <p:cNvPr id="174" name="Shape 174"/>
          <p:cNvSpPr/>
          <p:nvPr/>
        </p:nvSpPr>
        <p:spPr>
          <a:xfrm>
            <a:off x="387900" y="4704900"/>
            <a:ext cx="3209700" cy="1554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2000">
                <a:latin typeface="Roboto Slab"/>
                <a:ea typeface="Roboto Slab"/>
                <a:cs typeface="Roboto Slab"/>
                <a:sym typeface="Roboto Slab"/>
              </a:rPr>
              <a:t>Aggregation Matrix:</a:t>
            </a:r>
          </a:p>
          <a:p>
            <a:pPr lv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Tweet Identifier, Top 2 Topics, Corresponding Probabilities</a:t>
            </a:r>
          </a:p>
        </p:txBody>
      </p:sp>
      <p:sp>
        <p:nvSpPr>
          <p:cNvPr id="175" name="Shape 175"/>
          <p:cNvSpPr/>
          <p:nvPr/>
        </p:nvSpPr>
        <p:spPr>
          <a:xfrm>
            <a:off x="4808700" y="4704900"/>
            <a:ext cx="3947400" cy="1554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000">
                <a:latin typeface="Roboto Slab"/>
                <a:ea typeface="Roboto Slab"/>
                <a:cs typeface="Roboto Slab"/>
                <a:sym typeface="Roboto Slab"/>
              </a:rPr>
              <a:t>Mean Topic Frequency</a:t>
            </a:r>
            <a:r>
              <a:rPr b="1" lang="en" sz="2000">
                <a:latin typeface="Roboto Slab"/>
                <a:ea typeface="Roboto Slab"/>
                <a:cs typeface="Roboto Slab"/>
                <a:sym typeface="Roboto Slab"/>
              </a:rPr>
              <a:t> Matrix: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Mean Probability and Frequency of Each Topic Per Cluster</a:t>
            </a:r>
          </a:p>
        </p:txBody>
      </p:sp>
      <p:cxnSp>
        <p:nvCxnSpPr>
          <p:cNvPr id="176" name="Shape 176"/>
          <p:cNvCxnSpPr>
            <a:stCxn id="173" idx="2"/>
            <a:endCxn id="174" idx="0"/>
          </p:cNvCxnSpPr>
          <p:nvPr/>
        </p:nvCxnSpPr>
        <p:spPr>
          <a:xfrm flipH="1">
            <a:off x="1992775" y="3428900"/>
            <a:ext cx="2472900" cy="1275900"/>
          </a:xfrm>
          <a:prstGeom prst="straightConnector1">
            <a:avLst/>
          </a:prstGeom>
          <a:noFill/>
          <a:ln cap="flat" cmpd="sng" w="28575">
            <a:solidFill>
              <a:srgbClr val="F7F7F9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77" name="Shape 177"/>
          <p:cNvCxnSpPr>
            <a:stCxn id="173" idx="2"/>
            <a:endCxn id="175" idx="0"/>
          </p:cNvCxnSpPr>
          <p:nvPr/>
        </p:nvCxnSpPr>
        <p:spPr>
          <a:xfrm>
            <a:off x="4465675" y="3428900"/>
            <a:ext cx="2316600" cy="1275900"/>
          </a:xfrm>
          <a:prstGeom prst="straightConnector1">
            <a:avLst/>
          </a:prstGeom>
          <a:noFill/>
          <a:ln cap="flat" cmpd="sng" w="28575">
            <a:solidFill>
              <a:srgbClr val="F7F7F9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2" name="Shape 182"/>
          <p:cNvGraphicFramePr/>
          <p:nvPr/>
        </p:nvGraphicFramePr>
        <p:xfrm>
          <a:off x="83375" y="1284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{007B4DB4-39C1-47EB-9F69-4C8326AD6231}</a:tableStyleId>
              </a:tblPr>
              <a:tblGrid>
                <a:gridCol w="997750"/>
                <a:gridCol w="977925"/>
                <a:gridCol w="1016725"/>
                <a:gridCol w="997475"/>
                <a:gridCol w="997475"/>
                <a:gridCol w="997475"/>
                <a:gridCol w="997475"/>
                <a:gridCol w="997475"/>
                <a:gridCol w="99747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Cluster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Topic1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Topic2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Topic3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Topic4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Topic5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Topic6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Topic7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Topic8</a:t>
                      </a:r>
                    </a:p>
                  </a:txBody>
                  <a:tcPr marT="91425" marB="91425" marR="91425" marL="91425"/>
                </a:tc>
              </a:tr>
              <a:tr h="6362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'0'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1304,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0.0123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16, 0.2365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12, 0.2597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76, 0.3677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67, 0.3330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15, 0.2789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1293, 0.9820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21, 0.3886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'1'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2118, 0.4291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1917, 0.4732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1020, 0.3329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3757, 0.4035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2218, 0.3263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869, 0.5131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787, 0.3231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502, 0.2842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'2'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1737, 0.3432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644, 0.5752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925, 0.4522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1307, 0.2970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1284, 0.4866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449, 0.5321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211, 0.4113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219, 0.3853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‘3'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2966, 0.3934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544, 0.1530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7167, 0.2850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3211, 0.3421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1646, 0.3275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4738, 0.4051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3181, 0.2583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4939, 0.448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'4'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1175, 0.3495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4728, 0.4354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1049, 0.3444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969, 0.2935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3194, 0.2907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829, 0.3041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2119, 0.4327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1165, 0.3759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</a:rPr>
                        <a:t>'5’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62, 0.3107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327, 0.1498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36, 0.2762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68, 0.240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accent6"/>
                          </a:solidFill>
                        </a:rPr>
                        <a:t>561, 0.6632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23, 0.3062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98, 0.2303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13, 0.2706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type="title"/>
          </p:nvPr>
        </p:nvSpPr>
        <p:spPr>
          <a:xfrm>
            <a:off x="387900" y="229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Cluster Probabilities</a:t>
            </a:r>
          </a:p>
        </p:txBody>
      </p:sp>
      <p:graphicFrame>
        <p:nvGraphicFramePr>
          <p:cNvPr id="188" name="Shape 188"/>
          <p:cNvGraphicFramePr/>
          <p:nvPr/>
        </p:nvGraphicFramePr>
        <p:xfrm>
          <a:off x="837450" y="1199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{007B4DB4-39C1-47EB-9F69-4C8326AD6231}</a:tableStyleId>
              </a:tblPr>
              <a:tblGrid>
                <a:gridCol w="3337900"/>
                <a:gridCol w="4442550"/>
              </a:tblGrid>
              <a:tr h="561100">
                <a:tc gridSpan="2"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Cluster - Most frequent topics</a:t>
                      </a:r>
                    </a:p>
                  </a:txBody>
                  <a:tcPr marT="91425" marB="91425" marR="91425" marL="91425"/>
                </a:tc>
                <a:tc hMerge="1"/>
              </a:tr>
              <a:tr h="3885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Cluster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b="1"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Topics</a:t>
                      </a:r>
                    </a:p>
                  </a:txBody>
                  <a:tcPr marT="91425" marB="91425" marR="91425" marL="91425"/>
                </a:tc>
              </a:tr>
              <a:tr h="4664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'0'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Topic 1, Topic 7</a:t>
                      </a:r>
                    </a:p>
                  </a:txBody>
                  <a:tcPr marT="91425" marB="91425" marR="91425" marL="91425"/>
                </a:tc>
              </a:tr>
              <a:tr h="4664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'1'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Topic 4, Topic 5</a:t>
                      </a:r>
                    </a:p>
                  </a:txBody>
                  <a:tcPr marT="91425" marB="91425" marR="91425" marL="91425"/>
                </a:tc>
              </a:tr>
              <a:tr h="4664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'2'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Topic 1, Topic 4</a:t>
                      </a:r>
                    </a:p>
                  </a:txBody>
                  <a:tcPr marT="91425" marB="91425" marR="91425" marL="91425"/>
                </a:tc>
              </a:tr>
              <a:tr h="4664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'3'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Topic 3, Topic 8</a:t>
                      </a:r>
                    </a:p>
                  </a:txBody>
                  <a:tcPr marT="91425" marB="91425" marR="91425" marL="91425"/>
                </a:tc>
              </a:tr>
              <a:tr h="4664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'4'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Topic 2, Topic 5</a:t>
                      </a:r>
                    </a:p>
                  </a:txBody>
                  <a:tcPr marT="91425" marB="91425" marR="91425" marL="91425"/>
                </a:tc>
              </a:tr>
              <a:tr h="4664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'5'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22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Topic 5, Topic 2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Cluster Probabilities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455150" y="1862800"/>
            <a:ext cx="8135100" cy="18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Cluster probability for each tweet = prob(Ta) + prob(Tb)</a:t>
            </a:r>
          </a:p>
          <a:p>
            <a:pPr lvl="0" rtl="0" algn="ctr">
              <a:lnSpc>
                <a:spcPct val="150000"/>
              </a:lnSpc>
              <a:spcBef>
                <a:spcPts val="0"/>
              </a:spcBef>
              <a:buNone/>
            </a:pPr>
            <a:r>
              <a:t/>
            </a:r>
            <a:endParaRPr sz="2200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lvl="0" rt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2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Where T</a:t>
            </a:r>
            <a:r>
              <a:rPr lang="en">
                <a:solidFill>
                  <a:srgbClr val="FFFFFF"/>
                </a:solidFill>
              </a:rPr>
              <a:t>k </a:t>
            </a:r>
            <a:r>
              <a:rPr lang="en" sz="22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: Probability of tweet belonging to Topic K</a:t>
            </a:r>
          </a:p>
          <a:p>
            <a:pPr lvl="0" rtl="0" algn="ctr">
              <a:lnSpc>
                <a:spcPct val="150000"/>
              </a:lnSpc>
              <a:spcBef>
                <a:spcPts val="0"/>
              </a:spcBef>
              <a:buNone/>
            </a:pPr>
            <a:r>
              <a:t/>
            </a:r>
            <a:endParaRPr sz="2200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aphicFrame>
        <p:nvGraphicFramePr>
          <p:cNvPr id="195" name="Shape 195"/>
          <p:cNvGraphicFramePr/>
          <p:nvPr/>
        </p:nvGraphicFramePr>
        <p:xfrm>
          <a:off x="952500" y="4495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{007B4DB4-39C1-47EB-9F69-4C8326AD6231}</a:tableStyleId>
              </a:tblPr>
              <a:tblGrid>
                <a:gridCol w="3228425"/>
                <a:gridCol w="1612175"/>
                <a:gridCol w="27137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Tweet ID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Cluster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Cluster Probability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'45-689639327538675712'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0.9620965254089693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'43-547709535268634625'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0.27724837702230876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387900" y="3059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Automated Cluster Labeling</a:t>
            </a:r>
          </a:p>
        </p:txBody>
      </p:sp>
      <p:graphicFrame>
        <p:nvGraphicFramePr>
          <p:cNvPr id="201" name="Shape 201"/>
          <p:cNvGraphicFramePr/>
          <p:nvPr/>
        </p:nvGraphicFramePr>
        <p:xfrm>
          <a:off x="386500" y="1371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{007B4DB4-39C1-47EB-9F69-4C8326AD6231}</a:tableStyleId>
              </a:tblPr>
              <a:tblGrid>
                <a:gridCol w="1377225"/>
                <a:gridCol w="4108325"/>
              </a:tblGrid>
              <a:tr h="701700">
                <a:tc gridSpan="2"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b="1"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NewYorkFirefightershooting</a:t>
                      </a:r>
                    </a:p>
                  </a:txBody>
                  <a:tcPr marT="91425" marB="91425" marR="91425" marL="91425"/>
                </a:tc>
                <a:tc hMerge="1"/>
              </a:tr>
              <a:tr h="701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Cluster 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video,shooting,police,people</a:t>
                      </a:r>
                    </a:p>
                  </a:txBody>
                  <a:tcPr marT="91425" marB="91425" marR="91425" marL="91425"/>
                </a:tc>
              </a:tr>
              <a:tr h="701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Cluster 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shooting,firefighter,three,shoot</a:t>
                      </a:r>
                    </a:p>
                  </a:txBody>
                  <a:tcPr marT="91425" marB="91425" marR="91425" marL="91425"/>
                </a:tc>
              </a:tr>
              <a:tr h="701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Cluster 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video,shooting,firefighter</a:t>
                      </a:r>
                    </a:p>
                  </a:txBody>
                  <a:tcPr marT="91425" marB="91425" marR="91425" marL="91425"/>
                </a:tc>
              </a:tr>
              <a:tr h="10240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Cluster 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firefighter,ambush,death,shooting</a:t>
                      </a:r>
                    </a:p>
                  </a:txBody>
                  <a:tcPr marT="91425" marB="91425" marR="91425" marL="91425"/>
                </a:tc>
              </a:tr>
              <a:tr h="701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Cluster 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shoot,kentucky,three</a:t>
                      </a:r>
                    </a:p>
                  </a:txBody>
                  <a:tcPr marT="91425" marB="91425" marR="91425" marL="91425"/>
                </a:tc>
              </a:tr>
              <a:tr h="7017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Cluster 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three,shoot,kentucky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02" name="Shape 202"/>
          <p:cNvSpPr txBox="1"/>
          <p:nvPr/>
        </p:nvSpPr>
        <p:spPr>
          <a:xfrm>
            <a:off x="6598650" y="3463000"/>
            <a:ext cx="2566500" cy="28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2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Use labels of the most frequent topics of the cluster for cluster labeling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K-Means Clustering - Kentucky Accidental Child Shooting</a:t>
            </a:r>
          </a:p>
        </p:txBody>
      </p:sp>
      <p:pic>
        <p:nvPicPr>
          <p:cNvPr id="208" name="Shape 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1830200"/>
            <a:ext cx="6396075" cy="4787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87900" y="1986432"/>
            <a:ext cx="8368200" cy="410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Dr. Edward Fox and GRA Sunshin Lee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Digital Libraries Research Laboratory (DLRL)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Integrated Digital Event Archiving and Library (IDEAL) Grant: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IIS-1319578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Global Event and Trend Archive Research (GETAR) Grant: 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IIS-1619028 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All of the teams in CS 5604 Fall 2016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Topic Analysis Team of Spring 2016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Clustering Teams in Fall 2015 and Spring 2016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Cluster Evaluation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455150" y="1862800"/>
            <a:ext cx="8135100" cy="44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Char char="●"/>
            </a:pPr>
            <a:r>
              <a:rPr lang="en" sz="22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Used cluster probabilities of tweets to pick K</a:t>
            </a:r>
          </a:p>
          <a:p>
            <a:pPr indent="-368300" lvl="0" marL="45720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Char char="●"/>
            </a:pPr>
            <a:r>
              <a:rPr lang="en" sz="22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Best case : Highest mean probability of tweets belonging to their assigned clusters.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t/>
            </a:r>
            <a:endParaRPr sz="2200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2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Experiments :</a:t>
            </a:r>
          </a:p>
          <a:p>
            <a:pPr indent="-368300" lvl="0" marL="45720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Char char="●"/>
            </a:pPr>
            <a:r>
              <a:rPr lang="en" sz="22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K = 4, 5, 6</a:t>
            </a:r>
          </a:p>
          <a:p>
            <a:pPr indent="-368300" lvl="0" marL="457200" rtl="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Roboto Slab"/>
              <a:buChar char="●"/>
            </a:pPr>
            <a:r>
              <a:rPr lang="en" sz="22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rPr>
              <a:t>Picked most efficient value of K for each collection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Cluster Probabilities</a:t>
            </a:r>
          </a:p>
        </p:txBody>
      </p:sp>
      <p:pic>
        <p:nvPicPr>
          <p:cNvPr id="220" name="Shape 2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1830200"/>
            <a:ext cx="6313476" cy="4695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Cluster Labeling (Manually)</a:t>
            </a:r>
          </a:p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387900" y="1986427"/>
            <a:ext cx="8368200" cy="2709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</a:pPr>
            <a:r>
              <a:rPr lang="en" sz="2200">
                <a:solidFill>
                  <a:srgbClr val="FFFFFF"/>
                </a:solidFill>
              </a:rPr>
              <a:t>Manually group documents into subsets by similarity</a:t>
            </a:r>
          </a:p>
          <a:p>
            <a:pPr indent="-3683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2200">
                <a:solidFill>
                  <a:srgbClr val="FFFFFF"/>
                </a:solidFill>
              </a:rPr>
              <a:t>Logically create clusters that are logically similar</a:t>
            </a:r>
          </a:p>
          <a:p>
            <a:pPr indent="-3683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2200">
                <a:solidFill>
                  <a:srgbClr val="FFFFFF"/>
                </a:solidFill>
              </a:rPr>
              <a:t>Internal documents are as similar as possible</a:t>
            </a:r>
          </a:p>
          <a:p>
            <a:pPr indent="-3683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2200">
                <a:solidFill>
                  <a:srgbClr val="FFFFFF"/>
                </a:solidFill>
              </a:rPr>
              <a:t>Internal documents are dissimilar from documents in other clusters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387900" y="454700"/>
            <a:ext cx="8368200" cy="1070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Manual Cluster Labeling Results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(Sandy Hook Elementary School shooting)</a:t>
            </a:r>
          </a:p>
        </p:txBody>
      </p:sp>
      <p:pic>
        <p:nvPicPr>
          <p:cNvPr descr="Chart_Correction.png" id="232" name="Shape 2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7450" y="1729250"/>
            <a:ext cx="4793076" cy="43052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 Shot 2016-12-06 at 12.48.18 PM.png" id="233" name="Shape 2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750" y="1729250"/>
            <a:ext cx="3902650" cy="430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Conclusions</a:t>
            </a:r>
          </a:p>
        </p:txBody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387900" y="1986432"/>
            <a:ext cx="8368200" cy="410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Extracted topics from collections of tweets about 9 real world events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Automatically labeled the topics and mapped the topic probabilities back to each tweet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Clustered tweets about 9 real world events and used the topic labels and probabilities to determine cluster labels and cluster probabilities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Compared clustering results to a collection that was manually clustered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type="title"/>
          </p:nvPr>
        </p:nvSpPr>
        <p:spPr>
          <a:xfrm>
            <a:off x="480750" y="2353266"/>
            <a:ext cx="8222100" cy="12099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Results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9" name="Shape 249"/>
          <p:cNvGraphicFramePr/>
          <p:nvPr/>
        </p:nvGraphicFramePr>
        <p:xfrm>
          <a:off x="42175" y="628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{007B4DB4-39C1-47EB-9F69-4C8326AD6231}</a:tableStyleId>
              </a:tblPr>
              <a:tblGrid>
                <a:gridCol w="3401700"/>
                <a:gridCol w="1863050"/>
                <a:gridCol w="3667000"/>
              </a:tblGrid>
              <a:tr h="4885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Real World Event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Number of Topics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Topics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NewYorkFirefighterShooting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Video, Shoot, Firefighter, Shooting, Three, Injure, Police Death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KentuckyAccidentalChildShooting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Field, Connecticut, Police, Throw, Wisconsin, Shoot, Sister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NewtownSchoolShooting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School, Kentucky, Harlem, Victim, Newtown, Obama, Report, Elementary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870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ManhattanBuildingExplosion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Harlem, Centralpark, Building, Brooklyn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ChinaFactoryExplosion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People, Sandy, Computer, Media, Black, Kentucky, Police, Hurricane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9190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TexasFertilizerExplosion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10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Federal, Cause, Firefighter, Report, Boston, Video, Explode, Obama, First, Blast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HurricaneSandy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Manhattan, Amazing, Newyork, Isaac, Skyline, Speak, Brooklyn, Latest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HurricaneArthur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Sandy, Power, Merlin, Texas, Still, Minha, North, Missingmerlin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HurricaneIsaac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Sandy, School, Please, Power, Storm, History, Since, Victim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4" name="Shape 254"/>
          <p:cNvGraphicFramePr/>
          <p:nvPr/>
        </p:nvGraphicFramePr>
        <p:xfrm>
          <a:off x="170075" y="44384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{007B4DB4-39C1-47EB-9F69-4C8326AD6231}</a:tableStyleId>
              </a:tblPr>
              <a:tblGrid>
                <a:gridCol w="3197350"/>
                <a:gridCol w="1557225"/>
                <a:gridCol w="4049275"/>
              </a:tblGrid>
              <a:tr h="4885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Real World Event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Number of Clusters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Clusters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NewYorkFirefighterShooting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“Video,shooting,police,people”,“shooting,firefighter,three,shoot”,“video,shooting,firefighter”,“firefighter,ambush,death,shooting”,“shoot,kentucky,three”,“three,shoot,kentucky”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KentuckyAccidentalChildShooting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“Police,trooper,connecticut,people”,“connecticut,people,throw,shoot”,“wisconsin,shoot,throw”,“sister,shoot,guard”,“shoot,guard,sister”,“field,percent,wisconsin,shoot”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NewtownSchoolShooting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“Report,school,newtown”,“harlem,school,report”,“school,newtown,victim”,“obama,school,newtown”,“kentucky,police,harlem,school”,“victim,school,newtown”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870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ManhattanBuildingExplosion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“centralpark,harlem,brooklyn,queens“,“harlem,newyork,building“,“building,harlem,centralpark”,“newyork,centralpark“,“harlem,newyork,brooklyn,queens”,“building,harlem,newyork”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870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ChinaFactoryExplosion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“media,think,hurricane,sandy”,“kentucky,state,computer”,“black,white,computer,kentucky”,“people,romney,police,rifle”,“sandy,hurricane”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9" name="Shape 259"/>
          <p:cNvGraphicFramePr/>
          <p:nvPr/>
        </p:nvGraphicFramePr>
        <p:xfrm>
          <a:off x="170075" y="67244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{007B4DB4-39C1-47EB-9F69-4C8326AD6231}</a:tableStyleId>
              </a:tblPr>
              <a:tblGrid>
                <a:gridCol w="2645025"/>
                <a:gridCol w="2109550"/>
                <a:gridCol w="4049275"/>
              </a:tblGrid>
              <a:tr h="4885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Real World Event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Number of Clusters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600">
                          <a:solidFill>
                            <a:srgbClr val="FFFFFF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Clusters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9190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TexasFertilizerExplosion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“first,responder,report,massive”,“report,massive,firefighter,investigation”,“boston,bombing,firefighter,investigation”,“federal,still,firefighter,investigation”,“explode,firefighter,report,massive”,“cause,criminal,blast,facility”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HurricaneSandy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“skyline,manhattan,latest”,“newyork,manhattan,amazing”,“speak,manhattan,latest”,“skyline,manhattan,amazing”,“isaac,manhattan,speak”,“manhattan,harlem,speak”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HurricaneArthur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“minha,lindo,still,storm”,“sandy,death,texas”,“missingmerlin,merlin”,”north,storm,still”,”texas,sandy,power,canada”,”missingmerlin,merlin,texas,sandy”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673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HurricaneIsaac</a:t>
                      </a:r>
                    </a:p>
                  </a:txBody>
                  <a:tcPr marT="63500" marB="63500" marR="63500" marL="635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“storm,right,power,sandy”,”school,sandy,history,deadliest”,”victim,sandy,history,deadliest”,”power,sandy,school”,”storm,right,history,deadliest”,”since,sandy,school”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Goal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387900" y="1986424"/>
            <a:ext cx="8368200" cy="425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i="1" lang="en" sz="2400"/>
              <a:t>To use topic analysis and clustering algorithms on documents about real world events to extract topics discussed regarding the real world events and to find groupings of similar documents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i="1" sz="2400"/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Pull and Clean Documents, then Store in HDFS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Topic Analysis 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Clustering</a:t>
            </a:r>
          </a:p>
          <a:p>
            <a:pPr indent="-381000" lvl="0" marL="457200">
              <a:spcBef>
                <a:spcPts val="0"/>
              </a:spcBef>
              <a:buSzPct val="100000"/>
            </a:pPr>
            <a:r>
              <a:rPr lang="en" sz="2400"/>
              <a:t>Evaluation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2272650" y="256400"/>
            <a:ext cx="2932200" cy="10014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Classify Documents into Real World Events</a:t>
            </a:r>
          </a:p>
        </p:txBody>
      </p:sp>
      <p:sp>
        <p:nvSpPr>
          <p:cNvPr id="84" name="Shape 84"/>
          <p:cNvSpPr/>
          <p:nvPr/>
        </p:nvSpPr>
        <p:spPr>
          <a:xfrm>
            <a:off x="918725" y="1706700"/>
            <a:ext cx="1709100" cy="10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LDA on Documents</a:t>
            </a:r>
          </a:p>
        </p:txBody>
      </p:sp>
      <p:sp>
        <p:nvSpPr>
          <p:cNvPr id="85" name="Shape 85"/>
          <p:cNvSpPr/>
          <p:nvPr/>
        </p:nvSpPr>
        <p:spPr>
          <a:xfrm>
            <a:off x="3661400" y="1706687"/>
            <a:ext cx="2203200" cy="10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K-Means Clustering on </a:t>
            </a: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Documents</a:t>
            </a:r>
          </a:p>
        </p:txBody>
      </p:sp>
      <p:sp>
        <p:nvSpPr>
          <p:cNvPr id="86" name="Shape 86"/>
          <p:cNvSpPr/>
          <p:nvPr/>
        </p:nvSpPr>
        <p:spPr>
          <a:xfrm>
            <a:off x="245675" y="3353175"/>
            <a:ext cx="1428600" cy="10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Document Topics</a:t>
            </a:r>
          </a:p>
        </p:txBody>
      </p:sp>
      <p:sp>
        <p:nvSpPr>
          <p:cNvPr id="87" name="Shape 87"/>
          <p:cNvSpPr/>
          <p:nvPr/>
        </p:nvSpPr>
        <p:spPr>
          <a:xfrm>
            <a:off x="4048700" y="3353175"/>
            <a:ext cx="1428600" cy="10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Document Clusters </a:t>
            </a:r>
          </a:p>
        </p:txBody>
      </p:sp>
      <p:sp>
        <p:nvSpPr>
          <p:cNvPr id="88" name="Shape 88"/>
          <p:cNvSpPr/>
          <p:nvPr/>
        </p:nvSpPr>
        <p:spPr>
          <a:xfrm>
            <a:off x="1275150" y="5351825"/>
            <a:ext cx="3929700" cy="109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Use Topic Labels and Topic Probabilities to Label Clusters and Calculate Probabilities</a:t>
            </a:r>
          </a:p>
        </p:txBody>
      </p:sp>
      <p:sp>
        <p:nvSpPr>
          <p:cNvPr id="89" name="Shape 89"/>
          <p:cNvSpPr/>
          <p:nvPr/>
        </p:nvSpPr>
        <p:spPr>
          <a:xfrm>
            <a:off x="2272650" y="3353175"/>
            <a:ext cx="1076100" cy="10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Topic Labels</a:t>
            </a:r>
          </a:p>
        </p:txBody>
      </p:sp>
      <p:cxnSp>
        <p:nvCxnSpPr>
          <p:cNvPr id="90" name="Shape 90"/>
          <p:cNvCxnSpPr>
            <a:stCxn id="83" idx="2"/>
            <a:endCxn id="84" idx="0"/>
          </p:cNvCxnSpPr>
          <p:nvPr/>
        </p:nvCxnSpPr>
        <p:spPr>
          <a:xfrm flipH="1">
            <a:off x="1773150" y="1257800"/>
            <a:ext cx="1965600" cy="4488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91" name="Shape 91"/>
          <p:cNvCxnSpPr>
            <a:stCxn id="83" idx="2"/>
            <a:endCxn id="85" idx="0"/>
          </p:cNvCxnSpPr>
          <p:nvPr/>
        </p:nvCxnSpPr>
        <p:spPr>
          <a:xfrm>
            <a:off x="3738750" y="1257800"/>
            <a:ext cx="1024200" cy="4488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92" name="Shape 92"/>
          <p:cNvCxnSpPr>
            <a:stCxn id="84" idx="2"/>
            <a:endCxn id="86" idx="0"/>
          </p:cNvCxnSpPr>
          <p:nvPr/>
        </p:nvCxnSpPr>
        <p:spPr>
          <a:xfrm flipH="1">
            <a:off x="959975" y="2708100"/>
            <a:ext cx="813300" cy="6450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93" name="Shape 93"/>
          <p:cNvCxnSpPr>
            <a:stCxn id="84" idx="2"/>
            <a:endCxn id="89" idx="0"/>
          </p:cNvCxnSpPr>
          <p:nvPr/>
        </p:nvCxnSpPr>
        <p:spPr>
          <a:xfrm>
            <a:off x="1773275" y="2708100"/>
            <a:ext cx="1037400" cy="6450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94" name="Shape 94"/>
          <p:cNvCxnSpPr>
            <a:stCxn id="85" idx="2"/>
            <a:endCxn id="87" idx="0"/>
          </p:cNvCxnSpPr>
          <p:nvPr/>
        </p:nvCxnSpPr>
        <p:spPr>
          <a:xfrm>
            <a:off x="4763000" y="2708087"/>
            <a:ext cx="0" cy="6450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95" name="Shape 95"/>
          <p:cNvCxnSpPr>
            <a:stCxn id="87" idx="2"/>
            <a:endCxn id="88" idx="0"/>
          </p:cNvCxnSpPr>
          <p:nvPr/>
        </p:nvCxnSpPr>
        <p:spPr>
          <a:xfrm flipH="1">
            <a:off x="3239900" y="4354575"/>
            <a:ext cx="1523100" cy="997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96" name="Shape 96"/>
          <p:cNvCxnSpPr>
            <a:stCxn id="89" idx="2"/>
            <a:endCxn id="88" idx="0"/>
          </p:cNvCxnSpPr>
          <p:nvPr/>
        </p:nvCxnSpPr>
        <p:spPr>
          <a:xfrm>
            <a:off x="2810700" y="4354575"/>
            <a:ext cx="429300" cy="997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97" name="Shape 97"/>
          <p:cNvCxnSpPr>
            <a:stCxn id="86" idx="2"/>
            <a:endCxn id="88" idx="0"/>
          </p:cNvCxnSpPr>
          <p:nvPr/>
        </p:nvCxnSpPr>
        <p:spPr>
          <a:xfrm>
            <a:off x="959975" y="4354575"/>
            <a:ext cx="2280000" cy="997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98" name="Shape 98"/>
          <p:cNvSpPr/>
          <p:nvPr/>
        </p:nvSpPr>
        <p:spPr>
          <a:xfrm>
            <a:off x="7579075" y="5049725"/>
            <a:ext cx="1076100" cy="1697700"/>
          </a:xfrm>
          <a:prstGeom prst="can">
            <a:avLst>
              <a:gd fmla="val 24611" name="adj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HBase</a:t>
            </a:r>
          </a:p>
        </p:txBody>
      </p:sp>
      <p:cxnSp>
        <p:nvCxnSpPr>
          <p:cNvPr id="99" name="Shape 99"/>
          <p:cNvCxnSpPr>
            <a:stCxn id="88" idx="3"/>
            <a:endCxn id="98" idx="2"/>
          </p:cNvCxnSpPr>
          <p:nvPr/>
        </p:nvCxnSpPr>
        <p:spPr>
          <a:xfrm>
            <a:off x="5204850" y="5898575"/>
            <a:ext cx="2374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00" name="Shape 100"/>
          <p:cNvSpPr txBox="1"/>
          <p:nvPr/>
        </p:nvSpPr>
        <p:spPr>
          <a:xfrm>
            <a:off x="5337912" y="5351825"/>
            <a:ext cx="2108100" cy="4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REPORT RESULTS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a Topic?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244325" y="2613700"/>
            <a:ext cx="4824900" cy="8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Distribution of words that describes a topic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5069225" y="2613700"/>
            <a:ext cx="3759600" cy="8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Likelihood that a word belongs to a topic</a:t>
            </a:r>
          </a:p>
        </p:txBody>
      </p:sp>
      <p:pic>
        <p:nvPicPr>
          <p:cNvPr descr="Screen Shot 2016-12-06 at 12.55.39 PM.png"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425" y="3631450"/>
            <a:ext cx="8869151" cy="136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87900" y="361725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Latent Dirichlet Allocation (LDA)</a:t>
            </a:r>
          </a:p>
        </p:txBody>
      </p:sp>
      <p:sp>
        <p:nvSpPr>
          <p:cNvPr id="114" name="Shape 114"/>
          <p:cNvSpPr/>
          <p:nvPr/>
        </p:nvSpPr>
        <p:spPr>
          <a:xfrm>
            <a:off x="534875" y="1449048"/>
            <a:ext cx="2126700" cy="2355599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2200">
                <a:latin typeface="Roboto Slab"/>
                <a:ea typeface="Roboto Slab"/>
                <a:cs typeface="Roboto Slab"/>
                <a:sym typeface="Roboto Slab"/>
              </a:rPr>
              <a:t>Input:</a:t>
            </a:r>
          </a:p>
          <a:p>
            <a:pPr lvl="0">
              <a:spcBef>
                <a:spcPts val="0"/>
              </a:spcBef>
              <a:buNone/>
            </a:pPr>
            <a:r>
              <a:rPr lang="en" sz="2200">
                <a:latin typeface="Roboto Slab"/>
                <a:ea typeface="Roboto Slab"/>
                <a:cs typeface="Roboto Slab"/>
                <a:sym typeface="Roboto Slab"/>
              </a:rPr>
              <a:t>K Number of Topics, Number of Iterations, Input File</a:t>
            </a:r>
          </a:p>
        </p:txBody>
      </p:sp>
      <p:sp>
        <p:nvSpPr>
          <p:cNvPr id="115" name="Shape 115"/>
          <p:cNvSpPr/>
          <p:nvPr/>
        </p:nvSpPr>
        <p:spPr>
          <a:xfrm>
            <a:off x="4163800" y="1449037"/>
            <a:ext cx="4337700" cy="235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2200">
                <a:latin typeface="Roboto Slab"/>
                <a:ea typeface="Roboto Slab"/>
                <a:cs typeface="Roboto Slab"/>
                <a:sym typeface="Roboto Slab"/>
              </a:rPr>
              <a:t>Output:</a:t>
            </a:r>
          </a:p>
          <a:p>
            <a:pPr lvl="0">
              <a:spcBef>
                <a:spcPts val="0"/>
              </a:spcBef>
              <a:buNone/>
            </a:pPr>
            <a:r>
              <a:rPr lang="en" sz="2200">
                <a:latin typeface="Roboto Slab"/>
                <a:ea typeface="Roboto Slab"/>
                <a:cs typeface="Roboto Slab"/>
                <a:sym typeface="Roboto Slab"/>
              </a:rPr>
              <a:t>K Topics in 10 Word Distributions,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200">
                <a:latin typeface="Roboto Slab"/>
                <a:ea typeface="Roboto Slab"/>
                <a:cs typeface="Roboto Slab"/>
                <a:sym typeface="Roboto Slab"/>
              </a:rPr>
              <a:t>Topic Labels for K Topics, Corresponding Document Result File</a:t>
            </a:r>
          </a:p>
        </p:txBody>
      </p:sp>
      <p:sp>
        <p:nvSpPr>
          <p:cNvPr id="116" name="Shape 116"/>
          <p:cNvSpPr/>
          <p:nvPr/>
        </p:nvSpPr>
        <p:spPr>
          <a:xfrm>
            <a:off x="5600675" y="4653900"/>
            <a:ext cx="2710500" cy="18009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2000">
                <a:latin typeface="Roboto Slab"/>
                <a:ea typeface="Roboto Slab"/>
                <a:cs typeface="Roboto Slab"/>
                <a:sym typeface="Roboto Slab"/>
              </a:rPr>
              <a:t>Output File: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Document Identifier, Probabilities Corresponding to Respective Topics</a:t>
            </a:r>
          </a:p>
        </p:txBody>
      </p:sp>
      <p:sp>
        <p:nvSpPr>
          <p:cNvPr id="117" name="Shape 117"/>
          <p:cNvSpPr/>
          <p:nvPr/>
        </p:nvSpPr>
        <p:spPr>
          <a:xfrm>
            <a:off x="995075" y="4653900"/>
            <a:ext cx="1828800" cy="1903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000">
                <a:latin typeface="Roboto Slab"/>
                <a:ea typeface="Roboto Slab"/>
                <a:cs typeface="Roboto Slab"/>
                <a:sym typeface="Roboto Slab"/>
              </a:rPr>
              <a:t>Input File: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>
                <a:latin typeface="Roboto Slab"/>
                <a:ea typeface="Roboto Slab"/>
                <a:cs typeface="Roboto Slab"/>
                <a:sym typeface="Roboto Slab"/>
              </a:rPr>
              <a:t>Document Identifier, Cleaned Text</a:t>
            </a:r>
          </a:p>
        </p:txBody>
      </p:sp>
      <p:cxnSp>
        <p:nvCxnSpPr>
          <p:cNvPr id="118" name="Shape 118"/>
          <p:cNvCxnSpPr>
            <a:stCxn id="114" idx="2"/>
            <a:endCxn id="117" idx="1"/>
          </p:cNvCxnSpPr>
          <p:nvPr/>
        </p:nvCxnSpPr>
        <p:spPr>
          <a:xfrm rot="5400000">
            <a:off x="396275" y="4403598"/>
            <a:ext cx="1800900" cy="603000"/>
          </a:xfrm>
          <a:prstGeom prst="bentConnector4">
            <a:avLst>
              <a:gd fmla="val 23579" name="adj1"/>
              <a:gd fmla="val 139446" name="adj2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19" name="Shape 119"/>
          <p:cNvCxnSpPr>
            <a:stCxn id="115" idx="2"/>
            <a:endCxn id="116" idx="1"/>
          </p:cNvCxnSpPr>
          <p:nvPr/>
        </p:nvCxnSpPr>
        <p:spPr>
          <a:xfrm rot="5400000">
            <a:off x="5091850" y="4313437"/>
            <a:ext cx="1749600" cy="732000"/>
          </a:xfrm>
          <a:prstGeom prst="bentConnector4">
            <a:avLst>
              <a:gd fmla="val 24270" name="adj1"/>
              <a:gd fmla="val 132527" name="adj2"/>
            </a:avLst>
          </a:prstGeom>
          <a:noFill/>
          <a:ln cap="flat" cmpd="sng" w="28575">
            <a:solidFill>
              <a:srgbClr val="F7F7F9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20" name="Shape 120"/>
          <p:cNvCxnSpPr>
            <a:stCxn id="114" idx="3"/>
            <a:endCxn id="115" idx="1"/>
          </p:cNvCxnSpPr>
          <p:nvPr/>
        </p:nvCxnSpPr>
        <p:spPr>
          <a:xfrm>
            <a:off x="2661575" y="2626848"/>
            <a:ext cx="15021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87900" y="610700"/>
            <a:ext cx="8368200" cy="914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Topic Extraction</a:t>
            </a:r>
          </a:p>
        </p:txBody>
      </p:sp>
      <p:pic>
        <p:nvPicPr>
          <p:cNvPr descr="Screen Shot 2016-12-01 at 9.02.38 PM.png"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763950"/>
            <a:ext cx="8839200" cy="13194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 Shot 2016-12-01 at 9.08.09 PM.png" id="127" name="Shape 1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035725"/>
            <a:ext cx="8839203" cy="2566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Shape 132"/>
          <p:cNvGraphicFramePr/>
          <p:nvPr/>
        </p:nvGraphicFramePr>
        <p:xfrm>
          <a:off x="104200" y="1717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{007B4DB4-39C1-47EB-9F69-4C8326AD6231}</a:tableStyleId>
              </a:tblPr>
              <a:tblGrid>
                <a:gridCol w="4033450"/>
                <a:gridCol w="4902150"/>
              </a:tblGrid>
              <a:tr h="9479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Tweet Identifier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P(Topic 1), P(Topic 2), P(Topic 3), P(Topic 4), P(Topic 5), P(Topic 6), P(Topic 7), P(Topic 8)</a:t>
                      </a:r>
                    </a:p>
                  </a:txBody>
                  <a:tcPr marT="91425" marB="91425" marR="91425" marL="91425"/>
                </a:tc>
              </a:tr>
              <a:tr h="13496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23-728176223734616064</a:t>
                      </a:r>
                    </a:p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RT @brendanredmond: @kevburkeie @CitizenGain @frankmcdonald60 @Giulia_Vallone agreeed - New York is taking it as an opportunity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0.2815, 0.0775, 0.0806, 0.1441, 0.1652, 0.0795, 0.1003, 0.0714</a:t>
                      </a:r>
                    </a:p>
                  </a:txBody>
                  <a:tcPr marT="91425" marB="91425" marR="91425" marL="91425"/>
                </a:tc>
              </a:tr>
              <a:tr h="12424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43-284087471258615808</a:t>
                      </a:r>
                    </a:p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'Brother hang tight' wounded New York firefighter told as two colleagues lay ... - CNN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0.0089, 0.0011, 0.2462, 0.0144, 0.0118, 0.7006, 0.0049, 0.0123</a:t>
                      </a:r>
                    </a:p>
                  </a:txBody>
                  <a:tcPr marT="91425" marB="91425" marR="91425" marL="91425"/>
                </a:tc>
              </a:tr>
              <a:tr h="14745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43-466357519523532801</a:t>
                      </a:r>
                    </a:p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RT @BillBishopKHOU: Houston firefighter arrested for allegedly telling co-workers he was "going to start shooting people." #KHOU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0.0224, 0.0013, 0.2190, 0.0625, 0.2721, 0.0675, 0.1503, 0.2049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33" name="Shape 133"/>
          <p:cNvSpPr txBox="1"/>
          <p:nvPr>
            <p:ph type="title"/>
          </p:nvPr>
        </p:nvSpPr>
        <p:spPr>
          <a:xfrm>
            <a:off x="387900" y="486800"/>
            <a:ext cx="8368200" cy="1038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Topic Distributions for New York Firefighter Shooting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387900" y="486800"/>
            <a:ext cx="8368200" cy="1038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Likelihood that a Tweet Belongs to its Most Probable Topic for New York Firefighter Shooting</a:t>
            </a:r>
          </a:p>
        </p:txBody>
      </p:sp>
      <p:pic>
        <p:nvPicPr>
          <p:cNvPr id="139" name="Shape 1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025" y="1472800"/>
            <a:ext cx="7036400" cy="523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