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mov" ContentType="video/unknown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93" r:id="rId1"/>
  </p:sldMasterIdLst>
  <p:notesMasterIdLst>
    <p:notesMasterId r:id="rId24"/>
  </p:notesMasterIdLst>
  <p:handoutMasterIdLst>
    <p:handoutMasterId r:id="rId25"/>
  </p:handoutMasterIdLst>
  <p:sldIdLst>
    <p:sldId id="429" r:id="rId2"/>
    <p:sldId id="427" r:id="rId3"/>
    <p:sldId id="430" r:id="rId4"/>
    <p:sldId id="454" r:id="rId5"/>
    <p:sldId id="431" r:id="rId6"/>
    <p:sldId id="432" r:id="rId7"/>
    <p:sldId id="445" r:id="rId8"/>
    <p:sldId id="434" r:id="rId9"/>
    <p:sldId id="448" r:id="rId10"/>
    <p:sldId id="447" r:id="rId11"/>
    <p:sldId id="435" r:id="rId12"/>
    <p:sldId id="436" r:id="rId13"/>
    <p:sldId id="437" r:id="rId14"/>
    <p:sldId id="438" r:id="rId15"/>
    <p:sldId id="439" r:id="rId16"/>
    <p:sldId id="444" r:id="rId17"/>
    <p:sldId id="450" r:id="rId18"/>
    <p:sldId id="452" r:id="rId19"/>
    <p:sldId id="453" r:id="rId20"/>
    <p:sldId id="441" r:id="rId21"/>
    <p:sldId id="443" r:id="rId22"/>
    <p:sldId id="449" r:id="rId23"/>
  </p:sldIdLst>
  <p:sldSz cx="9144000" cy="6858000" type="screen4x3"/>
  <p:notesSz cx="7772400" cy="10058400"/>
  <p:defaultTextStyle>
    <a:defPPr>
      <a:defRPr lang="en-US"/>
    </a:defPPr>
    <a:lvl1pPr algn="l" defTabSz="457200" rtl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742950" indent="-285750" algn="l" defTabSz="457200" rtl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1143000" indent="-228600" algn="l" defTabSz="457200" rtl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600200" indent="-228600" algn="l" defTabSz="457200" rtl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2057400" indent="-228600" algn="l" defTabSz="457200" rtl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elowe" initials="k" lastIdx="1" clrIdx="0"/>
  <p:cmAuthor id="1" name="Donald Brooks" initials="DB" lastIdx="5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2D2"/>
    <a:srgbClr val="FF00FF"/>
    <a:srgbClr val="F8DED3"/>
    <a:srgbClr val="DCE2EF"/>
    <a:srgbClr val="BFBFBF"/>
    <a:srgbClr val="19FF0D"/>
    <a:srgbClr val="DE7F00"/>
    <a:srgbClr val="7A7A7A"/>
    <a:srgbClr val="2671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96829" autoAdjust="0"/>
  </p:normalViewPr>
  <p:slideViewPr>
    <p:cSldViewPr snapToGrid="0">
      <p:cViewPr varScale="1">
        <p:scale>
          <a:sx n="89" d="100"/>
          <a:sy n="89" d="100"/>
        </p:scale>
        <p:origin x="-1264" y="-11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75" d="100"/>
          <a:sy n="75" d="100"/>
        </p:scale>
        <p:origin x="-3224" y="-104"/>
      </p:cViewPr>
      <p:guideLst>
        <p:guide orient="horz" pos="3168"/>
        <p:guide pos="2448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commentAuthors" Target="commentAuthors.xml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402138" y="0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13FDF42-71E0-824D-A199-B4FBECA496FD}" type="datetimeFigureOut">
              <a:rPr lang="en-US"/>
              <a:pPr>
                <a:defRPr/>
              </a:pPr>
              <a:t>6/11/15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53575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402138" y="9553575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88603B5-39A3-444A-A360-9FDD5A06DA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288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7613" cy="377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  <a:cs typeface="Arial Unicode M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  <a:cs typeface="Arial Unicode M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  <a:cs typeface="Arial Unicode M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  <a:cs typeface="Arial Unicode MS" charset="0"/>
              </a:defRPr>
            </a:lvl1pPr>
          </a:lstStyle>
          <a:p>
            <a:pPr>
              <a:defRPr/>
            </a:pPr>
            <a:fld id="{7036C722-1B27-214F-AD59-C573262574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50772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148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BC72C-F71C-5542-A374-E54B0473D8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30369" y="228600"/>
            <a:ext cx="6629400" cy="6858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868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150991"/>
            <a:ext cx="4233672" cy="51480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90872" y="1152097"/>
            <a:ext cx="4233672" cy="51480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744A4-EA75-884E-9511-A3F84BA028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30369" y="228600"/>
            <a:ext cx="6629400" cy="685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171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369" y="228600"/>
            <a:ext cx="6629400" cy="685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0B859-EB57-1E46-B52F-AD20D724B5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764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0" y="1143000"/>
            <a:ext cx="5486400" cy="51480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143000"/>
            <a:ext cx="3008313" cy="51480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30369" y="228600"/>
            <a:ext cx="6629400" cy="685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8200" y="6492875"/>
            <a:ext cx="685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7041C1-A726-704F-BF8D-0C3ADB15E44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3439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" y="137160"/>
            <a:ext cx="9052560" cy="5577840"/>
          </a:xfrm>
          <a:solidFill>
            <a:schemeClr val="bg1">
              <a:lumMod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" y="6492240"/>
            <a:ext cx="6766560" cy="36576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" y="5760720"/>
            <a:ext cx="6766560" cy="6858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0" y="0"/>
            <a:ext cx="4572000" cy="91440"/>
          </a:xfrm>
          <a:prstGeom prst="rect">
            <a:avLst/>
          </a:prstGeom>
          <a:solidFill>
            <a:srgbClr val="0092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4572000" y="0"/>
            <a:ext cx="2743200" cy="91440"/>
          </a:xfrm>
          <a:prstGeom prst="rect">
            <a:avLst/>
          </a:prstGeom>
          <a:solidFill>
            <a:srgbClr val="DE7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7315200" y="0"/>
            <a:ext cx="1828800" cy="9144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63680" y="5943600"/>
            <a:ext cx="228032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0345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" y="137160"/>
            <a:ext cx="9052560" cy="4663440"/>
          </a:xfrm>
          <a:solidFill>
            <a:schemeClr val="bg1">
              <a:lumMod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" y="6080760"/>
            <a:ext cx="6766560" cy="73152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" y="4846320"/>
            <a:ext cx="9052560" cy="118872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0" y="0"/>
            <a:ext cx="4572000" cy="91440"/>
          </a:xfrm>
          <a:prstGeom prst="rect">
            <a:avLst/>
          </a:prstGeom>
          <a:solidFill>
            <a:srgbClr val="0092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4572000" y="0"/>
            <a:ext cx="2743200" cy="91440"/>
          </a:xfrm>
          <a:prstGeom prst="rect">
            <a:avLst/>
          </a:prstGeom>
          <a:solidFill>
            <a:srgbClr val="DE7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7315200" y="0"/>
            <a:ext cx="1828800" cy="9144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63680" y="5943600"/>
            <a:ext cx="228032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145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6858000" y="118872"/>
            <a:ext cx="2280320" cy="914400"/>
          </a:xfrm>
          <a:prstGeom prst="rect">
            <a:avLst/>
          </a:prstGeom>
        </p:spPr>
      </p:pic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28600" y="1143000"/>
            <a:ext cx="8686800" cy="51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92240"/>
            <a:ext cx="685800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 b="1">
                <a:solidFill>
                  <a:srgbClr val="DE7F00"/>
                </a:solidFill>
              </a:defRPr>
            </a:lvl1pPr>
          </a:lstStyle>
          <a:p>
            <a:pPr>
              <a:defRPr/>
            </a:pPr>
            <a:fld id="{D64B4552-5CFD-F948-A7CD-1894805DC7B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6" name="TextBox 11"/>
          <p:cNvSpPr txBox="1">
            <a:spLocks noChangeArrowheads="1"/>
          </p:cNvSpPr>
          <p:nvPr userDrawn="1"/>
        </p:nvSpPr>
        <p:spPr bwMode="auto">
          <a:xfrm>
            <a:off x="134903" y="6598979"/>
            <a:ext cx="2707217" cy="27699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9pPr>
          </a:lstStyle>
          <a:p>
            <a:pPr>
              <a:defRPr/>
            </a:pPr>
            <a:r>
              <a:rPr lang="en-US" sz="1200" i="1" dirty="0" smtClean="0">
                <a:solidFill>
                  <a:srgbClr val="000000"/>
                </a:solidFill>
              </a:rPr>
              <a:t>College of Engineering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4572000" cy="91440"/>
          </a:xfrm>
          <a:prstGeom prst="rect">
            <a:avLst/>
          </a:prstGeom>
          <a:solidFill>
            <a:srgbClr val="0092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 userDrawn="1"/>
        </p:nvSpPr>
        <p:spPr>
          <a:xfrm>
            <a:off x="4572000" y="0"/>
            <a:ext cx="2743200" cy="91440"/>
          </a:xfrm>
          <a:prstGeom prst="rect">
            <a:avLst/>
          </a:prstGeom>
          <a:solidFill>
            <a:srgbClr val="DE7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7315200" y="0"/>
            <a:ext cx="1828800" cy="9144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36261" y="6312408"/>
            <a:ext cx="1879600" cy="3657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0" kern="1200" cap="none" spc="-60">
          <a:solidFill>
            <a:srgbClr val="0092D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D1E23"/>
          </a:solidFill>
          <a:latin typeface="Arial Black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D1E23"/>
          </a:solidFill>
          <a:latin typeface="Arial Black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D1E23"/>
          </a:solidFill>
          <a:latin typeface="Arial Black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D1E23"/>
          </a:solidFill>
          <a:latin typeface="Arial Black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9D1E23"/>
          </a:solidFill>
          <a:latin typeface="Arial Black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9D1E23"/>
          </a:solidFill>
          <a:latin typeface="Arial Black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9D1E23"/>
          </a:solidFill>
          <a:latin typeface="Arial Black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9D1E23"/>
          </a:solidFill>
          <a:latin typeface="Arial Black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ts val="600"/>
        </a:spcAft>
        <a:buClr>
          <a:srgbClr val="0092D2"/>
        </a:buClr>
        <a:buFont typeface="Arial" charset="0"/>
        <a:defRPr sz="2000" b="1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rgbClr val="0092D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2D2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92D2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92D2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microsoft.com/office/2007/relationships/media" Target="../media/media1.mov"/><Relationship Id="rId2" Type="http://schemas.openxmlformats.org/officeDocument/2006/relationships/video" Target="../media/media1.mov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2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4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JUNE-WinP-Williams-3.jpg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0" r="-48"/>
          <a:stretch/>
        </p:blipFill>
        <p:spPr>
          <a:xfrm>
            <a:off x="1833495" y="118636"/>
            <a:ext cx="5509432" cy="3929709"/>
          </a:xfrm>
        </p:spPr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1271031" y="5114780"/>
            <a:ext cx="6766560" cy="1262466"/>
          </a:xfrm>
        </p:spPr>
        <p:txBody>
          <a:bodyPr/>
          <a:lstStyle/>
          <a:p>
            <a:pPr algn="ctr">
              <a:lnSpc>
                <a:spcPct val="50000"/>
              </a:lnSpc>
            </a:pPr>
            <a:r>
              <a:rPr lang="en-US" dirty="0" smtClean="0"/>
              <a:t>Di Zhang and Eric Paterson</a:t>
            </a:r>
          </a:p>
          <a:p>
            <a:pPr algn="ctr">
              <a:lnSpc>
                <a:spcPct val="50000"/>
              </a:lnSpc>
            </a:pPr>
            <a:r>
              <a:rPr lang="en-US" dirty="0" smtClean="0"/>
              <a:t>Aerospace and Ocean Engineering</a:t>
            </a:r>
          </a:p>
          <a:p>
            <a:pPr algn="ctr">
              <a:lnSpc>
                <a:spcPct val="50000"/>
              </a:lnSpc>
            </a:pPr>
            <a:r>
              <a:rPr lang="en-US" dirty="0" smtClean="0"/>
              <a:t>Virginia Tech</a:t>
            </a:r>
          </a:p>
          <a:p>
            <a:pPr algn="ctr">
              <a:lnSpc>
                <a:spcPct val="50000"/>
              </a:lnSpc>
            </a:pPr>
            <a:endParaRPr lang="en-US" dirty="0" smtClean="0"/>
          </a:p>
          <a:p>
            <a:pPr algn="ctr">
              <a:lnSpc>
                <a:spcPct val="50000"/>
              </a:lnSpc>
            </a:pPr>
            <a:r>
              <a:rPr lang="en-US" dirty="0" smtClean="0"/>
              <a:t>NAWEA 2015, 11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/>
              <a:t>Jun 2015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" y="4023449"/>
            <a:ext cx="9052560" cy="1188720"/>
          </a:xfrm>
        </p:spPr>
        <p:txBody>
          <a:bodyPr/>
          <a:lstStyle/>
          <a:p>
            <a:pPr algn="ctr"/>
            <a:r>
              <a:rPr lang="en-US" sz="2400" dirty="0" smtClean="0"/>
              <a:t>System-Level Simulation of Floating Platform and Wind Turbine Using High-Fidelity and Engineering Models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840506" y="3695048"/>
            <a:ext cx="29016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Image copyright © Mercator Media </a:t>
            </a:r>
            <a:r>
              <a:rPr lang="en-US" sz="800" dirty="0" smtClean="0">
                <a:solidFill>
                  <a:schemeClr val="bg1"/>
                </a:solidFill>
              </a:rPr>
              <a:t>2015</a:t>
            </a:r>
            <a:endParaRPr lang="en-U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762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1"/>
            <a:endParaRPr lang="en-US" sz="1600" dirty="0"/>
          </a:p>
          <a:p>
            <a:pPr>
              <a:buFont typeface="Wingdings" charset="2"/>
              <a:buChar char="Ø"/>
            </a:pPr>
            <a:r>
              <a:rPr lang="en-US" sz="1800" dirty="0"/>
              <a:t>Actuator Line Model (ALM</a:t>
            </a:r>
            <a:r>
              <a:rPr lang="en-US" sz="1800" dirty="0" smtClean="0"/>
              <a:t>) – </a:t>
            </a:r>
            <a:r>
              <a:rPr lang="en-US" sz="1800" dirty="0" err="1" smtClean="0"/>
              <a:t>Pankaj</a:t>
            </a:r>
            <a:r>
              <a:rPr lang="en-US" sz="1800" dirty="0"/>
              <a:t> </a:t>
            </a:r>
            <a:r>
              <a:rPr lang="en-US" sz="1800" dirty="0" smtClean="0"/>
              <a:t>/ </a:t>
            </a:r>
            <a:r>
              <a:rPr lang="en-US" sz="1800" dirty="0" err="1" smtClean="0"/>
              <a:t>Churchfield</a:t>
            </a:r>
            <a:endParaRPr lang="en-US" sz="1800" dirty="0"/>
          </a:p>
          <a:p>
            <a:pPr lvl="1"/>
            <a:r>
              <a:rPr lang="en-US" sz="1600" dirty="0"/>
              <a:t>Discretize each blade into sections, assume uniform blade configuration and flow condition for each section</a:t>
            </a:r>
          </a:p>
          <a:p>
            <a:pPr lvl="1"/>
            <a:r>
              <a:rPr lang="en-US" sz="1600" dirty="0"/>
              <a:t>Sectional force of each element is calculated according to local flow conditions and airfoil lookup table</a:t>
            </a:r>
          </a:p>
          <a:p>
            <a:pPr lvl="1"/>
            <a:r>
              <a:rPr lang="en-US" sz="1600" dirty="0"/>
              <a:t>Spread sectional force from each element by Gaussian distribution as additional body force at each </a:t>
            </a:r>
            <a:r>
              <a:rPr lang="en-US" sz="1600" dirty="0" smtClean="0"/>
              <a:t>cell</a:t>
            </a:r>
          </a:p>
          <a:p>
            <a:pPr lvl="1"/>
            <a:endParaRPr lang="en-US" sz="1600" dirty="0"/>
          </a:p>
          <a:p>
            <a:pPr>
              <a:buFont typeface="Wingdings" charset="2"/>
              <a:buChar char="Ø"/>
            </a:pPr>
            <a:r>
              <a:rPr lang="en-US" sz="1800" dirty="0" smtClean="0"/>
              <a:t>Multiphase solver with ALM was tested</a:t>
            </a:r>
            <a:endParaRPr lang="en-US" sz="1400" dirty="0" smtClean="0"/>
          </a:p>
          <a:p>
            <a:pPr lvl="1">
              <a:buFont typeface="Wingdings" charset="2"/>
              <a:buChar char="Ø"/>
            </a:pPr>
            <a:endParaRPr lang="en-US" sz="1400" dirty="0"/>
          </a:p>
          <a:p>
            <a:endParaRPr lang="en-US" dirty="0"/>
          </a:p>
        </p:txBody>
      </p:sp>
      <p:pic>
        <p:nvPicPr>
          <p:cNvPr id="7" name="Content Placeholder 6" descr="alm.png"/>
          <p:cNvPicPr>
            <a:picLocks noGrp="1" noChangeAspect="1"/>
          </p:cNvPicPr>
          <p:nvPr>
            <p:ph sz="half" idx="2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928" b="-7389"/>
          <a:stretch/>
        </p:blipFill>
        <p:spPr>
          <a:xfrm>
            <a:off x="4750954" y="1334492"/>
            <a:ext cx="3600105" cy="2092954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744A4-EA75-884E-9511-A3F84BA0286B}" type="slidenum">
              <a:rPr lang="en-US" sz="1200" smtClean="0"/>
              <a:pPr>
                <a:defRPr/>
              </a:pPr>
              <a:t>10</a:t>
            </a:fld>
            <a:endParaRPr lang="en-US" sz="12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Actuator-Line Model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633628" y="2981630"/>
            <a:ext cx="14798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Image copyright © </a:t>
            </a:r>
            <a:r>
              <a:rPr lang="en-US" sz="800" dirty="0" err="1" smtClean="0"/>
              <a:t>Jha</a:t>
            </a:r>
            <a:r>
              <a:rPr lang="en-US" sz="800" dirty="0" smtClean="0"/>
              <a:t> 2015</a:t>
            </a:r>
            <a:endParaRPr lang="en-US" sz="800" dirty="0"/>
          </a:p>
        </p:txBody>
      </p:sp>
      <p:pic>
        <p:nvPicPr>
          <p:cNvPr id="9" name="vorticity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 bwMode="auto">
          <a:xfrm>
            <a:off x="4447854" y="3669179"/>
            <a:ext cx="4309696" cy="2424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</p:spTree>
    <p:extLst>
      <p:ext uri="{BB962C8B-B14F-4D97-AF65-F5344CB8AC3E}">
        <p14:creationId xmlns:p14="http://schemas.microsoft.com/office/powerpoint/2010/main" val="3283816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285750" indent="-285750">
              <a:buFont typeface="Arial"/>
              <a:buChar char="•"/>
            </a:pPr>
            <a:r>
              <a:rPr lang="en-US" sz="1800" dirty="0" smtClean="0"/>
              <a:t>NREL 5MW turbine</a:t>
            </a:r>
            <a:endParaRPr lang="en-US" sz="1800" dirty="0"/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Diameter: 126m</a:t>
            </a:r>
            <a:endParaRPr lang="en-US" sz="1600" dirty="0"/>
          </a:p>
          <a:p>
            <a:pPr marL="285750" indent="-285750">
              <a:buFont typeface="Arial"/>
              <a:buChar char="•"/>
            </a:pPr>
            <a:r>
              <a:rPr lang="en-US" sz="1800" dirty="0"/>
              <a:t>OC3 spar buoy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Total draft: 120m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Weight: 7,466,330kg</a:t>
            </a:r>
            <a:endParaRPr lang="en-US" sz="1600" dirty="0"/>
          </a:p>
          <a:p>
            <a:pPr marL="285750" indent="-285750">
              <a:buFont typeface="Arial"/>
              <a:buChar char="•"/>
            </a:pPr>
            <a:r>
              <a:rPr lang="en-US" sz="1800" dirty="0"/>
              <a:t>Uniform mooring </a:t>
            </a:r>
            <a:r>
              <a:rPr lang="en-US" sz="1800" dirty="0" smtClean="0"/>
              <a:t>cables</a:t>
            </a:r>
            <a:endParaRPr lang="en-US" sz="600" dirty="0"/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Fairlead at 70m below Still Water Line(SWL)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Anchor </a:t>
            </a:r>
            <a:r>
              <a:rPr lang="en-US" sz="1600" dirty="0"/>
              <a:t>point at </a:t>
            </a:r>
            <a:r>
              <a:rPr lang="en-US" sz="1600" dirty="0" smtClean="0"/>
              <a:t>320m below SWL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853.87m from buoy centerline to anchor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The vertical force on buoy is -1.66e6N </a:t>
            </a:r>
          </a:p>
          <a:p>
            <a:pPr lvl="1" indent="0">
              <a:buNone/>
            </a:pPr>
            <a:endParaRPr lang="en-US" sz="16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744A4-EA75-884E-9511-A3F84BA0286B}" type="slidenum">
              <a:rPr lang="en-US" sz="1200" smtClean="0"/>
              <a:pPr>
                <a:defRPr/>
              </a:pPr>
              <a:t>11</a:t>
            </a:fld>
            <a:endParaRPr lang="en-US" sz="12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OC3 System Geometry </a:t>
            </a:r>
            <a:endParaRPr lang="en-US" dirty="0"/>
          </a:p>
        </p:txBody>
      </p:sp>
      <p:pic>
        <p:nvPicPr>
          <p:cNvPr id="6" name="图片 6" descr="Screen Shot 2015-04-20 at 5.02.08 PM.png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5" b="1225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355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228600" y="1150991"/>
            <a:ext cx="4395386" cy="5148072"/>
          </a:xfrm>
        </p:spPr>
        <p:txBody>
          <a:bodyPr/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In order to study the effect of free surface on turbine performance, 6 cases are tested:</a:t>
            </a:r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0" indent="0"/>
            <a:endParaRPr lang="en-US" sz="2000" dirty="0" smtClean="0"/>
          </a:p>
          <a:p>
            <a:pPr marL="571500" lvl="1" indent="-457200">
              <a:buFont typeface="Arial"/>
              <a:buChar char="•"/>
            </a:pPr>
            <a:r>
              <a:rPr lang="en-US" sz="1400" dirty="0" smtClean="0"/>
              <a:t>LES: </a:t>
            </a:r>
            <a:r>
              <a:rPr lang="en-US" sz="1400" dirty="0" err="1" smtClean="0"/>
              <a:t>Smagorinsky</a:t>
            </a:r>
            <a:endParaRPr lang="en-US" sz="1400" dirty="0" smtClean="0"/>
          </a:p>
          <a:p>
            <a:pPr marL="571500" lvl="1" indent="-457200">
              <a:buFont typeface="Arial"/>
              <a:buChar char="•"/>
            </a:pPr>
            <a:r>
              <a:rPr lang="en-US" sz="1400" dirty="0" smtClean="0"/>
              <a:t>DES: </a:t>
            </a:r>
            <a:r>
              <a:rPr lang="en-US" sz="1400" dirty="0" err="1" smtClean="0"/>
              <a:t>SpalartAllmarasDDES</a:t>
            </a:r>
            <a:endParaRPr lang="en-US" sz="1400" dirty="0" smtClean="0"/>
          </a:p>
          <a:p>
            <a:pPr marL="571500" lvl="1" indent="-457200">
              <a:buFont typeface="Arial"/>
              <a:buChar char="•"/>
            </a:pPr>
            <a:r>
              <a:rPr lang="en-US" sz="1400" dirty="0" smtClean="0"/>
              <a:t>RANS: Standard </a:t>
            </a:r>
            <a:r>
              <a:rPr lang="en-US" sz="1400" dirty="0" err="1" smtClean="0"/>
              <a:t>SpalartAllmaras</a:t>
            </a:r>
            <a:endParaRPr lang="en-US" sz="14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Domain is cut at the SWL (z=0) for cases with solid surface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Flow conditions:</a:t>
            </a:r>
          </a:p>
          <a:p>
            <a:pPr marL="400050" lvl="1" indent="-285750">
              <a:buFont typeface="Arial"/>
              <a:buChar char="•"/>
            </a:pPr>
            <a:r>
              <a:rPr lang="en-US" sz="1400" dirty="0" smtClean="0"/>
              <a:t>U=8m/s uniform in air</a:t>
            </a:r>
          </a:p>
          <a:p>
            <a:pPr marL="400050" lvl="1" indent="-285750">
              <a:buFont typeface="Arial"/>
              <a:buChar char="•"/>
            </a:pPr>
            <a:r>
              <a:rPr lang="en-US" sz="1400" dirty="0" smtClean="0"/>
              <a:t>Water is kept still </a:t>
            </a:r>
          </a:p>
          <a:p>
            <a:pPr marL="400050" lvl="1" indent="-285750">
              <a:buFont typeface="Arial"/>
              <a:buChar char="•"/>
            </a:pPr>
            <a:r>
              <a:rPr lang="en-US" sz="1400" dirty="0" smtClean="0"/>
              <a:t>Structure is fixed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744A4-EA75-884E-9511-A3F84BA0286B}" type="slidenum">
              <a:rPr lang="en-US" sz="1200" smtClean="0"/>
              <a:pPr>
                <a:defRPr/>
              </a:pPr>
              <a:t>12</a:t>
            </a:fld>
            <a:endParaRPr lang="en-US" sz="12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Cases and Flow Conditions</a:t>
            </a:r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161313955"/>
              </p:ext>
            </p:extLst>
          </p:nvPr>
        </p:nvGraphicFramePr>
        <p:xfrm>
          <a:off x="610132" y="1922881"/>
          <a:ext cx="3286878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7607"/>
                <a:gridCol w="599240"/>
                <a:gridCol w="590296"/>
                <a:gridCol w="67973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Free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surface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LES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DES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RANS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Level</a:t>
                      </a:r>
                      <a:r>
                        <a:rPr lang="en-US" sz="1600" b="0" baseline="0" dirty="0" smtClean="0"/>
                        <a:t> ground</a:t>
                      </a:r>
                      <a:endParaRPr lang="en-US" sz="1600" b="0" dirty="0"/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LES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DES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RANS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1" name="Content Placeholder 4" descr="Screen Shot 2015-05-04 at 9.45.5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3" b="4573"/>
          <a:stretch>
            <a:fillRect/>
          </a:stretch>
        </p:blipFill>
        <p:spPr bwMode="auto">
          <a:xfrm>
            <a:off x="4566164" y="1672574"/>
            <a:ext cx="4470508" cy="2510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321610" y="1359525"/>
            <a:ext cx="26286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Computational domain with free surface </a:t>
            </a:r>
            <a:endParaRPr lang="en-US" sz="1000" b="1" dirty="0"/>
          </a:p>
        </p:txBody>
      </p:sp>
      <p:pic>
        <p:nvPicPr>
          <p:cNvPr id="13" name="Picture 12" descr="Screen Shot 2015-06-06 at 3.30.1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016" y="4185906"/>
            <a:ext cx="4516191" cy="2343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865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285750" indent="-285750">
              <a:buFont typeface="Wingdings" charset="2"/>
              <a:buChar char="Ø"/>
            </a:pPr>
            <a:r>
              <a:rPr lang="en-US" sz="1600" dirty="0" smtClean="0"/>
              <a:t>All simulations are supported by </a:t>
            </a:r>
            <a:r>
              <a:rPr lang="en-US" sz="1600" dirty="0" smtClean="0"/>
              <a:t>Advanced Research Computing(ARC</a:t>
            </a:r>
            <a:r>
              <a:rPr lang="en-US" sz="1600" smtClean="0"/>
              <a:t>) in </a:t>
            </a:r>
            <a:r>
              <a:rPr lang="en-US" sz="1600" dirty="0" smtClean="0"/>
              <a:t>VT</a:t>
            </a:r>
            <a:endParaRPr lang="en-US" sz="1200" dirty="0" smtClean="0"/>
          </a:p>
          <a:p>
            <a:pPr marL="400050" lvl="1" indent="-285750"/>
            <a:r>
              <a:rPr lang="en-US" sz="1500" dirty="0" err="1" smtClean="0"/>
              <a:t>Blueridge</a:t>
            </a:r>
            <a:r>
              <a:rPr lang="en-US" sz="1500" dirty="0" smtClean="0"/>
              <a:t>: 408-nodes Cray cs-300 cluster</a:t>
            </a:r>
          </a:p>
          <a:p>
            <a:pPr marL="971550" lvl="2" indent="-171450"/>
            <a:r>
              <a:rPr lang="en-US" sz="1200" dirty="0" smtClean="0"/>
              <a:t>Release in 2013</a:t>
            </a:r>
          </a:p>
          <a:p>
            <a:pPr marL="971550" lvl="2" indent="-171450"/>
            <a:r>
              <a:rPr lang="en-US" sz="1200" dirty="0" smtClean="0"/>
              <a:t>Two </a:t>
            </a:r>
            <a:r>
              <a:rPr lang="en-US" sz="1200" dirty="0" err="1" smtClean="0"/>
              <a:t>octa</a:t>
            </a:r>
            <a:r>
              <a:rPr lang="en-US" sz="1200" dirty="0" smtClean="0"/>
              <a:t>-core Intel Sandy Bridge CPUs per node</a:t>
            </a:r>
          </a:p>
          <a:p>
            <a:pPr marL="971550" lvl="2" indent="-171450"/>
            <a:r>
              <a:rPr lang="en-US" sz="1200" dirty="0" smtClean="0"/>
              <a:t>64 GB of memory per node</a:t>
            </a:r>
          </a:p>
          <a:p>
            <a:pPr marL="285750" lvl="1" indent="-171450"/>
            <a:r>
              <a:rPr lang="en-US" sz="1600" dirty="0" smtClean="0"/>
              <a:t>Each case is ran on 64 cores</a:t>
            </a:r>
          </a:p>
          <a:p>
            <a:pPr marL="971550" lvl="2" indent="-171450"/>
            <a:r>
              <a:rPr lang="en-US" sz="1200" dirty="0" smtClean="0"/>
              <a:t>7.2 millions cells for free surface cases</a:t>
            </a:r>
          </a:p>
          <a:p>
            <a:pPr marL="971550" lvl="2" indent="-171450"/>
            <a:r>
              <a:rPr lang="en-US" sz="1200" dirty="0" smtClean="0"/>
              <a:t>1.12e5 cells/core</a:t>
            </a:r>
          </a:p>
          <a:p>
            <a:pPr marL="971550" lvl="2" indent="-171450"/>
            <a:endParaRPr lang="en-US" sz="1200" dirty="0" smtClean="0"/>
          </a:p>
          <a:p>
            <a:pPr marL="400050" lvl="1" indent="-285750"/>
            <a:r>
              <a:rPr lang="en-US" sz="1600" dirty="0" smtClean="0"/>
              <a:t>Simulation </a:t>
            </a:r>
            <a:r>
              <a:rPr lang="en-US" sz="1600" dirty="0" err="1" smtClean="0"/>
              <a:t>walltime</a:t>
            </a:r>
            <a:r>
              <a:rPr lang="en-US" sz="1600" dirty="0" smtClean="0"/>
              <a:t> is set to 72-hours</a:t>
            </a:r>
          </a:p>
          <a:p>
            <a:pPr marL="1085850" lvl="2" indent="-285750"/>
            <a:r>
              <a:rPr lang="en-US" sz="1200" dirty="0" smtClean="0"/>
              <a:t>Initial turbine rotational speed ad 11rpm</a:t>
            </a:r>
          </a:p>
          <a:p>
            <a:pPr marL="1085850" lvl="2" indent="-285750"/>
            <a:r>
              <a:rPr lang="en-US" sz="1200" dirty="0" smtClean="0"/>
              <a:t>Approximately 9.7rpm in steady state</a:t>
            </a:r>
          </a:p>
          <a:p>
            <a:pPr marL="1085850" lvl="2" indent="-285750"/>
            <a:r>
              <a:rPr lang="en-US" sz="1200" dirty="0" smtClean="0"/>
              <a:t>Simulation runs until ≈120s</a:t>
            </a:r>
          </a:p>
          <a:p>
            <a:pPr marL="1085850" lvl="2" indent="-285750"/>
            <a:r>
              <a:rPr lang="en-US" sz="1200" dirty="0" smtClean="0"/>
              <a:t>0.6hour/revolution</a:t>
            </a:r>
          </a:p>
          <a:p>
            <a:pPr marL="400050" lvl="1" indent="-285750"/>
            <a:r>
              <a:rPr lang="en-US" sz="1600" dirty="0" smtClean="0"/>
              <a:t>Post-processing by </a:t>
            </a:r>
            <a:r>
              <a:rPr lang="en-US" sz="1600" dirty="0" err="1" smtClean="0"/>
              <a:t>Ensight</a:t>
            </a:r>
            <a:endParaRPr lang="en-US" sz="1600" dirty="0" smtClean="0"/>
          </a:p>
          <a:p>
            <a:pPr marL="1085850" lvl="2" indent="-285750"/>
            <a:r>
              <a:rPr lang="en-US" sz="1200" dirty="0" smtClean="0"/>
              <a:t>Parallel client-server using 4 cores</a:t>
            </a:r>
          </a:p>
        </p:txBody>
      </p:sp>
      <p:pic>
        <p:nvPicPr>
          <p:cNvPr id="6" name="Content Placeholder 5" descr="Screen Shot 2015-06-06 at 3.25.55 PM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59" r="22559"/>
          <a:stretch>
            <a:fillRect/>
          </a:stretch>
        </p:blipFill>
        <p:spPr>
          <a:xfrm>
            <a:off x="5424269" y="1223651"/>
            <a:ext cx="2508953" cy="305084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744A4-EA75-884E-9511-A3F84BA0286B}" type="slidenum">
              <a:rPr lang="en-US" sz="1200" smtClean="0"/>
              <a:pPr>
                <a:defRPr/>
              </a:pPr>
              <a:t>13</a:t>
            </a:fld>
            <a:endParaRPr lang="en-US" sz="12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Computational Resource</a:t>
            </a:r>
            <a:endParaRPr lang="en-US" dirty="0"/>
          </a:p>
        </p:txBody>
      </p:sp>
      <p:pic>
        <p:nvPicPr>
          <p:cNvPr id="7" name="Picture 6" descr="Screen Shot 2015-06-06 at 3.26.2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1414" y="4311127"/>
            <a:ext cx="3247503" cy="21175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056722" y="6207307"/>
            <a:ext cx="16850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Image copyright © </a:t>
            </a:r>
            <a:r>
              <a:rPr lang="en-US" sz="800" dirty="0" smtClean="0">
                <a:solidFill>
                  <a:schemeClr val="bg1"/>
                </a:solidFill>
              </a:rPr>
              <a:t>ARC VT 2015</a:t>
            </a:r>
            <a:endParaRPr lang="en-US" sz="800" dirty="0"/>
          </a:p>
        </p:txBody>
      </p:sp>
      <p:sp>
        <p:nvSpPr>
          <p:cNvPr id="10" name="TextBox 9"/>
          <p:cNvSpPr txBox="1"/>
          <p:nvPr/>
        </p:nvSpPr>
        <p:spPr>
          <a:xfrm>
            <a:off x="6243183" y="1234654"/>
            <a:ext cx="16850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Image copyright © </a:t>
            </a:r>
            <a:r>
              <a:rPr lang="en-US" sz="800" dirty="0" smtClean="0">
                <a:solidFill>
                  <a:schemeClr val="bg1"/>
                </a:solidFill>
              </a:rPr>
              <a:t>ARC VT 2015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5575389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744A4-EA75-884E-9511-A3F84BA0286B}" type="slidenum">
              <a:rPr lang="en-US" sz="1200" smtClean="0"/>
              <a:pPr>
                <a:defRPr/>
              </a:pPr>
              <a:t>14</a:t>
            </a:fld>
            <a:endParaRPr lang="en-US" sz="12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7" name="Content Placeholder 1"/>
          <p:cNvSpPr>
            <a:spLocks noGrp="1"/>
          </p:cNvSpPr>
          <p:nvPr>
            <p:ph sz="half" idx="1"/>
          </p:nvPr>
        </p:nvSpPr>
        <p:spPr>
          <a:xfrm>
            <a:off x="0" y="1097326"/>
            <a:ext cx="4905188" cy="5163646"/>
          </a:xfrm>
        </p:spPr>
        <p:txBody>
          <a:bodyPr/>
          <a:lstStyle/>
          <a:p>
            <a:pPr lvl="1">
              <a:buFont typeface="Arial"/>
              <a:buChar char="•"/>
            </a:pPr>
            <a:r>
              <a:rPr lang="en-US" sz="2000" dirty="0"/>
              <a:t>T</a:t>
            </a:r>
            <a:r>
              <a:rPr lang="en-US" sz="2000" dirty="0" smtClean="0"/>
              <a:t>he </a:t>
            </a:r>
            <a:r>
              <a:rPr lang="en-US" sz="2000" dirty="0"/>
              <a:t>following </a:t>
            </a:r>
            <a:r>
              <a:rPr lang="en-US" sz="2000" dirty="0" smtClean="0"/>
              <a:t>fields will be analyzed: </a:t>
            </a:r>
          </a:p>
          <a:p>
            <a:pPr lvl="2">
              <a:buFont typeface="Arial"/>
              <a:buChar char="•"/>
            </a:pPr>
            <a:r>
              <a:rPr lang="en-US" sz="1800" dirty="0" smtClean="0"/>
              <a:t>Time </a:t>
            </a:r>
            <a:r>
              <a:rPr lang="en-US" sz="1800" dirty="0"/>
              <a:t>history of thrust, </a:t>
            </a:r>
            <a:r>
              <a:rPr lang="en-US" sz="1800" dirty="0" smtClean="0"/>
              <a:t>torque on turbine blades</a:t>
            </a:r>
            <a:endParaRPr lang="en-US" sz="1800" dirty="0"/>
          </a:p>
          <a:p>
            <a:pPr lvl="2"/>
            <a:r>
              <a:rPr lang="en-US" sz="1800" dirty="0"/>
              <a:t>Diagnose angle-of-attack vs. radius over </a:t>
            </a:r>
            <a:r>
              <a:rPr lang="en-US" sz="1800" dirty="0" smtClean="0"/>
              <a:t>turbine rotation</a:t>
            </a:r>
            <a:endParaRPr lang="en-US" sz="1800" dirty="0"/>
          </a:p>
          <a:p>
            <a:pPr lvl="2"/>
            <a:r>
              <a:rPr lang="en-US" sz="1800" dirty="0"/>
              <a:t>Turbine wake at </a:t>
            </a:r>
            <a:r>
              <a:rPr lang="en-US" sz="1800" dirty="0" smtClean="0"/>
              <a:t>x/D = 0.5, 1.0, 2.0</a:t>
            </a:r>
          </a:p>
          <a:p>
            <a:pPr lvl="3"/>
            <a:r>
              <a:rPr lang="en-US" sz="1600" dirty="0" smtClean="0"/>
              <a:t>Instantaneous U, TKE, </a:t>
            </a:r>
            <a:r>
              <a:rPr lang="en-US" sz="1600" dirty="0" err="1" smtClean="0"/>
              <a:t>vorticity</a:t>
            </a:r>
            <a:r>
              <a:rPr lang="en-US" sz="1600" dirty="0" smtClean="0"/>
              <a:t> </a:t>
            </a:r>
          </a:p>
          <a:p>
            <a:pPr lvl="3"/>
            <a:r>
              <a:rPr lang="en-US" sz="1600" dirty="0" smtClean="0"/>
              <a:t>Mean </a:t>
            </a:r>
            <a:r>
              <a:rPr lang="en-US" sz="1600" dirty="0"/>
              <a:t>U, TKE, </a:t>
            </a:r>
            <a:r>
              <a:rPr lang="en-US" sz="1600" dirty="0" err="1"/>
              <a:t>vorticity</a:t>
            </a:r>
            <a:endParaRPr lang="en-US" sz="1600" dirty="0"/>
          </a:p>
          <a:p>
            <a:pPr lvl="2"/>
            <a:r>
              <a:rPr lang="en-US" sz="1800" dirty="0"/>
              <a:t>Surface shear stress and limiting </a:t>
            </a:r>
            <a:r>
              <a:rPr lang="en-US" sz="1800" dirty="0" smtClean="0"/>
              <a:t>streamlines on ground</a:t>
            </a:r>
            <a:r>
              <a:rPr lang="en-US" sz="1800" dirty="0"/>
              <a:t> </a:t>
            </a:r>
            <a:r>
              <a:rPr lang="en-US" sz="1800" dirty="0" smtClean="0"/>
              <a:t>and water free </a:t>
            </a:r>
            <a:r>
              <a:rPr lang="en-US" sz="1800" dirty="0"/>
              <a:t>surface</a:t>
            </a:r>
          </a:p>
          <a:p>
            <a:pPr lvl="2"/>
            <a:r>
              <a:rPr lang="en-US" sz="1800" dirty="0"/>
              <a:t>Wave field generated by </a:t>
            </a:r>
            <a:r>
              <a:rPr lang="en-US" sz="1800" dirty="0" smtClean="0"/>
              <a:t>turbine aerodynamics and platform hydrodynamics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5652158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228599" y="1150991"/>
            <a:ext cx="4352221" cy="5148072"/>
          </a:xfrm>
        </p:spPr>
        <p:txBody>
          <a:bodyPr/>
          <a:lstStyle/>
          <a:p>
            <a:pPr marL="274637" lvl="1" indent="0">
              <a:buNone/>
            </a:pPr>
            <a:endParaRPr lang="en-US" sz="1200" b="1" dirty="0" smtClean="0"/>
          </a:p>
          <a:p>
            <a:pPr marL="274637" lvl="1" indent="0">
              <a:buNone/>
            </a:pPr>
            <a:endParaRPr lang="en-US" sz="1200" b="1" dirty="0" smtClean="0"/>
          </a:p>
          <a:p>
            <a:pPr marL="274637" lvl="1" indent="0">
              <a:buNone/>
            </a:pPr>
            <a:r>
              <a:rPr lang="en-US" sz="1100" b="1" dirty="0" smtClean="0"/>
              <a:t>Turbine Thrust of the cases with level ground surface </a:t>
            </a:r>
            <a:endParaRPr lang="en-US" sz="1100" b="1" dirty="0"/>
          </a:p>
        </p:txBody>
      </p:sp>
      <p:pic>
        <p:nvPicPr>
          <p:cNvPr id="7" name="Content Placeholder 6" descr="Screen Shot 2015-06-10 at 9.45.16 PM.png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6" t="-25955" r="1262" b="-17453"/>
          <a:stretch/>
        </p:blipFill>
        <p:spPr>
          <a:xfrm>
            <a:off x="4605541" y="1152525"/>
            <a:ext cx="4319384" cy="525225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744A4-EA75-884E-9511-A3F84BA0286B}" type="slidenum">
              <a:rPr lang="en-US" sz="1200" smtClean="0"/>
              <a:pPr>
                <a:defRPr/>
              </a:pPr>
              <a:t>15</a:t>
            </a:fld>
            <a:endParaRPr lang="en-US" sz="12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Results</a:t>
            </a:r>
            <a:endParaRPr lang="en-US" dirty="0"/>
          </a:p>
        </p:txBody>
      </p:sp>
      <p:pic>
        <p:nvPicPr>
          <p:cNvPr id="6" name="Picture 5" descr="Screen Shot 2015-06-10 at 9.42.3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85" y="2095593"/>
            <a:ext cx="4436814" cy="363614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594660" y="1593872"/>
            <a:ext cx="385233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4637" lvl="1" indent="0">
              <a:buNone/>
            </a:pPr>
            <a:r>
              <a:rPr lang="en-US" sz="1100" b="1" dirty="0"/>
              <a:t>Turbine </a:t>
            </a:r>
            <a:r>
              <a:rPr lang="en-US" sz="1100" b="1" dirty="0" smtClean="0"/>
              <a:t>Torque of the </a:t>
            </a:r>
            <a:r>
              <a:rPr lang="en-US" sz="1100" b="1" dirty="0"/>
              <a:t>cases with level ground surface </a:t>
            </a:r>
          </a:p>
        </p:txBody>
      </p:sp>
    </p:spTree>
    <p:extLst>
      <p:ext uri="{BB962C8B-B14F-4D97-AF65-F5344CB8AC3E}">
        <p14:creationId xmlns:p14="http://schemas.microsoft.com/office/powerpoint/2010/main" val="21927893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744A4-EA75-884E-9511-A3F84BA0286B}" type="slidenum">
              <a:rPr lang="en-US" sz="1200" smtClean="0"/>
              <a:pPr>
                <a:defRPr/>
              </a:pPr>
              <a:t>16</a:t>
            </a:fld>
            <a:endParaRPr lang="en-US" sz="12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Results</a:t>
            </a:r>
          </a:p>
        </p:txBody>
      </p:sp>
      <p:sp>
        <p:nvSpPr>
          <p:cNvPr id="8" name="Rectangle 7"/>
          <p:cNvSpPr/>
          <p:nvPr/>
        </p:nvSpPr>
        <p:spPr>
          <a:xfrm>
            <a:off x="976952" y="1409327"/>
            <a:ext cx="717517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468313"/>
            <a:r>
              <a:rPr lang="en-US" sz="1600" b="1" dirty="0" smtClean="0"/>
              <a:t>Angle of attack at each actuator point of turbine blade over one rotation</a:t>
            </a:r>
            <a:endParaRPr lang="en-US" sz="1600" b="1" dirty="0"/>
          </a:p>
        </p:txBody>
      </p:sp>
      <p:pic>
        <p:nvPicPr>
          <p:cNvPr id="11" name="Content Placeholder 10" descr="Screen Shot 2015-06-10 at 9.54.4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467" r="-16467"/>
          <a:stretch>
            <a:fillRect/>
          </a:stretch>
        </p:blipFill>
        <p:spPr>
          <a:xfrm>
            <a:off x="575316" y="1733267"/>
            <a:ext cx="7819043" cy="4633984"/>
          </a:xfrm>
        </p:spPr>
      </p:pic>
    </p:spTree>
    <p:extLst>
      <p:ext uri="{BB962C8B-B14F-4D97-AF65-F5344CB8AC3E}">
        <p14:creationId xmlns:p14="http://schemas.microsoft.com/office/powerpoint/2010/main" val="608643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744A4-EA75-884E-9511-A3F84BA0286B}" type="slidenum">
              <a:rPr lang="en-US" sz="1200" smtClean="0"/>
              <a:pPr>
                <a:defRPr/>
              </a:pPr>
              <a:t>17</a:t>
            </a:fld>
            <a:endParaRPr lang="en-US" sz="12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Results</a:t>
            </a:r>
          </a:p>
        </p:txBody>
      </p:sp>
      <p:sp>
        <p:nvSpPr>
          <p:cNvPr id="10" name="Rectangle 9"/>
          <p:cNvSpPr/>
          <p:nvPr/>
        </p:nvSpPr>
        <p:spPr>
          <a:xfrm>
            <a:off x="1943049" y="1127083"/>
            <a:ext cx="542751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468313"/>
            <a:r>
              <a:rPr lang="en-US" sz="1600" b="1" dirty="0" smtClean="0"/>
              <a:t>Mean turbulence kinetic energy 0.5D downstream</a:t>
            </a:r>
            <a:endParaRPr lang="en-US" sz="1600" b="1" dirty="0"/>
          </a:p>
        </p:txBody>
      </p:sp>
      <p:pic>
        <p:nvPicPr>
          <p:cNvPr id="14" name="Content Placeholder 13" descr="kMean_05D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94" b="3494"/>
          <a:stretch>
            <a:fillRect/>
          </a:stretch>
        </p:blipFill>
        <p:spPr>
          <a:xfrm>
            <a:off x="824980" y="1552725"/>
            <a:ext cx="7775623" cy="4608080"/>
          </a:xfrm>
        </p:spPr>
      </p:pic>
    </p:spTree>
    <p:extLst>
      <p:ext uri="{BB962C8B-B14F-4D97-AF65-F5344CB8AC3E}">
        <p14:creationId xmlns:p14="http://schemas.microsoft.com/office/powerpoint/2010/main" val="1690973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744A4-EA75-884E-9511-A3F84BA0286B}" type="slidenum">
              <a:rPr lang="en-US" sz="1200" smtClean="0"/>
              <a:pPr>
                <a:defRPr/>
              </a:pPr>
              <a:t>18</a:t>
            </a:fld>
            <a:endParaRPr lang="en-US" sz="12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Results</a:t>
            </a:r>
          </a:p>
        </p:txBody>
      </p:sp>
      <p:sp>
        <p:nvSpPr>
          <p:cNvPr id="10" name="Rectangle 9"/>
          <p:cNvSpPr/>
          <p:nvPr/>
        </p:nvSpPr>
        <p:spPr>
          <a:xfrm>
            <a:off x="1943049" y="1127083"/>
            <a:ext cx="542751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468313"/>
            <a:r>
              <a:rPr lang="en-US" sz="1600" b="1" dirty="0" smtClean="0"/>
              <a:t>Mean turbulence kinetic energy 1D downstream</a:t>
            </a:r>
            <a:endParaRPr lang="en-US" sz="1600" b="1" dirty="0"/>
          </a:p>
        </p:txBody>
      </p:sp>
      <p:pic>
        <p:nvPicPr>
          <p:cNvPr id="2" name="Picture 1" descr="kMean_1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805" y="1501137"/>
            <a:ext cx="7222660" cy="4602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761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744A4-EA75-884E-9511-A3F84BA0286B}" type="slidenum">
              <a:rPr lang="en-US" sz="1200" smtClean="0"/>
              <a:pPr>
                <a:defRPr/>
              </a:pPr>
              <a:t>19</a:t>
            </a:fld>
            <a:endParaRPr lang="en-US" sz="12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Results</a:t>
            </a:r>
          </a:p>
        </p:txBody>
      </p:sp>
      <p:sp>
        <p:nvSpPr>
          <p:cNvPr id="10" name="Rectangle 9"/>
          <p:cNvSpPr/>
          <p:nvPr/>
        </p:nvSpPr>
        <p:spPr>
          <a:xfrm>
            <a:off x="1943049" y="1127083"/>
            <a:ext cx="542751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468313"/>
            <a:r>
              <a:rPr lang="en-US" sz="1600" b="1" dirty="0" smtClean="0"/>
              <a:t>Mean turbulence kinetic energy 2D downstream</a:t>
            </a:r>
            <a:endParaRPr lang="en-US" sz="1600" b="1" dirty="0"/>
          </a:p>
        </p:txBody>
      </p:sp>
      <p:pic>
        <p:nvPicPr>
          <p:cNvPr id="3" name="Picture 2" descr="kMean_2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517" y="1498067"/>
            <a:ext cx="7461470" cy="4754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582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228599" y="1150991"/>
            <a:ext cx="8661617" cy="5148072"/>
          </a:xfrm>
        </p:spPr>
        <p:txBody>
          <a:bodyPr/>
          <a:lstStyle/>
          <a:p>
            <a:pPr marL="457200" indent="-457200">
              <a:buFont typeface="Wingdings" charset="2"/>
              <a:buChar char="Ø"/>
            </a:pPr>
            <a:r>
              <a:rPr lang="en-US" sz="2000" dirty="0"/>
              <a:t>Introduction</a:t>
            </a:r>
          </a:p>
          <a:p>
            <a:pPr lvl="1"/>
            <a:r>
              <a:rPr lang="en-US" sz="1800" dirty="0" smtClean="0"/>
              <a:t>Objectives</a:t>
            </a:r>
            <a:endParaRPr lang="en-US" sz="1800" dirty="0"/>
          </a:p>
          <a:p>
            <a:pPr lvl="1"/>
            <a:r>
              <a:rPr lang="en-US" sz="1800" dirty="0" smtClean="0"/>
              <a:t>Review</a:t>
            </a:r>
            <a:endParaRPr lang="en-US" sz="1800" dirty="0"/>
          </a:p>
          <a:p>
            <a:pPr marL="274637" lvl="1" indent="0">
              <a:buNone/>
            </a:pPr>
            <a:endParaRPr lang="en-US" sz="1800" dirty="0"/>
          </a:p>
          <a:p>
            <a:pPr marL="457200" indent="-457200">
              <a:buFont typeface="Wingdings" charset="2"/>
              <a:buChar char="Ø"/>
            </a:pPr>
            <a:r>
              <a:rPr lang="en-US" sz="2000" dirty="0"/>
              <a:t>Approach</a:t>
            </a:r>
          </a:p>
          <a:p>
            <a:pPr lvl="1"/>
            <a:r>
              <a:rPr lang="en-US" sz="1800" dirty="0"/>
              <a:t>Computational methods</a:t>
            </a:r>
          </a:p>
          <a:p>
            <a:pPr lvl="1"/>
            <a:r>
              <a:rPr lang="en-US" sz="1800" dirty="0"/>
              <a:t>System geometry </a:t>
            </a:r>
          </a:p>
          <a:p>
            <a:pPr lvl="1"/>
            <a:r>
              <a:rPr lang="en-US" sz="1800" dirty="0"/>
              <a:t>Test cases and flow conditions</a:t>
            </a:r>
          </a:p>
          <a:p>
            <a:pPr lvl="1"/>
            <a:r>
              <a:rPr lang="en-US" sz="1800" dirty="0"/>
              <a:t>Computation </a:t>
            </a:r>
            <a:r>
              <a:rPr lang="en-US" sz="1800" dirty="0" smtClean="0"/>
              <a:t>resource</a:t>
            </a:r>
          </a:p>
          <a:p>
            <a:pPr lvl="1"/>
            <a:r>
              <a:rPr lang="en-US" sz="1800" dirty="0"/>
              <a:t>A</a:t>
            </a:r>
            <a:r>
              <a:rPr lang="en-US" sz="1800" dirty="0" smtClean="0"/>
              <a:t>nalysis </a:t>
            </a:r>
            <a:r>
              <a:rPr lang="en-US" sz="1800" dirty="0" smtClean="0"/>
              <a:t>methods</a:t>
            </a:r>
          </a:p>
          <a:p>
            <a:pPr marL="274637" lvl="1" indent="0">
              <a:buNone/>
            </a:pPr>
            <a:endParaRPr lang="en-US" sz="1800" dirty="0"/>
          </a:p>
          <a:p>
            <a:pPr marL="457200" indent="-457200">
              <a:buFont typeface="Wingdings" charset="2"/>
              <a:buChar char="Ø"/>
            </a:pPr>
            <a:r>
              <a:rPr lang="en-US" sz="2000" dirty="0" smtClean="0"/>
              <a:t>Preliminary Results</a:t>
            </a:r>
            <a:endParaRPr lang="en-US" sz="2000" dirty="0"/>
          </a:p>
          <a:p>
            <a:pPr marL="457200" indent="-457200">
              <a:buFont typeface="Wingdings" charset="2"/>
              <a:buChar char="Ø"/>
            </a:pPr>
            <a:r>
              <a:rPr lang="en-US" sz="2000" dirty="0" smtClean="0"/>
              <a:t>Conclusion and Future Work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744A4-EA75-884E-9511-A3F84BA0286B}" type="slidenum">
              <a:rPr lang="en-US" sz="1200" smtClean="0"/>
              <a:pPr>
                <a:defRPr/>
              </a:pPr>
              <a:t>2</a:t>
            </a:fld>
            <a:endParaRPr lang="en-US" sz="12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4611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Ø"/>
            </a:pPr>
            <a:r>
              <a:rPr lang="en-US" dirty="0" smtClean="0"/>
              <a:t>The implementation of mooring-line model in </a:t>
            </a:r>
            <a:r>
              <a:rPr lang="en-US" dirty="0" err="1" smtClean="0"/>
              <a:t>OpenFOAM</a:t>
            </a:r>
            <a:r>
              <a:rPr lang="en-US" dirty="0" smtClean="0"/>
              <a:t> provides restoring force for the platform, further validation is needed(NREL’s </a:t>
            </a:r>
            <a:r>
              <a:rPr lang="en-US" dirty="0" err="1" smtClean="0"/>
              <a:t>HydroDyN</a:t>
            </a:r>
            <a:r>
              <a:rPr lang="en-US" dirty="0" smtClean="0"/>
              <a:t>).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Actuator Line Models works with multiphase solver, studies on turbine-wave interactions can be conducted bases on it.</a:t>
            </a:r>
          </a:p>
          <a:p>
            <a:pPr>
              <a:buFont typeface="Wingdings" charset="2"/>
              <a:buChar char="Ø"/>
            </a:pPr>
            <a:r>
              <a:rPr lang="en-US" dirty="0"/>
              <a:t>Use of robust HPC resources at VT-ARC </a:t>
            </a:r>
            <a:r>
              <a:rPr lang="en-US" dirty="0" smtClean="0"/>
              <a:t>gives </a:t>
            </a:r>
            <a:r>
              <a:rPr lang="en-US" dirty="0"/>
              <a:t>good turn</a:t>
            </a:r>
            <a:r>
              <a:rPr lang="en-US"/>
              <a:t>-</a:t>
            </a:r>
            <a:r>
              <a:rPr lang="en-US" smtClean="0"/>
              <a:t>around. </a:t>
            </a:r>
            <a:endParaRPr lang="en-US" dirty="0"/>
          </a:p>
          <a:p>
            <a:pPr>
              <a:buFont typeface="Wingdings" charset="2"/>
              <a:buChar char="Ø"/>
            </a:pPr>
            <a:r>
              <a:rPr lang="en-US" dirty="0" smtClean="0"/>
              <a:t>Current multiphase solver was proven to be unstable under large structure displacement, tightly-coupled solver will be adopted in future work.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waves2Foam supports various long-crest wave theories, in order to model statistical conditions, it needs to be extended for directional spectrum and short-crested wave model.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744A4-EA75-884E-9511-A3F84BA0286B}" type="slidenum">
              <a:rPr lang="en-US" sz="1200" smtClean="0"/>
              <a:pPr>
                <a:defRPr/>
              </a:pPr>
              <a:t>20</a:t>
            </a:fld>
            <a:endParaRPr lang="en-US" sz="12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and Future 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584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228600" y="1150991"/>
            <a:ext cx="8795290" cy="5182684"/>
          </a:xfrm>
        </p:spPr>
        <p:txBody>
          <a:bodyPr/>
          <a:lstStyle/>
          <a:p>
            <a:pPr>
              <a:buFont typeface="Wingdings" charset="2"/>
              <a:buChar char="Ø"/>
            </a:pPr>
            <a:r>
              <a:rPr lang="en-US" sz="1400" dirty="0" err="1"/>
              <a:t>Calderer</a:t>
            </a:r>
            <a:r>
              <a:rPr lang="en-US" sz="1400" dirty="0"/>
              <a:t>, A., </a:t>
            </a:r>
            <a:r>
              <a:rPr lang="en-US" sz="1400" dirty="0" err="1"/>
              <a:t>Guo</a:t>
            </a:r>
            <a:r>
              <a:rPr lang="en-US" sz="1400" dirty="0"/>
              <a:t>, X., </a:t>
            </a:r>
            <a:r>
              <a:rPr lang="en-US" sz="1400" dirty="0" err="1"/>
              <a:t>Shen</a:t>
            </a:r>
            <a:r>
              <a:rPr lang="en-US" sz="1400" dirty="0"/>
              <a:t>, L., </a:t>
            </a:r>
            <a:r>
              <a:rPr lang="en-US" sz="1400" dirty="0" err="1"/>
              <a:t>Sotiropoulos</a:t>
            </a:r>
            <a:r>
              <a:rPr lang="en-US" sz="1400" dirty="0"/>
              <a:t>, F. 2014 </a:t>
            </a:r>
            <a:r>
              <a:rPr lang="en-US" sz="1400" i="1" dirty="0"/>
              <a:t>Coupled Fluid-Structure Interaction Simulation of Floating Offshore Wind Turbines and Waves: A large Eddy Simulation Approach, </a:t>
            </a:r>
            <a:r>
              <a:rPr lang="en-US" sz="1400" dirty="0"/>
              <a:t>Journal of Physics: Conference Series 524(2014)012091  </a:t>
            </a:r>
            <a:endParaRPr lang="en-US" sz="1400" dirty="0" smtClean="0"/>
          </a:p>
          <a:p>
            <a:pPr>
              <a:buFont typeface="Wingdings" charset="2"/>
              <a:buChar char="Ø"/>
            </a:pPr>
            <a:r>
              <a:rPr lang="en-US" sz="1400" dirty="0" smtClean="0"/>
              <a:t>A</a:t>
            </a:r>
            <a:r>
              <a:rPr lang="en-US" sz="1400" dirty="0"/>
              <a:t>. Dunbar, E. Paterson, B. Craven, J. </a:t>
            </a:r>
            <a:r>
              <a:rPr lang="en-US" sz="1400" dirty="0" err="1"/>
              <a:t>Brasseur</a:t>
            </a:r>
            <a:r>
              <a:rPr lang="en-US" sz="1400" dirty="0"/>
              <a:t> </a:t>
            </a:r>
            <a:r>
              <a:rPr lang="en-US" sz="1400" i="1" dirty="0"/>
              <a:t>CFD Experiments for Wind-Turbine- Platform </a:t>
            </a:r>
            <a:r>
              <a:rPr lang="en-US" sz="1400" i="1" dirty="0" err="1"/>
              <a:t>Seakeeping</a:t>
            </a:r>
            <a:r>
              <a:rPr lang="en-US" sz="1400" i="1" dirty="0"/>
              <a:t> Models and Flow Physics</a:t>
            </a:r>
            <a:r>
              <a:rPr lang="en-US" sz="1400" dirty="0"/>
              <a:t>. 66th Annual meeting of APS 2013. </a:t>
            </a:r>
            <a:endParaRPr lang="en-US" sz="1400" dirty="0" smtClean="0"/>
          </a:p>
          <a:p>
            <a:pPr>
              <a:buFont typeface="Wingdings" charset="2"/>
              <a:buChar char="Ø"/>
            </a:pPr>
            <a:r>
              <a:rPr lang="en-US" sz="1400" dirty="0"/>
              <a:t> J. </a:t>
            </a:r>
            <a:r>
              <a:rPr lang="en-US" sz="1400" dirty="0" err="1"/>
              <a:t>Jonkman</a:t>
            </a:r>
            <a:r>
              <a:rPr lang="en-US" sz="1400" dirty="0"/>
              <a:t>, S. Butterfield, W. Musial, G. Scott </a:t>
            </a:r>
            <a:r>
              <a:rPr lang="en-US" sz="1400" i="1" dirty="0"/>
              <a:t>Definition of a 5-MW Reference wind </a:t>
            </a:r>
            <a:r>
              <a:rPr lang="en-US" sz="1400" i="1" dirty="0" smtClean="0"/>
              <a:t>Turbine </a:t>
            </a:r>
            <a:r>
              <a:rPr lang="en-US" sz="1400" i="1" dirty="0"/>
              <a:t>for Offshore System Development </a:t>
            </a:r>
            <a:r>
              <a:rPr lang="en-US" sz="1400" dirty="0"/>
              <a:t>Technical Report, NREL/TP-500-38060, Feb 2009. </a:t>
            </a:r>
          </a:p>
          <a:p>
            <a:pPr>
              <a:buFont typeface="Wingdings" charset="2"/>
              <a:buChar char="Ø"/>
            </a:pPr>
            <a:r>
              <a:rPr lang="en-US" sz="1400" dirty="0"/>
              <a:t>J. </a:t>
            </a:r>
            <a:r>
              <a:rPr lang="en-US" sz="1400" dirty="0" err="1"/>
              <a:t>Jonkman</a:t>
            </a:r>
            <a:r>
              <a:rPr lang="en-US" sz="1400" dirty="0"/>
              <a:t> </a:t>
            </a:r>
            <a:r>
              <a:rPr lang="en-US" sz="1400" i="1" dirty="0"/>
              <a:t>Definition of the Floating System for Phase IV of OC3 </a:t>
            </a:r>
            <a:r>
              <a:rPr lang="en-US" sz="1400" dirty="0"/>
              <a:t>Technical Report, NREL/TP-500-47535, May 2010. </a:t>
            </a:r>
          </a:p>
          <a:p>
            <a:pPr>
              <a:buFont typeface="Wingdings" charset="2"/>
              <a:buChar char="Ø"/>
            </a:pPr>
            <a:r>
              <a:rPr lang="en-US" sz="1400" dirty="0" err="1" smtClean="0"/>
              <a:t>O.Faltinsen</a:t>
            </a:r>
            <a:r>
              <a:rPr lang="en-US" sz="1400" dirty="0" smtClean="0"/>
              <a:t> </a:t>
            </a:r>
            <a:r>
              <a:rPr lang="en-US" sz="1400" i="1" dirty="0" smtClean="0"/>
              <a:t>SeaLoadsonShipsandOffshoreStructures</a:t>
            </a:r>
            <a:r>
              <a:rPr lang="en-US" sz="1400" dirty="0" smtClean="0"/>
              <a:t>.CambridgeUniversityPress1990</a:t>
            </a:r>
            <a:r>
              <a:rPr lang="en-US" sz="1400" dirty="0"/>
              <a:t>. </a:t>
            </a:r>
          </a:p>
          <a:p>
            <a:pPr>
              <a:buFont typeface="Wingdings" charset="2"/>
              <a:buChar char="Ø"/>
            </a:pPr>
            <a:r>
              <a:rPr lang="en-US" sz="1400" dirty="0"/>
              <a:t>J. </a:t>
            </a:r>
            <a:r>
              <a:rPr lang="en-US" sz="1400" dirty="0" err="1"/>
              <a:t>Sørensen</a:t>
            </a:r>
            <a:r>
              <a:rPr lang="en-US" sz="1400" dirty="0"/>
              <a:t>, W. </a:t>
            </a:r>
            <a:r>
              <a:rPr lang="en-US" sz="1400" dirty="0" err="1"/>
              <a:t>Shen</a:t>
            </a:r>
            <a:r>
              <a:rPr lang="en-US" sz="1400" dirty="0"/>
              <a:t> </a:t>
            </a:r>
            <a:r>
              <a:rPr lang="en-US" sz="1400" i="1" dirty="0"/>
              <a:t>Numerical Modeling of Wind Turbine Wakes </a:t>
            </a:r>
            <a:r>
              <a:rPr lang="en-US" sz="1400" dirty="0"/>
              <a:t>Journal of Fluids </a:t>
            </a:r>
            <a:r>
              <a:rPr lang="en-US" sz="1400" dirty="0" smtClean="0"/>
              <a:t>Engineering</a:t>
            </a:r>
            <a:r>
              <a:rPr lang="en-US" sz="1400" dirty="0"/>
              <a:t>, Vol. 124, Jun, 2002. </a:t>
            </a:r>
          </a:p>
          <a:p>
            <a:pPr>
              <a:buFont typeface="Wingdings" charset="2"/>
              <a:buChar char="Ø"/>
            </a:pPr>
            <a:r>
              <a:rPr lang="en-US" sz="1400" dirty="0" smtClean="0"/>
              <a:t>M. </a:t>
            </a:r>
            <a:r>
              <a:rPr lang="en-US" sz="1400" dirty="0" err="1" smtClean="0"/>
              <a:t>Churchfield</a:t>
            </a:r>
            <a:r>
              <a:rPr lang="en-US" sz="1400" dirty="0" smtClean="0"/>
              <a:t>, S. Lee, P. Moriarty </a:t>
            </a:r>
            <a:r>
              <a:rPr lang="en-US" sz="1400" i="1" dirty="0" smtClean="0"/>
              <a:t>NWTC </a:t>
            </a:r>
            <a:r>
              <a:rPr lang="en-US" sz="1400" i="1" dirty="0"/>
              <a:t>Information Portal (SOWFA).</a:t>
            </a:r>
            <a:r>
              <a:rPr lang="en-US" sz="1400" dirty="0"/>
              <a:t>  https://</a:t>
            </a:r>
            <a:r>
              <a:rPr lang="en-US" sz="1400" dirty="0" err="1"/>
              <a:t>nwtc.nrel.gov</a:t>
            </a:r>
            <a:r>
              <a:rPr lang="en-US" sz="1400" dirty="0"/>
              <a:t>/SOWFA. Last modified 31-March-2015 ; Accessed 06-June-2015</a:t>
            </a:r>
            <a:endParaRPr lang="en-US" sz="1400" dirty="0" smtClean="0"/>
          </a:p>
          <a:p>
            <a:pPr>
              <a:buFont typeface="Wingdings" charset="2"/>
              <a:buChar char="Ø"/>
            </a:pPr>
            <a:r>
              <a:rPr lang="en-US" sz="1400" dirty="0"/>
              <a:t>P. </a:t>
            </a:r>
            <a:r>
              <a:rPr lang="en-US" sz="1400" dirty="0" err="1"/>
              <a:t>Jha</a:t>
            </a:r>
            <a:r>
              <a:rPr lang="en-US" sz="1400" dirty="0"/>
              <a:t>, M. </a:t>
            </a:r>
            <a:r>
              <a:rPr lang="en-US" sz="1400" dirty="0" err="1"/>
              <a:t>Churchfield</a:t>
            </a:r>
            <a:r>
              <a:rPr lang="en-US" sz="1400" dirty="0"/>
              <a:t>, P. Moriarty, S. Schmitz </a:t>
            </a:r>
            <a:r>
              <a:rPr lang="en-US" sz="1400" i="1" dirty="0"/>
              <a:t>Guidelines for Volume Force Distributions Within Actuator Line Modeling of Wind Turbines on Large-Eddy Simulation-Type Grids</a:t>
            </a:r>
            <a:r>
              <a:rPr lang="en-US" sz="1400" dirty="0"/>
              <a:t>. Journal of Solar Energy Engineering, Vol. 136, Aug 2014. </a:t>
            </a:r>
            <a:endParaRPr lang="en-US" sz="1400" dirty="0" smtClean="0"/>
          </a:p>
          <a:p>
            <a:pPr>
              <a:buFont typeface="Wingdings" charset="2"/>
              <a:buChar char="Ø"/>
            </a:pPr>
            <a:r>
              <a:rPr lang="en-US" sz="1400" dirty="0"/>
              <a:t>N. Jacobsen, D. Fuhrman, J. </a:t>
            </a:r>
            <a:r>
              <a:rPr lang="en-US" sz="1400" dirty="0" err="1"/>
              <a:t>Fredsøe</a:t>
            </a:r>
            <a:r>
              <a:rPr lang="en-US" sz="1400" dirty="0"/>
              <a:t> </a:t>
            </a:r>
            <a:r>
              <a:rPr lang="en-US" sz="1400" i="1" dirty="0"/>
              <a:t>A wave generation toolbox for the open-source CFD </a:t>
            </a:r>
            <a:r>
              <a:rPr lang="en-US" sz="1400" i="1" dirty="0" err="1"/>
              <a:t>library:OpenFoam</a:t>
            </a:r>
            <a:r>
              <a:rPr lang="en-US" sz="1400" dirty="0"/>
              <a:t>. Int. J. </a:t>
            </a:r>
            <a:r>
              <a:rPr lang="en-US" sz="1400" dirty="0" err="1"/>
              <a:t>Numer</a:t>
            </a:r>
            <a:r>
              <a:rPr lang="en-US" sz="1400" dirty="0"/>
              <a:t>. Meth. Fluids 2012. </a:t>
            </a:r>
            <a:endParaRPr lang="en-US" sz="1400" dirty="0" smtClean="0"/>
          </a:p>
          <a:p>
            <a:pPr>
              <a:buFont typeface="Wingdings" charset="2"/>
              <a:buChar char="Ø"/>
            </a:pPr>
            <a:endParaRPr lang="en-US" sz="1400" dirty="0"/>
          </a:p>
          <a:p>
            <a:pPr marL="0" indent="0"/>
            <a:endParaRPr lang="en-US" sz="1400" dirty="0"/>
          </a:p>
          <a:p>
            <a:pPr>
              <a:buFont typeface="Wingdings" charset="2"/>
              <a:buChar char="Ø"/>
            </a:pPr>
            <a:endParaRPr lang="en-US" sz="11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744A4-EA75-884E-9511-A3F84BA0286B}" type="slidenum">
              <a:rPr lang="en-US" sz="1200" smtClean="0"/>
              <a:pPr>
                <a:defRPr/>
              </a:pPr>
              <a:t>21</a:t>
            </a:fld>
            <a:endParaRPr lang="en-US" sz="12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8185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Ø"/>
            </a:pPr>
            <a:r>
              <a:rPr lang="en-US" sz="1400" dirty="0" err="1"/>
              <a:t>Vijayakumar</a:t>
            </a:r>
            <a:r>
              <a:rPr lang="en-US" sz="1400" dirty="0"/>
              <a:t>, G., </a:t>
            </a:r>
            <a:r>
              <a:rPr lang="en-US" sz="1400" dirty="0" err="1"/>
              <a:t>lavely</a:t>
            </a:r>
            <a:r>
              <a:rPr lang="en-US" sz="1400" dirty="0"/>
              <a:t>, A., </a:t>
            </a:r>
            <a:r>
              <a:rPr lang="en-US" sz="1400" dirty="0" err="1"/>
              <a:t>Jayaraman</a:t>
            </a:r>
            <a:r>
              <a:rPr lang="en-US" sz="1400" dirty="0"/>
              <a:t>, B., Craven, B., </a:t>
            </a:r>
            <a:r>
              <a:rPr lang="en-US" sz="1400" dirty="0" err="1"/>
              <a:t>Brasseur</a:t>
            </a:r>
            <a:r>
              <a:rPr lang="en-US" sz="1400" dirty="0"/>
              <a:t>, J. 2014 </a:t>
            </a:r>
            <a:r>
              <a:rPr lang="en-US" sz="1400" i="1" dirty="0"/>
              <a:t>Blade Boundary Layer Response to Atmospheric Boundary Layer Turbulence on a NREL 5MW Wind Turbine Blade with Hybrid URANS-LES</a:t>
            </a:r>
            <a:r>
              <a:rPr lang="en-US" sz="1400" dirty="0"/>
              <a:t>, 32nd ASME Wind Energy Symposium, 13-17 January 2014, National Harbor, MD, AIAA 2014-0867 </a:t>
            </a:r>
          </a:p>
          <a:p>
            <a:pPr>
              <a:buFont typeface="Wingdings" charset="2"/>
              <a:buChar char="Ø"/>
            </a:pPr>
            <a:r>
              <a:rPr lang="en-US" sz="1400" dirty="0" err="1"/>
              <a:t>Jha</a:t>
            </a:r>
            <a:r>
              <a:rPr lang="en-US" sz="1400" dirty="0"/>
              <a:t>, P., </a:t>
            </a:r>
            <a:r>
              <a:rPr lang="en-US" sz="1400" dirty="0" err="1"/>
              <a:t>Schmits</a:t>
            </a:r>
            <a:r>
              <a:rPr lang="en-US" sz="1400" dirty="0"/>
              <a:t>, S. 2013 </a:t>
            </a:r>
            <a:r>
              <a:rPr lang="en-US" sz="1400" i="1" dirty="0"/>
              <a:t>An Actuator Curve Embedding Method to Model Wind Turbine Wakes</a:t>
            </a:r>
            <a:r>
              <a:rPr lang="en-US" sz="1400" dirty="0"/>
              <a:t>, American Physical Society DFD Meeting </a:t>
            </a:r>
          </a:p>
          <a:p>
            <a:pPr>
              <a:buFont typeface="Wingdings" charset="2"/>
              <a:buChar char="Ø"/>
            </a:pPr>
            <a:r>
              <a:rPr lang="en-US" sz="1400" dirty="0"/>
              <a:t>Motta-Mena, J., </a:t>
            </a:r>
            <a:r>
              <a:rPr lang="en-US" sz="1400" dirty="0" err="1"/>
              <a:t>Jha</a:t>
            </a:r>
            <a:r>
              <a:rPr lang="en-US" sz="1400" dirty="0"/>
              <a:t>, P., Campbell, R., Schmitz, S., </a:t>
            </a:r>
            <a:r>
              <a:rPr lang="en-US" sz="1400" dirty="0" err="1"/>
              <a:t>Brasseur</a:t>
            </a:r>
            <a:r>
              <a:rPr lang="en-US" sz="1400" dirty="0"/>
              <a:t>, J.G. 2013 </a:t>
            </a:r>
            <a:r>
              <a:rPr lang="en-US" sz="1400" i="1" dirty="0"/>
              <a:t>Coupling the Actuator Line and Finite Element Methods to Model Fluid Structure Interaction of a Commercial Wind Turbine in the Atmosphere</a:t>
            </a:r>
            <a:r>
              <a:rPr lang="en-US" sz="1400" dirty="0"/>
              <a:t>, (abstract) Bull. Amer. Phys. Soc. 58 (18) </a:t>
            </a:r>
          </a:p>
          <a:p>
            <a:pPr>
              <a:buFont typeface="Wingdings" charset="2"/>
              <a:buChar char="Ø"/>
            </a:pPr>
            <a:r>
              <a:rPr lang="en-US" sz="1400" dirty="0"/>
              <a:t>Dunbar, A., Craven, B., Paterson, E., </a:t>
            </a:r>
            <a:r>
              <a:rPr lang="en-US" sz="1400" dirty="0" err="1"/>
              <a:t>Brasseur</a:t>
            </a:r>
            <a:r>
              <a:rPr lang="en-US" sz="1400" dirty="0"/>
              <a:t>, J. 2014 </a:t>
            </a:r>
            <a:r>
              <a:rPr lang="en-US" sz="1400" i="1" dirty="0"/>
              <a:t>Application of a Tightly-Coupled CFD/6DOF Solver for Simulating Offshore Wind Turbine Platforms, 2nd Symposium on </a:t>
            </a:r>
            <a:r>
              <a:rPr lang="en-US" sz="1400" i="1" dirty="0" err="1"/>
              <a:t>OpenFOAM</a:t>
            </a:r>
            <a:r>
              <a:rPr lang="en-US" sz="1400" i="1" dirty="0"/>
              <a:t> in Wind Energy</a:t>
            </a:r>
            <a:r>
              <a:rPr lang="en-US" sz="1400" dirty="0"/>
              <a:t>, May 19-21, 2014, Boulder, Colorado, USA. </a:t>
            </a:r>
          </a:p>
          <a:p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744A4-EA75-884E-9511-A3F84BA0286B}" type="slidenum">
              <a:rPr lang="en-US" sz="1200" smtClean="0"/>
              <a:pPr>
                <a:defRPr/>
              </a:pPr>
              <a:t>22</a:t>
            </a:fld>
            <a:endParaRPr lang="en-US" sz="12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604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228600" y="1150991"/>
            <a:ext cx="4578101" cy="4841653"/>
          </a:xfrm>
        </p:spPr>
        <p:txBody>
          <a:bodyPr/>
          <a:lstStyle/>
          <a:p>
            <a:pPr marL="457200" indent="-457200">
              <a:buFont typeface="Wingdings" charset="2"/>
              <a:buChar char="Ø"/>
            </a:pPr>
            <a:r>
              <a:rPr lang="en-US" sz="1800" b="0" dirty="0" smtClean="0"/>
              <a:t>Study the effect of mooring system on offshore wind turbine dynamics</a:t>
            </a:r>
          </a:p>
          <a:p>
            <a:pPr marL="571500" lvl="1" indent="-457200">
              <a:buFont typeface="Arial"/>
              <a:buChar char="•"/>
            </a:pPr>
            <a:r>
              <a:rPr lang="en-US" sz="1400" dirty="0"/>
              <a:t>Full-system simulations, including mooring-line and turbine </a:t>
            </a:r>
            <a:r>
              <a:rPr lang="en-US" sz="1400" dirty="0" smtClean="0"/>
              <a:t>aerodynamics</a:t>
            </a:r>
          </a:p>
          <a:p>
            <a:pPr marL="571500" lvl="1" indent="-457200">
              <a:buFont typeface="Arial"/>
              <a:buChar char="•"/>
            </a:pPr>
            <a:r>
              <a:rPr lang="en-US" sz="1400" b="0" dirty="0" smtClean="0"/>
              <a:t>Based on OC3 configurations 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1800" b="0" dirty="0" smtClean="0"/>
              <a:t>Study the interaction of wave field and wind-turbine platform dynamics </a:t>
            </a:r>
            <a:endParaRPr lang="en-US" sz="1400" b="0" dirty="0" smtClean="0"/>
          </a:p>
          <a:p>
            <a:pPr marL="571500" lvl="1" indent="-457200">
              <a:buFont typeface="Arial"/>
              <a:buChar char="•"/>
            </a:pPr>
            <a:r>
              <a:rPr lang="en-US" sz="1400" dirty="0" smtClean="0"/>
              <a:t>From linear waves to real wave fields</a:t>
            </a:r>
          </a:p>
          <a:p>
            <a:pPr marL="571500" lvl="1" indent="-457200">
              <a:buFont typeface="Arial"/>
              <a:buChar char="•"/>
            </a:pPr>
            <a:r>
              <a:rPr lang="en-US" sz="1400" dirty="0" smtClean="0"/>
              <a:t>Quantify impact of platform motion and waves on turbine inflow</a:t>
            </a:r>
          </a:p>
          <a:p>
            <a:pPr marL="571500" lvl="1" indent="-457200">
              <a:buFont typeface="Arial"/>
              <a:buChar char="•"/>
            </a:pPr>
            <a:r>
              <a:rPr lang="en-US" sz="1400" b="0" dirty="0" smtClean="0"/>
              <a:t>Validate against limited experimental data (OC3)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1800" b="0" dirty="0" smtClean="0"/>
              <a:t>Analyze turbine performance near Virginia coastline</a:t>
            </a:r>
          </a:p>
          <a:p>
            <a:pPr marL="571500" lvl="1" indent="-457200">
              <a:buFont typeface="Arial"/>
              <a:buChar char="•"/>
            </a:pPr>
            <a:r>
              <a:rPr lang="en-US" sz="1400" dirty="0" smtClean="0"/>
              <a:t>Wave and meteorological data from statistics</a:t>
            </a:r>
            <a:endParaRPr lang="en-US" sz="1800" b="0" dirty="0"/>
          </a:p>
          <a:p>
            <a:pPr marL="0" indent="0"/>
            <a:endParaRPr lang="en-US" sz="18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744A4-EA75-884E-9511-A3F84BA0286B}" type="slidenum">
              <a:rPr lang="en-US" sz="1200" smtClean="0"/>
              <a:pPr>
                <a:defRPr/>
              </a:pPr>
              <a:t>3</a:t>
            </a:fld>
            <a:endParaRPr lang="en-US" sz="12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pic>
        <p:nvPicPr>
          <p:cNvPr id="7" name="Picture 6" descr="platfor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5603" y="1681518"/>
            <a:ext cx="4311443" cy="375658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938737" y="1270083"/>
            <a:ext cx="17679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i="1" dirty="0" smtClean="0"/>
              <a:t>Full hydrodynamic model  </a:t>
            </a:r>
            <a:endParaRPr lang="en-US" sz="1000" b="1" i="1" dirty="0"/>
          </a:p>
        </p:txBody>
      </p:sp>
    </p:spTree>
    <p:extLst>
      <p:ext uri="{BB962C8B-B14F-4D97-AF65-F5344CB8AC3E}">
        <p14:creationId xmlns:p14="http://schemas.microsoft.com/office/powerpoint/2010/main" val="709107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内容占位符 7" descr="CWF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389" r="-12389"/>
          <a:stretch>
            <a:fillRect/>
          </a:stretch>
        </p:blipFill>
        <p:spPr/>
      </p:pic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744A4-EA75-884E-9511-A3F84BA0286B}" type="slidenum">
              <a:rPr lang="en-US" sz="1200" smtClean="0"/>
              <a:pPr>
                <a:defRPr/>
              </a:pPr>
              <a:t>4</a:t>
            </a:fld>
            <a:endParaRPr lang="en-US" sz="1200" dirty="0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Review</a:t>
            </a:r>
            <a:endParaRPr kumimoji="1"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3539154" y="756253"/>
            <a:ext cx="2351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 smtClean="0"/>
              <a:t>Cyber Wind Facility</a:t>
            </a:r>
            <a:endParaRPr kumimoji="1"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3696998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228599" y="1150991"/>
            <a:ext cx="4515045" cy="5148072"/>
          </a:xfrm>
        </p:spPr>
        <p:txBody>
          <a:bodyPr/>
          <a:lstStyle/>
          <a:p>
            <a:pPr marL="457200" indent="-457200">
              <a:buFont typeface="Wingdings" charset="2"/>
              <a:buChar char="Ø"/>
            </a:pPr>
            <a:r>
              <a:rPr lang="en-US" sz="1800" dirty="0" smtClean="0"/>
              <a:t>Turbine platform </a:t>
            </a:r>
            <a:r>
              <a:rPr lang="en-US" sz="1800" dirty="0" smtClean="0"/>
              <a:t>hydrodynamics by CFD</a:t>
            </a:r>
            <a:endParaRPr lang="en-US" sz="1800" dirty="0"/>
          </a:p>
          <a:p>
            <a:pPr lvl="1"/>
            <a:r>
              <a:rPr lang="en-US" sz="1400" dirty="0"/>
              <a:t>Dunbar et al. (2013) </a:t>
            </a:r>
            <a:r>
              <a:rPr lang="en-US" sz="1400" dirty="0" smtClean="0"/>
              <a:t>– coupled solver</a:t>
            </a:r>
          </a:p>
          <a:p>
            <a:pPr lvl="1"/>
            <a:r>
              <a:rPr lang="en-US" sz="1400" dirty="0" err="1"/>
              <a:t>Calderer</a:t>
            </a:r>
            <a:r>
              <a:rPr lang="en-US" sz="1400" dirty="0"/>
              <a:t> </a:t>
            </a:r>
            <a:r>
              <a:rPr lang="en-US" sz="1400" dirty="0" smtClean="0"/>
              <a:t>et al. (2014) –  fluid structure interaction</a:t>
            </a:r>
          </a:p>
          <a:p>
            <a:pPr lvl="1"/>
            <a:endParaRPr lang="en-US" sz="1400" dirty="0" smtClean="0"/>
          </a:p>
          <a:p>
            <a:pPr marL="457200" indent="-457200">
              <a:buFont typeface="Wingdings" charset="2"/>
              <a:buChar char="Ø"/>
            </a:pPr>
            <a:r>
              <a:rPr lang="en-US" sz="1800" dirty="0" smtClean="0"/>
              <a:t>Turbine and buoy</a:t>
            </a:r>
          </a:p>
          <a:p>
            <a:pPr lvl="1"/>
            <a:r>
              <a:rPr lang="en-US" altLang="zh-CN" sz="1400" dirty="0" err="1" smtClean="0"/>
              <a:t>Jonkman</a:t>
            </a:r>
            <a:r>
              <a:rPr lang="en-US" altLang="zh-CN" sz="1400" dirty="0" smtClean="0"/>
              <a:t> </a:t>
            </a:r>
            <a:r>
              <a:rPr lang="en-US" altLang="zh-CN" sz="1400" dirty="0"/>
              <a:t>et al. (2009) - 5MW Turbine</a:t>
            </a:r>
          </a:p>
          <a:p>
            <a:pPr lvl="1"/>
            <a:r>
              <a:rPr lang="en-US" altLang="zh-CN" sz="1400" dirty="0" err="1"/>
              <a:t>Jonkman</a:t>
            </a:r>
            <a:r>
              <a:rPr lang="en-US" altLang="zh-CN" sz="1400" dirty="0"/>
              <a:t> et al. (2010) – OC3 spar </a:t>
            </a:r>
            <a:r>
              <a:rPr lang="en-US" altLang="zh-CN" sz="1400" dirty="0" smtClean="0"/>
              <a:t>buoy</a:t>
            </a:r>
          </a:p>
          <a:p>
            <a:pPr lvl="1"/>
            <a:endParaRPr lang="en-US" sz="1400" dirty="0"/>
          </a:p>
          <a:p>
            <a:pPr marL="457200" indent="-457200">
              <a:buFont typeface="Wingdings" charset="2"/>
              <a:buChar char="Ø"/>
            </a:pPr>
            <a:r>
              <a:rPr lang="en-US" sz="1800" dirty="0" smtClean="0"/>
              <a:t>Mooring line </a:t>
            </a:r>
            <a:r>
              <a:rPr lang="en-US" sz="1800" dirty="0"/>
              <a:t>modeling</a:t>
            </a:r>
          </a:p>
          <a:p>
            <a:pPr lvl="1"/>
            <a:r>
              <a:rPr lang="en-US" altLang="zh-CN" sz="1400" dirty="0" err="1"/>
              <a:t>Faltinsen</a:t>
            </a:r>
            <a:r>
              <a:rPr lang="en-US" altLang="zh-CN" sz="1400" dirty="0"/>
              <a:t> (1990) – catenary </a:t>
            </a:r>
            <a:r>
              <a:rPr lang="en-US" altLang="zh-CN" sz="1400" dirty="0" smtClean="0"/>
              <a:t>line</a:t>
            </a:r>
          </a:p>
          <a:p>
            <a:pPr marL="274637" lvl="1" indent="0">
              <a:buNone/>
            </a:pPr>
            <a:endParaRPr lang="en-US" altLang="zh-CN" sz="1400" dirty="0"/>
          </a:p>
          <a:p>
            <a:pPr marL="457200" indent="-457200">
              <a:buFont typeface="Wingdings" charset="2"/>
              <a:buChar char="Ø"/>
            </a:pPr>
            <a:r>
              <a:rPr lang="en-US" altLang="zh-CN" sz="1800" dirty="0" smtClean="0"/>
              <a:t>Actuator Line model(ALM)</a:t>
            </a:r>
            <a:endParaRPr lang="en-US" altLang="zh-CN" sz="1800" dirty="0"/>
          </a:p>
          <a:p>
            <a:pPr lvl="1"/>
            <a:r>
              <a:rPr lang="en-US" altLang="zh-CN" sz="1400" dirty="0" err="1"/>
              <a:t>Sørensen</a:t>
            </a:r>
            <a:r>
              <a:rPr lang="en-US" altLang="zh-CN" sz="1400" dirty="0"/>
              <a:t> and </a:t>
            </a:r>
            <a:r>
              <a:rPr lang="en-US" altLang="zh-CN" sz="1400" dirty="0" err="1"/>
              <a:t>Shen</a:t>
            </a:r>
            <a:r>
              <a:rPr lang="en-US" altLang="zh-CN" sz="1400" dirty="0"/>
              <a:t> (2002) – ALM theories</a:t>
            </a:r>
          </a:p>
          <a:p>
            <a:pPr lvl="1"/>
            <a:r>
              <a:rPr lang="en-US" altLang="zh-CN" sz="1400" dirty="0" err="1"/>
              <a:t>Churchfield</a:t>
            </a:r>
            <a:r>
              <a:rPr lang="en-US" altLang="zh-CN" sz="1400" dirty="0"/>
              <a:t> et al. (2012) - SOWFA</a:t>
            </a:r>
          </a:p>
          <a:p>
            <a:pPr lvl="1"/>
            <a:r>
              <a:rPr lang="en-US" altLang="zh-CN" sz="1400" dirty="0" err="1"/>
              <a:t>Jha</a:t>
            </a:r>
            <a:r>
              <a:rPr lang="en-US" altLang="zh-CN" sz="1400" dirty="0"/>
              <a:t> et al., 2014 - </a:t>
            </a:r>
            <a:r>
              <a:rPr lang="en-US" altLang="zh-CN" sz="1400" dirty="0" smtClean="0"/>
              <a:t>CWF</a:t>
            </a:r>
            <a:endParaRPr lang="en-US" altLang="zh-CN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744A4-EA75-884E-9511-A3F84BA0286B}" type="slidenum">
              <a:rPr lang="en-US" sz="1200" smtClean="0"/>
              <a:pPr>
                <a:defRPr/>
              </a:pPr>
              <a:t>5</a:t>
            </a:fld>
            <a:endParaRPr lang="en-US" sz="12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892274" y="3894925"/>
            <a:ext cx="159530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Image copyright © </a:t>
            </a:r>
            <a:r>
              <a:rPr lang="en-US" sz="800" dirty="0" smtClean="0">
                <a:solidFill>
                  <a:schemeClr val="bg1"/>
                </a:solidFill>
              </a:rPr>
              <a:t>Statoil </a:t>
            </a:r>
            <a:r>
              <a:rPr lang="en-US" sz="800" dirty="0">
                <a:solidFill>
                  <a:schemeClr val="bg1"/>
                </a:solidFill>
              </a:rPr>
              <a:t>2015</a:t>
            </a:r>
            <a:endParaRPr lang="en-US" sz="800" dirty="0"/>
          </a:p>
        </p:txBody>
      </p:sp>
      <p:sp>
        <p:nvSpPr>
          <p:cNvPr id="10" name="TextBox 9"/>
          <p:cNvSpPr txBox="1"/>
          <p:nvPr/>
        </p:nvSpPr>
        <p:spPr>
          <a:xfrm>
            <a:off x="6648860" y="3897919"/>
            <a:ext cx="159530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Image copyright © </a:t>
            </a:r>
            <a:r>
              <a:rPr lang="en-US" sz="800" dirty="0" smtClean="0">
                <a:solidFill>
                  <a:schemeClr val="bg1"/>
                </a:solidFill>
              </a:rPr>
              <a:t>NBDC 2015</a:t>
            </a:r>
            <a:endParaRPr lang="en-US" sz="800" dirty="0"/>
          </a:p>
        </p:txBody>
      </p:sp>
      <p:sp>
        <p:nvSpPr>
          <p:cNvPr id="14" name="Content Placeholder 1"/>
          <p:cNvSpPr>
            <a:spLocks noGrp="1"/>
          </p:cNvSpPr>
          <p:nvPr>
            <p:ph sz="half" idx="1"/>
          </p:nvPr>
        </p:nvSpPr>
        <p:spPr>
          <a:xfrm>
            <a:off x="4661519" y="1162268"/>
            <a:ext cx="4482481" cy="5148072"/>
          </a:xfrm>
        </p:spPr>
        <p:txBody>
          <a:bodyPr/>
          <a:lstStyle/>
          <a:p>
            <a:pPr>
              <a:buFont typeface="Wingdings" charset="2"/>
              <a:buChar char="Ø"/>
            </a:pPr>
            <a:r>
              <a:rPr lang="en-US" sz="1600" dirty="0"/>
              <a:t>Waves</a:t>
            </a:r>
          </a:p>
          <a:p>
            <a:pPr lvl="1">
              <a:buFont typeface="Arial"/>
              <a:buChar char="•"/>
            </a:pPr>
            <a:r>
              <a:rPr lang="en-US" sz="1400" dirty="0"/>
              <a:t>Jacobsen et al.(2012) – waves2Foam</a:t>
            </a:r>
          </a:p>
          <a:p>
            <a:pPr marL="0" indent="0"/>
            <a:endParaRPr lang="en-US" sz="1600" dirty="0" smtClean="0"/>
          </a:p>
          <a:p>
            <a:pPr>
              <a:buFont typeface="Wingdings" charset="2"/>
              <a:buChar char="Ø"/>
            </a:pPr>
            <a:r>
              <a:rPr lang="en-US" sz="1600" dirty="0" smtClean="0"/>
              <a:t>Offshore </a:t>
            </a:r>
            <a:r>
              <a:rPr lang="en-US" sz="1600" dirty="0"/>
              <a:t>statistics</a:t>
            </a:r>
          </a:p>
          <a:p>
            <a:pPr lvl="1">
              <a:buFont typeface="Arial"/>
              <a:buChar char="•"/>
            </a:pPr>
            <a:r>
              <a:rPr lang="en-US" sz="1400" dirty="0"/>
              <a:t>National Buoy Data Center(DBDC)</a:t>
            </a:r>
          </a:p>
          <a:p>
            <a:pPr marL="0" indent="0"/>
            <a:endParaRPr lang="en-US" sz="1800" dirty="0" smtClean="0"/>
          </a:p>
          <a:p>
            <a:pPr marL="457200" indent="-457200">
              <a:buFont typeface="Wingdings" charset="2"/>
              <a:buChar char="Ø"/>
            </a:pPr>
            <a:r>
              <a:rPr lang="en-US" sz="1800" dirty="0" smtClean="0"/>
              <a:t>Cyber Wind Facility(CWF)</a:t>
            </a:r>
          </a:p>
          <a:p>
            <a:pPr marL="571500" lvl="1" indent="-457200">
              <a:buFont typeface="Arial"/>
              <a:buChar char="•"/>
            </a:pPr>
            <a:r>
              <a:rPr lang="en-US" sz="1400" dirty="0" err="1" smtClean="0"/>
              <a:t>Vijayakumar</a:t>
            </a:r>
            <a:r>
              <a:rPr lang="en-US" sz="1400" dirty="0" smtClean="0"/>
              <a:t> et al. (2014) – blade aerodynamics module </a:t>
            </a:r>
          </a:p>
          <a:p>
            <a:pPr marL="571500" lvl="1" indent="-457200">
              <a:buFont typeface="Arial"/>
              <a:buChar char="•"/>
            </a:pPr>
            <a:r>
              <a:rPr lang="en-US" sz="1400" dirty="0" err="1" smtClean="0"/>
              <a:t>Jha</a:t>
            </a:r>
            <a:r>
              <a:rPr lang="en-US" sz="1400" dirty="0" smtClean="0"/>
              <a:t> et al. (2013) – wake modulations module </a:t>
            </a:r>
          </a:p>
          <a:p>
            <a:pPr marL="571500" lvl="1" indent="-457200">
              <a:buFont typeface="Arial"/>
              <a:buChar char="•"/>
            </a:pPr>
            <a:r>
              <a:rPr lang="en-US" sz="1400" dirty="0" smtClean="0"/>
              <a:t>Motta-Mena et al. (2013) – structural dynamics module </a:t>
            </a:r>
          </a:p>
          <a:p>
            <a:pPr marL="571500" lvl="1" indent="-457200">
              <a:buFont typeface="Arial"/>
              <a:buChar char="•"/>
            </a:pPr>
            <a:r>
              <a:rPr lang="en-US" sz="1400" dirty="0" smtClean="0"/>
              <a:t>Dunbar et al. (2014) – hydrodynamic module</a:t>
            </a:r>
          </a:p>
        </p:txBody>
      </p:sp>
    </p:spTree>
    <p:extLst>
      <p:ext uri="{BB962C8B-B14F-4D97-AF65-F5344CB8AC3E}">
        <p14:creationId xmlns:p14="http://schemas.microsoft.com/office/powerpoint/2010/main" val="231540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970943" y="1437207"/>
            <a:ext cx="7445250" cy="4922151"/>
          </a:xfrm>
        </p:spPr>
        <p:txBody>
          <a:bodyPr/>
          <a:lstStyle/>
          <a:p>
            <a:pPr marL="457200" indent="-457200">
              <a:buFont typeface="Wingdings" charset="2"/>
              <a:buChar char="Ø"/>
            </a:pPr>
            <a:r>
              <a:rPr lang="en-US" sz="2400" dirty="0" smtClean="0"/>
              <a:t>Implementation steps:</a:t>
            </a:r>
          </a:p>
          <a:p>
            <a:pPr marL="617537" lvl="1" indent="-342900">
              <a:buFont typeface="+mj-lt"/>
              <a:buAutoNum type="arabicParenR"/>
            </a:pPr>
            <a:r>
              <a:rPr lang="en-US" altLang="zh-CN" sz="1800" dirty="0"/>
              <a:t>Generate surface wave with wave2Foam library and inspect the platform response:   </a:t>
            </a:r>
            <a:r>
              <a:rPr lang="en-US" altLang="zh-CN" sz="1800" b="1" u="sng" dirty="0" smtClean="0">
                <a:solidFill>
                  <a:srgbClr val="008000"/>
                </a:solidFill>
              </a:rPr>
              <a:t>Done</a:t>
            </a:r>
            <a:endParaRPr lang="en-US" altLang="zh-CN" sz="2000" b="1" u="sng" dirty="0" smtClean="0">
              <a:solidFill>
                <a:srgbClr val="008000"/>
              </a:solidFill>
            </a:endParaRPr>
          </a:p>
          <a:p>
            <a:pPr marL="617537" lvl="1" indent="-342900">
              <a:buFont typeface="+mj-lt"/>
              <a:buAutoNum type="arabicParenR"/>
            </a:pPr>
            <a:endParaRPr lang="en-US" sz="1800" dirty="0" smtClean="0"/>
          </a:p>
          <a:p>
            <a:pPr marL="617537" lvl="1" indent="-342900">
              <a:buFont typeface="+mj-lt"/>
              <a:buAutoNum type="arabicParenR"/>
            </a:pPr>
            <a:r>
              <a:rPr lang="en-US" sz="1800" dirty="0" smtClean="0"/>
              <a:t>Implement mooring line model in CFD code:   </a:t>
            </a:r>
            <a:r>
              <a:rPr lang="en-US" sz="1800" b="1" u="sng" dirty="0" smtClean="0">
                <a:solidFill>
                  <a:srgbClr val="008000"/>
                </a:solidFill>
              </a:rPr>
              <a:t>Done</a:t>
            </a:r>
          </a:p>
          <a:p>
            <a:pPr marL="617537" lvl="1" indent="-342900">
              <a:buFont typeface="+mj-lt"/>
              <a:buAutoNum type="arabicParenR"/>
            </a:pPr>
            <a:endParaRPr lang="en-US" sz="1400" dirty="0" smtClean="0"/>
          </a:p>
          <a:p>
            <a:pPr marL="617537" lvl="1" indent="-342900">
              <a:buFont typeface="+mj-lt"/>
              <a:buAutoNum type="arabicParenR"/>
            </a:pPr>
            <a:r>
              <a:rPr lang="en-US" sz="1800" dirty="0" smtClean="0"/>
              <a:t>Integrate ALM with multi-phase solvers:   </a:t>
            </a:r>
            <a:r>
              <a:rPr lang="en-US" sz="1800" b="1" u="sng" dirty="0" smtClean="0">
                <a:solidFill>
                  <a:srgbClr val="008000"/>
                </a:solidFill>
              </a:rPr>
              <a:t>Done</a:t>
            </a:r>
          </a:p>
          <a:p>
            <a:pPr marL="617537" lvl="1" indent="-342900">
              <a:buFont typeface="+mj-lt"/>
              <a:buAutoNum type="arabicParenR"/>
            </a:pPr>
            <a:endParaRPr lang="en-US" sz="1400" dirty="0" smtClean="0"/>
          </a:p>
          <a:p>
            <a:pPr marL="617537" lvl="1" indent="-342900">
              <a:buFont typeface="+mj-lt"/>
              <a:buAutoNum type="arabicParenR"/>
            </a:pPr>
            <a:r>
              <a:rPr lang="en-US" altLang="zh-CN" sz="1800" dirty="0" smtClean="0"/>
              <a:t>Run simulations on the cases with OC3 configurations: </a:t>
            </a:r>
            <a:r>
              <a:rPr lang="en-US" altLang="zh-CN" sz="1800" b="1" u="sng" dirty="0" smtClean="0">
                <a:solidFill>
                  <a:srgbClr val="0000FF"/>
                </a:solidFill>
              </a:rPr>
              <a:t> In-progress</a:t>
            </a:r>
          </a:p>
          <a:p>
            <a:pPr marL="617537" lvl="1" indent="-342900">
              <a:buFont typeface="+mj-lt"/>
              <a:buAutoNum type="arabicParenR"/>
            </a:pPr>
            <a:endParaRPr lang="en-US" altLang="zh-CN" sz="1800" dirty="0" smtClean="0"/>
          </a:p>
          <a:p>
            <a:pPr marL="617537" lvl="1" indent="-342900">
              <a:buFont typeface="+mj-lt"/>
              <a:buAutoNum type="arabicParenR"/>
            </a:pPr>
            <a:r>
              <a:rPr lang="en-US" altLang="zh-CN" sz="1800" dirty="0" smtClean="0"/>
              <a:t>Incorporate mooring line model and ALM with tightly-coupled 6DOF solver:  </a:t>
            </a:r>
            <a:r>
              <a:rPr lang="en-US" altLang="zh-CN" sz="1800" b="1" u="sng" dirty="0" smtClean="0">
                <a:solidFill>
                  <a:srgbClr val="FF0000"/>
                </a:solidFill>
              </a:rPr>
              <a:t>Under-development</a:t>
            </a:r>
          </a:p>
          <a:p>
            <a:pPr marL="617537" lvl="1" indent="-342900">
              <a:buFont typeface="+mj-lt"/>
              <a:buAutoNum type="arabicParenR"/>
            </a:pPr>
            <a:endParaRPr lang="en-US" altLang="zh-CN" sz="1800" dirty="0" smtClean="0"/>
          </a:p>
          <a:p>
            <a:pPr marL="800100" lvl="2" indent="0">
              <a:buNone/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744A4-EA75-884E-9511-A3F84BA0286B}" type="slidenum">
              <a:rPr lang="en-US" sz="1200" smtClean="0"/>
              <a:pPr>
                <a:defRPr/>
              </a:pPr>
              <a:t>6</a:t>
            </a:fld>
            <a:endParaRPr lang="en-US" sz="12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Approach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94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0" y="1080260"/>
            <a:ext cx="4233672" cy="5148072"/>
          </a:xfrm>
        </p:spPr>
        <p:txBody>
          <a:bodyPr/>
          <a:lstStyle/>
          <a:p>
            <a:pPr marL="457200" indent="-457200">
              <a:buFont typeface="Wingdings" charset="2"/>
              <a:buChar char="Ø"/>
            </a:pPr>
            <a:r>
              <a:rPr lang="en-US" sz="1800" dirty="0"/>
              <a:t>CFD solver: </a:t>
            </a:r>
            <a:r>
              <a:rPr lang="en-US" sz="1800" dirty="0" err="1" smtClean="0"/>
              <a:t>interDyMFoam</a:t>
            </a:r>
            <a:endParaRPr lang="en-US" sz="1800" dirty="0"/>
          </a:p>
          <a:p>
            <a:pPr lvl="1"/>
            <a:r>
              <a:rPr lang="en-US" sz="1600" dirty="0"/>
              <a:t>Two-phase incompressible solver</a:t>
            </a:r>
          </a:p>
          <a:p>
            <a:pPr lvl="1"/>
            <a:r>
              <a:rPr lang="en-US" sz="1600" dirty="0"/>
              <a:t>Interface tracking technique with Volume of Fluid (VOF) field alpha</a:t>
            </a:r>
          </a:p>
          <a:p>
            <a:pPr lvl="1"/>
            <a:r>
              <a:rPr lang="en-US" sz="1600" dirty="0"/>
              <a:t>Pressure Implicit with Splitting of Operator(PISO) algorithm solves the pressure-velocity coupled </a:t>
            </a:r>
            <a:r>
              <a:rPr lang="en-US" sz="1600" dirty="0" smtClean="0"/>
              <a:t>system</a:t>
            </a:r>
          </a:p>
          <a:p>
            <a:pPr lvl="1"/>
            <a:r>
              <a:rPr lang="en-US" sz="1600" dirty="0" smtClean="0"/>
              <a:t>Coupled with 6DOF solver: </a:t>
            </a:r>
            <a:endParaRPr lang="en-US" sz="1200" dirty="0" smtClean="0"/>
          </a:p>
          <a:p>
            <a:pPr lvl="2">
              <a:buFont typeface="Courier New"/>
              <a:buChar char="o"/>
            </a:pPr>
            <a:r>
              <a:rPr lang="en-US" sz="1400" dirty="0"/>
              <a:t>Extract force and moment from pressure and viscous effects</a:t>
            </a:r>
          </a:p>
          <a:p>
            <a:pPr lvl="2">
              <a:buFont typeface="Courier New"/>
              <a:buChar char="o"/>
            </a:pPr>
            <a:r>
              <a:rPr lang="en-US" sz="1400" dirty="0"/>
              <a:t>Calculate acceleration according to the mass of the object</a:t>
            </a:r>
          </a:p>
          <a:p>
            <a:pPr lvl="2">
              <a:buFont typeface="Courier New"/>
              <a:buChar char="o"/>
            </a:pPr>
            <a:r>
              <a:rPr lang="en-US" sz="1400" dirty="0"/>
              <a:t>Move center of mass</a:t>
            </a:r>
          </a:p>
          <a:p>
            <a:pPr lvl="2">
              <a:buFont typeface="Courier New"/>
              <a:buChar char="o"/>
            </a:pPr>
            <a:r>
              <a:rPr lang="en-US" sz="1400" dirty="0"/>
              <a:t>Rotate and translate </a:t>
            </a:r>
            <a:r>
              <a:rPr lang="en-US" sz="1400" dirty="0" smtClean="0"/>
              <a:t>patches</a:t>
            </a:r>
          </a:p>
          <a:p>
            <a:pPr lvl="2">
              <a:buFont typeface="Courier New"/>
              <a:buChar char="o"/>
            </a:pPr>
            <a:endParaRPr lang="en-US" sz="1400" dirty="0"/>
          </a:p>
          <a:p>
            <a:pPr marL="342900" lvl="1" indent="-342900">
              <a:spcAft>
                <a:spcPts val="600"/>
              </a:spcAft>
              <a:buFont typeface="Wingdings" charset="2"/>
              <a:buChar char="Ø"/>
            </a:pPr>
            <a:r>
              <a:rPr lang="en-US" sz="1600" b="1" dirty="0"/>
              <a:t>Tightly-coupled solver introduces inner loop </a:t>
            </a:r>
            <a:r>
              <a:rPr lang="en-US" sz="1600" b="1" dirty="0" smtClean="0"/>
              <a:t>for algorithm stability under large structure displacement (Dunbar et al. 2013) </a:t>
            </a:r>
            <a:endParaRPr lang="en-US" sz="1600" b="1" dirty="0"/>
          </a:p>
          <a:p>
            <a:pPr>
              <a:buFont typeface="Wingdings" charset="2"/>
              <a:buChar char="Ø"/>
            </a:pPr>
            <a:endParaRPr lang="en-US" sz="2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744A4-EA75-884E-9511-A3F84BA0286B}" type="slidenum">
              <a:rPr lang="en-US" sz="1200" smtClean="0"/>
              <a:pPr>
                <a:defRPr/>
              </a:pPr>
              <a:t>7</a:t>
            </a:fld>
            <a:endParaRPr lang="en-US" sz="12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Multiphase CFD + 6DOF solver</a:t>
            </a:r>
            <a:endParaRPr lang="en-US" dirty="0"/>
          </a:p>
        </p:txBody>
      </p:sp>
      <p:pic>
        <p:nvPicPr>
          <p:cNvPr id="3" name="Picture 2" descr="Screen Shot 2015-06-10 at 10.54.2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6559" y="1017901"/>
            <a:ext cx="4283798" cy="5587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940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228599" y="1150991"/>
            <a:ext cx="4536755" cy="5148072"/>
          </a:xfrm>
        </p:spPr>
        <p:txBody>
          <a:bodyPr/>
          <a:lstStyle/>
          <a:p>
            <a:pPr>
              <a:buFont typeface="Wingdings" charset="2"/>
              <a:buChar char="Ø"/>
            </a:pPr>
            <a:r>
              <a:rPr lang="en-US" sz="1800" dirty="0" smtClean="0"/>
              <a:t>Waves2Foam: wave generating toolbox</a:t>
            </a:r>
          </a:p>
          <a:p>
            <a:pPr lvl="1">
              <a:buFont typeface="Arial"/>
              <a:buChar char="•"/>
            </a:pPr>
            <a:r>
              <a:rPr lang="en-US" sz="1600" dirty="0"/>
              <a:t>C</a:t>
            </a:r>
            <a:r>
              <a:rPr lang="en-US" sz="1600" dirty="0" smtClean="0"/>
              <a:t>ommon wave theories</a:t>
            </a:r>
          </a:p>
          <a:p>
            <a:pPr lvl="2">
              <a:buFont typeface="Arial"/>
              <a:buChar char="•"/>
            </a:pPr>
            <a:r>
              <a:rPr lang="en-US" sz="1200" dirty="0" smtClean="0"/>
              <a:t>Potential current</a:t>
            </a:r>
          </a:p>
          <a:p>
            <a:pPr lvl="2">
              <a:buFont typeface="Arial"/>
              <a:buChar char="•"/>
            </a:pPr>
            <a:r>
              <a:rPr lang="en-US" sz="1200" dirty="0" smtClean="0"/>
              <a:t>Regular waves: Stokes wave</a:t>
            </a:r>
          </a:p>
          <a:p>
            <a:pPr lvl="2">
              <a:buFont typeface="Arial"/>
              <a:buChar char="•"/>
            </a:pPr>
            <a:r>
              <a:rPr lang="en-US" sz="1200" dirty="0" smtClean="0"/>
              <a:t>Solitary wave</a:t>
            </a:r>
          </a:p>
          <a:p>
            <a:pPr lvl="2">
              <a:buFont typeface="Arial"/>
              <a:buChar char="•"/>
            </a:pPr>
            <a:r>
              <a:rPr lang="en-US" sz="1200" dirty="0" smtClean="0"/>
              <a:t>Irregular waves</a:t>
            </a:r>
          </a:p>
          <a:p>
            <a:pPr lvl="1"/>
            <a:r>
              <a:rPr lang="en-US" sz="1600" dirty="0"/>
              <a:t>Boundary conditions apply wave </a:t>
            </a:r>
            <a:r>
              <a:rPr lang="en-US" sz="1600" dirty="0" smtClean="0"/>
              <a:t>theories </a:t>
            </a:r>
            <a:r>
              <a:rPr lang="en-US" sz="1600" dirty="0"/>
              <a:t>to </a:t>
            </a:r>
            <a:r>
              <a:rPr lang="en-US" sz="1600" dirty="0" smtClean="0"/>
              <a:t>corresponding field</a:t>
            </a:r>
          </a:p>
          <a:p>
            <a:pPr lvl="1"/>
            <a:r>
              <a:rPr lang="en-US" sz="1600" dirty="0" smtClean="0"/>
              <a:t>Relaxation zones control wave reflections on boundaries</a:t>
            </a:r>
            <a:endParaRPr lang="en-US" sz="1600" dirty="0"/>
          </a:p>
          <a:p>
            <a:pPr lvl="1"/>
            <a:r>
              <a:rPr lang="en-US" sz="1600" dirty="0" smtClean="0"/>
              <a:t>Utilities that initialize wave field</a:t>
            </a:r>
          </a:p>
          <a:p>
            <a:pPr marL="274637" lvl="1" indent="0">
              <a:buNone/>
            </a:pPr>
            <a:endParaRPr lang="en-US" sz="1600" dirty="0" smtClean="0"/>
          </a:p>
          <a:p>
            <a:pPr>
              <a:buFont typeface="Wingdings" charset="2"/>
              <a:buChar char="Ø"/>
            </a:pPr>
            <a:r>
              <a:rPr lang="en-US" sz="1800" dirty="0" smtClean="0"/>
              <a:t>Wave forces on OC3 spar buoy has been studies by direct CFD and Morison equation</a:t>
            </a:r>
          </a:p>
          <a:p>
            <a:pPr lvl="1">
              <a:buFont typeface="Arial"/>
              <a:buChar char="•"/>
            </a:pPr>
            <a:r>
              <a:rPr lang="en-US" sz="1400" dirty="0" smtClean="0"/>
              <a:t>Morison equation is a pure empirical approach</a:t>
            </a:r>
            <a:endParaRPr lang="en-US" sz="1400" dirty="0"/>
          </a:p>
          <a:p>
            <a:pPr marL="274637" lvl="1" indent="0">
              <a:buNone/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744A4-EA75-884E-9511-A3F84BA0286B}" type="slidenum">
              <a:rPr lang="en-US" sz="1200" smtClean="0"/>
              <a:pPr>
                <a:defRPr/>
              </a:pPr>
              <a:t>8</a:t>
            </a:fld>
            <a:endParaRPr lang="en-US" sz="12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waves2Foam</a:t>
            </a:r>
            <a:endParaRPr lang="en-US" dirty="0"/>
          </a:p>
        </p:txBody>
      </p:sp>
      <p:pic>
        <p:nvPicPr>
          <p:cNvPr id="12" name="Picture 11" descr="elevationCir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421" y="3929713"/>
            <a:ext cx="3884727" cy="2830491"/>
          </a:xfrm>
          <a:prstGeom prst="rect">
            <a:avLst/>
          </a:prstGeom>
        </p:spPr>
      </p:pic>
      <p:pic>
        <p:nvPicPr>
          <p:cNvPr id="13" name="Picture 12" descr="elevati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8051" y="1092283"/>
            <a:ext cx="4645949" cy="280435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407139" y="835878"/>
            <a:ext cx="30394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/>
              <a:t>Wave elevation on free surface (H=7m, L=90m) </a:t>
            </a:r>
          </a:p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369223" y="4863291"/>
            <a:ext cx="868402" cy="1528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baseline="30000" dirty="0"/>
              <a:t>Wave </a:t>
            </a:r>
            <a:r>
              <a:rPr lang="en-US" sz="1400" b="1" i="1" baseline="30000" dirty="0" smtClean="0"/>
              <a:t>elevation </a:t>
            </a:r>
            <a:r>
              <a:rPr lang="en-US" sz="1400" b="1" i="1" baseline="30000" dirty="0"/>
              <a:t>on free surface with wave-induced circulations in y–plane (H=7m, L=90m)</a:t>
            </a:r>
            <a:endParaRPr lang="en-US" sz="1400" b="1" i="1" dirty="0"/>
          </a:p>
        </p:txBody>
      </p:sp>
    </p:spTree>
    <p:extLst>
      <p:ext uri="{BB962C8B-B14F-4D97-AF65-F5344CB8AC3E}">
        <p14:creationId xmlns:p14="http://schemas.microsoft.com/office/powerpoint/2010/main" val="4004568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Wingdings" charset="2"/>
              <a:buChar char="Ø"/>
            </a:pPr>
            <a:r>
              <a:rPr lang="en-US" sz="1800" dirty="0"/>
              <a:t>Quasi-static mooring line </a:t>
            </a:r>
          </a:p>
          <a:p>
            <a:pPr lvl="1"/>
            <a:r>
              <a:rPr lang="en-US" sz="1600" dirty="0"/>
              <a:t>Based on catenary </a:t>
            </a:r>
            <a:r>
              <a:rPr lang="en-US" sz="1600" dirty="0" smtClean="0"/>
              <a:t>line equation</a:t>
            </a:r>
            <a:endParaRPr lang="en-US" sz="1600" dirty="0"/>
          </a:p>
          <a:p>
            <a:pPr lvl="1"/>
            <a:r>
              <a:rPr lang="en-US" sz="1600" dirty="0"/>
              <a:t>Mooring system dynamics are ignored</a:t>
            </a:r>
          </a:p>
          <a:p>
            <a:pPr lvl="1"/>
            <a:r>
              <a:rPr lang="en-US" sz="1600" dirty="0"/>
              <a:t>Mooring force is calculated at each time step according to current </a:t>
            </a:r>
            <a:r>
              <a:rPr lang="en-US" sz="1600" dirty="0" smtClean="0"/>
              <a:t>geometry</a:t>
            </a:r>
          </a:p>
          <a:p>
            <a:pPr>
              <a:buFont typeface="Wingdings" charset="2"/>
              <a:buChar char="Ø"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744A4-EA75-884E-9511-A3F84BA0286B}" type="slidenum">
              <a:rPr lang="en-US" sz="1200" smtClean="0"/>
              <a:pPr>
                <a:defRPr/>
              </a:pPr>
              <a:t>9</a:t>
            </a:fld>
            <a:endParaRPr lang="en-US" sz="12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Mooring-line model</a:t>
            </a:r>
            <a:endParaRPr lang="en-US" dirty="0"/>
          </a:p>
        </p:txBody>
      </p:sp>
      <p:pic>
        <p:nvPicPr>
          <p:cNvPr id="11" name="Content Placeholder 10" descr="mooring2.png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1" b="275"/>
          <a:stretch/>
        </p:blipFill>
        <p:spPr>
          <a:xfrm>
            <a:off x="390781" y="3484635"/>
            <a:ext cx="4233862" cy="268132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58668" y="3627756"/>
            <a:ext cx="15612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i="1" dirty="0" smtClean="0"/>
              <a:t>Catenary Mooring line </a:t>
            </a:r>
            <a:endParaRPr lang="en-US" sz="1000" b="1" i="1" dirty="0"/>
          </a:p>
        </p:txBody>
      </p:sp>
      <p:pic>
        <p:nvPicPr>
          <p:cNvPr id="7" name="Picture 6" descr="pseud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667" y="1921433"/>
            <a:ext cx="4480333" cy="4244526"/>
          </a:xfrm>
          <a:prstGeom prst="rect">
            <a:avLst/>
          </a:prstGeom>
        </p:spPr>
      </p:pic>
      <p:sp>
        <p:nvSpPr>
          <p:cNvPr id="14" name="Content Placeholder 1"/>
          <p:cNvSpPr txBox="1">
            <a:spLocks/>
          </p:cNvSpPr>
          <p:nvPr/>
        </p:nvSpPr>
        <p:spPr bwMode="auto">
          <a:xfrm>
            <a:off x="4321374" y="1183979"/>
            <a:ext cx="4822626" cy="694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0092D2"/>
              </a:buClr>
              <a:buFont typeface="Arial" charset="0"/>
              <a:defRPr sz="2800" b="1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2D2"/>
              </a:buClr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2D2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2D2"/>
              </a:buClr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2D2"/>
              </a:buClr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2"/>
              <a:buChar char="Ø"/>
            </a:pPr>
            <a:r>
              <a:rPr lang="en-US" sz="1800" dirty="0" smtClean="0"/>
              <a:t>Pseudo code of mooring-line model implementation in </a:t>
            </a:r>
            <a:r>
              <a:rPr lang="en-US" sz="1800" dirty="0" err="1" smtClean="0"/>
              <a:t>OpenFOAM</a:t>
            </a:r>
            <a:r>
              <a:rPr lang="en-US" sz="1800" dirty="0" smtClean="0"/>
              <a:t> </a:t>
            </a:r>
          </a:p>
          <a:p>
            <a:pPr>
              <a:buFont typeface="Wingdings" charset="2"/>
              <a:buChar char="Ø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785583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56521</TotalTime>
  <Words>1486</Words>
  <Application>Microsoft Macintosh PowerPoint</Application>
  <PresentationFormat>全屏显示(4:3)</PresentationFormat>
  <Paragraphs>234</Paragraphs>
  <Slides>22</Slides>
  <Notes>0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3" baseType="lpstr">
      <vt:lpstr>Essential</vt:lpstr>
      <vt:lpstr>System-Level Simulation of Floating Platform and Wind Turbine Using High-Fidelity and Engineering Models</vt:lpstr>
      <vt:lpstr>Overview</vt:lpstr>
      <vt:lpstr>Objectives</vt:lpstr>
      <vt:lpstr>Review</vt:lpstr>
      <vt:lpstr>Review</vt:lpstr>
      <vt:lpstr>Project Approach</vt:lpstr>
      <vt:lpstr>Multiphase CFD + 6DOF solver</vt:lpstr>
      <vt:lpstr>waves2Foam</vt:lpstr>
      <vt:lpstr>Mooring-line model</vt:lpstr>
      <vt:lpstr>Actuator-Line Model</vt:lpstr>
      <vt:lpstr>OC3 System Geometry </vt:lpstr>
      <vt:lpstr>Test Cases and Flow Conditions</vt:lpstr>
      <vt:lpstr>Computational Resource</vt:lpstr>
      <vt:lpstr>Analysis</vt:lpstr>
      <vt:lpstr>Preliminary Results</vt:lpstr>
      <vt:lpstr>Preliminary Results</vt:lpstr>
      <vt:lpstr>Preliminary Results</vt:lpstr>
      <vt:lpstr>Preliminary Results</vt:lpstr>
      <vt:lpstr>Preliminary Results</vt:lpstr>
      <vt:lpstr>Conclusion and Future Work</vt:lpstr>
      <vt:lpstr>Reference</vt:lpstr>
      <vt:lpstr>Reference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Comp2LDV</dc:title>
  <dc:creator>Donald Brooks</dc:creator>
  <cp:lastModifiedBy>Skywalker</cp:lastModifiedBy>
  <cp:revision>2101</cp:revision>
  <cp:lastPrinted>1601-01-01T00:00:00Z</cp:lastPrinted>
  <dcterms:created xsi:type="dcterms:W3CDTF">1601-01-01T00:00:00Z</dcterms:created>
  <dcterms:modified xsi:type="dcterms:W3CDTF">2015-06-11T18:56:18Z</dcterms:modified>
</cp:coreProperties>
</file>