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notesMasterIdLst>
    <p:notesMasterId r:id="rId7"/>
  </p:notesMasterIdLst>
  <p:sldIdLst>
    <p:sldId id="256" r:id="rId2"/>
    <p:sldId id="257" r:id="rId3"/>
    <p:sldId id="262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48" userDrawn="1">
          <p15:clr>
            <a:srgbClr val="A4A3A4"/>
          </p15:clr>
        </p15:guide>
        <p15:guide id="3" pos="3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9" autoAdjust="0"/>
    <p:restoredTop sz="84031" autoAdjust="0"/>
  </p:normalViewPr>
  <p:slideViewPr>
    <p:cSldViewPr snapToGrid="0">
      <p:cViewPr varScale="1">
        <p:scale>
          <a:sx n="102" d="100"/>
          <a:sy n="102" d="100"/>
        </p:scale>
        <p:origin x="1650" y="96"/>
      </p:cViewPr>
      <p:guideLst>
        <p:guide orient="horz" pos="2160"/>
        <p:guide pos="5448"/>
        <p:guide pos="31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54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D0253-E70F-42FC-915C-8EE1F18201F9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8BCDE-6763-4263-B9FD-509042B60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4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Collections about same thing</a:t>
            </a:r>
          </a:p>
          <a:p>
            <a:endParaRPr lang="en-US" dirty="0" smtClean="0"/>
          </a:p>
          <a:p>
            <a:r>
              <a:rPr lang="en-US" dirty="0" smtClean="0"/>
              <a:t>These</a:t>
            </a:r>
            <a:r>
              <a:rPr lang="en-US" baseline="0" dirty="0" smtClean="0"/>
              <a:t> three collect information about events (among other things)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8BCDE-6763-4263-B9FD-509042B609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93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Geographic coverage includes tweets, users tweeting</a:t>
            </a:r>
          </a:p>
          <a:p>
            <a:endParaRPr lang="en-US" dirty="0" smtClean="0"/>
          </a:p>
          <a:p>
            <a:r>
              <a:rPr lang="en-US" dirty="0" smtClean="0"/>
              <a:t>Details</a:t>
            </a:r>
            <a:r>
              <a:rPr lang="en-US" baseline="0" dirty="0" smtClean="0"/>
              <a:t> such as what keywords or hashtags were used, how data was filtered. Was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8BCDE-6763-4263-B9FD-509042B609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834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Provenance is the process that lead to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8BCDE-6763-4263-B9FD-509042B609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957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56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70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54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142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912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33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491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075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8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141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300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20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99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419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99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82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3/4/2014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69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536" y="3081404"/>
            <a:ext cx="8120929" cy="1518367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Michael Shuffett</a:t>
            </a:r>
            <a:br>
              <a:rPr lang="en-US" sz="2400" dirty="0" smtClean="0"/>
            </a:br>
            <a:r>
              <a:rPr lang="en-US" sz="2400" dirty="0" smtClean="0"/>
              <a:t>Virginia Tech</a:t>
            </a:r>
            <a:br>
              <a:rPr lang="en-US" sz="2400" dirty="0" smtClean="0"/>
            </a:br>
            <a:r>
              <a:rPr lang="en-US" sz="2400" dirty="0" smtClean="0"/>
              <a:t>Blacksburg, VA</a:t>
            </a:r>
            <a:br>
              <a:rPr lang="en-US" sz="2400" dirty="0" smtClean="0"/>
            </a:br>
            <a:r>
              <a:rPr lang="en-US" sz="2400" dirty="0" smtClean="0"/>
              <a:t>shuffett@cs.vt.edu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1536" y="4992265"/>
            <a:ext cx="8137164" cy="861420"/>
          </a:xfrm>
        </p:spPr>
        <p:txBody>
          <a:bodyPr/>
          <a:lstStyle/>
          <a:p>
            <a:pPr algn="ctr"/>
            <a:r>
              <a:rPr lang="en-US" dirty="0" smtClean="0"/>
              <a:t>Primary Client: </a:t>
            </a:r>
            <a:r>
              <a:rPr lang="en-US" dirty="0"/>
              <a:t>Mohamed </a:t>
            </a:r>
            <a:r>
              <a:rPr lang="en-US" dirty="0" err="1"/>
              <a:t>Magdy</a:t>
            </a:r>
            <a:r>
              <a:rPr lang="en-US" dirty="0"/>
              <a:t>, </a:t>
            </a:r>
            <a:r>
              <a:rPr lang="en-US" dirty="0" smtClean="0"/>
              <a:t>(mmagdy@vt.edu)</a:t>
            </a:r>
            <a:endParaRPr lang="en-US" dirty="0"/>
          </a:p>
        </p:txBody>
      </p:sp>
      <p:pic>
        <p:nvPicPr>
          <p:cNvPr id="1026" name="Picture 2" descr="http://www.lewas.centers.vt.edu/images/vt-logo-transparent-1200x2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137" y="6068568"/>
            <a:ext cx="3217203" cy="69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5300" y="1309076"/>
            <a:ext cx="8153400" cy="15574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6400" dirty="0" smtClean="0"/>
              <a:t>CS6604</a:t>
            </a:r>
          </a:p>
          <a:p>
            <a:pPr algn="ctr"/>
            <a:r>
              <a:rPr lang="en-US" sz="6400" dirty="0" smtClean="0"/>
              <a:t>Twitter Metadata</a:t>
            </a:r>
            <a:endParaRPr lang="en-US" sz="6400" dirty="0"/>
          </a:p>
        </p:txBody>
      </p:sp>
    </p:spTree>
    <p:extLst>
      <p:ext uri="{BB962C8B-B14F-4D97-AF65-F5344CB8AC3E}">
        <p14:creationId xmlns:p14="http://schemas.microsoft.com/office/powerpoint/2010/main" val="228399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Large number of tweet collections</a:t>
            </a:r>
          </a:p>
          <a:p>
            <a:pPr lvl="1"/>
            <a:r>
              <a:rPr lang="en-US" dirty="0" err="1" smtClean="0"/>
              <a:t>CTRNet</a:t>
            </a:r>
            <a:endParaRPr lang="en-US" dirty="0" smtClean="0"/>
          </a:p>
          <a:p>
            <a:pPr lvl="1"/>
            <a:r>
              <a:rPr lang="en-US" dirty="0" smtClean="0"/>
              <a:t>IDEAL</a:t>
            </a:r>
          </a:p>
          <a:p>
            <a:pPr lvl="1"/>
            <a:r>
              <a:rPr lang="en-US" dirty="0" smtClean="0"/>
              <a:t>QCRI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No collection level metadata </a:t>
            </a:r>
          </a:p>
          <a:p>
            <a:pPr marL="0" indent="0" algn="ctr">
              <a:buNone/>
            </a:pPr>
            <a:r>
              <a:rPr lang="en-US" sz="2400" dirty="0" smtClean="0"/>
              <a:t>+</a:t>
            </a:r>
          </a:p>
          <a:p>
            <a:pPr marL="0" indent="0" algn="ctr">
              <a:buNone/>
            </a:pPr>
            <a:r>
              <a:rPr lang="en-US" dirty="0" smtClean="0"/>
              <a:t>No easy merging solution </a:t>
            </a:r>
          </a:p>
          <a:p>
            <a:pPr marL="0" indent="0" algn="ctr">
              <a:buNone/>
            </a:pPr>
            <a:r>
              <a:rPr lang="en-US" sz="2400" dirty="0" smtClean="0"/>
              <a:t>=</a:t>
            </a:r>
          </a:p>
          <a:p>
            <a:pPr marL="0" indent="0" algn="ctr">
              <a:buNone/>
            </a:pPr>
            <a:r>
              <a:rPr lang="en-US" dirty="0"/>
              <a:t>P</a:t>
            </a:r>
            <a:r>
              <a:rPr lang="en-US" dirty="0" smtClean="0"/>
              <a:t>oor collaboration support</a:t>
            </a:r>
          </a:p>
        </p:txBody>
      </p:sp>
    </p:spTree>
    <p:extLst>
      <p:ext uri="{BB962C8B-B14F-4D97-AF65-F5344CB8AC3E}">
        <p14:creationId xmlns:p14="http://schemas.microsoft.com/office/powerpoint/2010/main" val="176129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Develop metadata standards for tweet collections</a:t>
            </a:r>
          </a:p>
          <a:p>
            <a:pPr lvl="1"/>
            <a:r>
              <a:rPr lang="en-US" sz="2200" dirty="0" smtClean="0"/>
              <a:t>start, end timestamps</a:t>
            </a:r>
          </a:p>
          <a:p>
            <a:pPr lvl="1"/>
            <a:r>
              <a:rPr lang="en-US" sz="2200" dirty="0" smtClean="0"/>
              <a:t>geographic coverage</a:t>
            </a:r>
          </a:p>
          <a:p>
            <a:pPr lvl="1"/>
            <a:r>
              <a:rPr lang="en-US" sz="2200" dirty="0" smtClean="0"/>
              <a:t>details of how collection was prepared</a:t>
            </a:r>
          </a:p>
          <a:p>
            <a:pPr lvl="2"/>
            <a:r>
              <a:rPr lang="en-US" sz="2000" dirty="0" smtClean="0"/>
              <a:t>Filtering</a:t>
            </a:r>
          </a:p>
          <a:p>
            <a:pPr lvl="2"/>
            <a:r>
              <a:rPr lang="en-US" sz="2000" dirty="0" smtClean="0"/>
              <a:t>Cleaning</a:t>
            </a:r>
          </a:p>
          <a:p>
            <a:pPr lvl="2"/>
            <a:r>
              <a:rPr lang="en-US" sz="2000" dirty="0"/>
              <a:t>E</a:t>
            </a:r>
            <a:r>
              <a:rPr lang="en-US" sz="2000" dirty="0" smtClean="0"/>
              <a:t>nriching</a:t>
            </a:r>
          </a:p>
          <a:p>
            <a:pPr lvl="2"/>
            <a:endParaRPr lang="en-US" sz="2000" dirty="0" smtClean="0"/>
          </a:p>
          <a:p>
            <a:r>
              <a:rPr lang="en-US" sz="2400" dirty="0" smtClean="0"/>
              <a:t>Create software package that merges and describes multiple collections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89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Provenance Model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Adapted from http://openprovenance.org/tutorial/slides/2-opm-semantics.pptx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507871" y="2496737"/>
            <a:ext cx="7286625" cy="3617912"/>
            <a:chOff x="928687" y="1620044"/>
            <a:chExt cx="7286625" cy="3617912"/>
          </a:xfrm>
        </p:grpSpPr>
        <p:sp>
          <p:nvSpPr>
            <p:cNvPr id="7" name="Oval 6"/>
            <p:cNvSpPr>
              <a:spLocks noChangeAspect="1" noChangeArrowheads="1"/>
            </p:cNvSpPr>
            <p:nvPr/>
          </p:nvSpPr>
          <p:spPr bwMode="auto">
            <a:xfrm>
              <a:off x="4897437" y="3567906"/>
              <a:ext cx="920750" cy="9223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A1</a:t>
              </a:r>
            </a:p>
          </p:txBody>
        </p:sp>
        <p:sp>
          <p:nvSpPr>
            <p:cNvPr id="8" name="Oval 7"/>
            <p:cNvSpPr>
              <a:spLocks noChangeAspect="1" noChangeArrowheads="1"/>
            </p:cNvSpPr>
            <p:nvPr/>
          </p:nvSpPr>
          <p:spPr bwMode="auto">
            <a:xfrm>
              <a:off x="7294562" y="3582194"/>
              <a:ext cx="920750" cy="9239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A2</a:t>
              </a:r>
            </a:p>
          </p:txBody>
        </p:sp>
        <p:sp>
          <p:nvSpPr>
            <p:cNvPr id="9" name="Rectangle 8"/>
            <p:cNvSpPr>
              <a:spLocks noChangeAspect="1" noChangeArrowheads="1"/>
            </p:cNvSpPr>
            <p:nvPr/>
          </p:nvSpPr>
          <p:spPr bwMode="auto">
            <a:xfrm>
              <a:off x="4897437" y="2323306"/>
              <a:ext cx="920750" cy="922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P1</a:t>
              </a:r>
            </a:p>
          </p:txBody>
        </p:sp>
        <p:sp>
          <p:nvSpPr>
            <p:cNvPr id="10" name="Rectangle 9"/>
            <p:cNvSpPr>
              <a:spLocks noChangeAspect="1" noChangeArrowheads="1"/>
            </p:cNvSpPr>
            <p:nvPr/>
          </p:nvSpPr>
          <p:spPr bwMode="auto">
            <a:xfrm>
              <a:off x="7294562" y="2353469"/>
              <a:ext cx="920750" cy="9223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P2</a:t>
              </a:r>
            </a:p>
          </p:txBody>
        </p:sp>
        <p:sp>
          <p:nvSpPr>
            <p:cNvPr id="11" name="Text Box 17"/>
            <p:cNvSpPr txBox="1">
              <a:spLocks noChangeAspect="1" noChangeArrowheads="1"/>
            </p:cNvSpPr>
            <p:nvPr/>
          </p:nvSpPr>
          <p:spPr bwMode="auto">
            <a:xfrm>
              <a:off x="5905499" y="2480469"/>
              <a:ext cx="128111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/>
                <a:t>wasTriggeredBy</a:t>
              </a:r>
            </a:p>
          </p:txBody>
        </p:sp>
        <p:sp>
          <p:nvSpPr>
            <p:cNvPr id="12" name="Text Box 18"/>
            <p:cNvSpPr txBox="1">
              <a:spLocks noChangeAspect="1" noChangeArrowheads="1"/>
            </p:cNvSpPr>
            <p:nvPr/>
          </p:nvSpPr>
          <p:spPr bwMode="auto">
            <a:xfrm>
              <a:off x="5905499" y="3691731"/>
              <a:ext cx="133191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/>
                <a:t>wasDerivedFrom</a:t>
              </a:r>
            </a:p>
          </p:txBody>
        </p:sp>
        <p:sp>
          <p:nvSpPr>
            <p:cNvPr id="13" name="Oval 12"/>
            <p:cNvSpPr>
              <a:spLocks noChangeAspect="1" noChangeArrowheads="1"/>
            </p:cNvSpPr>
            <p:nvPr/>
          </p:nvSpPr>
          <p:spPr bwMode="auto">
            <a:xfrm>
              <a:off x="928687" y="1620044"/>
              <a:ext cx="920750" cy="9223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A</a:t>
              </a:r>
            </a:p>
          </p:txBody>
        </p:sp>
        <p:sp>
          <p:nvSpPr>
            <p:cNvPr id="14" name="Rectangle 13"/>
            <p:cNvSpPr>
              <a:spLocks noChangeAspect="1" noChangeArrowheads="1"/>
            </p:cNvSpPr>
            <p:nvPr/>
          </p:nvSpPr>
          <p:spPr bwMode="auto">
            <a:xfrm>
              <a:off x="3327399" y="1664494"/>
              <a:ext cx="920750" cy="9223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P</a:t>
              </a:r>
            </a:p>
          </p:txBody>
        </p:sp>
        <p:sp>
          <p:nvSpPr>
            <p:cNvPr id="15" name="Text Box 22"/>
            <p:cNvSpPr txBox="1">
              <a:spLocks noChangeAspect="1" noChangeArrowheads="1"/>
            </p:cNvSpPr>
            <p:nvPr/>
          </p:nvSpPr>
          <p:spPr bwMode="auto">
            <a:xfrm>
              <a:off x="2233612" y="1891506"/>
              <a:ext cx="7239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/>
                <a:t>used(R)</a:t>
              </a:r>
            </a:p>
          </p:txBody>
        </p:sp>
        <p:sp>
          <p:nvSpPr>
            <p:cNvPr id="16" name="Oval 15"/>
            <p:cNvSpPr>
              <a:spLocks noChangeAspect="1" noChangeArrowheads="1"/>
            </p:cNvSpPr>
            <p:nvPr/>
          </p:nvSpPr>
          <p:spPr bwMode="auto">
            <a:xfrm>
              <a:off x="3332162" y="2990056"/>
              <a:ext cx="920750" cy="9223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A</a:t>
              </a:r>
            </a:p>
          </p:txBody>
        </p:sp>
        <p:sp>
          <p:nvSpPr>
            <p:cNvPr id="17" name="Rectangle 16"/>
            <p:cNvSpPr>
              <a:spLocks noChangeAspect="1" noChangeArrowheads="1"/>
            </p:cNvSpPr>
            <p:nvPr/>
          </p:nvSpPr>
          <p:spPr bwMode="auto">
            <a:xfrm>
              <a:off x="935037" y="2990056"/>
              <a:ext cx="920750" cy="922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P</a:t>
              </a:r>
            </a:p>
          </p:txBody>
        </p:sp>
        <p:sp>
          <p:nvSpPr>
            <p:cNvPr id="18" name="Line 26"/>
            <p:cNvSpPr>
              <a:spLocks noChangeAspect="1" noChangeShapeType="1"/>
            </p:cNvSpPr>
            <p:nvPr/>
          </p:nvSpPr>
          <p:spPr bwMode="auto">
            <a:xfrm flipH="1">
              <a:off x="1920874" y="3452019"/>
              <a:ext cx="13255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Text Box 27"/>
            <p:cNvSpPr txBox="1">
              <a:spLocks noChangeAspect="1" noChangeArrowheads="1"/>
            </p:cNvSpPr>
            <p:nvPr/>
          </p:nvSpPr>
          <p:spPr bwMode="auto">
            <a:xfrm>
              <a:off x="1801812" y="3115469"/>
              <a:ext cx="1560512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/>
                <a:t>wasGeneratedBy(R)</a:t>
              </a:r>
            </a:p>
          </p:txBody>
        </p:sp>
        <p:sp>
          <p:nvSpPr>
            <p:cNvPr id="20" name="Line 28"/>
            <p:cNvSpPr>
              <a:spLocks noChangeAspect="1" noChangeShapeType="1"/>
            </p:cNvSpPr>
            <p:nvPr/>
          </p:nvSpPr>
          <p:spPr bwMode="auto">
            <a:xfrm flipH="1">
              <a:off x="5883274" y="4006056"/>
              <a:ext cx="13255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Line 29"/>
            <p:cNvSpPr>
              <a:spLocks noChangeAspect="1" noChangeShapeType="1"/>
            </p:cNvSpPr>
            <p:nvPr/>
          </p:nvSpPr>
          <p:spPr bwMode="auto">
            <a:xfrm flipH="1">
              <a:off x="5883274" y="2794794"/>
              <a:ext cx="13255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Line 30"/>
            <p:cNvSpPr>
              <a:spLocks noChangeAspect="1" noChangeShapeType="1"/>
            </p:cNvSpPr>
            <p:nvPr/>
          </p:nvSpPr>
          <p:spPr bwMode="auto">
            <a:xfrm flipH="1">
              <a:off x="1916112" y="2126456"/>
              <a:ext cx="13255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AutoShape 32"/>
            <p:cNvSpPr>
              <a:spLocks noChangeAspect="1" noChangeArrowheads="1"/>
            </p:cNvSpPr>
            <p:nvPr/>
          </p:nvSpPr>
          <p:spPr bwMode="auto">
            <a:xfrm>
              <a:off x="935037" y="4315619"/>
              <a:ext cx="920750" cy="922337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Ag</a:t>
              </a:r>
            </a:p>
          </p:txBody>
        </p:sp>
        <p:sp>
          <p:nvSpPr>
            <p:cNvPr id="24" name="Rectangle 23"/>
            <p:cNvSpPr>
              <a:spLocks noChangeAspect="1" noChangeArrowheads="1"/>
            </p:cNvSpPr>
            <p:nvPr/>
          </p:nvSpPr>
          <p:spPr bwMode="auto">
            <a:xfrm>
              <a:off x="3355974" y="4315619"/>
              <a:ext cx="920750" cy="9223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P</a:t>
              </a:r>
            </a:p>
          </p:txBody>
        </p:sp>
        <p:sp>
          <p:nvSpPr>
            <p:cNvPr id="25" name="Text Box 34"/>
            <p:cNvSpPr txBox="1">
              <a:spLocks noChangeAspect="1" noChangeArrowheads="1"/>
            </p:cNvSpPr>
            <p:nvPr/>
          </p:nvSpPr>
          <p:spPr bwMode="auto">
            <a:xfrm>
              <a:off x="1873249" y="4483894"/>
              <a:ext cx="1533525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/>
                <a:t>wasControlledBy(R)</a:t>
              </a:r>
            </a:p>
          </p:txBody>
        </p:sp>
        <p:sp>
          <p:nvSpPr>
            <p:cNvPr id="26" name="Line 35"/>
            <p:cNvSpPr>
              <a:spLocks noChangeAspect="1" noChangeShapeType="1"/>
            </p:cNvSpPr>
            <p:nvPr/>
          </p:nvSpPr>
          <p:spPr bwMode="auto">
            <a:xfrm flipH="1">
              <a:off x="1873249" y="4775994"/>
              <a:ext cx="1398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584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provenance is not typically provided in standard collection data</a:t>
            </a:r>
          </a:p>
          <a:p>
            <a:r>
              <a:rPr lang="en-US" dirty="0" smtClean="0"/>
              <a:t>How to merge collections that come from any number of formats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80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2171</TotalTime>
  <Words>163</Words>
  <Application>Microsoft Office PowerPoint</Application>
  <PresentationFormat>On-screen Show (4:3)</PresentationFormat>
  <Paragraphs>55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 3</vt:lpstr>
      <vt:lpstr>Ion</vt:lpstr>
      <vt:lpstr> Michael Shuffett Virginia Tech Blacksburg, VA shuffett@cs.vt.edu</vt:lpstr>
      <vt:lpstr>Background</vt:lpstr>
      <vt:lpstr>Project Goals</vt:lpstr>
      <vt:lpstr>Open Provenance Model</vt:lpstr>
      <vt:lpstr>Challenges</vt:lpstr>
    </vt:vector>
  </TitlesOfParts>
  <Company>Virginia 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Shuffett</dc:creator>
  <cp:lastModifiedBy>Michael Shuffett</cp:lastModifiedBy>
  <cp:revision>11</cp:revision>
  <dcterms:created xsi:type="dcterms:W3CDTF">2014-03-04T07:56:54Z</dcterms:created>
  <dcterms:modified xsi:type="dcterms:W3CDTF">2014-03-05T20:07:59Z</dcterms:modified>
</cp:coreProperties>
</file>