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Lato"/>
      <p:regular r:id="rId20"/>
      <p:bold r:id="rId21"/>
      <p:italic r:id="rId22"/>
      <p:boldItalic r:id="rId23"/>
    </p:embeddedFont>
    <p:embeddedFont>
      <p:font typeface="Average"/>
      <p:regular r:id="rId24"/>
    </p:embeddedFont>
    <p:embeddedFont>
      <p:font typeface="Oswald"/>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C554A56-3C26-49E8-8A0C-E0754EDA71C8}">
  <a:tblStyle styleId="{EC554A56-3C26-49E8-8A0C-E0754EDA71C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D23CA6E-03BD-4B6A-977A-E0CAF481082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22" Type="http://schemas.openxmlformats.org/officeDocument/2006/relationships/font" Target="fonts/Lato-italic.fntdata"/><Relationship Id="rId21" Type="http://schemas.openxmlformats.org/officeDocument/2006/relationships/font" Target="fonts/Lato-bold.fntdata"/><Relationship Id="rId24" Type="http://schemas.openxmlformats.org/officeDocument/2006/relationships/font" Target="fonts/Average-regular.fntdata"/><Relationship Id="rId23"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Oswald-bold.fntdata"/><Relationship Id="rId25" Type="http://schemas.openxmlformats.org/officeDocument/2006/relationships/font" Target="fonts/Oswald-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Speaker: Jessie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Plan on 11 minutes</a:t>
            </a:r>
            <a:endParaRPr/>
          </a:p>
          <a:p>
            <a:pPr indent="0" lvl="0" marL="0" rtl="0" algn="l">
              <a:spcBef>
                <a:spcPts val="0"/>
              </a:spcBef>
              <a:spcAft>
                <a:spcPts val="0"/>
              </a:spcAft>
              <a:buNone/>
            </a:pPr>
            <a:r>
              <a:rPr lang="en" sz="1200">
                <a:solidFill>
                  <a:srgbClr val="222222"/>
                </a:solidFill>
                <a:highlight>
                  <a:srgbClr val="FFFFFF"/>
                </a:highlight>
                <a:latin typeface="Lato"/>
                <a:ea typeface="Lato"/>
                <a:cs typeface="Lato"/>
                <a:sym typeface="Lato"/>
              </a:rPr>
              <a:t>"The final presentation will cover testing and assessment, as well as deliverables, accomplishments, lessons learned, and ideas for the future." It will be a summary of the work and results of your project.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f960e02e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7f960e02e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Taylor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7f960e02e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7f960e02e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Shane</a:t>
            </a:r>
            <a:endParaRPr/>
          </a:p>
          <a:p>
            <a:pPr indent="0" lvl="0" marL="0" rtl="0" algn="l">
              <a:spcBef>
                <a:spcPts val="0"/>
              </a:spcBef>
              <a:spcAft>
                <a:spcPts val="0"/>
              </a:spcAft>
              <a:buNone/>
            </a:pPr>
            <a:r>
              <a:rPr lang="en"/>
              <a:t>Throughout this project we learned a lot about working together and in the end we came to an </a:t>
            </a:r>
            <a:r>
              <a:rPr lang="en"/>
              <a:t>understanding</a:t>
            </a:r>
            <a:r>
              <a:rPr lang="en"/>
              <a:t> of what was needed to complete this project.  We discovered very early on that communication was key and our primary form of communication between group members was through GroupMe.  We communicated with our client through email and weekly meetings.  Over time we realized it was better to present updates when completed rather than waiting for client meetings as this allowed items to be fixed beforehand so meetings would continue </a:t>
            </a:r>
            <a:r>
              <a:rPr lang="en"/>
              <a:t>without</a:t>
            </a:r>
            <a:r>
              <a:rPr lang="en"/>
              <a:t> a hitch.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Just like everyone else the transition to meeting on zoom was difficult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f960e02e0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7f960e02e0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Taylor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6e8f6da7e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6e8f6da7e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Speaker: Shane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6e8f6da7ef_0_3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6e8f6da7ef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Speaker: Jessie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72edaa254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72edaa25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Speaker: Jessie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7fbd6735c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7fbd6735c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Speaker: Taylor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7f960e02e0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7f960e02e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Topic Analysis - we identified the most common topics in the tweets. We separated the tweets between personal accounts, and verified accounts like news sources or companies. The visualization identifies groups of topics that have similar words, and analysis is done on the most common one-word, two-word, and multi-word topics.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7522dfec51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522dfec51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an example of two-word analysis on verified or brand accounts. The three circles represents topic groups, in this case Group 1 focuses on power plants and loss of electricity, Group 2 focuses more on the magnitude and severity of the earthquake, and Group 3 focuses generally on damage from the earthquake. The Top 30 terms lists shows phrases like “power plant”, “magnitude earthquake”, and “damage inside”.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7522dfec51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522dfec51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completing the analysis and visualizations, we noticed some differences between how individuals and official accounts discuss the earthquake. Both types of accounts mentioned power outages, as that was the main side effect of the earthquake. Both types mentioned homeless as a result of the earthquake, but individual accounts emphasized this more, with phrases such as “thousands of residents sleeping in their cars”. Official accounts talked more generally about the government, public health and emergency response. Individual accounts talked about government response as well, but focused more on people waiting for federal aid, and individuals tended to specifically mention the trump administration. Another topic that was more popular among individuals was a church in guayanilla that was damaged as a result of the earthquake, that was a very popular topic that probably resonated with residents of puerto rico.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f960e02e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f960e02e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receiving feedback on our poster, we made a few improvements - including altering certain graphs and bolding keywords. Since earthquakes cannot be predicted and, therefore, cannot be prepared for, the two graphs highlighting preparation only were removed. After finalizing the poster, we submitted it to VTechWorks with our final report and submitted a write up on the poster to the conference website.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83e939bec4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83e939bec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is an image of the updated poster.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late">
    <p:bg>
      <p:bgPr>
        <a:solidFill>
          <a:srgbClr val="073763"/>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7622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Twitter Disaster Behavior</a:t>
            </a:r>
            <a:endParaRPr/>
          </a:p>
        </p:txBody>
      </p:sp>
      <p:sp>
        <p:nvSpPr>
          <p:cNvPr id="60" name="Google Shape;60;p13"/>
          <p:cNvSpPr txBox="1"/>
          <p:nvPr>
            <p:ph idx="1" type="subTitle"/>
          </p:nvPr>
        </p:nvSpPr>
        <p:spPr>
          <a:xfrm>
            <a:off x="671250" y="1563851"/>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rPr b="1" lang="en"/>
              <a:t>Group 15</a:t>
            </a:r>
            <a:endParaRPr b="1"/>
          </a:p>
          <a:p>
            <a:pPr indent="0" lvl="0" marL="0" rtl="0" algn="ctr">
              <a:spcBef>
                <a:spcPts val="0"/>
              </a:spcBef>
              <a:spcAft>
                <a:spcPts val="0"/>
              </a:spcAft>
              <a:buNone/>
            </a:pPr>
            <a:r>
              <a:rPr lang="en" sz="1800"/>
              <a:t>Kayley Bogemann, Shane Burchard, Jessie Butler, Austin Spencer, Taylor Thackaberry</a:t>
            </a:r>
            <a:endParaRPr sz="1800"/>
          </a:p>
          <a:p>
            <a:pPr indent="0" lvl="0" marL="0" rtl="0" algn="l">
              <a:spcBef>
                <a:spcPts val="0"/>
              </a:spcBef>
              <a:spcAft>
                <a:spcPts val="0"/>
              </a:spcAft>
              <a:buNone/>
            </a:pPr>
            <a:r>
              <a:t/>
            </a:r>
            <a:endParaRPr/>
          </a:p>
          <a:p>
            <a:pPr indent="0" lvl="0" marL="0" rtl="0" algn="ctr">
              <a:spcBef>
                <a:spcPts val="0"/>
              </a:spcBef>
              <a:spcAft>
                <a:spcPts val="0"/>
              </a:spcAft>
              <a:buNone/>
            </a:pPr>
            <a:r>
              <a:rPr b="1" lang="en" sz="1400"/>
              <a:t>CS 4624: Multimedia, Hypertext, and Information Access</a:t>
            </a:r>
            <a:endParaRPr b="1" sz="1400"/>
          </a:p>
          <a:p>
            <a:pPr indent="0" lvl="0" marL="0" rtl="0" algn="ctr">
              <a:spcBef>
                <a:spcPts val="0"/>
              </a:spcBef>
              <a:spcAft>
                <a:spcPts val="0"/>
              </a:spcAft>
              <a:buNone/>
            </a:pPr>
            <a:r>
              <a:rPr lang="en" sz="1400"/>
              <a:t>Dr. Fox</a:t>
            </a:r>
            <a:endParaRPr sz="1400"/>
          </a:p>
          <a:p>
            <a:pPr indent="0" lvl="0" marL="0" rtl="0" algn="ctr">
              <a:spcBef>
                <a:spcPts val="0"/>
              </a:spcBef>
              <a:spcAft>
                <a:spcPts val="0"/>
              </a:spcAft>
              <a:buNone/>
            </a:pPr>
            <a:r>
              <a:rPr lang="en" sz="1400"/>
              <a:t>Virginia Tech, </a:t>
            </a:r>
            <a:r>
              <a:rPr lang="en" sz="1400"/>
              <a:t>Blacksburg</a:t>
            </a:r>
            <a:r>
              <a:rPr lang="en" sz="1400"/>
              <a:t>, VA 24061</a:t>
            </a:r>
            <a:endParaRPr sz="1400"/>
          </a:p>
          <a:p>
            <a:pPr indent="0" lvl="0" marL="0" rtl="0" algn="l">
              <a:spcBef>
                <a:spcPts val="0"/>
              </a:spcBef>
              <a:spcAft>
                <a:spcPts val="0"/>
              </a:spcAft>
              <a:buNone/>
            </a:pPr>
            <a:r>
              <a:t/>
            </a:r>
            <a:endParaRPr sz="1400"/>
          </a:p>
          <a:p>
            <a:pPr indent="0" lvl="0" marL="0" rtl="0" algn="ctr">
              <a:spcBef>
                <a:spcPts val="0"/>
              </a:spcBef>
              <a:spcAft>
                <a:spcPts val="0"/>
              </a:spcAft>
              <a:buNone/>
            </a:pPr>
            <a:r>
              <a:t/>
            </a:r>
            <a:endParaRPr sz="1400"/>
          </a:p>
          <a:p>
            <a:pPr indent="0" lvl="0" marL="0" rtl="0" algn="ctr">
              <a:spcBef>
                <a:spcPts val="0"/>
              </a:spcBef>
              <a:spcAft>
                <a:spcPts val="0"/>
              </a:spcAft>
              <a:buNone/>
            </a:pPr>
            <a:r>
              <a:t/>
            </a:r>
            <a:endParaRPr sz="1400"/>
          </a:p>
          <a:p>
            <a:pPr indent="0" lvl="0" marL="0" rtl="0" algn="ctr">
              <a:spcBef>
                <a:spcPts val="0"/>
              </a:spcBef>
              <a:spcAft>
                <a:spcPts val="0"/>
              </a:spcAft>
              <a:buNone/>
            </a:pPr>
            <a:r>
              <a:t/>
            </a:r>
            <a:endParaRPr/>
          </a:p>
        </p:txBody>
      </p:sp>
      <p:sp>
        <p:nvSpPr>
          <p:cNvPr id="61" name="Google Shape;61;p13"/>
          <p:cNvSpPr txBox="1"/>
          <p:nvPr/>
        </p:nvSpPr>
        <p:spPr>
          <a:xfrm>
            <a:off x="3072000" y="2409050"/>
            <a:ext cx="3000000" cy="426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April 30, 2020</a:t>
            </a:r>
            <a:endParaRPr sz="1800">
              <a:solidFill>
                <a:schemeClr val="accent3"/>
              </a:solidFill>
              <a:latin typeface="Average"/>
              <a:ea typeface="Average"/>
              <a:cs typeface="Average"/>
              <a:sym typeface="Averag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a:t>
            </a:r>
            <a:endParaRPr/>
          </a:p>
        </p:txBody>
      </p:sp>
      <p:sp>
        <p:nvSpPr>
          <p:cNvPr id="122" name="Google Shape;122;p22"/>
          <p:cNvSpPr txBox="1"/>
          <p:nvPr>
            <p:ph idx="1" type="body"/>
          </p:nvPr>
        </p:nvSpPr>
        <p:spPr>
          <a:xfrm>
            <a:off x="311700" y="9238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Difficult to filter out irrelevant information</a:t>
            </a:r>
            <a:r>
              <a:rPr lang="en"/>
              <a:t> on Twitter</a:t>
            </a:r>
            <a:endParaRPr sz="1800"/>
          </a:p>
          <a:p>
            <a:pPr indent="-342900" lvl="0" marL="457200" rtl="0" algn="l">
              <a:spcBef>
                <a:spcPts val="0"/>
              </a:spcBef>
              <a:spcAft>
                <a:spcPts val="0"/>
              </a:spcAft>
              <a:buSzPts val="1800"/>
              <a:buChar char="●"/>
            </a:pPr>
            <a:r>
              <a:rPr lang="en"/>
              <a:t>Forecasted events, such as Hurricane Maria</a:t>
            </a:r>
            <a:endParaRPr/>
          </a:p>
          <a:p>
            <a:pPr indent="-342900" lvl="1" marL="914400" rtl="0" algn="l">
              <a:spcBef>
                <a:spcPts val="0"/>
              </a:spcBef>
              <a:spcAft>
                <a:spcPts val="0"/>
              </a:spcAft>
              <a:buSzPts val="1800"/>
              <a:buChar char="○"/>
            </a:pPr>
            <a:r>
              <a:rPr lang="en" sz="1800"/>
              <a:t>Much more data leading up to the event</a:t>
            </a:r>
            <a:endParaRPr sz="1800"/>
          </a:p>
          <a:p>
            <a:pPr indent="-342900" lvl="1" marL="914400" rtl="0" algn="l">
              <a:spcBef>
                <a:spcPts val="0"/>
              </a:spcBef>
              <a:spcAft>
                <a:spcPts val="0"/>
              </a:spcAft>
              <a:buSzPts val="1800"/>
              <a:buChar char="○"/>
            </a:pPr>
            <a:r>
              <a:rPr lang="en" sz="1800"/>
              <a:t>Geolocation of tweets showed the path Hurricane Maria followed</a:t>
            </a:r>
            <a:endParaRPr sz="1800"/>
          </a:p>
          <a:p>
            <a:pPr indent="-342900" lvl="0" marL="457200" rtl="0" algn="l">
              <a:spcBef>
                <a:spcPts val="0"/>
              </a:spcBef>
              <a:spcAft>
                <a:spcPts val="0"/>
              </a:spcAft>
              <a:buSzPts val="1800"/>
              <a:buChar char="●"/>
            </a:pPr>
            <a:r>
              <a:rPr lang="en"/>
              <a:t>Unpredicted events, such as earthquakes</a:t>
            </a:r>
            <a:endParaRPr/>
          </a:p>
          <a:p>
            <a:pPr indent="-342900" lvl="1" marL="914400" rtl="0" algn="l">
              <a:spcBef>
                <a:spcPts val="0"/>
              </a:spcBef>
              <a:spcAft>
                <a:spcPts val="0"/>
              </a:spcAft>
              <a:buSzPts val="1800"/>
              <a:buChar char="○"/>
            </a:pPr>
            <a:r>
              <a:rPr lang="en" sz="1800"/>
              <a:t>Sharp spikes of activity with the sporadic aftershocks</a:t>
            </a:r>
            <a:endParaRPr sz="1800"/>
          </a:p>
          <a:p>
            <a:pPr indent="-342900" lvl="0" marL="457200" rtl="0" algn="l">
              <a:spcBef>
                <a:spcPts val="0"/>
              </a:spcBef>
              <a:spcAft>
                <a:spcPts val="0"/>
              </a:spcAft>
              <a:buSzPts val="1800"/>
              <a:buChar char="●"/>
            </a:pPr>
            <a:r>
              <a:rPr lang="en"/>
              <a:t>Tweet activity overall decreases over the time period</a:t>
            </a:r>
            <a:endParaRPr/>
          </a:p>
        </p:txBody>
      </p:sp>
      <p:pic>
        <p:nvPicPr>
          <p:cNvPr id="123" name="Google Shape;123;p22"/>
          <p:cNvPicPr preferRelativeResize="0"/>
          <p:nvPr/>
        </p:nvPicPr>
        <p:blipFill>
          <a:blip r:embed="rId3">
            <a:alphaModFix/>
          </a:blip>
          <a:stretch>
            <a:fillRect/>
          </a:stretch>
        </p:blipFill>
        <p:spPr>
          <a:xfrm>
            <a:off x="14300" y="3622937"/>
            <a:ext cx="9144000" cy="127226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29" name="Google Shape;129;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Importance of communication</a:t>
            </a:r>
            <a:endParaRPr/>
          </a:p>
          <a:p>
            <a:pPr indent="-342900" lvl="1" marL="914400" rtl="0" algn="l">
              <a:spcBef>
                <a:spcPts val="0"/>
              </a:spcBef>
              <a:spcAft>
                <a:spcPts val="0"/>
              </a:spcAft>
              <a:buSzPts val="1800"/>
              <a:buChar char="○"/>
            </a:pPr>
            <a:r>
              <a:rPr lang="en" sz="1800"/>
              <a:t>GroupMe</a:t>
            </a:r>
            <a:endParaRPr sz="1800"/>
          </a:p>
          <a:p>
            <a:pPr indent="-342900" lvl="1" marL="914400" rtl="0" algn="l">
              <a:spcBef>
                <a:spcPts val="0"/>
              </a:spcBef>
              <a:spcAft>
                <a:spcPts val="0"/>
              </a:spcAft>
              <a:buSzPts val="1800"/>
              <a:buChar char="○"/>
            </a:pPr>
            <a:r>
              <a:rPr lang="en" sz="1800"/>
              <a:t>Important to give updates as soon as possible</a:t>
            </a:r>
            <a:endParaRPr sz="1800"/>
          </a:p>
          <a:p>
            <a:pPr indent="-342900" lvl="0" marL="457200" rtl="0" algn="l">
              <a:spcBef>
                <a:spcPts val="0"/>
              </a:spcBef>
              <a:spcAft>
                <a:spcPts val="0"/>
              </a:spcAft>
              <a:buSzPts val="1800"/>
              <a:buChar char="●"/>
            </a:pPr>
            <a:r>
              <a:rPr lang="en"/>
              <a:t>Transition to Zoom meetings was difficult</a:t>
            </a:r>
            <a:endParaRPr/>
          </a:p>
          <a:p>
            <a:pPr indent="-342900" lvl="1" marL="914400" rtl="0" algn="l">
              <a:spcBef>
                <a:spcPts val="0"/>
              </a:spcBef>
              <a:spcAft>
                <a:spcPts val="0"/>
              </a:spcAft>
              <a:buSzPts val="1800"/>
              <a:buChar char="○"/>
            </a:pPr>
            <a:r>
              <a:rPr lang="en" sz="1800"/>
              <a:t>Varying levels of internet quality</a:t>
            </a:r>
            <a:endParaRPr sz="1800"/>
          </a:p>
          <a:p>
            <a:pPr indent="-342900" lvl="1" marL="914400" rtl="0" algn="l">
              <a:spcBef>
                <a:spcPts val="0"/>
              </a:spcBef>
              <a:spcAft>
                <a:spcPts val="0"/>
              </a:spcAft>
              <a:buSzPts val="1800"/>
              <a:buChar char="○"/>
            </a:pPr>
            <a:r>
              <a:rPr lang="en" sz="1800"/>
              <a:t>Not all team members could attend all meetings</a:t>
            </a:r>
            <a:endParaRPr sz="1800"/>
          </a:p>
          <a:p>
            <a:pPr indent="-342900" lvl="0" marL="457200" rtl="0" algn="l">
              <a:spcBef>
                <a:spcPts val="0"/>
              </a:spcBef>
              <a:spcAft>
                <a:spcPts val="0"/>
              </a:spcAft>
              <a:buSzPts val="1800"/>
              <a:buChar char="●"/>
            </a:pPr>
            <a:r>
              <a:rPr lang="en"/>
              <a:t>Creating clearer project goals and deliverables</a:t>
            </a:r>
            <a:endParaRPr/>
          </a:p>
          <a:p>
            <a:pPr indent="-342900" lvl="1" marL="914400" rtl="0" algn="l">
              <a:spcBef>
                <a:spcPts val="0"/>
              </a:spcBef>
              <a:spcAft>
                <a:spcPts val="0"/>
              </a:spcAft>
              <a:buSzPts val="1800"/>
              <a:buChar char="○"/>
            </a:pPr>
            <a:r>
              <a:rPr lang="en" sz="1800"/>
              <a:t>Planning ahead</a:t>
            </a: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135" name="Google Shape;135;p24"/>
          <p:cNvSpPr txBox="1"/>
          <p:nvPr>
            <p:ph idx="1" type="body"/>
          </p:nvPr>
        </p:nvSpPr>
        <p:spPr>
          <a:xfrm>
            <a:off x="311700" y="1152475"/>
            <a:ext cx="5129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Analysis we conducted could be expanded</a:t>
            </a:r>
            <a:endParaRPr/>
          </a:p>
          <a:p>
            <a:pPr indent="-317500" lvl="1" marL="914400" rtl="0" algn="l">
              <a:spcBef>
                <a:spcPts val="0"/>
              </a:spcBef>
              <a:spcAft>
                <a:spcPts val="0"/>
              </a:spcAft>
              <a:buSzPts val="1400"/>
              <a:buChar char="○"/>
            </a:pPr>
            <a:r>
              <a:rPr lang="en"/>
              <a:t>COVID-19, future natural disasters</a:t>
            </a:r>
            <a:endParaRPr/>
          </a:p>
          <a:p>
            <a:pPr indent="-342900" lvl="0" marL="457200" rtl="0" algn="l">
              <a:spcBef>
                <a:spcPts val="0"/>
              </a:spcBef>
              <a:spcAft>
                <a:spcPts val="0"/>
              </a:spcAft>
              <a:buSzPts val="1800"/>
              <a:buChar char="●"/>
            </a:pPr>
            <a:r>
              <a:rPr lang="en"/>
              <a:t>Storage of data into SQL Database</a:t>
            </a:r>
            <a:endParaRPr/>
          </a:p>
          <a:p>
            <a:pPr indent="-317500" lvl="1" marL="914400" rtl="0" algn="l">
              <a:spcBef>
                <a:spcPts val="0"/>
              </a:spcBef>
              <a:spcAft>
                <a:spcPts val="0"/>
              </a:spcAft>
              <a:buSzPts val="1400"/>
              <a:buChar char="○"/>
            </a:pPr>
            <a:r>
              <a:rPr lang="en"/>
              <a:t>Python analysis ran slow </a:t>
            </a:r>
            <a:endParaRPr/>
          </a:p>
          <a:p>
            <a:pPr indent="-342900" lvl="0" marL="457200" rtl="0" algn="l">
              <a:spcBef>
                <a:spcPts val="0"/>
              </a:spcBef>
              <a:spcAft>
                <a:spcPts val="0"/>
              </a:spcAft>
              <a:buSzPts val="1800"/>
              <a:buChar char="●"/>
            </a:pPr>
            <a:r>
              <a:rPr lang="en"/>
              <a:t>Implementation of other Natural Language Processing Techniques</a:t>
            </a:r>
            <a:endParaRPr/>
          </a:p>
          <a:p>
            <a:pPr indent="-317500" lvl="1" marL="914400" rtl="0" algn="l">
              <a:spcBef>
                <a:spcPts val="0"/>
              </a:spcBef>
              <a:spcAft>
                <a:spcPts val="0"/>
              </a:spcAft>
              <a:buSzPts val="1400"/>
              <a:buChar char="○"/>
            </a:pPr>
            <a:r>
              <a:rPr lang="en"/>
              <a:t>Our topic analysis used </a:t>
            </a:r>
            <a:r>
              <a:rPr lang="en"/>
              <a:t>pyLDAvis.gensim, nltk</a:t>
            </a:r>
            <a:endParaRPr/>
          </a:p>
          <a:p>
            <a:pPr indent="-317500" lvl="1" marL="914400" rtl="0" algn="l">
              <a:spcBef>
                <a:spcPts val="0"/>
              </a:spcBef>
              <a:spcAft>
                <a:spcPts val="0"/>
              </a:spcAft>
              <a:buSzPts val="1400"/>
              <a:buChar char="○"/>
            </a:pPr>
            <a:r>
              <a:rPr lang="en"/>
              <a:t>spaCy</a:t>
            </a:r>
            <a:endParaRPr/>
          </a:p>
          <a:p>
            <a:pPr indent="-317500" lvl="1" marL="914400" rtl="0" algn="l">
              <a:spcBef>
                <a:spcPts val="0"/>
              </a:spcBef>
              <a:spcAft>
                <a:spcPts val="0"/>
              </a:spcAft>
              <a:buSzPts val="1400"/>
              <a:buChar char="○"/>
            </a:pPr>
            <a:r>
              <a:rPr lang="en"/>
              <a:t>Prepare the dataset for deep learning</a:t>
            </a:r>
            <a:endParaRPr/>
          </a:p>
        </p:txBody>
      </p:sp>
      <p:pic>
        <p:nvPicPr>
          <p:cNvPr id="136" name="Google Shape;136;p24"/>
          <p:cNvPicPr preferRelativeResize="0"/>
          <p:nvPr/>
        </p:nvPicPr>
        <p:blipFill>
          <a:blip r:embed="rId3">
            <a:alphaModFix/>
          </a:blip>
          <a:stretch>
            <a:fillRect/>
          </a:stretch>
        </p:blipFill>
        <p:spPr>
          <a:xfrm>
            <a:off x="6109975" y="962900"/>
            <a:ext cx="2689200" cy="3526820"/>
          </a:xfrm>
          <a:prstGeom prst="rect">
            <a:avLst/>
          </a:prstGeom>
          <a:noFill/>
          <a:ln>
            <a:noFill/>
          </a:ln>
        </p:spPr>
      </p:pic>
      <p:sp>
        <p:nvSpPr>
          <p:cNvPr id="137" name="Google Shape;137;p24"/>
          <p:cNvSpPr txBox="1"/>
          <p:nvPr/>
        </p:nvSpPr>
        <p:spPr>
          <a:xfrm>
            <a:off x="0" y="4849350"/>
            <a:ext cx="74376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accent3"/>
                </a:solidFill>
                <a:latin typeface="Average"/>
                <a:ea typeface="Average"/>
                <a:cs typeface="Average"/>
                <a:sym typeface="Average"/>
              </a:rPr>
              <a:t>Image: </a:t>
            </a:r>
            <a:r>
              <a:rPr lang="en" sz="1000">
                <a:solidFill>
                  <a:schemeClr val="accent3"/>
                </a:solidFill>
                <a:latin typeface="Average"/>
                <a:ea typeface="Average"/>
                <a:cs typeface="Average"/>
                <a:sym typeface="Average"/>
              </a:rPr>
              <a:t>https://www.amazon.com/Natural-Language-Processing-Python-Analyzing/dp/0596516495</a:t>
            </a:r>
            <a:endParaRPr sz="1000">
              <a:solidFill>
                <a:schemeClr val="accent3"/>
              </a:solidFill>
              <a:latin typeface="Average"/>
              <a:ea typeface="Average"/>
              <a:cs typeface="Average"/>
              <a:sym typeface="Averag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a:t>
            </a:r>
            <a:endParaRPr/>
          </a:p>
        </p:txBody>
      </p:sp>
      <p:sp>
        <p:nvSpPr>
          <p:cNvPr id="143" name="Google Shape;143;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Professor: Dr. Edward A. Fox</a:t>
            </a:r>
            <a:endParaRPr/>
          </a:p>
          <a:p>
            <a:pPr indent="-342900" lvl="0" marL="457200" rtl="0" algn="l">
              <a:spcBef>
                <a:spcPts val="0"/>
              </a:spcBef>
              <a:spcAft>
                <a:spcPts val="0"/>
              </a:spcAft>
              <a:buSzPts val="1800"/>
              <a:buChar char="●"/>
            </a:pPr>
            <a:r>
              <a:rPr lang="en"/>
              <a:t>Client: Alice Song</a:t>
            </a:r>
            <a:endParaRPr/>
          </a:p>
          <a:p>
            <a:pPr indent="-342900" lvl="0" marL="457200" rtl="0" algn="l">
              <a:spcBef>
                <a:spcPts val="0"/>
              </a:spcBef>
              <a:spcAft>
                <a:spcPts val="0"/>
              </a:spcAft>
              <a:buSzPts val="1800"/>
              <a:buChar char="●"/>
            </a:pPr>
            <a:r>
              <a:rPr lang="en"/>
              <a:t>“Collaborative Research: Coordinated, Behaviorally-Aware Recovery for Transportation and Power Disruptions” (NSF-CMMI-1638207) </a:t>
            </a:r>
            <a:endParaRPr/>
          </a:p>
        </p:txBody>
      </p:sp>
      <p:sp>
        <p:nvSpPr>
          <p:cNvPr id="144" name="Google Shape;144;p25"/>
          <p:cNvSpPr txBox="1"/>
          <p:nvPr>
            <p:ph type="title"/>
          </p:nvPr>
        </p:nvSpPr>
        <p:spPr>
          <a:xfrm>
            <a:off x="311700" y="2959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145" name="Google Shape;145;p25"/>
          <p:cNvSpPr txBox="1"/>
          <p:nvPr>
            <p:ph idx="1" type="body"/>
          </p:nvPr>
        </p:nvSpPr>
        <p:spPr>
          <a:xfrm>
            <a:off x="311700" y="35146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Work from previous semester with Hurricane Irma (Google Drive)</a:t>
            </a:r>
            <a:endParaRPr/>
          </a:p>
          <a:p>
            <a:pPr indent="0" lvl="0" marL="0" rtl="0" algn="l">
              <a:spcBef>
                <a:spcPts val="1600"/>
              </a:spcBef>
              <a:spcAft>
                <a:spcPts val="1600"/>
              </a:spcAft>
              <a:buNone/>
            </a:pPr>
            <a:r>
              <a:t/>
            </a:r>
            <a:endParaRPr/>
          </a:p>
        </p:txBody>
      </p:sp>
      <p:pic>
        <p:nvPicPr>
          <p:cNvPr id="146" name="Google Shape;146;p25"/>
          <p:cNvPicPr preferRelativeResize="0"/>
          <p:nvPr/>
        </p:nvPicPr>
        <p:blipFill>
          <a:blip r:embed="rId3">
            <a:alphaModFix/>
          </a:blip>
          <a:stretch>
            <a:fillRect/>
          </a:stretch>
        </p:blipFill>
        <p:spPr>
          <a:xfrm>
            <a:off x="6985725" y="333028"/>
            <a:ext cx="1483026" cy="1112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67" name="Google Shape;67;p14"/>
          <p:cNvSpPr txBox="1"/>
          <p:nvPr>
            <p:ph idx="1" type="body"/>
          </p:nvPr>
        </p:nvSpPr>
        <p:spPr>
          <a:xfrm>
            <a:off x="311700" y="10177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Topics to be discussed:</a:t>
            </a:r>
            <a:endParaRPr/>
          </a:p>
          <a:p>
            <a:pPr indent="-342900" lvl="0" marL="914400" rtl="0" algn="l">
              <a:spcBef>
                <a:spcPts val="1600"/>
              </a:spcBef>
              <a:spcAft>
                <a:spcPts val="0"/>
              </a:spcAft>
              <a:buSzPts val="1800"/>
              <a:buAutoNum type="arabicPeriod"/>
            </a:pPr>
            <a:r>
              <a:rPr lang="en"/>
              <a:t>Project Recap</a:t>
            </a:r>
            <a:endParaRPr/>
          </a:p>
          <a:p>
            <a:pPr indent="-342900" lvl="0" marL="914400" rtl="0" algn="l">
              <a:spcBef>
                <a:spcPts val="0"/>
              </a:spcBef>
              <a:spcAft>
                <a:spcPts val="0"/>
              </a:spcAft>
              <a:buSzPts val="1800"/>
              <a:buAutoNum type="arabicPeriod"/>
            </a:pPr>
            <a:r>
              <a:rPr lang="en"/>
              <a:t>Work Completed</a:t>
            </a:r>
            <a:endParaRPr/>
          </a:p>
          <a:p>
            <a:pPr indent="-317500" lvl="1" marL="1371600" rtl="0" algn="l">
              <a:spcBef>
                <a:spcPts val="0"/>
              </a:spcBef>
              <a:spcAft>
                <a:spcPts val="0"/>
              </a:spcAft>
              <a:buSzPts val="1400"/>
              <a:buAutoNum type="alphaLcPeriod"/>
            </a:pPr>
            <a:r>
              <a:rPr lang="en"/>
              <a:t>Project Timeline</a:t>
            </a:r>
            <a:endParaRPr/>
          </a:p>
          <a:p>
            <a:pPr indent="-317500" lvl="1" marL="1371600" rtl="0" algn="l">
              <a:spcBef>
                <a:spcPts val="0"/>
              </a:spcBef>
              <a:spcAft>
                <a:spcPts val="0"/>
              </a:spcAft>
              <a:buSzPts val="1400"/>
              <a:buAutoNum type="alphaLcPeriod"/>
            </a:pPr>
            <a:r>
              <a:rPr lang="en"/>
              <a:t>Topic Analysis</a:t>
            </a:r>
            <a:endParaRPr/>
          </a:p>
          <a:p>
            <a:pPr indent="-317500" lvl="1" marL="1371600" rtl="0" algn="l">
              <a:spcBef>
                <a:spcPts val="0"/>
              </a:spcBef>
              <a:spcAft>
                <a:spcPts val="0"/>
              </a:spcAft>
              <a:buSzPts val="1400"/>
              <a:buAutoNum type="alphaLcPeriod"/>
            </a:pPr>
            <a:r>
              <a:rPr lang="en"/>
              <a:t>Deliverable: Poster</a:t>
            </a:r>
            <a:endParaRPr/>
          </a:p>
          <a:p>
            <a:pPr indent="-342900" lvl="0" marL="914400" rtl="0" algn="l">
              <a:spcBef>
                <a:spcPts val="0"/>
              </a:spcBef>
              <a:spcAft>
                <a:spcPts val="0"/>
              </a:spcAft>
              <a:buSzPts val="1800"/>
              <a:buAutoNum type="arabicPeriod"/>
            </a:pPr>
            <a:r>
              <a:rPr lang="en"/>
              <a:t>Conclusions</a:t>
            </a:r>
            <a:endParaRPr/>
          </a:p>
          <a:p>
            <a:pPr indent="-342900" lvl="0" marL="914400" rtl="0" algn="l">
              <a:spcBef>
                <a:spcPts val="0"/>
              </a:spcBef>
              <a:spcAft>
                <a:spcPts val="0"/>
              </a:spcAft>
              <a:buSzPts val="1800"/>
              <a:buAutoNum type="arabicPeriod"/>
            </a:pPr>
            <a:r>
              <a:rPr lang="en"/>
              <a:t>Lessons Learned</a:t>
            </a:r>
            <a:endParaRPr/>
          </a:p>
          <a:p>
            <a:pPr indent="-342900" lvl="0" marL="914400" rtl="0" algn="l">
              <a:spcBef>
                <a:spcPts val="0"/>
              </a:spcBef>
              <a:spcAft>
                <a:spcPts val="0"/>
              </a:spcAft>
              <a:buSzPts val="1800"/>
              <a:buAutoNum type="arabicPeriod"/>
            </a:pPr>
            <a:r>
              <a:rPr lang="en"/>
              <a:t>Future Work</a:t>
            </a:r>
            <a:endParaRPr/>
          </a:p>
          <a:p>
            <a:pPr indent="-342900" lvl="0" marL="914400" rtl="0" algn="l">
              <a:spcBef>
                <a:spcPts val="0"/>
              </a:spcBef>
              <a:spcAft>
                <a:spcPts val="0"/>
              </a:spcAft>
              <a:buSzPts val="1800"/>
              <a:buAutoNum type="arabicPeriod"/>
            </a:pPr>
            <a:r>
              <a:rPr lang="en"/>
              <a:t>Acknowledgments</a:t>
            </a:r>
            <a:endParaRPr/>
          </a:p>
          <a:p>
            <a:pPr indent="-342900" lvl="0" marL="914400" rtl="0" algn="l">
              <a:spcBef>
                <a:spcPts val="0"/>
              </a:spcBef>
              <a:spcAft>
                <a:spcPts val="0"/>
              </a:spcAft>
              <a:buSzPts val="1800"/>
              <a:buAutoNum type="arabicPeriod"/>
            </a:pPr>
            <a:r>
              <a:rPr lang="en"/>
              <a:t>References</a:t>
            </a:r>
            <a:endParaRPr/>
          </a:p>
        </p:txBody>
      </p:sp>
      <p:pic>
        <p:nvPicPr>
          <p:cNvPr id="68" name="Google Shape;68;p14"/>
          <p:cNvPicPr preferRelativeResize="0"/>
          <p:nvPr/>
        </p:nvPicPr>
        <p:blipFill>
          <a:blip r:embed="rId3">
            <a:alphaModFix/>
          </a:blip>
          <a:stretch>
            <a:fillRect/>
          </a:stretch>
        </p:blipFill>
        <p:spPr>
          <a:xfrm>
            <a:off x="3529175" y="1186972"/>
            <a:ext cx="5481200" cy="3077900"/>
          </a:xfrm>
          <a:prstGeom prst="rect">
            <a:avLst/>
          </a:prstGeom>
          <a:noFill/>
          <a:ln>
            <a:noFill/>
          </a:ln>
        </p:spPr>
      </p:pic>
      <p:sp>
        <p:nvSpPr>
          <p:cNvPr id="69" name="Google Shape;69;p14"/>
          <p:cNvSpPr txBox="1"/>
          <p:nvPr/>
        </p:nvSpPr>
        <p:spPr>
          <a:xfrm>
            <a:off x="0" y="4819500"/>
            <a:ext cx="8823000" cy="3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000">
                <a:solidFill>
                  <a:srgbClr val="FFFFFF"/>
                </a:solidFill>
                <a:latin typeface="Average"/>
                <a:ea typeface="Average"/>
                <a:cs typeface="Average"/>
                <a:sym typeface="Average"/>
              </a:rPr>
              <a:t>Image Source: https://cdn.cnn.com/cnnnext/dam/assets/170919021311-hurricane-maria-screengrab-category-4-091917-0200-exlarge-169.jpg</a:t>
            </a:r>
            <a:endParaRPr i="1" sz="1000">
              <a:solidFill>
                <a:srgbClr val="FFFFFF"/>
              </a:solidFill>
              <a:latin typeface="Average"/>
              <a:ea typeface="Average"/>
              <a:cs typeface="Average"/>
              <a:sym typeface="Averag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Recap</a:t>
            </a:r>
            <a:endParaRPr/>
          </a:p>
        </p:txBody>
      </p:sp>
      <p:sp>
        <p:nvSpPr>
          <p:cNvPr id="75" name="Google Shape;75;p15"/>
          <p:cNvSpPr txBox="1"/>
          <p:nvPr>
            <p:ph idx="1" type="body"/>
          </p:nvPr>
        </p:nvSpPr>
        <p:spPr>
          <a:xfrm>
            <a:off x="311700" y="1152475"/>
            <a:ext cx="54249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Overall Goal: Identify patterns in behavior during and following natural disasters</a:t>
            </a:r>
            <a:endParaRPr/>
          </a:p>
          <a:p>
            <a:pPr indent="-342900" lvl="1" marL="914400" rtl="0" algn="l">
              <a:spcBef>
                <a:spcPts val="0"/>
              </a:spcBef>
              <a:spcAft>
                <a:spcPts val="0"/>
              </a:spcAft>
              <a:buSzPts val="1800"/>
              <a:buChar char="○"/>
            </a:pPr>
            <a:r>
              <a:rPr lang="en" sz="1800"/>
              <a:t>Organize this data with graphs and maps</a:t>
            </a:r>
            <a:endParaRPr sz="1800"/>
          </a:p>
          <a:p>
            <a:pPr indent="-342900" lvl="1" marL="914400" rtl="0" algn="l">
              <a:spcBef>
                <a:spcPts val="0"/>
              </a:spcBef>
              <a:spcAft>
                <a:spcPts val="0"/>
              </a:spcAft>
              <a:buSzPts val="1800"/>
              <a:buChar char="○"/>
            </a:pPr>
            <a:r>
              <a:rPr lang="en" sz="1800"/>
              <a:t>Communicate data to researchers</a:t>
            </a:r>
            <a:endParaRPr sz="1800"/>
          </a:p>
          <a:p>
            <a:pPr indent="-342900" lvl="0" marL="457200" rtl="0" algn="l">
              <a:spcBef>
                <a:spcPts val="0"/>
              </a:spcBef>
              <a:spcAft>
                <a:spcPts val="0"/>
              </a:spcAft>
              <a:buSzPts val="1800"/>
              <a:buChar char="●"/>
            </a:pPr>
            <a:r>
              <a:rPr lang="en"/>
              <a:t>Gather data from social media, specifically Twitter</a:t>
            </a:r>
            <a:endParaRPr/>
          </a:p>
          <a:p>
            <a:pPr indent="-342900" lvl="0" marL="457200" rtl="0" algn="l">
              <a:spcBef>
                <a:spcPts val="0"/>
              </a:spcBef>
              <a:spcAft>
                <a:spcPts val="0"/>
              </a:spcAft>
              <a:buSzPts val="1800"/>
              <a:buChar char="●"/>
            </a:pPr>
            <a:r>
              <a:rPr lang="en"/>
              <a:t>Our research specific to recent Puerto Rico earthquakes and Hurricane Maria</a:t>
            </a:r>
            <a:endParaRPr/>
          </a:p>
        </p:txBody>
      </p:sp>
      <p:pic>
        <p:nvPicPr>
          <p:cNvPr id="76" name="Google Shape;76;p15"/>
          <p:cNvPicPr preferRelativeResize="0"/>
          <p:nvPr/>
        </p:nvPicPr>
        <p:blipFill>
          <a:blip r:embed="rId3">
            <a:alphaModFix/>
          </a:blip>
          <a:stretch>
            <a:fillRect/>
          </a:stretch>
        </p:blipFill>
        <p:spPr>
          <a:xfrm>
            <a:off x="5736600" y="1023900"/>
            <a:ext cx="3095698" cy="309569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Timeline</a:t>
            </a:r>
            <a:endParaRPr/>
          </a:p>
        </p:txBody>
      </p:sp>
      <p:graphicFrame>
        <p:nvGraphicFramePr>
          <p:cNvPr id="82" name="Google Shape;82;p16"/>
          <p:cNvGraphicFramePr/>
          <p:nvPr/>
        </p:nvGraphicFramePr>
        <p:xfrm>
          <a:off x="771025" y="1049325"/>
          <a:ext cx="3000000" cy="3000000"/>
        </p:xfrm>
        <a:graphic>
          <a:graphicData uri="http://schemas.openxmlformats.org/drawingml/2006/table">
            <a:tbl>
              <a:tblPr>
                <a:noFill/>
                <a:tableStyleId>{EC554A56-3C26-49E8-8A0C-E0754EDA71C8}</a:tableStyleId>
              </a:tblPr>
              <a:tblGrid>
                <a:gridCol w="2971800"/>
                <a:gridCol w="4630150"/>
              </a:tblGrid>
              <a:tr h="12700">
                <a:tc>
                  <a:txBody>
                    <a:bodyPr/>
                    <a:lstStyle/>
                    <a:p>
                      <a:pPr indent="0" lvl="0" marL="0" rtl="0" algn="l">
                        <a:spcBef>
                          <a:spcPts val="0"/>
                        </a:spcBef>
                        <a:spcAft>
                          <a:spcPts val="0"/>
                        </a:spcAft>
                        <a:buNone/>
                      </a:pPr>
                      <a:r>
                        <a:rPr b="1" lang="en" sz="1200">
                          <a:solidFill>
                            <a:schemeClr val="accent3"/>
                          </a:solidFill>
                          <a:latin typeface="Average"/>
                          <a:ea typeface="Average"/>
                          <a:cs typeface="Average"/>
                          <a:sym typeface="Average"/>
                        </a:rPr>
                        <a:t>Date</a:t>
                      </a:r>
                      <a:endParaRPr b="1"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3"/>
                          </a:solidFill>
                          <a:latin typeface="Average"/>
                          <a:ea typeface="Average"/>
                          <a:cs typeface="Average"/>
                          <a:sym typeface="Average"/>
                        </a:rPr>
                        <a:t>Description</a:t>
                      </a:r>
                      <a:endParaRPr b="1"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January 29,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Began word frequency analysis on an initial, smaller set of data</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February 4,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Created smaller dataset of tweets containing geotags</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March 2,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Completed word frequency analysis for final datasets of earthquake and hurricane twitter data</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March 4,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3"/>
                          </a:solidFill>
                          <a:latin typeface="Average"/>
                          <a:ea typeface="Average"/>
                          <a:cs typeface="Average"/>
                          <a:sym typeface="Average"/>
                        </a:rPr>
                        <a:t>Completed draft of ISCRAM poster</a:t>
                      </a:r>
                      <a:endParaRPr b="1"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March 30,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Created map of geotag location changes during and after earthquake and hurricane</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April 6,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Conducted topic analysis on all tweets related to earthquake</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April 20,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Completed analysis on topics discussed by individuals vs organizations</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April 26,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3"/>
                          </a:solidFill>
                          <a:latin typeface="Average"/>
                          <a:ea typeface="Average"/>
                          <a:cs typeface="Average"/>
                          <a:sym typeface="Average"/>
                        </a:rPr>
                        <a:t>Initial submission to VTechWorks</a:t>
                      </a:r>
                      <a:endParaRPr b="1"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12700">
                <a:tc>
                  <a:txBody>
                    <a:bodyPr/>
                    <a:lstStyle/>
                    <a:p>
                      <a:pPr indent="0" lvl="0" marL="0" rtl="0" algn="l">
                        <a:spcBef>
                          <a:spcPts val="0"/>
                        </a:spcBef>
                        <a:spcAft>
                          <a:spcPts val="0"/>
                        </a:spcAft>
                        <a:buNone/>
                      </a:pPr>
                      <a:r>
                        <a:rPr lang="en" sz="1200">
                          <a:solidFill>
                            <a:schemeClr val="accent3"/>
                          </a:solidFill>
                          <a:latin typeface="Average"/>
                          <a:ea typeface="Average"/>
                          <a:cs typeface="Average"/>
                          <a:sym typeface="Average"/>
                        </a:rPr>
                        <a:t>April 30</a:t>
                      </a:r>
                      <a:r>
                        <a:rPr lang="en" sz="1200">
                          <a:solidFill>
                            <a:schemeClr val="accent3"/>
                          </a:solidFill>
                          <a:latin typeface="Average"/>
                          <a:ea typeface="Average"/>
                          <a:cs typeface="Average"/>
                          <a:sym typeface="Average"/>
                        </a:rPr>
                        <a:t>, 2020</a:t>
                      </a:r>
                      <a:endParaRPr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3"/>
                          </a:solidFill>
                          <a:latin typeface="Average"/>
                          <a:ea typeface="Average"/>
                          <a:cs typeface="Average"/>
                          <a:sym typeface="Average"/>
                        </a:rPr>
                        <a:t>Final presentation</a:t>
                      </a:r>
                      <a:endParaRPr b="1" sz="1200">
                        <a:solidFill>
                          <a:schemeClr val="accent3"/>
                        </a:solidFill>
                        <a:latin typeface="Average"/>
                        <a:ea typeface="Average"/>
                        <a:cs typeface="Average"/>
                        <a:sym typeface="Average"/>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Topic Analysis</a:t>
            </a:r>
            <a:endParaRPr/>
          </a:p>
        </p:txBody>
      </p:sp>
      <p:sp>
        <p:nvSpPr>
          <p:cNvPr id="88" name="Google Shape;88;p17"/>
          <p:cNvSpPr txBox="1"/>
          <p:nvPr>
            <p:ph idx="1" type="body"/>
          </p:nvPr>
        </p:nvSpPr>
        <p:spPr>
          <a:xfrm>
            <a:off x="124075" y="1163525"/>
            <a:ext cx="2745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Identified most common topics in tweets</a:t>
            </a:r>
            <a:endParaRPr/>
          </a:p>
          <a:p>
            <a:pPr indent="-342900" lvl="0" marL="457200" rtl="0" algn="l">
              <a:spcBef>
                <a:spcPts val="0"/>
              </a:spcBef>
              <a:spcAft>
                <a:spcPts val="0"/>
              </a:spcAft>
              <a:buSzPts val="1800"/>
              <a:buChar char="●"/>
            </a:pPr>
            <a:r>
              <a:rPr lang="en"/>
              <a:t>Separated tweets from individuals vs. brands/companies</a:t>
            </a:r>
            <a:endParaRPr/>
          </a:p>
          <a:p>
            <a:pPr indent="-342900" lvl="0" marL="457200" rtl="0" algn="l">
              <a:spcBef>
                <a:spcPts val="0"/>
              </a:spcBef>
              <a:spcAft>
                <a:spcPts val="0"/>
              </a:spcAft>
              <a:buSzPts val="1800"/>
              <a:buChar char="●"/>
            </a:pPr>
            <a:r>
              <a:rPr lang="en"/>
              <a:t>Visualization identifies 3-5 topic groups for 1-word, 2-word, and multi-word topics</a:t>
            </a:r>
            <a:endParaRPr/>
          </a:p>
        </p:txBody>
      </p:sp>
      <p:pic>
        <p:nvPicPr>
          <p:cNvPr id="89" name="Google Shape;89;p17"/>
          <p:cNvPicPr preferRelativeResize="0"/>
          <p:nvPr/>
        </p:nvPicPr>
        <p:blipFill>
          <a:blip r:embed="rId3">
            <a:alphaModFix/>
          </a:blip>
          <a:stretch>
            <a:fillRect/>
          </a:stretch>
        </p:blipFill>
        <p:spPr>
          <a:xfrm>
            <a:off x="2870825" y="461925"/>
            <a:ext cx="6196976" cy="42196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pic>
        <p:nvPicPr>
          <p:cNvPr id="94" name="Google Shape;94;p18"/>
          <p:cNvPicPr preferRelativeResize="0"/>
          <p:nvPr/>
        </p:nvPicPr>
        <p:blipFill>
          <a:blip r:embed="rId3">
            <a:alphaModFix/>
          </a:blip>
          <a:stretch>
            <a:fillRect/>
          </a:stretch>
        </p:blipFill>
        <p:spPr>
          <a:xfrm>
            <a:off x="1027713" y="152400"/>
            <a:ext cx="7088581" cy="483870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Topic Analysis - Earthquake</a:t>
            </a:r>
            <a:endParaRPr/>
          </a:p>
        </p:txBody>
      </p:sp>
      <p:graphicFrame>
        <p:nvGraphicFramePr>
          <p:cNvPr id="100" name="Google Shape;100;p19"/>
          <p:cNvGraphicFramePr/>
          <p:nvPr/>
        </p:nvGraphicFramePr>
        <p:xfrm>
          <a:off x="952500" y="1360435"/>
          <a:ext cx="3000000" cy="3000000"/>
        </p:xfrm>
        <a:graphic>
          <a:graphicData uri="http://schemas.openxmlformats.org/drawingml/2006/table">
            <a:tbl>
              <a:tblPr>
                <a:noFill/>
                <a:tableStyleId>{0D23CA6E-03BD-4B6A-977A-E0CAF481082E}</a:tableStyleId>
              </a:tblPr>
              <a:tblGrid>
                <a:gridCol w="2413000"/>
                <a:gridCol w="2413000"/>
                <a:gridCol w="2413000"/>
              </a:tblGrid>
              <a:tr h="396850">
                <a:tc>
                  <a:txBody>
                    <a:bodyPr/>
                    <a:lstStyle/>
                    <a:p>
                      <a:pPr indent="0" lvl="0" marL="0" rtl="0" algn="l">
                        <a:spcBef>
                          <a:spcPts val="0"/>
                        </a:spcBef>
                        <a:spcAft>
                          <a:spcPts val="0"/>
                        </a:spcAft>
                        <a:buNone/>
                      </a:pPr>
                      <a:r>
                        <a:t/>
                      </a:r>
                      <a:endParaRPr>
                        <a:solidFill>
                          <a:schemeClr val="lt2"/>
                        </a:solidFill>
                      </a:endParaRPr>
                    </a:p>
                  </a:txBody>
                  <a:tcPr marT="91425" marB="91425" marR="91425" marL="91425">
                    <a:lnL cap="flat" cmpd="sng" w="9525">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Individual</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Brands / Official Accounts</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r>
              <a:tr h="812800">
                <a:tc>
                  <a:txBody>
                    <a:bodyPr/>
                    <a:lstStyle/>
                    <a:p>
                      <a:pPr indent="0" lvl="0" marL="0" rtl="0" algn="l">
                        <a:spcBef>
                          <a:spcPts val="0"/>
                        </a:spcBef>
                        <a:spcAft>
                          <a:spcPts val="0"/>
                        </a:spcAft>
                        <a:buNone/>
                      </a:pPr>
                      <a:r>
                        <a:rPr lang="en">
                          <a:solidFill>
                            <a:schemeClr val="lt2"/>
                          </a:solidFill>
                        </a:rPr>
                        <a:t>One Word</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p</a:t>
                      </a:r>
                      <a:r>
                        <a:rPr lang="en">
                          <a:solidFill>
                            <a:schemeClr val="lt2"/>
                          </a:solidFill>
                        </a:rPr>
                        <a:t>ower, electricity, magnitude, aftershock, devastation, health</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e</a:t>
                      </a:r>
                      <a:r>
                        <a:rPr lang="en">
                          <a:solidFill>
                            <a:schemeClr val="lt2"/>
                          </a:solidFill>
                        </a:rPr>
                        <a:t>mergency, damage, deadly, response, tremor, electricity</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r>
              <a:tr h="1022675">
                <a:tc>
                  <a:txBody>
                    <a:bodyPr/>
                    <a:lstStyle/>
                    <a:p>
                      <a:pPr indent="0" lvl="0" marL="0" rtl="0" algn="l">
                        <a:spcBef>
                          <a:spcPts val="0"/>
                        </a:spcBef>
                        <a:spcAft>
                          <a:spcPts val="0"/>
                        </a:spcAft>
                        <a:buNone/>
                      </a:pPr>
                      <a:r>
                        <a:rPr lang="en">
                          <a:solidFill>
                            <a:schemeClr val="lt2"/>
                          </a:solidFill>
                        </a:rPr>
                        <a:t>Two Word</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c</a:t>
                      </a:r>
                      <a:r>
                        <a:rPr lang="en">
                          <a:solidFill>
                            <a:schemeClr val="lt2"/>
                          </a:solidFill>
                        </a:rPr>
                        <a:t>hurch guayanilla, people homeless, trump administration, worst earthquake</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p</a:t>
                      </a:r>
                      <a:r>
                        <a:rPr lang="en">
                          <a:solidFill>
                            <a:schemeClr val="lt2"/>
                          </a:solidFill>
                        </a:rPr>
                        <a:t>ower plant, </a:t>
                      </a:r>
                      <a:r>
                        <a:rPr lang="en">
                          <a:solidFill>
                            <a:schemeClr val="lt2"/>
                          </a:solidFill>
                        </a:rPr>
                        <a:t>w</a:t>
                      </a:r>
                      <a:r>
                        <a:rPr lang="en">
                          <a:solidFill>
                            <a:schemeClr val="lt2"/>
                          </a:solidFill>
                        </a:rPr>
                        <a:t>ithout power, state emergency, damage inside, public health, </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r>
              <a:tr h="1022675">
                <a:tc>
                  <a:txBody>
                    <a:bodyPr/>
                    <a:lstStyle/>
                    <a:p>
                      <a:pPr indent="0" lvl="0" marL="0" rtl="0" algn="l">
                        <a:spcBef>
                          <a:spcPts val="0"/>
                        </a:spcBef>
                        <a:spcAft>
                          <a:spcPts val="0"/>
                        </a:spcAft>
                        <a:buNone/>
                      </a:pPr>
                      <a:r>
                        <a:rPr lang="en">
                          <a:solidFill>
                            <a:schemeClr val="lt2"/>
                          </a:solidFill>
                        </a:rPr>
                        <a:t>Multi Word</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e</a:t>
                      </a:r>
                      <a:r>
                        <a:rPr lang="en">
                          <a:solidFill>
                            <a:schemeClr val="lt2"/>
                          </a:solidFill>
                        </a:rPr>
                        <a:t>arthquake aftershock power, thousands residents sleep car, waiting federal aid</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lt2"/>
                          </a:solidFill>
                        </a:rPr>
                        <a:t>public health emergency response, thousands people homeless, power outage effects, withhold aid</a:t>
                      </a:r>
                      <a:endParaRPr>
                        <a:solidFill>
                          <a:schemeClr val="lt2"/>
                        </a:solidFill>
                      </a:endParaRPr>
                    </a:p>
                  </a:txBody>
                  <a:tcPr marT="91425" marB="91425" marR="91425" marL="91425">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tcPr>
                </a:tc>
              </a:tr>
            </a:tbl>
          </a:graphicData>
        </a:graphic>
      </p:graphicFrame>
      <p:sp>
        <p:nvSpPr>
          <p:cNvPr id="101" name="Google Shape;101;p19"/>
          <p:cNvSpPr/>
          <p:nvPr/>
        </p:nvSpPr>
        <p:spPr>
          <a:xfrm>
            <a:off x="740075" y="1169325"/>
            <a:ext cx="2625300" cy="572700"/>
          </a:xfrm>
          <a:prstGeom prst="rect">
            <a:avLst/>
          </a:prstGeom>
          <a:solidFill>
            <a:srgbClr val="07376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0"/>
          <p:cNvSpPr/>
          <p:nvPr/>
        </p:nvSpPr>
        <p:spPr>
          <a:xfrm>
            <a:off x="5013950" y="634850"/>
            <a:ext cx="3932100" cy="1936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0"/>
          <p:cNvSpPr/>
          <p:nvPr/>
        </p:nvSpPr>
        <p:spPr>
          <a:xfrm>
            <a:off x="5013950" y="2682550"/>
            <a:ext cx="3932100" cy="1936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Deliverable: Poster</a:t>
            </a:r>
            <a:endParaRPr/>
          </a:p>
        </p:txBody>
      </p:sp>
      <p:sp>
        <p:nvSpPr>
          <p:cNvPr id="109" name="Google Shape;109;p20"/>
          <p:cNvSpPr txBox="1"/>
          <p:nvPr>
            <p:ph idx="1" type="body"/>
          </p:nvPr>
        </p:nvSpPr>
        <p:spPr>
          <a:xfrm>
            <a:off x="386625" y="1114550"/>
            <a:ext cx="4536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Small visual updates</a:t>
            </a:r>
            <a:endParaRPr/>
          </a:p>
          <a:p>
            <a:pPr indent="-342900" lvl="0" marL="457200" rtl="0" algn="l">
              <a:spcBef>
                <a:spcPts val="0"/>
              </a:spcBef>
              <a:spcAft>
                <a:spcPts val="0"/>
              </a:spcAft>
              <a:buSzPts val="1800"/>
              <a:buChar char="●"/>
            </a:pPr>
            <a:r>
              <a:rPr lang="en"/>
              <a:t>Updated graphs to highlight interesting trends</a:t>
            </a:r>
            <a:endParaRPr/>
          </a:p>
          <a:p>
            <a:pPr indent="-317500" lvl="1" marL="914400" rtl="0" algn="l">
              <a:spcBef>
                <a:spcPts val="0"/>
              </a:spcBef>
              <a:spcAft>
                <a:spcPts val="0"/>
              </a:spcAft>
              <a:buSzPts val="1400"/>
              <a:buChar char="○"/>
            </a:pPr>
            <a:r>
              <a:rPr lang="en"/>
              <a:t>“Prepare” didn’t make sense for an earthquake</a:t>
            </a:r>
            <a:r>
              <a:rPr lang="en"/>
              <a:t> </a:t>
            </a:r>
            <a:endParaRPr/>
          </a:p>
          <a:p>
            <a:pPr indent="-342900" lvl="0" marL="457200" rtl="0" algn="l">
              <a:spcBef>
                <a:spcPts val="0"/>
              </a:spcBef>
              <a:spcAft>
                <a:spcPts val="0"/>
              </a:spcAft>
              <a:buSzPts val="1800"/>
              <a:buChar char="●"/>
            </a:pPr>
            <a:r>
              <a:rPr lang="en"/>
              <a:t>Submitted findings in document form to ISCRAM website</a:t>
            </a:r>
            <a:endParaRPr/>
          </a:p>
          <a:p>
            <a:pPr indent="-342900" lvl="0" marL="457200" rtl="0" algn="l">
              <a:spcBef>
                <a:spcPts val="0"/>
              </a:spcBef>
              <a:spcAft>
                <a:spcPts val="0"/>
              </a:spcAft>
              <a:buSzPts val="1800"/>
              <a:buChar char="●"/>
            </a:pPr>
            <a:r>
              <a:rPr lang="en"/>
              <a:t>Poster submitted along with final report to VTechWorks</a:t>
            </a:r>
            <a:endParaRPr/>
          </a:p>
        </p:txBody>
      </p:sp>
      <p:pic>
        <p:nvPicPr>
          <p:cNvPr id="110" name="Google Shape;110;p20"/>
          <p:cNvPicPr preferRelativeResize="0"/>
          <p:nvPr/>
        </p:nvPicPr>
        <p:blipFill>
          <a:blip r:embed="rId3">
            <a:alphaModFix/>
          </a:blip>
          <a:stretch>
            <a:fillRect/>
          </a:stretch>
        </p:blipFill>
        <p:spPr>
          <a:xfrm>
            <a:off x="5052496" y="601300"/>
            <a:ext cx="3851225" cy="1859650"/>
          </a:xfrm>
          <a:prstGeom prst="rect">
            <a:avLst/>
          </a:prstGeom>
          <a:noFill/>
          <a:ln>
            <a:noFill/>
          </a:ln>
        </p:spPr>
      </p:pic>
      <p:pic>
        <p:nvPicPr>
          <p:cNvPr id="111" name="Google Shape;111;p20"/>
          <p:cNvPicPr preferRelativeResize="0"/>
          <p:nvPr/>
        </p:nvPicPr>
        <p:blipFill>
          <a:blip r:embed="rId4">
            <a:alphaModFix/>
          </a:blip>
          <a:stretch>
            <a:fillRect/>
          </a:stretch>
        </p:blipFill>
        <p:spPr>
          <a:xfrm>
            <a:off x="5114447" y="2682550"/>
            <a:ext cx="3831627" cy="1859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21"/>
          <p:cNvPicPr preferRelativeResize="0"/>
          <p:nvPr/>
        </p:nvPicPr>
        <p:blipFill>
          <a:blip r:embed="rId3">
            <a:alphaModFix/>
          </a:blip>
          <a:stretch>
            <a:fillRect/>
          </a:stretch>
        </p:blipFill>
        <p:spPr>
          <a:xfrm>
            <a:off x="856588" y="89150"/>
            <a:ext cx="7430824" cy="4965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