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9" d="100"/>
          <a:sy n="169" d="100"/>
        </p:scale>
        <p:origin x="-10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549214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212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3 times cheaper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None/>
            </a:pPr>
            <a:r>
              <a:rPr lang="en" sz="1200">
                <a:solidFill>
                  <a:schemeClr val="dk1"/>
                </a:solidFill>
              </a:rPr>
              <a:t>MapReduce is a programming model for processing large data sets with a parallel, distributed algorithm on a cluster.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0"/>
            <a:ext cx="9144000" cy="4691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0" name="Shape 10"/>
          <p:cNvCxnSpPr/>
          <p:nvPr/>
        </p:nvCxnSpPr>
        <p:spPr>
          <a:xfrm>
            <a:off x="0" y="4662139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7200"/>
            </a:lvl1pPr>
            <a:lvl2pPr>
              <a:spcBef>
                <a:spcPts val="0"/>
              </a:spcBef>
              <a:buSzPct val="100000"/>
              <a:defRPr sz="7200"/>
            </a:lvl2pPr>
            <a:lvl3pPr>
              <a:spcBef>
                <a:spcPts val="0"/>
              </a:spcBef>
              <a:buSzPct val="100000"/>
              <a:defRPr sz="7200"/>
            </a:lvl3pPr>
            <a:lvl4pPr>
              <a:spcBef>
                <a:spcPts val="0"/>
              </a:spcBef>
              <a:buSzPct val="100000"/>
              <a:defRPr sz="7200"/>
            </a:lvl4pPr>
            <a:lvl5pPr>
              <a:spcBef>
                <a:spcPts val="0"/>
              </a:spcBef>
              <a:buSzPct val="100000"/>
              <a:defRPr sz="7200"/>
            </a:lvl5pPr>
            <a:lvl6pPr>
              <a:spcBef>
                <a:spcPts val="0"/>
              </a:spcBef>
              <a:buSzPct val="100000"/>
              <a:defRPr sz="7200"/>
            </a:lvl6pPr>
            <a:lvl7pPr>
              <a:spcBef>
                <a:spcPts val="0"/>
              </a:spcBef>
              <a:buSzPct val="100000"/>
              <a:defRPr sz="7200"/>
            </a:lvl7pPr>
            <a:lvl8pPr>
              <a:spcBef>
                <a:spcPts val="0"/>
              </a:spcBef>
              <a:buSzPct val="100000"/>
              <a:defRPr sz="7200"/>
            </a:lvl8pPr>
            <a:lvl9pPr>
              <a:spcBef>
                <a:spcPts val="0"/>
              </a:spcBef>
              <a:buSzPct val="100000"/>
              <a:defRPr sz="72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6" name="Shape 16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22" name="Shape 22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29" name="Shape 29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sz="1800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4274" y="0"/>
            <a:ext cx="9144000" cy="5875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35" name="Shape 35"/>
          <p:cNvCxnSpPr/>
          <p:nvPr/>
        </p:nvCxnSpPr>
        <p:spPr>
          <a:xfrm>
            <a:off x="0" y="5845828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dk2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8128199" cy="2198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Hadoop Team: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Role of Hadoop in the IDEAL Project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subTitle" idx="1"/>
          </p:nvPr>
        </p:nvSpPr>
        <p:spPr>
          <a:xfrm>
            <a:off x="526625" y="4822750"/>
            <a:ext cx="3014999" cy="1032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Jose Cadena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subTitle" idx="2"/>
          </p:nvPr>
        </p:nvSpPr>
        <p:spPr>
          <a:xfrm>
            <a:off x="526625" y="5855350"/>
            <a:ext cx="3611999" cy="755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Chengyuan Wen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subTitle" idx="3"/>
          </p:nvPr>
        </p:nvSpPr>
        <p:spPr>
          <a:xfrm>
            <a:off x="526625" y="5325550"/>
            <a:ext cx="3014999" cy="67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Mengsu Chen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subTitle" idx="4"/>
          </p:nvPr>
        </p:nvSpPr>
        <p:spPr>
          <a:xfrm>
            <a:off x="4302200" y="4904650"/>
            <a:ext cx="4762199" cy="1167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r" rtl="0">
              <a:spcBef>
                <a:spcPts val="0"/>
              </a:spcBef>
              <a:buNone/>
            </a:pPr>
            <a:r>
              <a:rPr lang="en"/>
              <a:t>CS5604 Spring 2015</a:t>
            </a:r>
          </a:p>
          <a:p>
            <a:pPr lvl="0" algn="r" rtl="0">
              <a:spcBef>
                <a:spcPts val="0"/>
              </a:spcBef>
              <a:buNone/>
            </a:pPr>
            <a:r>
              <a:rPr lang="en"/>
              <a:t>Instructor: Dr. Edward Fox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Requirements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Design a workflow for the IDEAL project using appropriate Hadoop tools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Coordinate data transfer between the different teams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Help other teams to use the cluster effectively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/>
        </p:nvSpPr>
        <p:spPr>
          <a:xfrm>
            <a:off x="0" y="0"/>
            <a:ext cx="9144000" cy="6705599"/>
          </a:xfrm>
          <a:prstGeom prst="rect">
            <a:avLst/>
          </a:prstGeom>
          <a:gradFill>
            <a:gsLst>
              <a:gs pos="0">
                <a:srgbClr val="BFF1FF"/>
              </a:gs>
              <a:gs pos="35000">
                <a:srgbClr val="D2F5FF"/>
              </a:gs>
              <a:gs pos="100000">
                <a:srgbClr val="EFFBFF"/>
              </a:gs>
            </a:gsLst>
            <a:lin ang="16200037" scaled="0"/>
          </a:gradFill>
          <a:ln w="9525" cap="flat">
            <a:solidFill>
              <a:srgbClr val="45AAC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Shape 121"/>
          <p:cNvSpPr/>
          <p:nvPr/>
        </p:nvSpPr>
        <p:spPr>
          <a:xfrm>
            <a:off x="4191000" y="381000"/>
            <a:ext cx="4876799" cy="6324899"/>
          </a:xfrm>
          <a:prstGeom prst="rect">
            <a:avLst/>
          </a:prstGeom>
          <a:gradFill>
            <a:gsLst>
              <a:gs pos="0">
                <a:srgbClr val="9A2E2C"/>
              </a:gs>
              <a:gs pos="80000">
                <a:srgbClr val="CA3D39"/>
              </a:gs>
              <a:gs pos="100000">
                <a:srgbClr val="CE3B37"/>
              </a:gs>
            </a:gsLst>
            <a:lin ang="16200037" scaled="0"/>
          </a:gradFill>
          <a:ln w="9525" cap="flat">
            <a:solidFill>
              <a:srgbClr val="BE4B4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4191000" y="91272"/>
            <a:ext cx="4876799" cy="457200"/>
          </a:xfrm>
          <a:prstGeom prst="rect">
            <a:avLst/>
          </a:prstGeom>
          <a:gradFill>
            <a:gsLst>
              <a:gs pos="0">
                <a:srgbClr val="9A2E2C"/>
              </a:gs>
              <a:gs pos="80000">
                <a:srgbClr val="CA3D39"/>
              </a:gs>
              <a:gs pos="100000">
                <a:srgbClr val="CE3B37"/>
              </a:gs>
            </a:gsLst>
            <a:lin ang="16200037" scaled="0"/>
          </a:gradFill>
          <a:ln w="9525" cap="flat">
            <a:solidFill>
              <a:srgbClr val="BE4B4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8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HADOOP</a:t>
            </a:r>
          </a:p>
        </p:txBody>
      </p:sp>
      <p:sp>
        <p:nvSpPr>
          <p:cNvPr id="123" name="Shape 123"/>
          <p:cNvSpPr/>
          <p:nvPr/>
        </p:nvSpPr>
        <p:spPr>
          <a:xfrm>
            <a:off x="4323303" y="601283"/>
            <a:ext cx="4648199" cy="3834900"/>
          </a:xfrm>
          <a:prstGeom prst="corner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25400" cap="flat">
            <a:solidFill>
              <a:srgbClr val="5D497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4326653" y="619768"/>
            <a:ext cx="1904999" cy="458699"/>
          </a:xfrm>
          <a:prstGeom prst="rect">
            <a:avLst/>
          </a:prstGeom>
          <a:gradFill>
            <a:gsLst>
              <a:gs pos="0">
                <a:srgbClr val="5D437D"/>
              </a:gs>
              <a:gs pos="80000">
                <a:srgbClr val="7B58A6"/>
              </a:gs>
              <a:gs pos="100000">
                <a:srgbClr val="7C56A8"/>
              </a:gs>
            </a:gsLst>
            <a:lin ang="16200037" scaled="0"/>
          </a:gradFill>
          <a:ln w="9525" cap="flat">
            <a:solidFill>
              <a:srgbClr val="7C60A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800" b="1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HDFS</a:t>
            </a:r>
          </a:p>
        </p:txBody>
      </p:sp>
      <p:sp>
        <p:nvSpPr>
          <p:cNvPr id="125" name="Shape 125"/>
          <p:cNvSpPr/>
          <p:nvPr/>
        </p:nvSpPr>
        <p:spPr>
          <a:xfrm>
            <a:off x="6934200" y="1116974"/>
            <a:ext cx="1600199" cy="914400"/>
          </a:xfrm>
          <a:prstGeom prst="rect">
            <a:avLst/>
          </a:prstGeom>
          <a:gradFill>
            <a:gsLst>
              <a:gs pos="0">
                <a:srgbClr val="FFC0BE"/>
              </a:gs>
              <a:gs pos="35000">
                <a:srgbClr val="FFD2D2"/>
              </a:gs>
              <a:gs pos="100000">
                <a:srgbClr val="FFEEEE"/>
              </a:gs>
            </a:gsLst>
            <a:lin ang="16200037" scaled="0"/>
          </a:gradFill>
          <a:ln w="9525" cap="flat">
            <a:solidFill>
              <a:srgbClr val="BE4B4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Noise Reduction</a:t>
            </a:r>
          </a:p>
        </p:txBody>
      </p:sp>
      <p:cxnSp>
        <p:nvCxnSpPr>
          <p:cNvPr id="126" name="Shape 126"/>
          <p:cNvCxnSpPr/>
          <p:nvPr/>
        </p:nvCxnSpPr>
        <p:spPr>
          <a:xfrm>
            <a:off x="1298749" y="1228499"/>
            <a:ext cx="3124199" cy="25199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127" name="Shape 127"/>
          <p:cNvSpPr/>
          <p:nvPr/>
        </p:nvSpPr>
        <p:spPr>
          <a:xfrm>
            <a:off x="4422948" y="1116973"/>
            <a:ext cx="1752600" cy="527999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Original tweets</a:t>
            </a:r>
          </a:p>
        </p:txBody>
      </p:sp>
      <p:sp>
        <p:nvSpPr>
          <p:cNvPr id="128" name="Shape 128"/>
          <p:cNvSpPr/>
          <p:nvPr/>
        </p:nvSpPr>
        <p:spPr>
          <a:xfrm>
            <a:off x="4434317" y="1670244"/>
            <a:ext cx="1752600" cy="5001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Original web pages (HTML)</a:t>
            </a:r>
          </a:p>
        </p:txBody>
      </p:sp>
      <p:sp>
        <p:nvSpPr>
          <p:cNvPr id="129" name="Shape 129"/>
          <p:cNvSpPr/>
          <p:nvPr/>
        </p:nvSpPr>
        <p:spPr>
          <a:xfrm>
            <a:off x="4434317" y="2202366"/>
            <a:ext cx="1752600" cy="3813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Webpage-text</a:t>
            </a:r>
          </a:p>
        </p:txBody>
      </p:sp>
      <p:sp>
        <p:nvSpPr>
          <p:cNvPr id="130" name="Shape 130"/>
          <p:cNvSpPr/>
          <p:nvPr/>
        </p:nvSpPr>
        <p:spPr>
          <a:xfrm>
            <a:off x="1820425" y="684112"/>
            <a:ext cx="1524000" cy="559499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Sqoop</a:t>
            </a:r>
          </a:p>
        </p:txBody>
      </p:sp>
      <p:sp>
        <p:nvSpPr>
          <p:cNvPr id="131" name="Shape 131"/>
          <p:cNvSpPr/>
          <p:nvPr/>
        </p:nvSpPr>
        <p:spPr>
          <a:xfrm>
            <a:off x="331598" y="4164673"/>
            <a:ext cx="1828800" cy="533700"/>
          </a:xfrm>
          <a:prstGeom prst="rect">
            <a:avLst/>
          </a:prstGeom>
          <a:gradFill>
            <a:gsLst>
              <a:gs pos="0">
                <a:srgbClr val="2D5D97"/>
              </a:gs>
              <a:gs pos="80000">
                <a:srgbClr val="3B7BC8"/>
              </a:gs>
              <a:gs pos="100000">
                <a:srgbClr val="3A7CCA"/>
              </a:gs>
            </a:gsLst>
            <a:lin ang="16200037" scaled="0"/>
          </a:gra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seedURLs.txt</a:t>
            </a:r>
          </a:p>
        </p:txBody>
      </p:sp>
      <p:sp>
        <p:nvSpPr>
          <p:cNvPr id="132" name="Shape 132"/>
          <p:cNvSpPr/>
          <p:nvPr/>
        </p:nvSpPr>
        <p:spPr>
          <a:xfrm>
            <a:off x="2746549" y="3707773"/>
            <a:ext cx="990599" cy="1447499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Nutch</a:t>
            </a:r>
          </a:p>
        </p:txBody>
      </p:sp>
      <p:cxnSp>
        <p:nvCxnSpPr>
          <p:cNvPr id="133" name="Shape 133"/>
          <p:cNvCxnSpPr/>
          <p:nvPr/>
        </p:nvCxnSpPr>
        <p:spPr>
          <a:xfrm>
            <a:off x="2136949" y="4393573"/>
            <a:ext cx="533399" cy="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34" name="Shape 134"/>
          <p:cNvCxnSpPr>
            <a:stCxn id="132" idx="0"/>
          </p:cNvCxnSpPr>
          <p:nvPr/>
        </p:nvCxnSpPr>
        <p:spPr>
          <a:xfrm rot="10800000" flipH="1">
            <a:off x="3241849" y="1833373"/>
            <a:ext cx="1161300" cy="187440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35" name="Shape 135"/>
          <p:cNvCxnSpPr>
            <a:stCxn id="132" idx="0"/>
          </p:cNvCxnSpPr>
          <p:nvPr/>
        </p:nvCxnSpPr>
        <p:spPr>
          <a:xfrm rot="10800000" flipH="1">
            <a:off x="3241849" y="2374273"/>
            <a:ext cx="1161300" cy="133350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36" name="Shape 136"/>
          <p:cNvCxnSpPr/>
          <p:nvPr/>
        </p:nvCxnSpPr>
        <p:spPr>
          <a:xfrm>
            <a:off x="3412671" y="1248187"/>
            <a:ext cx="990599" cy="564899"/>
          </a:xfrm>
          <a:prstGeom prst="bentConnector3">
            <a:avLst>
              <a:gd name="adj1" fmla="val 50000"/>
            </a:avLst>
          </a:prstGeom>
          <a:noFill/>
          <a:ln w="38100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37" name="Shape 137"/>
          <p:cNvCxnSpPr/>
          <p:nvPr/>
        </p:nvCxnSpPr>
        <p:spPr>
          <a:xfrm rot="10800000" flipH="1">
            <a:off x="6172200" y="1813049"/>
            <a:ext cx="685799" cy="2040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38" name="Shape 138"/>
          <p:cNvCxnSpPr/>
          <p:nvPr/>
        </p:nvCxnSpPr>
        <p:spPr>
          <a:xfrm>
            <a:off x="6175548" y="1293308"/>
            <a:ext cx="685799" cy="0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139" name="Shape 139"/>
          <p:cNvSpPr/>
          <p:nvPr/>
        </p:nvSpPr>
        <p:spPr>
          <a:xfrm>
            <a:off x="7844160" y="3149286"/>
            <a:ext cx="1066799" cy="788099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Noise-reduced web pages</a:t>
            </a:r>
          </a:p>
        </p:txBody>
      </p:sp>
      <p:cxnSp>
        <p:nvCxnSpPr>
          <p:cNvPr id="140" name="Shape 140"/>
          <p:cNvCxnSpPr/>
          <p:nvPr/>
        </p:nvCxnSpPr>
        <p:spPr>
          <a:xfrm>
            <a:off x="7239000" y="2074298"/>
            <a:ext cx="0" cy="1056899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41" name="Shape 141"/>
          <p:cNvCxnSpPr/>
          <p:nvPr/>
        </p:nvCxnSpPr>
        <p:spPr>
          <a:xfrm>
            <a:off x="8153400" y="2074298"/>
            <a:ext cx="0" cy="1100099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142" name="Shape 142"/>
          <p:cNvSpPr/>
          <p:nvPr/>
        </p:nvSpPr>
        <p:spPr>
          <a:xfrm>
            <a:off x="4534730" y="2914421"/>
            <a:ext cx="1219199" cy="793499"/>
          </a:xfrm>
          <a:prstGeom prst="rect">
            <a:avLst/>
          </a:prstGeom>
          <a:solidFill>
            <a:schemeClr val="accent3"/>
          </a:solidFill>
          <a:ln w="38100" cap="flat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Analyzed data</a:t>
            </a:r>
          </a:p>
        </p:txBody>
      </p:sp>
      <p:sp>
        <p:nvSpPr>
          <p:cNvPr id="143" name="Shape 143"/>
          <p:cNvSpPr/>
          <p:nvPr/>
        </p:nvSpPr>
        <p:spPr>
          <a:xfrm>
            <a:off x="6692411" y="4659505"/>
            <a:ext cx="2324099" cy="9144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6735221" y="4724400"/>
            <a:ext cx="1125299" cy="762000"/>
          </a:xfrm>
          <a:prstGeom prst="rect">
            <a:avLst/>
          </a:prstGeom>
          <a:gradFill>
            <a:gsLst>
              <a:gs pos="0">
                <a:srgbClr val="EBFFBF"/>
              </a:gs>
              <a:gs pos="35000">
                <a:srgbClr val="F0FFD3"/>
              </a:gs>
              <a:gs pos="100000">
                <a:srgbClr val="F9FFEF"/>
              </a:gs>
            </a:gsLst>
            <a:lin ang="16200037" scaled="0"/>
          </a:gradFill>
          <a:ln w="9525" cap="flat">
            <a:solidFill>
              <a:srgbClr val="98B95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tweets</a:t>
            </a:r>
          </a:p>
        </p:txBody>
      </p:sp>
      <p:sp>
        <p:nvSpPr>
          <p:cNvPr id="145" name="Shape 145"/>
          <p:cNvSpPr/>
          <p:nvPr/>
        </p:nvSpPr>
        <p:spPr>
          <a:xfrm>
            <a:off x="7919567" y="4735705"/>
            <a:ext cx="1034100" cy="762000"/>
          </a:xfrm>
          <a:prstGeom prst="rect">
            <a:avLst/>
          </a:prstGeom>
          <a:gradFill>
            <a:gsLst>
              <a:gs pos="0">
                <a:srgbClr val="EBFFBF"/>
              </a:gs>
              <a:gs pos="35000">
                <a:srgbClr val="F0FFD3"/>
              </a:gs>
              <a:gs pos="100000">
                <a:srgbClr val="F9FFEF"/>
              </a:gs>
            </a:gsLst>
            <a:lin ang="16200037" scaled="0"/>
          </a:gradFill>
          <a:ln w="9525" cap="flat">
            <a:solidFill>
              <a:srgbClr val="98B95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webpages</a:t>
            </a:r>
          </a:p>
        </p:txBody>
      </p:sp>
      <p:sp>
        <p:nvSpPr>
          <p:cNvPr id="146" name="Shape 146"/>
          <p:cNvSpPr/>
          <p:nvPr/>
        </p:nvSpPr>
        <p:spPr>
          <a:xfrm>
            <a:off x="7119467" y="5732935"/>
            <a:ext cx="1600199" cy="304799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Li</a:t>
            </a: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lang="en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 indexer</a:t>
            </a:r>
          </a:p>
        </p:txBody>
      </p:sp>
      <p:sp>
        <p:nvSpPr>
          <p:cNvPr id="147" name="Shape 147"/>
          <p:cNvSpPr/>
          <p:nvPr/>
        </p:nvSpPr>
        <p:spPr>
          <a:xfrm>
            <a:off x="7319947" y="6248400"/>
            <a:ext cx="1248299" cy="3813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SOLR</a:t>
            </a:r>
          </a:p>
        </p:txBody>
      </p:sp>
      <p:cxnSp>
        <p:nvCxnSpPr>
          <p:cNvPr id="148" name="Shape 148"/>
          <p:cNvCxnSpPr/>
          <p:nvPr/>
        </p:nvCxnSpPr>
        <p:spPr>
          <a:xfrm>
            <a:off x="7944097" y="5562600"/>
            <a:ext cx="0" cy="170400"/>
          </a:xfrm>
          <a:prstGeom prst="straightConnector1">
            <a:avLst/>
          </a:prstGeom>
          <a:noFill/>
          <a:ln w="25400" cap="flat">
            <a:solidFill>
              <a:schemeClr val="accent6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49" name="Shape 149"/>
          <p:cNvCxnSpPr/>
          <p:nvPr/>
        </p:nvCxnSpPr>
        <p:spPr>
          <a:xfrm>
            <a:off x="7919567" y="6044042"/>
            <a:ext cx="0" cy="170400"/>
          </a:xfrm>
          <a:prstGeom prst="straightConnector1">
            <a:avLst/>
          </a:prstGeom>
          <a:noFill/>
          <a:ln w="25400" cap="flat">
            <a:solidFill>
              <a:schemeClr val="accent6"/>
            </a:solidFill>
            <a:prstDash val="solid"/>
            <a:round/>
            <a:headEnd type="none" w="med" len="med"/>
            <a:tailEnd type="stealth" w="lg" len="lg"/>
          </a:ln>
        </p:spPr>
      </p:cxnSp>
      <p:grpSp>
        <p:nvGrpSpPr>
          <p:cNvPr id="150" name="Shape 150"/>
          <p:cNvGrpSpPr/>
          <p:nvPr/>
        </p:nvGrpSpPr>
        <p:grpSpPr>
          <a:xfrm>
            <a:off x="4487198" y="4425041"/>
            <a:ext cx="1626208" cy="2200793"/>
            <a:chOff x="4487198" y="4425041"/>
            <a:chExt cx="1626208" cy="2200793"/>
          </a:xfrm>
        </p:grpSpPr>
        <p:cxnSp>
          <p:nvCxnSpPr>
            <p:cNvPr id="151" name="Shape 151"/>
            <p:cNvCxnSpPr/>
            <p:nvPr/>
          </p:nvCxnSpPr>
          <p:spPr>
            <a:xfrm rot="5400000">
              <a:off x="4492349" y="4577441"/>
              <a:ext cx="914400" cy="609599"/>
            </a:xfrm>
            <a:prstGeom prst="bentConnector3">
              <a:avLst>
                <a:gd name="adj1" fmla="val 13736"/>
              </a:avLst>
            </a:prstGeom>
            <a:noFill/>
            <a:ln w="38100" cap="flat">
              <a:solidFill>
                <a:schemeClr val="accent1"/>
              </a:solidFill>
              <a:prstDash val="solid"/>
              <a:round/>
              <a:headEnd type="none" w="med" len="med"/>
              <a:tailEnd type="stealth" w="lg" len="lg"/>
            </a:ln>
          </p:spPr>
        </p:cxnSp>
        <p:cxnSp>
          <p:nvCxnSpPr>
            <p:cNvPr id="152" name="Shape 152"/>
            <p:cNvCxnSpPr/>
            <p:nvPr/>
          </p:nvCxnSpPr>
          <p:spPr>
            <a:xfrm rot="-5400000" flipH="1">
              <a:off x="5162549" y="4570532"/>
              <a:ext cx="876300" cy="685799"/>
            </a:xfrm>
            <a:prstGeom prst="bentConnector3">
              <a:avLst>
                <a:gd name="adj1" fmla="val 8720"/>
              </a:avLst>
            </a:prstGeom>
            <a:noFill/>
            <a:ln w="38100" cap="flat">
              <a:solidFill>
                <a:schemeClr val="accent1"/>
              </a:solidFill>
              <a:prstDash val="solid"/>
              <a:round/>
              <a:headEnd type="none" w="med" len="med"/>
              <a:tailEnd type="stealth" w="lg" len="lg"/>
            </a:ln>
          </p:spPr>
        </p:cxnSp>
        <p:cxnSp>
          <p:nvCxnSpPr>
            <p:cNvPr id="153" name="Shape 153"/>
            <p:cNvCxnSpPr/>
            <p:nvPr/>
          </p:nvCxnSpPr>
          <p:spPr>
            <a:xfrm>
              <a:off x="4949550" y="4550016"/>
              <a:ext cx="0" cy="801599"/>
            </a:xfrm>
            <a:prstGeom prst="straightConnector1">
              <a:avLst/>
            </a:prstGeom>
            <a:noFill/>
            <a:ln w="38100" cap="flat">
              <a:solidFill>
                <a:schemeClr val="accent1"/>
              </a:solidFill>
              <a:prstDash val="solid"/>
              <a:round/>
              <a:headEnd type="none" w="med" len="med"/>
              <a:tailEnd type="stealth" w="lg" len="lg"/>
            </a:ln>
          </p:spPr>
        </p:cxnSp>
        <p:cxnSp>
          <p:nvCxnSpPr>
            <p:cNvPr id="154" name="Shape 154"/>
            <p:cNvCxnSpPr/>
            <p:nvPr/>
          </p:nvCxnSpPr>
          <p:spPr>
            <a:xfrm flipH="1">
              <a:off x="5254199" y="4522382"/>
              <a:ext cx="3600" cy="829199"/>
            </a:xfrm>
            <a:prstGeom prst="straightConnector1">
              <a:avLst/>
            </a:prstGeom>
            <a:noFill/>
            <a:ln w="38100" cap="flat">
              <a:solidFill>
                <a:schemeClr val="accent1"/>
              </a:solidFill>
              <a:prstDash val="solid"/>
              <a:round/>
              <a:headEnd type="none" w="med" len="med"/>
              <a:tailEnd type="stealth" w="lg" len="lg"/>
            </a:ln>
          </p:spPr>
        </p:cxnSp>
        <p:cxnSp>
          <p:nvCxnSpPr>
            <p:cNvPr id="155" name="Shape 155"/>
            <p:cNvCxnSpPr/>
            <p:nvPr/>
          </p:nvCxnSpPr>
          <p:spPr>
            <a:xfrm>
              <a:off x="5600700" y="4550016"/>
              <a:ext cx="0" cy="801599"/>
            </a:xfrm>
            <a:prstGeom prst="straightConnector1">
              <a:avLst/>
            </a:prstGeom>
            <a:noFill/>
            <a:ln w="38100" cap="flat">
              <a:solidFill>
                <a:schemeClr val="accent1"/>
              </a:solidFill>
              <a:prstDash val="solid"/>
              <a:round/>
              <a:headEnd type="none" w="med" len="med"/>
              <a:tailEnd type="stealth" w="lg" len="lg"/>
            </a:ln>
          </p:spPr>
        </p:cxnSp>
        <p:sp>
          <p:nvSpPr>
            <p:cNvPr id="156" name="Shape 156"/>
            <p:cNvSpPr/>
            <p:nvPr/>
          </p:nvSpPr>
          <p:spPr>
            <a:xfrm rot="-5400000">
              <a:off x="4998989" y="5839234"/>
              <a:ext cx="1258200" cy="314999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rgbClr val="395E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1800" b="0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Clustering</a:t>
              </a:r>
            </a:p>
          </p:txBody>
        </p:sp>
        <p:sp>
          <p:nvSpPr>
            <p:cNvPr id="157" name="Shape 157"/>
            <p:cNvSpPr/>
            <p:nvPr/>
          </p:nvSpPr>
          <p:spPr>
            <a:xfrm rot="-5400000">
              <a:off x="5326806" y="5839234"/>
              <a:ext cx="1258200" cy="314999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rgbClr val="395E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1800" b="0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Classifying</a:t>
              </a:r>
            </a:p>
          </p:txBody>
        </p:sp>
        <p:sp>
          <p:nvSpPr>
            <p:cNvPr id="158" name="Shape 158"/>
            <p:cNvSpPr/>
            <p:nvPr/>
          </p:nvSpPr>
          <p:spPr>
            <a:xfrm rot="-5400000">
              <a:off x="4672730" y="5839234"/>
              <a:ext cx="1258200" cy="314999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rgbClr val="395E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1800" b="0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NER</a:t>
              </a:r>
            </a:p>
          </p:txBody>
        </p:sp>
        <p:sp>
          <p:nvSpPr>
            <p:cNvPr id="159" name="Shape 159"/>
            <p:cNvSpPr/>
            <p:nvPr/>
          </p:nvSpPr>
          <p:spPr>
            <a:xfrm rot="-5400000">
              <a:off x="4341287" y="5834911"/>
              <a:ext cx="1258200" cy="314999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rgbClr val="395E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1800" b="0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Social</a:t>
              </a:r>
            </a:p>
          </p:txBody>
        </p:sp>
        <p:sp>
          <p:nvSpPr>
            <p:cNvPr id="160" name="Shape 160"/>
            <p:cNvSpPr/>
            <p:nvPr/>
          </p:nvSpPr>
          <p:spPr>
            <a:xfrm rot="-5400000">
              <a:off x="4015598" y="5834913"/>
              <a:ext cx="1258200" cy="314999"/>
            </a:xfrm>
            <a:prstGeom prst="rect">
              <a:avLst/>
            </a:prstGeom>
            <a:solidFill>
              <a:schemeClr val="accent1"/>
            </a:solidFill>
            <a:ln w="25400" cap="flat">
              <a:solidFill>
                <a:srgbClr val="395E8A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r>
                <a:rPr lang="en" sz="1800" b="0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LDA</a:t>
              </a:r>
            </a:p>
          </p:txBody>
        </p:sp>
      </p:grpSp>
      <p:sp>
        <p:nvSpPr>
          <p:cNvPr id="161" name="Shape 161"/>
          <p:cNvSpPr/>
          <p:nvPr/>
        </p:nvSpPr>
        <p:spPr>
          <a:xfrm rot="-5400000">
            <a:off x="5988793" y="4883154"/>
            <a:ext cx="940499" cy="440999"/>
          </a:xfrm>
          <a:prstGeom prst="rect">
            <a:avLst/>
          </a:prstGeom>
          <a:gradFill>
            <a:gsLst>
              <a:gs pos="0">
                <a:srgbClr val="2D5D97"/>
              </a:gs>
              <a:gs pos="80000">
                <a:srgbClr val="3B7BC8"/>
              </a:gs>
              <a:gs pos="100000">
                <a:srgbClr val="3A7CCA"/>
              </a:gs>
            </a:gsLst>
            <a:lin ang="16200037" scaled="0"/>
          </a:gra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HBASE</a:t>
            </a:r>
          </a:p>
        </p:txBody>
      </p:sp>
      <p:grpSp>
        <p:nvGrpSpPr>
          <p:cNvPr id="162" name="Shape 162"/>
          <p:cNvGrpSpPr/>
          <p:nvPr/>
        </p:nvGrpSpPr>
        <p:grpSpPr>
          <a:xfrm>
            <a:off x="3907971" y="3174351"/>
            <a:ext cx="579300" cy="2822400"/>
            <a:chOff x="3907971" y="3174351"/>
            <a:chExt cx="579300" cy="2822400"/>
          </a:xfrm>
        </p:grpSpPr>
        <p:cxnSp>
          <p:nvCxnSpPr>
            <p:cNvPr id="163" name="Shape 163"/>
            <p:cNvCxnSpPr/>
            <p:nvPr/>
          </p:nvCxnSpPr>
          <p:spPr>
            <a:xfrm rot="10800000">
              <a:off x="3907971" y="5992428"/>
              <a:ext cx="495299" cy="0"/>
            </a:xfrm>
            <a:prstGeom prst="straightConnector1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4" name="Shape 164"/>
            <p:cNvCxnSpPr/>
            <p:nvPr/>
          </p:nvCxnSpPr>
          <p:spPr>
            <a:xfrm rot="10800000">
              <a:off x="3907971" y="3174351"/>
              <a:ext cx="0" cy="2822400"/>
            </a:xfrm>
            <a:prstGeom prst="straightConnector1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" name="Shape 165"/>
            <p:cNvCxnSpPr/>
            <p:nvPr/>
          </p:nvCxnSpPr>
          <p:spPr>
            <a:xfrm>
              <a:off x="3907971" y="3174374"/>
              <a:ext cx="579300" cy="0"/>
            </a:xfrm>
            <a:prstGeom prst="straightConnector1">
              <a:avLst/>
            </a:prstGeom>
            <a:noFill/>
            <a:ln w="25400" cap="flat">
              <a:solidFill>
                <a:schemeClr val="accent3"/>
              </a:solidFill>
              <a:prstDash val="solid"/>
              <a:round/>
              <a:headEnd type="none" w="med" len="med"/>
              <a:tailEnd type="stealth" w="lg" len="lg"/>
            </a:ln>
          </p:spPr>
        </p:cxnSp>
      </p:grpSp>
      <p:sp>
        <p:nvSpPr>
          <p:cNvPr id="166" name="Shape 166"/>
          <p:cNvSpPr/>
          <p:nvPr/>
        </p:nvSpPr>
        <p:spPr>
          <a:xfrm>
            <a:off x="7318800" y="4117117"/>
            <a:ext cx="1214399" cy="395699"/>
          </a:xfrm>
          <a:prstGeom prst="rect">
            <a:avLst/>
          </a:prstGeom>
          <a:solidFill>
            <a:schemeClr val="accent6"/>
          </a:solidFill>
          <a:ln w="25400" cap="flat">
            <a:solidFill>
              <a:srgbClr val="B56E3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Map</a:t>
            </a:r>
            <a:r>
              <a:rPr lang="en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en" sz="16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educe</a:t>
            </a:r>
          </a:p>
        </p:txBody>
      </p:sp>
      <p:cxnSp>
        <p:nvCxnSpPr>
          <p:cNvPr id="167" name="Shape 167"/>
          <p:cNvCxnSpPr/>
          <p:nvPr/>
        </p:nvCxnSpPr>
        <p:spPr>
          <a:xfrm>
            <a:off x="7414721" y="3962550"/>
            <a:ext cx="24899" cy="772800"/>
          </a:xfrm>
          <a:prstGeom prst="straightConnector1">
            <a:avLst/>
          </a:prstGeom>
          <a:noFill/>
          <a:ln w="38100" cap="flat">
            <a:solidFill>
              <a:schemeClr val="accent6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68" name="Shape 168"/>
          <p:cNvCxnSpPr/>
          <p:nvPr/>
        </p:nvCxnSpPr>
        <p:spPr>
          <a:xfrm>
            <a:off x="8436625" y="3949998"/>
            <a:ext cx="0" cy="773099"/>
          </a:xfrm>
          <a:prstGeom prst="straightConnector1">
            <a:avLst/>
          </a:prstGeom>
          <a:noFill/>
          <a:ln w="38100" cap="flat">
            <a:solidFill>
              <a:schemeClr val="accent6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69" name="Shape 169"/>
          <p:cNvCxnSpPr>
            <a:stCxn id="142" idx="2"/>
            <a:endCxn id="170" idx="0"/>
          </p:cNvCxnSpPr>
          <p:nvPr/>
        </p:nvCxnSpPr>
        <p:spPr>
          <a:xfrm>
            <a:off x="5144330" y="3707921"/>
            <a:ext cx="0" cy="243600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171" name="Shape 171"/>
          <p:cNvSpPr/>
          <p:nvPr/>
        </p:nvSpPr>
        <p:spPr>
          <a:xfrm>
            <a:off x="141300" y="465675"/>
            <a:ext cx="1295400" cy="381899"/>
          </a:xfrm>
          <a:prstGeom prst="rect">
            <a:avLst/>
          </a:prstGeom>
          <a:gradFill>
            <a:gsLst>
              <a:gs pos="0">
                <a:srgbClr val="2D5D97"/>
              </a:gs>
              <a:gs pos="80000">
                <a:srgbClr val="3B7BC8"/>
              </a:gs>
              <a:gs pos="100000">
                <a:srgbClr val="3A7CCA"/>
              </a:gs>
            </a:gsLst>
            <a:lin ang="16200037" scaled="0"/>
          </a:gra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" sz="18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SQL</a:t>
            </a:r>
          </a:p>
        </p:txBody>
      </p:sp>
      <p:sp>
        <p:nvSpPr>
          <p:cNvPr id="172" name="Shape 172"/>
          <p:cNvSpPr/>
          <p:nvPr/>
        </p:nvSpPr>
        <p:spPr>
          <a:xfrm>
            <a:off x="141300" y="847584"/>
            <a:ext cx="1295400" cy="1066799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Tweets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Webpages</a:t>
            </a:r>
          </a:p>
        </p:txBody>
      </p:sp>
      <p:sp>
        <p:nvSpPr>
          <p:cNvPr id="173" name="Shape 173"/>
          <p:cNvSpPr/>
          <p:nvPr/>
        </p:nvSpPr>
        <p:spPr>
          <a:xfrm>
            <a:off x="6679453" y="3149286"/>
            <a:ext cx="1066799" cy="788099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Noise-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reduced tweets</a:t>
            </a:r>
          </a:p>
        </p:txBody>
      </p:sp>
      <p:sp>
        <p:nvSpPr>
          <p:cNvPr id="174" name="Shape 174"/>
          <p:cNvSpPr/>
          <p:nvPr/>
        </p:nvSpPr>
        <p:spPr>
          <a:xfrm>
            <a:off x="4610925" y="3951606"/>
            <a:ext cx="1066799" cy="3813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Avro Files</a:t>
            </a:r>
          </a:p>
        </p:txBody>
      </p:sp>
      <p:cxnSp>
        <p:nvCxnSpPr>
          <p:cNvPr id="175" name="Shape 175"/>
          <p:cNvCxnSpPr>
            <a:stCxn id="174" idx="3"/>
            <a:endCxn id="166" idx="1"/>
          </p:cNvCxnSpPr>
          <p:nvPr/>
        </p:nvCxnSpPr>
        <p:spPr>
          <a:xfrm>
            <a:off x="5677724" y="4142256"/>
            <a:ext cx="1641000" cy="172800"/>
          </a:xfrm>
          <a:prstGeom prst="straightConnector1">
            <a:avLst/>
          </a:prstGeom>
          <a:noFill/>
          <a:ln w="38100" cap="flat">
            <a:solidFill>
              <a:schemeClr val="accent6"/>
            </a:solidFill>
            <a:prstDash val="solid"/>
            <a:round/>
            <a:headEnd type="none" w="med" len="med"/>
            <a:tailEnd type="stealth" w="lg" len="lg"/>
          </a:ln>
        </p:spPr>
      </p:cxn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Schema Design - HBase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Separate tables for tweets and web pages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Both tables have two column families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b="1"/>
              <a:t>original</a:t>
            </a:r>
          </a:p>
          <a:p>
            <a:pPr marL="1371600" lvl="2" indent="-381000" rtl="0">
              <a:spcBef>
                <a:spcPts val="0"/>
              </a:spcBef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tweet / web page content and metadata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 b="1"/>
              <a:t>analysis</a:t>
            </a:r>
          </a:p>
          <a:p>
            <a:pPr marL="1371600" lvl="2" indent="-381000" rtl="0">
              <a:spcBef>
                <a:spcPts val="0"/>
              </a:spcBef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results of the analysis of each team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Row ID of a document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[collection_name]--[UID]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allows fast retrieval of the documents of a specific collection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Schema Design - HBase</a:t>
            </a:r>
          </a:p>
        </p:txBody>
      </p:sp>
      <p:pic>
        <p:nvPicPr>
          <p:cNvPr id="187" name="Shape 1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899" y="2069875"/>
            <a:ext cx="8144199" cy="1830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Shape 1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1850" y="4090723"/>
            <a:ext cx="7839148" cy="1712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Schema Design - HBase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Why HBase?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Our datasets are sparse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Real-time random I/O access to data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Lily Indexer allows real-time indexing of data into Solr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Schema Design - Avro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One schema for each team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No risk for teams overwriting each other’s data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Changes in schema for one team do not affect others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Each schema contains the fields to be indexed into Solr</a:t>
            </a:r>
          </a:p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1" name="Shape 2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47887" y="4360875"/>
            <a:ext cx="4848225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Schema Design - Avro</a:t>
            </a:r>
          </a:p>
        </p:txBody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Why Avro?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Supports versioning and a schema can be split in smaller schemas</a:t>
            </a:r>
          </a:p>
          <a:p>
            <a:pPr marL="1371600" lvl="2" indent="-381000" rtl="0">
              <a:spcBef>
                <a:spcPts val="0"/>
              </a:spcBef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We take advantage of these properties for the data upload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Schemas can be used to generate a Java API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MapReduce support and libraries for different programming languages used in this course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Supports compression formats used in MapReduce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Loading Data Into HBase</a:t>
            </a:r>
          </a:p>
        </p:txBody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Sequential Java Program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Good solution for the small collections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Does not scale for the big collections</a:t>
            </a:r>
          </a:p>
          <a:p>
            <a:pPr marL="1371600" lvl="2" indent="-381000" rtl="0">
              <a:spcBef>
                <a:spcPts val="0"/>
              </a:spcBef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Out-of-memory errors on the master node</a:t>
            </a:r>
          </a:p>
        </p:txBody>
      </p:sp>
      <p:pic>
        <p:nvPicPr>
          <p:cNvPr id="214" name="Shape 2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5975" y="3853825"/>
            <a:ext cx="5372100" cy="249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Loading Data Into HBase</a:t>
            </a:r>
          </a:p>
        </p:txBody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Map</a:t>
            </a:r>
            <a:r>
              <a:rPr lang="en" strike="sngStrike"/>
              <a:t>Reduce</a:t>
            </a:r>
            <a:r>
              <a:rPr lang="en"/>
              <a:t> Program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Map-only job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Each map task writes one document to HBase</a:t>
            </a:r>
          </a:p>
        </p:txBody>
      </p:sp>
      <p:pic>
        <p:nvPicPr>
          <p:cNvPr id="221" name="Shape 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8000" y="3590675"/>
            <a:ext cx="5295900" cy="246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Loading Data Into HBase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Bulk-loading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Use MapReduce job to generate HFiles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Write HFiles directly, bypassing the normal HBase write path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Much faster than our Map-only job, but requires pre-configuration of the HBase table</a:t>
            </a:r>
          </a:p>
        </p:txBody>
      </p:sp>
      <p:pic>
        <p:nvPicPr>
          <p:cNvPr id="228" name="Shape 2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2937" y="3320875"/>
            <a:ext cx="5434323" cy="31315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9" name="Shape 229"/>
          <p:cNvCxnSpPr/>
          <p:nvPr/>
        </p:nvCxnSpPr>
        <p:spPr>
          <a:xfrm rot="10800000" flipH="1">
            <a:off x="1599900" y="3883000"/>
            <a:ext cx="4142400" cy="22571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30" name="Shape 230"/>
          <p:cNvSpPr txBox="1"/>
          <p:nvPr/>
        </p:nvSpPr>
        <p:spPr>
          <a:xfrm>
            <a:off x="1132900" y="6140200"/>
            <a:ext cx="933900" cy="371999"/>
          </a:xfrm>
          <a:prstGeom prst="rect">
            <a:avLst/>
          </a:prstGeom>
          <a:noFill/>
          <a:ln w="9525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HFile</a:t>
            </a:r>
          </a:p>
        </p:txBody>
      </p:sp>
      <p:sp>
        <p:nvSpPr>
          <p:cNvPr id="231" name="Shape 231"/>
          <p:cNvSpPr txBox="1"/>
          <p:nvPr/>
        </p:nvSpPr>
        <p:spPr>
          <a:xfrm>
            <a:off x="2438675" y="5171600"/>
            <a:ext cx="8998799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http://www.toadworld.com/platforms/nosql/w/wiki/357.hbase-write-ahead-log.aspx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Shape 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4025" y="1579200"/>
            <a:ext cx="7038391" cy="52788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Big data and Hadoop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Loading Data Into HBase</a:t>
            </a:r>
          </a:p>
        </p:txBody>
      </p:sp>
      <p:pic>
        <p:nvPicPr>
          <p:cNvPr id="237" name="Shape 2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5373" y="1919900"/>
            <a:ext cx="6273249" cy="441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Collaboration with other teams</a:t>
            </a:r>
          </a:p>
        </p:txBody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Helped other teams to interact with Avro files and output data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Multiple rounds and revisions were needed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Thank you, everyone!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Helped with MapReduce programming</a:t>
            </a:r>
          </a:p>
          <a:p>
            <a: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Classification team had to adapt a third-party tool for their task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Dr. Fox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Mr. Sunshin Lee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Solr and Noise Reduction </a:t>
            </a:r>
            <a:r>
              <a:rPr lang="en" dirty="0" smtClean="0"/>
              <a:t>teams</a:t>
            </a:r>
            <a:endParaRPr lang="en-US" dirty="0" smtClean="0"/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dirty="0" smtClean="0"/>
              <a:t>National Science Foundation</a:t>
            </a:r>
          </a:p>
          <a:p>
            <a:pPr marL="457200" lvl="7" indent="-419100">
              <a:spcBef>
                <a:spcPts val="600"/>
              </a:spcBef>
              <a:buFont typeface="Arial"/>
              <a:buChar char="●"/>
            </a:pPr>
            <a:r>
              <a:rPr lang="en-US" dirty="0"/>
              <a:t>NSF grant IIS - 1319578, III: Small: Integrated Digital Event Archiving and Library (IDEAL)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/>
          <p:nvPr/>
        </p:nvSpPr>
        <p:spPr>
          <a:xfrm>
            <a:off x="1788450" y="3396975"/>
            <a:ext cx="5567100" cy="205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4800"/>
              <a:t>Thank you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Big data and Hadoop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457200" y="1650325"/>
            <a:ext cx="8229600" cy="213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Data sets are so </a:t>
            </a:r>
            <a:r>
              <a:rPr lang="en">
                <a:solidFill>
                  <a:schemeClr val="accent6"/>
                </a:solidFill>
              </a:rPr>
              <a:t>large or complex</a:t>
            </a:r>
            <a:r>
              <a:rPr lang="en"/>
              <a:t> that </a:t>
            </a:r>
            <a:r>
              <a:rPr lang="en">
                <a:solidFill>
                  <a:schemeClr val="accent6"/>
                </a:solidFill>
              </a:rPr>
              <a:t>traditional</a:t>
            </a:r>
            <a:r>
              <a:rPr lang="en"/>
              <a:t> data processing tools are </a:t>
            </a:r>
            <a:r>
              <a:rPr lang="en">
                <a:solidFill>
                  <a:schemeClr val="accent6"/>
                </a:solidFill>
              </a:rPr>
              <a:t>inadequate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Challenges include: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 txBox="1"/>
          <p:nvPr/>
        </p:nvSpPr>
        <p:spPr>
          <a:xfrm>
            <a:off x="1454725" y="3893125"/>
            <a:ext cx="2053799" cy="1907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000">
                <a:solidFill>
                  <a:schemeClr val="dk1"/>
                </a:solidFill>
              </a:rPr>
              <a:t>analysis</a:t>
            </a:r>
          </a:p>
          <a:p>
            <a:pPr marL="457200" lvl="0" indent="-4191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000">
                <a:solidFill>
                  <a:schemeClr val="dk1"/>
                </a:solidFill>
              </a:rPr>
              <a:t>search</a:t>
            </a:r>
          </a:p>
          <a:p>
            <a:pPr lvl="0" rtl="0">
              <a:spcBef>
                <a:spcPts val="600"/>
              </a:spcBef>
              <a:buNone/>
            </a:pPr>
            <a:endParaRPr/>
          </a:p>
        </p:txBody>
      </p:sp>
      <p:sp>
        <p:nvSpPr>
          <p:cNvPr id="58" name="Shape 58"/>
          <p:cNvSpPr txBox="1"/>
          <p:nvPr/>
        </p:nvSpPr>
        <p:spPr>
          <a:xfrm>
            <a:off x="4736625" y="3951025"/>
            <a:ext cx="3179999" cy="179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000">
                <a:solidFill>
                  <a:schemeClr val="dk1"/>
                </a:solidFill>
              </a:rPr>
              <a:t>storage</a:t>
            </a:r>
          </a:p>
          <a:p>
            <a:pPr marL="457200" lvl="0" indent="-4191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3000">
                <a:solidFill>
                  <a:schemeClr val="dk1"/>
                </a:solidFill>
              </a:rPr>
              <a:t>transfer</a:t>
            </a:r>
          </a:p>
          <a:p>
            <a:pPr lvl="0" rtl="0">
              <a:spcBef>
                <a:spcPts val="600"/>
              </a:spcBef>
              <a:buNone/>
            </a:pPr>
            <a:endParaRPr sz="30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Big data and Hadoop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650325"/>
            <a:ext cx="8229600" cy="696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Hadoop solution (inspired by Google)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2"/>
          </p:nvPr>
        </p:nvSpPr>
        <p:spPr>
          <a:xfrm>
            <a:off x="457200" y="2347225"/>
            <a:ext cx="8229600" cy="182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distributed storage: </a:t>
            </a:r>
            <a:r>
              <a:rPr lang="en">
                <a:solidFill>
                  <a:schemeClr val="accent6"/>
                </a:solidFill>
              </a:rPr>
              <a:t>HDFS</a:t>
            </a:r>
          </a:p>
          <a:p>
            <a:pPr marL="914400" lvl="1" indent="-381000" rtl="0">
              <a:spcBef>
                <a:spcPts val="0"/>
              </a:spcBef>
              <a:buClr>
                <a:srgbClr val="000000"/>
              </a:buClr>
              <a:buSzPct val="80000"/>
              <a:buFont typeface="Arial"/>
              <a:buChar char="○"/>
            </a:pPr>
            <a:r>
              <a:rPr lang="en"/>
              <a:t>a distributed, scalable, and portable file-system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Arial"/>
              <a:buChar char="○"/>
            </a:pPr>
            <a:r>
              <a:rPr lang="en"/>
              <a:t>high capacity at very low cost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3"/>
          </p:nvPr>
        </p:nvSpPr>
        <p:spPr>
          <a:xfrm>
            <a:off x="457200" y="4119625"/>
            <a:ext cx="8229600" cy="20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distributed processing: </a:t>
            </a:r>
            <a:r>
              <a:rPr lang="en">
                <a:solidFill>
                  <a:schemeClr val="accent6"/>
                </a:solidFill>
              </a:rPr>
              <a:t>MapReduce</a:t>
            </a:r>
          </a:p>
          <a:p>
            <a:pPr marL="914400" lvl="1" indent="-381000" rtl="0">
              <a:spcBef>
                <a:spcPts val="0"/>
              </a:spcBef>
              <a:buClr>
                <a:srgbClr val="000000"/>
              </a:buClr>
              <a:buSzPct val="80000"/>
              <a:buFont typeface="Arial"/>
              <a:buChar char="○"/>
            </a:pPr>
            <a:r>
              <a:rPr lang="en">
                <a:solidFill>
                  <a:srgbClr val="000000"/>
                </a:solidFill>
              </a:rPr>
              <a:t>a programming model for processing large data sets with a parallel, distributed algorithm on a cluster</a:t>
            </a:r>
          </a:p>
          <a:p>
            <a:pPr marL="914400" lvl="1" indent="-381000" rtl="0">
              <a:spcBef>
                <a:spcPts val="0"/>
              </a:spcBef>
              <a:buClr>
                <a:srgbClr val="000000"/>
              </a:buClr>
              <a:buSzPct val="80000"/>
              <a:buFont typeface="Arial"/>
              <a:buChar char="○"/>
            </a:pPr>
            <a:r>
              <a:rPr lang="en">
                <a:solidFill>
                  <a:srgbClr val="000000"/>
                </a:solidFill>
              </a:rPr>
              <a:t>is composed of </a:t>
            </a:r>
            <a:r>
              <a:rPr lang="en" i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Map()</a:t>
            </a:r>
            <a:r>
              <a:rPr lang="en">
                <a:solidFill>
                  <a:srgbClr val="000000"/>
                </a:solidFill>
              </a:rPr>
              <a:t> and </a:t>
            </a:r>
            <a:r>
              <a:rPr lang="en" i="1">
                <a:solidFill>
                  <a:srgbClr val="000000"/>
                </a:solidFill>
                <a:latin typeface="Consolas"/>
                <a:ea typeface="Consolas"/>
                <a:cs typeface="Consolas"/>
                <a:sym typeface="Consolas"/>
              </a:rPr>
              <a:t>Reduce()</a:t>
            </a:r>
            <a:r>
              <a:rPr lang="en">
                <a:solidFill>
                  <a:srgbClr val="000000"/>
                </a:solidFill>
              </a:rPr>
              <a:t> procedures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Hadoop Cluster for this Class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Arial"/>
              <a:buChar char="●"/>
            </a:pPr>
            <a:r>
              <a:rPr lang="en" sz="2700">
                <a:latin typeface="Calibri"/>
                <a:ea typeface="Calibri"/>
                <a:cs typeface="Calibri"/>
                <a:sym typeface="Calibri"/>
              </a:rPr>
              <a:t>Nodes</a:t>
            </a:r>
          </a:p>
          <a:p>
            <a:pPr marL="914400" marR="0" lvl="1" indent="-4000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2700">
                <a:latin typeface="Calibri"/>
                <a:ea typeface="Calibri"/>
                <a:cs typeface="Calibri"/>
                <a:sym typeface="Calibri"/>
              </a:rPr>
              <a:t>19 Hadoop nodes</a:t>
            </a:r>
          </a:p>
          <a:p>
            <a:pPr marL="914400" marR="0" lvl="1" indent="-4000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2700">
                <a:latin typeface="Calibri"/>
                <a:ea typeface="Calibri"/>
                <a:cs typeface="Calibri"/>
                <a:sym typeface="Calibri"/>
              </a:rPr>
              <a:t>1 Manager node</a:t>
            </a:r>
          </a:p>
          <a:p>
            <a:pPr marL="914400" marR="0" lvl="1" indent="-4000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2700">
                <a:latin typeface="Calibri"/>
                <a:ea typeface="Calibri"/>
                <a:cs typeface="Calibri"/>
                <a:sym typeface="Calibri"/>
              </a:rPr>
              <a:t>2 Tweet DB nodes</a:t>
            </a:r>
          </a:p>
          <a:p>
            <a:pPr marL="914400" marR="0" lvl="1" indent="-4000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2700">
                <a:latin typeface="Calibri"/>
                <a:ea typeface="Calibri"/>
                <a:cs typeface="Calibri"/>
                <a:sym typeface="Calibri"/>
              </a:rPr>
              <a:t>1 HDFS Backup node</a:t>
            </a:r>
          </a:p>
          <a:p>
            <a:pPr marL="457200" marR="0" lvl="0" indent="-4000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700">
                <a:latin typeface="Calibri"/>
                <a:ea typeface="Calibri"/>
                <a:cs typeface="Calibri"/>
                <a:sym typeface="Calibri"/>
              </a:rPr>
              <a:t>CPU: Intel i5 Haswell Quad core 3.3Ghz, Xeon</a:t>
            </a:r>
          </a:p>
          <a:p>
            <a:pPr marL="457200" marR="0" lvl="0" indent="-4000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700">
                <a:latin typeface="Calibri"/>
                <a:ea typeface="Calibri"/>
                <a:cs typeface="Calibri"/>
                <a:sym typeface="Calibri"/>
              </a:rPr>
              <a:t>RAM: 660 GB</a:t>
            </a:r>
          </a:p>
          <a:p>
            <a:pPr marL="914400" marR="0" lvl="1" indent="-4000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12500"/>
              <a:buFont typeface="Courier New"/>
              <a:buChar char="o"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32GB * 19 </a:t>
            </a: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(Hadoop nodes) </a:t>
            </a: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+ 4GB * 1 </a:t>
            </a: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(manager node)</a:t>
            </a:r>
          </a:p>
          <a:p>
            <a:pPr marL="914400" marR="0" lvl="1" indent="-4000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12500"/>
              <a:buFont typeface="Courier New"/>
              <a:buChar char="o"/>
            </a:pP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16GB * 1 </a:t>
            </a: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(HDFS backup) </a:t>
            </a:r>
            <a:r>
              <a:rPr lang="en" sz="2400">
                <a:latin typeface="Calibri"/>
                <a:ea typeface="Calibri"/>
                <a:cs typeface="Calibri"/>
                <a:sym typeface="Calibri"/>
              </a:rPr>
              <a:t>+ 16GB * 2 </a:t>
            </a: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(tweet DB nodes)</a:t>
            </a:r>
          </a:p>
          <a:p>
            <a:pPr marL="457200" marR="0" lvl="0" indent="-4000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700">
                <a:latin typeface="Calibri"/>
                <a:ea typeface="Calibri"/>
                <a:cs typeface="Calibri"/>
                <a:sym typeface="Calibri"/>
              </a:rPr>
              <a:t>HDD: 60 TB + 11.3TB </a:t>
            </a:r>
            <a:r>
              <a:rPr lang="en" sz="2000">
                <a:latin typeface="Calibri"/>
                <a:ea typeface="Calibri"/>
                <a:cs typeface="Calibri"/>
                <a:sym typeface="Calibri"/>
              </a:rPr>
              <a:t>(backup) </a:t>
            </a:r>
            <a:r>
              <a:rPr lang="en" sz="2700">
                <a:latin typeface="Calibri"/>
                <a:ea typeface="Calibri"/>
                <a:cs typeface="Calibri"/>
                <a:sym typeface="Calibri"/>
              </a:rPr>
              <a:t>+ 1.256TB SSD</a:t>
            </a:r>
          </a:p>
          <a:p>
            <a:pPr marL="457200" marR="0" lvl="0" indent="-4000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700">
                <a:latin typeface="Calibri"/>
                <a:ea typeface="Calibri"/>
                <a:cs typeface="Calibri"/>
                <a:sym typeface="Calibri"/>
              </a:rPr>
              <a:t>Hadoop distribution: CDH 5.3.1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Data sets of this class</a:t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585550"/>
            <a:ext cx="8229600" cy="5088661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Shape 79"/>
          <p:cNvSpPr txBox="1"/>
          <p:nvPr/>
        </p:nvSpPr>
        <p:spPr>
          <a:xfrm>
            <a:off x="1980375" y="3618475"/>
            <a:ext cx="828300" cy="35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chemeClr val="accent6"/>
                </a:solidFill>
              </a:rPr>
              <a:t>5.3 GB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x="2725275" y="4382100"/>
            <a:ext cx="828300" cy="35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chemeClr val="accent6"/>
                </a:solidFill>
              </a:rPr>
              <a:t>3.0 GB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x="5686475" y="2226900"/>
            <a:ext cx="828300" cy="35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chemeClr val="accent6"/>
                </a:solidFill>
              </a:rPr>
              <a:t>9.9 GB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x="4157850" y="2584275"/>
            <a:ext cx="828300" cy="35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chemeClr val="accent6"/>
                </a:solidFill>
              </a:rPr>
              <a:t>8.7 GB</a:t>
            </a:r>
          </a:p>
        </p:txBody>
      </p:sp>
      <p:sp>
        <p:nvSpPr>
          <p:cNvPr id="83" name="Shape 83"/>
          <p:cNvSpPr txBox="1"/>
          <p:nvPr/>
        </p:nvSpPr>
        <p:spPr>
          <a:xfrm>
            <a:off x="6431350" y="4634350"/>
            <a:ext cx="828300" cy="35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chemeClr val="accent6"/>
                </a:solidFill>
              </a:rPr>
              <a:t>2.2 GB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4858175" y="2302300"/>
            <a:ext cx="828300" cy="35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chemeClr val="accent6"/>
                </a:solidFill>
              </a:rPr>
              <a:t>9.6 GB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3496650" y="5205225"/>
            <a:ext cx="828300" cy="35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chemeClr val="accent6"/>
                </a:solidFill>
              </a:rPr>
              <a:t>0.5 GB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7513875" y="2121750"/>
            <a:ext cx="1484400" cy="56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~</a:t>
            </a:r>
            <a:r>
              <a:rPr lang="en">
                <a:solidFill>
                  <a:schemeClr val="accent2"/>
                </a:solidFill>
              </a:rPr>
              <a:t>87 million</a:t>
            </a:r>
            <a:r>
              <a:rPr lang="en"/>
              <a:t> of tweets in total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Mapreduce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rgbClr val="222222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222222"/>
                </a:solidFill>
              </a:rPr>
              <a:t>Originally developed for rewriting the indexing system for the Google web search product</a:t>
            </a:r>
          </a:p>
          <a:p>
            <a:pPr lvl="0" rtl="0">
              <a:spcBef>
                <a:spcPts val="0"/>
              </a:spcBef>
              <a:buNone/>
            </a:pPr>
            <a:endParaRPr sz="2400">
              <a:solidFill>
                <a:srgbClr val="222222"/>
              </a:solidFill>
            </a:endParaRPr>
          </a:p>
          <a:p>
            <a:pPr marL="457200" lvl="0" indent="-381000" rtl="0">
              <a:spcBef>
                <a:spcPts val="0"/>
              </a:spcBef>
              <a:buClr>
                <a:srgbClr val="222222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222222"/>
                </a:solidFill>
              </a:rPr>
              <a:t>Simplifying the large-scale computations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>
              <a:solidFill>
                <a:srgbClr val="222222"/>
              </a:solidFill>
            </a:endParaRPr>
          </a:p>
          <a:p>
            <a:pPr marL="457200" lvl="0" indent="-381000" rtl="0">
              <a:spcBef>
                <a:spcPts val="0"/>
              </a:spcBef>
              <a:buClr>
                <a:srgbClr val="222222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222222"/>
                </a:solidFill>
              </a:rPr>
              <a:t>MapReduce programs are automatically parallelized and executed on a large-scale cluster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400">
              <a:solidFill>
                <a:srgbClr val="222222"/>
              </a:solidFill>
            </a:endParaRPr>
          </a:p>
          <a:p>
            <a:pPr marL="457200" lvl="0" indent="-381000" rtl="0">
              <a:spcBef>
                <a:spcPts val="0"/>
              </a:spcBef>
              <a:buClr>
                <a:srgbClr val="222222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222222"/>
                </a:solidFill>
              </a:rPr>
              <a:t>Programmers without any experience with parallel and distributed systems can easily use large distributed resources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Typical problem solved by MapReduce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lnSpc>
                <a:spcPct val="115000"/>
              </a:lnSpc>
              <a:spcBef>
                <a:spcPts val="7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Read data as input</a:t>
            </a:r>
          </a:p>
          <a:p>
            <a:pPr marL="457200" lvl="0" indent="-419100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b="1"/>
              <a:t>Map:</a:t>
            </a:r>
            <a:r>
              <a:rPr lang="en"/>
              <a:t> extract something you care about from each record</a:t>
            </a:r>
          </a:p>
          <a:p>
            <a:pPr marL="457200" lvl="0" indent="-419100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Shuffle and Sort</a:t>
            </a:r>
          </a:p>
          <a:p>
            <a:pPr marL="457200" lvl="0" indent="-419100" rtl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b="1"/>
              <a:t>Reduce:</a:t>
            </a:r>
            <a:r>
              <a:rPr lang="en"/>
              <a:t> aggregate, summarize, filter, or transform</a:t>
            </a:r>
          </a:p>
          <a:p>
            <a:pPr marL="457200" lvl="0" indent="-4191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Write the results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20000"/>
              </a:lnSpc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MapReduce Process</a:t>
            </a:r>
          </a:p>
        </p:txBody>
      </p:sp>
      <p:sp>
        <p:nvSpPr>
          <p:cNvPr id="104" name="Shape 104"/>
          <p:cNvSpPr txBox="1"/>
          <p:nvPr/>
        </p:nvSpPr>
        <p:spPr>
          <a:xfrm>
            <a:off x="304800" y="3048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 l="-3865" t="-1700" r="5246" b="1699"/>
          <a:stretch/>
        </p:blipFill>
        <p:spPr>
          <a:xfrm>
            <a:off x="2594275" y="1740450"/>
            <a:ext cx="6539450" cy="500555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 txBox="1"/>
          <p:nvPr/>
        </p:nvSpPr>
        <p:spPr>
          <a:xfrm>
            <a:off x="-405725" y="2606975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2028650" y="4046450"/>
            <a:ext cx="923700" cy="726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367525" y="3683000"/>
            <a:ext cx="1453499" cy="1453499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9" name="Shape 109"/>
          <p:cNvSpPr txBox="1"/>
          <p:nvPr/>
        </p:nvSpPr>
        <p:spPr>
          <a:xfrm>
            <a:off x="445375" y="4046450"/>
            <a:ext cx="1297799" cy="1017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Input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732</Words>
  <Application>Microsoft Macintosh PowerPoint</Application>
  <PresentationFormat>On-screen Show (4:3)</PresentationFormat>
  <Paragraphs>154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biz</vt:lpstr>
      <vt:lpstr>Hadoop Team: Role of Hadoop in the IDEAL Project</vt:lpstr>
      <vt:lpstr>Big data and Hadoop</vt:lpstr>
      <vt:lpstr>Big data and Hadoop</vt:lpstr>
      <vt:lpstr>Big data and Hadoop</vt:lpstr>
      <vt:lpstr>Hadoop Cluster for this Class</vt:lpstr>
      <vt:lpstr>Data sets of this class</vt:lpstr>
      <vt:lpstr>Mapreduce</vt:lpstr>
      <vt:lpstr> Typical problem solved by MapReduce</vt:lpstr>
      <vt:lpstr>MapReduce Process</vt:lpstr>
      <vt:lpstr>Requirements</vt:lpstr>
      <vt:lpstr>PowerPoint Presentation</vt:lpstr>
      <vt:lpstr>Schema Design - HBase</vt:lpstr>
      <vt:lpstr>Schema Design - HBase</vt:lpstr>
      <vt:lpstr>Schema Design - HBase</vt:lpstr>
      <vt:lpstr>Schema Design - Avro</vt:lpstr>
      <vt:lpstr>Schema Design - Avro</vt:lpstr>
      <vt:lpstr>Loading Data Into HBase</vt:lpstr>
      <vt:lpstr>Loading Data Into HBase</vt:lpstr>
      <vt:lpstr>Loading Data Into HBase</vt:lpstr>
      <vt:lpstr>Loading Data Into HBase</vt:lpstr>
      <vt:lpstr>Collaboration with other teams</vt:lpstr>
      <vt:lpstr>Acknowledgements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Hadoop Team: Role of Hadoop in the IDEAL Project</dc:title>
  <cp:lastModifiedBy>Jose Cadena</cp:lastModifiedBy>
  <cp:revision>1</cp:revision>
  <dcterms:modified xsi:type="dcterms:W3CDTF">2015-05-14T03:05:43Z</dcterms:modified>
</cp:coreProperties>
</file>