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58" r:id="rId4"/>
    <p:sldId id="272" r:id="rId5"/>
    <p:sldId id="264" r:id="rId6"/>
    <p:sldId id="257" r:id="rId7"/>
    <p:sldId id="263" r:id="rId8"/>
    <p:sldId id="270" r:id="rId9"/>
    <p:sldId id="260" r:id="rId10"/>
    <p:sldId id="265" r:id="rId11"/>
    <p:sldId id="261" r:id="rId12"/>
    <p:sldId id="259" r:id="rId13"/>
    <p:sldId id="262" r:id="rId14"/>
    <p:sldId id="266" r:id="rId15"/>
    <p:sldId id="271" r:id="rId16"/>
    <p:sldId id="269" r:id="rId17"/>
    <p:sldId id="268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85" autoAdjust="0"/>
    <p:restoredTop sz="94660"/>
  </p:normalViewPr>
  <p:slideViewPr>
    <p:cSldViewPr snapToGrid="0">
      <p:cViewPr varScale="1">
        <p:scale>
          <a:sx n="82" d="100"/>
          <a:sy n="82" d="100"/>
        </p:scale>
        <p:origin x="662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551D66-455D-4079-993A-36E06B4211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814358A-AE78-47F9-B001-A35D032DCC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3C69E6-BBE6-4278-901D-B44C018DA0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0EC56-53F1-4C28-BD6B-F5C458E99E74}" type="datetimeFigureOut">
              <a:rPr lang="en-US" smtClean="0"/>
              <a:t>4/29/2021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303734-F343-444A-9051-2EC2E11558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8BB7FF-8A02-46FC-9924-D93D86CF99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2E7AA-23D3-4C7F-91F7-30CD0FB059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7364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8F483F-64FC-4067-A7B2-41A3045EBB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D74FE4C-CCE8-45F6-AA80-D174A7B9189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5B3F56-D985-473C-BD56-411C257F90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0EC56-53F1-4C28-BD6B-F5C458E99E74}" type="datetimeFigureOut">
              <a:rPr lang="en-US" smtClean="0"/>
              <a:t>4/29/2021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5075A1-88EF-4FCA-9C52-0AB2E69BB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534344-2F5F-4A32-8C43-FA666441CC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2E7AA-23D3-4C7F-91F7-30CD0FB059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1060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7770E70-5C31-49DB-9DB5-DA49FBCDFCE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D4F7AAD-9276-48D2-A380-A9C9BEC25B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61BE0E-251A-4E76-A889-D4DA422AEF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0EC56-53F1-4C28-BD6B-F5C458E99E74}" type="datetimeFigureOut">
              <a:rPr lang="en-US" smtClean="0"/>
              <a:t>4/29/2021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7F40A7-BF97-48DA-AA7E-C1E19A24B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ED9700-179F-44CB-95C9-39FA5D06FE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2E7AA-23D3-4C7F-91F7-30CD0FB059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2880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7538D5-6114-4BB2-9D9D-E162F14D1A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0DC968-CD54-462C-A3FC-52CC21EEE7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5C336A-2576-45AA-BC89-D9E5C7DDD5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0EC56-53F1-4C28-BD6B-F5C458E99E74}" type="datetimeFigureOut">
              <a:rPr lang="en-US" smtClean="0"/>
              <a:t>4/29/2021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E3CC33-C716-436B-AA6C-7B9FF68405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476981-0C96-4C85-BF24-23843E9639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2E7AA-23D3-4C7F-91F7-30CD0FB059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793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C9BB3C-44E0-4133-B1A1-D93C9249B5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64472E-895C-4E72-A8C1-DAA4B14388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3AA9B9-37D5-482A-84A0-49A8818888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0EC56-53F1-4C28-BD6B-F5C458E99E74}" type="datetimeFigureOut">
              <a:rPr lang="en-US" smtClean="0"/>
              <a:t>4/29/2021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6B951F-5228-4219-80F6-0869A101D8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A1F055-25C9-46AF-A5CC-0CB61A4ACF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2E7AA-23D3-4C7F-91F7-30CD0FB059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98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B0ED7C-F237-4891-A27A-7B03A92C6D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7C1322-8ED0-407B-B815-9EDBE07551A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BF492A-483B-40D1-996D-7B256AD6A9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268AFF-43D8-4B1D-A3D2-B0B6F545A8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0EC56-53F1-4C28-BD6B-F5C458E99E74}" type="datetimeFigureOut">
              <a:rPr lang="en-US" smtClean="0"/>
              <a:t>4/29/2021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E8D6DBF-70D1-452B-BD76-5664F3AA62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5E4D32-365C-43F4-8357-8B2B64E5F2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2E7AA-23D3-4C7F-91F7-30CD0FB059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1334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0826D2-191A-46E6-A6FC-484A95EBC5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F4D359-72D4-454F-8DF7-D1EB250396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4C3CD52-E1D0-4537-A56E-2323160AE8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EFFF178-CF65-4B5D-A48C-F26D7238072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DC052E8-13F4-4D90-A09C-8CAB0D1258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6E007A0-E87C-47F3-A337-ED63DCD21F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0EC56-53F1-4C28-BD6B-F5C458E99E74}" type="datetimeFigureOut">
              <a:rPr lang="en-US" smtClean="0"/>
              <a:t>4/29/2021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9651E8F-52BF-4C91-B13E-1A604C0CC3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2C3AA65-66A2-4BE0-9B9D-F4D4E02214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2E7AA-23D3-4C7F-91F7-30CD0FB059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4413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EB35A5-AA3A-462E-856B-410D48A85F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0ED32D2-E906-4725-8087-6F4315243C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0EC56-53F1-4C28-BD6B-F5C458E99E74}" type="datetimeFigureOut">
              <a:rPr lang="en-US" smtClean="0"/>
              <a:t>4/29/2021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413002C-7785-4184-834B-80A07AC0C5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85348A-4176-43C8-9865-E276EBE367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2E7AA-23D3-4C7F-91F7-30CD0FB059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72442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6B90028-66B6-41B9-8041-13C80DE878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0EC56-53F1-4C28-BD6B-F5C458E99E74}" type="datetimeFigureOut">
              <a:rPr lang="en-US" smtClean="0"/>
              <a:t>4/29/2021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AE0D454-7057-441E-9027-D1F45F774C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ACEB11-DC8D-4321-A655-53E255CDE0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2E7AA-23D3-4C7F-91F7-30CD0FB059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9796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234057-4958-44D4-8CCF-F5C03F76FC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4EB64B-C0EA-4236-9F81-EA72FBA5D5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C5E5A53-D9FD-44B5-8886-601B22802B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A5F280-91A5-4630-B4C6-6346E3E323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0EC56-53F1-4C28-BD6B-F5C458E99E74}" type="datetimeFigureOut">
              <a:rPr lang="en-US" smtClean="0"/>
              <a:t>4/29/2021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4A7BF1D-01BF-42A6-B3E2-D1144DF81F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F5CBCF-2C88-491E-A7C1-3F384E0F7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2E7AA-23D3-4C7F-91F7-30CD0FB059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23539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2E1EB6-ACEC-40BD-A8F3-3E197FF692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AEB9CD7-BAA9-4CE2-A114-3A91289851E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5AF74D-5185-41C0-924E-2D6654DCC8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9875E2-43A7-4CF1-A47A-7AEDA5E0FB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0EC56-53F1-4C28-BD6B-F5C458E99E74}" type="datetimeFigureOut">
              <a:rPr lang="en-US" smtClean="0"/>
              <a:t>4/29/2021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505D7A-4E42-42D2-9A04-65A2F19989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9285C75-6632-4A2D-B965-3586742566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2E7AA-23D3-4C7F-91F7-30CD0FB059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7191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8CAFA9B-5957-44F9-BC1F-2C9070491C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7DD15F-D76D-4706-A65F-A584D1F1E4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55D9D0-1985-4D89-874E-6BFBB07A6E1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F0EC56-53F1-4C28-BD6B-F5C458E99E74}" type="datetimeFigureOut">
              <a:rPr lang="en-US" smtClean="0"/>
              <a:t>4/29/2021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979DF5-8EAC-4024-9638-93CABE3308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AC757D-E660-44C9-AA62-F4EC3C6971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62E7AA-23D3-4C7F-91F7-30CD0FB059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83594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twp.duke.edu/sites/twp.duke.edu/files/file-attachments/econ.original.pdf" TargetMode="External"/><Relationship Id="rId2" Type="http://schemas.openxmlformats.org/officeDocument/2006/relationships/hyperlink" Target="https://www.people.fas.harvard.edu/~pnikolov/resources/writingtips.pdf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5170C9-A6C3-46DE-A0F7-6A1B2E98FFD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Writing papers for academic audiences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84F307E-DCBD-4FD6-A92D-2731A5E11DC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Jeffrey Alwang (alwangj@vt.edu)</a:t>
            </a:r>
          </a:p>
          <a:p>
            <a:r>
              <a:rPr lang="en-US" dirty="0"/>
              <a:t>Professor, Department of Agricultural and Applied Economics</a:t>
            </a:r>
          </a:p>
          <a:p>
            <a:r>
              <a:rPr lang="en-US" dirty="0"/>
              <a:t>29 April 2021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3743238-DF25-43A1-AA1E-1A49074682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7513" y="447383"/>
            <a:ext cx="2289048" cy="432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10307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FD8D8E-684F-4BC7-B52E-E445A1A76E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Organization: 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4CB46F-3D75-49DC-9AD7-265A8A6782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(Not really necessary if you’ve written well)</a:t>
            </a:r>
          </a:p>
          <a:p>
            <a:r>
              <a:rPr lang="en-US" dirty="0"/>
              <a:t>Short and sweet</a:t>
            </a:r>
          </a:p>
          <a:p>
            <a:r>
              <a:rPr lang="en-US" dirty="0"/>
              <a:t>Do not restate all your findings</a:t>
            </a:r>
          </a:p>
          <a:p>
            <a:r>
              <a:rPr lang="en-US" dirty="0"/>
              <a:t>Minimize discussion of limitations and further research</a:t>
            </a:r>
          </a:p>
          <a:p>
            <a:r>
              <a:rPr lang="en-US" dirty="0"/>
              <a:t>Do not include opinions:  Stick to the facts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1BA5A19-E236-45B6-9C34-DAF15EFFA9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6267" y="365125"/>
            <a:ext cx="2871787" cy="543001"/>
          </a:xfrm>
          <a:prstGeom prst="rect">
            <a:avLst/>
          </a:prstGeom>
        </p:spPr>
      </p:pic>
      <p:pic>
        <p:nvPicPr>
          <p:cNvPr id="6146" name="Picture 2" descr="Academic writing can be boring – but there are good reasons for that">
            <a:extLst>
              <a:ext uri="{FF2B5EF4-FFF2-40B4-BE49-F238E27FC236}">
                <a16:creationId xmlns:a16="http://schemas.microsoft.com/office/drawing/2014/main" id="{A366C6FE-3B04-4B5D-B85A-E54499CB50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4883" y="4436533"/>
            <a:ext cx="3072719" cy="2301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11405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9353E9-9391-45A4-878B-27EBFF59F2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Style and writing principles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8FFB16-F70C-4957-9866-ED49267067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Simple and short is the best policy</a:t>
            </a:r>
          </a:p>
          <a:p>
            <a:pPr lvl="1"/>
            <a:r>
              <a:rPr lang="en-US" dirty="0"/>
              <a:t>Shorten paragraphs and sentences.  Make each word count!</a:t>
            </a:r>
          </a:p>
          <a:p>
            <a:pPr lvl="1"/>
            <a:r>
              <a:rPr lang="en-US" dirty="0"/>
              <a:t>Repetition is boring</a:t>
            </a:r>
          </a:p>
          <a:p>
            <a:pPr lvl="1"/>
            <a:r>
              <a:rPr lang="en-US" dirty="0"/>
              <a:t>Avoid unnecessary words:  “to” instead of “in order to”, “equals” instead of “is equal to”</a:t>
            </a:r>
          </a:p>
          <a:p>
            <a:r>
              <a:rPr lang="en-US" dirty="0"/>
              <a:t>Never say “in other words.” If you do, it means that the original explanation was inadequate</a:t>
            </a:r>
          </a:p>
          <a:p>
            <a:r>
              <a:rPr lang="en-US" dirty="0"/>
              <a:t>Previews and reviews should be avoided—organize better</a:t>
            </a:r>
          </a:p>
          <a:p>
            <a:r>
              <a:rPr lang="en-US" dirty="0"/>
              <a:t>First describe what you do, then explain it, compare it to alternatives, and compare it to others’ procedures.  Not the other way around!</a:t>
            </a:r>
          </a:p>
          <a:p>
            <a:r>
              <a:rPr lang="en-US" dirty="0"/>
              <a:t>Make your headings specific and descriptive (e.g. not “Model”)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0DDF1FD-838D-45B2-B79E-713E5C7155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7683" y="681036"/>
            <a:ext cx="2846200" cy="538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40096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D4F072-36D9-4884-8E9F-F6DC427DC3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Tips: How to improve your writing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B954F7-B31B-4E22-A8BE-830E3B52BE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Re-write </a:t>
            </a:r>
          </a:p>
          <a:p>
            <a:pPr lvl="1"/>
            <a:r>
              <a:rPr lang="en-US" dirty="0"/>
              <a:t>Nothing is completed quickly. Read and re-read; scrutinize your words</a:t>
            </a:r>
          </a:p>
          <a:p>
            <a:pPr lvl="1"/>
            <a:r>
              <a:rPr lang="en-US" dirty="0"/>
              <a:t>Don’t be afraid to make big changes</a:t>
            </a:r>
          </a:p>
          <a:p>
            <a:pPr lvl="1"/>
            <a:r>
              <a:rPr lang="en-US" b="1" dirty="0"/>
              <a:t>Do not rush</a:t>
            </a:r>
          </a:p>
          <a:p>
            <a:r>
              <a:rPr lang="en-US" dirty="0"/>
              <a:t>Share with others; adjust to address their criticisms</a:t>
            </a:r>
          </a:p>
          <a:p>
            <a:pPr lvl="1"/>
            <a:r>
              <a:rPr lang="en-US" dirty="0"/>
              <a:t>Writing center at your university</a:t>
            </a:r>
          </a:p>
          <a:p>
            <a:r>
              <a:rPr lang="en-US" dirty="0"/>
              <a:t>When writing in non-native language, share with a native speaker</a:t>
            </a:r>
          </a:p>
          <a:p>
            <a:r>
              <a:rPr lang="en-US" dirty="0"/>
              <a:t>Be your own worst enemy (otherwise someone else will)</a:t>
            </a:r>
          </a:p>
          <a:p>
            <a:r>
              <a:rPr lang="en-US" dirty="0"/>
              <a:t>Present frequently:  Seminar attendees are often trying to catch you, take advantage of it</a:t>
            </a:r>
          </a:p>
        </p:txBody>
      </p:sp>
      <p:pic>
        <p:nvPicPr>
          <p:cNvPr id="1026" name="Picture 2" descr="How to review a paper | Science | AAAS">
            <a:extLst>
              <a:ext uri="{FF2B5EF4-FFF2-40B4-BE49-F238E27FC236}">
                <a16:creationId xmlns:a16="http://schemas.microsoft.com/office/drawing/2014/main" id="{76CA3768-700B-4475-933B-769A3FE1E6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9250" y="90488"/>
            <a:ext cx="285750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1972751-6DD7-4CF4-9DDC-82A7A6B8731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5852" y="5936343"/>
            <a:ext cx="2692446" cy="509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85666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AAC0DF-5CDB-4A68-ABDF-8CCC7AFCB9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F5AF4B-509F-4B47-B619-B6C7AFEB33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Do not use footnotes for parenthetical statements; use to present information that some, but not all, readers will want</a:t>
            </a:r>
          </a:p>
          <a:p>
            <a:r>
              <a:rPr lang="en-US" dirty="0"/>
              <a:t>Do not plagiarize: Read, understand and summarize</a:t>
            </a:r>
          </a:p>
          <a:p>
            <a:r>
              <a:rPr lang="en-US" dirty="0"/>
              <a:t>Tables and figures should be understood without referring to the text</a:t>
            </a:r>
          </a:p>
          <a:p>
            <a:pPr lvl="1"/>
            <a:r>
              <a:rPr lang="en-US" dirty="0"/>
              <a:t>Correct number of significant digits</a:t>
            </a:r>
          </a:p>
          <a:p>
            <a:pPr lvl="1"/>
            <a:r>
              <a:rPr lang="en-US" dirty="0"/>
              <a:t>Units:  .0000 as a coefficient indicates the variable should be rescaled</a:t>
            </a:r>
          </a:p>
          <a:p>
            <a:pPr lvl="1"/>
            <a:r>
              <a:rPr lang="en-US" dirty="0"/>
              <a:t>Figures: Make sure the message comes through</a:t>
            </a:r>
          </a:p>
          <a:p>
            <a:r>
              <a:rPr lang="en-US" dirty="0"/>
              <a:t>Know your audience and write to her (journal styles)</a:t>
            </a:r>
          </a:p>
          <a:p>
            <a:r>
              <a:rPr lang="en-US" dirty="0"/>
              <a:t>Use active tense (avoid is/are)</a:t>
            </a:r>
          </a:p>
          <a:p>
            <a:r>
              <a:rPr lang="en-US" dirty="0"/>
              <a:t>I like the present tense, but be consistent</a:t>
            </a:r>
          </a:p>
          <a:p>
            <a:r>
              <a:rPr lang="en-US" dirty="0"/>
              <a:t>Simple words are better than longer ones (use instead of utilize)</a:t>
            </a:r>
          </a:p>
          <a:p>
            <a:r>
              <a:rPr lang="en-US" dirty="0"/>
              <a:t>Scour the paper for typos—get rid of them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7B8AA02-A468-4559-B52C-B15F865D49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6821" y="681037"/>
            <a:ext cx="3537062" cy="668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99768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6B3E23-18F5-44C4-8A47-38AF8B825B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Further thoughts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6A1A30-BD6F-4D24-BCBD-AD4B3CEE7D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Double, triple check for accuracy (tables and numbers)</a:t>
            </a:r>
          </a:p>
          <a:p>
            <a:r>
              <a:rPr lang="en-US" dirty="0"/>
              <a:t>Don’t begin writing paper without a good idea of where you would like to see it go (write to the audience)</a:t>
            </a:r>
          </a:p>
          <a:p>
            <a:r>
              <a:rPr lang="en-US" dirty="0"/>
              <a:t>Don’t get discouraged:</a:t>
            </a:r>
          </a:p>
          <a:p>
            <a:pPr lvl="1"/>
            <a:r>
              <a:rPr lang="en-US" dirty="0"/>
              <a:t>Reviewers can be harsh; be nice to them and figure out how to address their concerns</a:t>
            </a:r>
          </a:p>
          <a:p>
            <a:pPr lvl="1"/>
            <a:r>
              <a:rPr lang="en-US" dirty="0"/>
              <a:t>Know how to read the review</a:t>
            </a:r>
          </a:p>
          <a:p>
            <a:pPr lvl="1"/>
            <a:r>
              <a:rPr lang="en-US" dirty="0"/>
              <a:t>Never send an email to the editor expressing anger: No emails before one week!!!</a:t>
            </a:r>
          </a:p>
          <a:p>
            <a:pPr lvl="1"/>
            <a:r>
              <a:rPr lang="en-US" dirty="0"/>
              <a:t>Reviewers are like rolling the dice</a:t>
            </a:r>
          </a:p>
          <a:p>
            <a:pPr lvl="1"/>
            <a:r>
              <a:rPr lang="en-US" dirty="0"/>
              <a:t>Many good papers have been rejected multiple times: George </a:t>
            </a:r>
            <a:r>
              <a:rPr lang="en-US" dirty="0" err="1"/>
              <a:t>Akerlof’s</a:t>
            </a:r>
            <a:r>
              <a:rPr lang="en-US" dirty="0"/>
              <a:t> “Market for Lemons” was rejected by three journals prior to its publication by QJE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6F46DD2-2CA7-459C-880D-A6B3B47D62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9174" y="681036"/>
            <a:ext cx="3434709" cy="649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68691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80CF3E-BE72-4C04-819D-CFFF066BB7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Final thoughts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FD451B-4CA1-442E-BB1A-BDA6C090C6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Writing is hard, good writing is even harder; but, it doesn’t have to be perfect</a:t>
            </a:r>
          </a:p>
          <a:p>
            <a:r>
              <a:rPr lang="en-US" dirty="0"/>
              <a:t>Always include dates, page numbers, contact information</a:t>
            </a:r>
          </a:p>
          <a:p>
            <a:endParaRPr lang="en-US" dirty="0"/>
          </a:p>
          <a:p>
            <a:r>
              <a:rPr lang="en-US" dirty="0"/>
              <a:t>Strategies for publication:</a:t>
            </a:r>
          </a:p>
          <a:p>
            <a:pPr lvl="1"/>
            <a:r>
              <a:rPr lang="en-US" dirty="0"/>
              <a:t>Make sure draft is well written (take time); include graphics where relevant</a:t>
            </a:r>
          </a:p>
          <a:p>
            <a:pPr lvl="1"/>
            <a:r>
              <a:rPr lang="en-US" dirty="0"/>
              <a:t>Make sure you read the literature</a:t>
            </a:r>
          </a:p>
          <a:p>
            <a:pPr lvl="1"/>
            <a:r>
              <a:rPr lang="en-US" dirty="0"/>
              <a:t>Start out with the “best” possible journal target (be realistic)</a:t>
            </a:r>
          </a:p>
          <a:p>
            <a:pPr lvl="2"/>
            <a:r>
              <a:rPr lang="en-US" dirty="0"/>
              <a:t>Get useful reviews and improve paper</a:t>
            </a:r>
          </a:p>
          <a:p>
            <a:pPr lvl="1"/>
            <a:r>
              <a:rPr lang="en-US" dirty="0"/>
              <a:t>Make sure you read the “author instructions” and follow them</a:t>
            </a:r>
          </a:p>
          <a:p>
            <a:pPr lvl="1"/>
            <a:r>
              <a:rPr lang="en-US" dirty="0"/>
              <a:t>Include articles from target journal in references (relevant to readership)</a:t>
            </a:r>
          </a:p>
          <a:p>
            <a:pPr lvl="1"/>
            <a:r>
              <a:rPr lang="en-US" dirty="0"/>
              <a:t>Conduct reviews; always respond to a request</a:t>
            </a:r>
          </a:p>
          <a:p>
            <a:pPr lvl="1"/>
            <a:r>
              <a:rPr lang="en-US" dirty="0"/>
              <a:t>Don’t argue with the reviewers</a:t>
            </a:r>
          </a:p>
        </p:txBody>
      </p:sp>
    </p:spTree>
    <p:extLst>
      <p:ext uri="{BB962C8B-B14F-4D97-AF65-F5344CB8AC3E}">
        <p14:creationId xmlns:p14="http://schemas.microsoft.com/office/powerpoint/2010/main" val="842363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FB0E70-F1BE-4F91-A405-3EE2AEE701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Additional reading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5A3549-A9B7-40CC-AD63-561CD5F165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Nikolov</a:t>
            </a:r>
            <a:r>
              <a:rPr lang="en-US" dirty="0"/>
              <a:t>, </a:t>
            </a:r>
            <a:r>
              <a:rPr lang="en-US" dirty="0" err="1"/>
              <a:t>Plamen</a:t>
            </a:r>
            <a:r>
              <a:rPr lang="en-US" dirty="0"/>
              <a:t> “Writing tips for economics research papers” </a:t>
            </a:r>
            <a:r>
              <a:rPr lang="en-US" dirty="0">
                <a:hlinkClick r:id="rId2"/>
              </a:rPr>
              <a:t>https://www.people.fas.harvard.edu/~pnikolov/resources/writingtips.pdf</a:t>
            </a:r>
            <a:endParaRPr lang="en-US" dirty="0"/>
          </a:p>
          <a:p>
            <a:r>
              <a:rPr lang="en-US" dirty="0"/>
              <a:t>Duke University writing center </a:t>
            </a:r>
            <a:r>
              <a:rPr lang="en-US" dirty="0">
                <a:hlinkClick r:id="rId3"/>
              </a:rPr>
              <a:t>https://twp.duke.edu/sites/twp.duke.edu/files/file-attachments/econ.original.pdf</a:t>
            </a:r>
            <a:endParaRPr lang="en-US" dirty="0"/>
          </a:p>
          <a:p>
            <a:r>
              <a:rPr lang="en-US" dirty="0"/>
              <a:t>Cochran, John H. “Writing tips for PhD students” University of Chicago Graduate School of Business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8138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490E9C-B0B3-4EFE-A5FE-87D957831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160D5FFE-1B8F-40D0-97BA-845B8455646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2248" y="30731"/>
            <a:ext cx="12109751" cy="6811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5782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165332-6CAC-4D40-A81C-B3D2A4E777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FCCD601-636D-4F74-B649-0FDE965FD44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669" y="51318"/>
            <a:ext cx="11943183" cy="6718041"/>
          </a:xfrm>
        </p:spPr>
      </p:pic>
    </p:spTree>
    <p:extLst>
      <p:ext uri="{BB962C8B-B14F-4D97-AF65-F5344CB8AC3E}">
        <p14:creationId xmlns:p14="http://schemas.microsoft.com/office/powerpoint/2010/main" val="7924153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47CE1-442D-4214-9977-E6DA2C732F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ABF237-BFE7-44BF-B159-F7AE5779A3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r>
              <a:rPr lang="en-US" dirty="0"/>
              <a:t>Writing is the most durable and important thing we do; we are writers</a:t>
            </a:r>
          </a:p>
          <a:p>
            <a:r>
              <a:rPr lang="en-US" dirty="0"/>
              <a:t>It is how we present our ideas to audiences</a:t>
            </a:r>
          </a:p>
          <a:p>
            <a:r>
              <a:rPr lang="en-US" dirty="0"/>
              <a:t>The art of persuasion—show the reader why you’re right and why it’s interesting that you are right</a:t>
            </a:r>
          </a:p>
          <a:p>
            <a:r>
              <a:rPr lang="en-US" dirty="0"/>
              <a:t>Paper content is judged by means of presentation</a:t>
            </a:r>
          </a:p>
          <a:p>
            <a:r>
              <a:rPr lang="en-US" dirty="0"/>
              <a:t>Writing is hard when done properly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2ED74D8-D511-4EAF-9AD5-596723DD33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4835" y="681037"/>
            <a:ext cx="2289048" cy="432816"/>
          </a:xfrm>
          <a:prstGeom prst="rect">
            <a:avLst/>
          </a:prstGeom>
        </p:spPr>
      </p:pic>
      <p:pic>
        <p:nvPicPr>
          <p:cNvPr id="2050" name="Picture 2" descr="Paper Writing Panic | Fastweb">
            <a:extLst>
              <a:ext uri="{FF2B5EF4-FFF2-40B4-BE49-F238E27FC236}">
                <a16:creationId xmlns:a16="http://schemas.microsoft.com/office/drawing/2014/main" id="{73302041-9EAD-408B-B141-1823C6E93A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4835" y="5072160"/>
            <a:ext cx="2638425" cy="1733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56122FFA-851B-4ACC-9614-5F7AA9758681}"/>
              </a:ext>
            </a:extLst>
          </p:cNvPr>
          <p:cNvCxnSpPr>
            <a:cxnSpLocks/>
          </p:cNvCxnSpPr>
          <p:nvPr/>
        </p:nvCxnSpPr>
        <p:spPr>
          <a:xfrm>
            <a:off x="4177035" y="5189387"/>
            <a:ext cx="2267308" cy="480861"/>
          </a:xfrm>
          <a:prstGeom prst="straightConnector1">
            <a:avLst/>
          </a:prstGeom>
          <a:ln w="476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4" name="Picture 6" descr="Overwhelmed by a Research Paper? Take these Four Steps">
            <a:extLst>
              <a:ext uri="{FF2B5EF4-FFF2-40B4-BE49-F238E27FC236}">
                <a16:creationId xmlns:a16="http://schemas.microsoft.com/office/drawing/2014/main" id="{AC6410E8-D801-4C87-88AA-391B179360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5460" y="5189387"/>
            <a:ext cx="2619375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1406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CB5360-CC7F-432D-9A18-FD6934AE30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EC1A12-1716-4759-A699-5F8369B18F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How many of you are working on or have completed papers?</a:t>
            </a:r>
          </a:p>
          <a:p>
            <a:pPr lvl="1"/>
            <a:r>
              <a:rPr lang="en-US" dirty="0"/>
              <a:t>What are topics?</a:t>
            </a:r>
          </a:p>
          <a:p>
            <a:r>
              <a:rPr lang="en-US" dirty="0"/>
              <a:t>Have you submitted them/are you planning to submit them?</a:t>
            </a:r>
          </a:p>
          <a:p>
            <a:r>
              <a:rPr lang="en-US" dirty="0"/>
              <a:t>What has been your experience with submissions to international journals?</a:t>
            </a:r>
          </a:p>
          <a:p>
            <a:r>
              <a:rPr lang="en-US" dirty="0"/>
              <a:t>What incentives do you have to write/submit such papers?</a:t>
            </a:r>
          </a:p>
          <a:p>
            <a:pPr lvl="1"/>
            <a:r>
              <a:rPr lang="en-US" dirty="0"/>
              <a:t>Job expectation?</a:t>
            </a:r>
          </a:p>
          <a:p>
            <a:pPr lvl="1"/>
            <a:r>
              <a:rPr lang="en-US" dirty="0"/>
              <a:t>Increased possibility of advancement?</a:t>
            </a:r>
          </a:p>
          <a:p>
            <a:pPr lvl="1"/>
            <a:r>
              <a:rPr lang="en-US" dirty="0"/>
              <a:t>Monetary compensation?</a:t>
            </a:r>
          </a:p>
          <a:p>
            <a:pPr lvl="1"/>
            <a:r>
              <a:rPr lang="en-US" dirty="0"/>
              <a:t>Own initiative?</a:t>
            </a:r>
          </a:p>
          <a:p>
            <a:r>
              <a:rPr lang="en-US" dirty="0"/>
              <a:t>What experience do you have conducting reviews for international journals?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063E596-E843-4257-92F1-5BF0703B76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4835" y="681037"/>
            <a:ext cx="2289048" cy="432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7903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BF87C5-B43F-4A1B-B27C-180BF78F94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Layout of typical paper in (applied) economics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C08082-94A6-4EC1-B591-6F5A36E2BB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Abstract</a:t>
            </a:r>
          </a:p>
          <a:p>
            <a:r>
              <a:rPr lang="en-US" dirty="0"/>
              <a:t>Introduction</a:t>
            </a:r>
          </a:p>
          <a:p>
            <a:r>
              <a:rPr lang="en-US" dirty="0"/>
              <a:t>Theory/Conceptual framework</a:t>
            </a:r>
          </a:p>
          <a:p>
            <a:r>
              <a:rPr lang="en-US" dirty="0"/>
              <a:t>Empirical framework</a:t>
            </a:r>
          </a:p>
          <a:p>
            <a:r>
              <a:rPr lang="en-US" dirty="0"/>
              <a:t>Data</a:t>
            </a:r>
          </a:p>
          <a:p>
            <a:r>
              <a:rPr lang="en-US" dirty="0"/>
              <a:t>Results</a:t>
            </a:r>
          </a:p>
          <a:p>
            <a:r>
              <a:rPr lang="en-US" dirty="0"/>
              <a:t>Conclusion</a:t>
            </a:r>
          </a:p>
          <a:p>
            <a:r>
              <a:rPr lang="en-US" dirty="0"/>
              <a:t>Annex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CED2D30-D33B-4904-8B40-66B066F174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2198" y="6060059"/>
            <a:ext cx="2289048" cy="432816"/>
          </a:xfrm>
          <a:prstGeom prst="rect">
            <a:avLst/>
          </a:prstGeom>
        </p:spPr>
      </p:pic>
      <p:pic>
        <p:nvPicPr>
          <p:cNvPr id="8194" name="Picture 2" descr="How Long Does It Take to Write a 10-Page Essay?">
            <a:extLst>
              <a:ext uri="{FF2B5EF4-FFF2-40B4-BE49-F238E27FC236}">
                <a16:creationId xmlns:a16="http://schemas.microsoft.com/office/drawing/2014/main" id="{9A9BCBD4-2392-4ADF-AD78-58AEB1D7D5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7408" y="1685925"/>
            <a:ext cx="3450013" cy="2295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Many Arab Students Go to the U.S., But Rarely is the Reverse True -  Al-Fanar Media">
            <a:extLst>
              <a:ext uri="{FF2B5EF4-FFF2-40B4-BE49-F238E27FC236}">
                <a16:creationId xmlns:a16="http://schemas.microsoft.com/office/drawing/2014/main" id="{C8AFD07C-3090-49A2-871C-05E1D986E9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1620" y="4928952"/>
            <a:ext cx="3579964" cy="1729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17104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651019-58E9-45C2-981C-7D79C95335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612" y="500062"/>
            <a:ext cx="10515600" cy="1325563"/>
          </a:xfrm>
        </p:spPr>
        <p:txBody>
          <a:bodyPr/>
          <a:lstStyle/>
          <a:p>
            <a:r>
              <a:rPr lang="en-US" dirty="0"/>
              <a:t>Organization: Start of paper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42BF90-5D53-4D09-81F4-1740D84D72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Like a newspaper, not a joke:</a:t>
            </a:r>
          </a:p>
          <a:p>
            <a:pPr lvl="1"/>
            <a:r>
              <a:rPr lang="en-US" dirty="0"/>
              <a:t>Let the message come out clearly at the start (readers are busy)</a:t>
            </a:r>
          </a:p>
          <a:p>
            <a:pPr lvl="1"/>
            <a:r>
              <a:rPr lang="en-US" dirty="0"/>
              <a:t>Fill in background later</a:t>
            </a:r>
          </a:p>
          <a:p>
            <a:r>
              <a:rPr lang="en-US" dirty="0"/>
              <a:t>Abstract and introduction are critical:  They get your “foot in the door”</a:t>
            </a:r>
          </a:p>
          <a:p>
            <a:r>
              <a:rPr lang="en-US" dirty="0"/>
              <a:t>Abstract</a:t>
            </a:r>
          </a:p>
          <a:p>
            <a:pPr lvl="1"/>
            <a:r>
              <a:rPr lang="en-US" dirty="0"/>
              <a:t>Communicate main message</a:t>
            </a:r>
          </a:p>
          <a:p>
            <a:pPr lvl="1"/>
            <a:r>
              <a:rPr lang="en-US" dirty="0"/>
              <a:t>Do not mention methods (unless the methodology is part of the main message)</a:t>
            </a:r>
          </a:p>
          <a:p>
            <a:pPr lvl="1"/>
            <a:r>
              <a:rPr lang="en-US" dirty="0"/>
              <a:t>Do not mention literature</a:t>
            </a:r>
          </a:p>
          <a:p>
            <a:r>
              <a:rPr lang="en-US" dirty="0"/>
              <a:t>Introduction</a:t>
            </a:r>
          </a:p>
          <a:p>
            <a:pPr lvl="1"/>
            <a:r>
              <a:rPr lang="en-US" dirty="0"/>
              <a:t>Begin with the central idea of the paper</a:t>
            </a:r>
          </a:p>
          <a:p>
            <a:pPr lvl="1"/>
            <a:r>
              <a:rPr lang="en-US" dirty="0"/>
              <a:t>Write a clear paragraph describing it</a:t>
            </a:r>
          </a:p>
          <a:p>
            <a:pPr lvl="1"/>
            <a:r>
              <a:rPr lang="en-US" dirty="0"/>
              <a:t>Set the hook, allow the reader to skim</a:t>
            </a:r>
          </a:p>
          <a:p>
            <a:r>
              <a:rPr lang="en-US" dirty="0"/>
              <a:t>Literature review? Some say yes, some say no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FEF6742-B798-46C0-B366-BF8FE61AC4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6434" y="464628"/>
            <a:ext cx="2822845" cy="533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49345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059BDF-D332-4A8C-B169-87E6F46E28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Hook:  Just like fishing</a:t>
            </a:r>
          </a:p>
        </p:txBody>
      </p:sp>
      <p:pic>
        <p:nvPicPr>
          <p:cNvPr id="1026" name="Picture 2" descr="7 Excellent Essay Hooks">
            <a:extLst>
              <a:ext uri="{FF2B5EF4-FFF2-40B4-BE49-F238E27FC236}">
                <a16:creationId xmlns:a16="http://schemas.microsoft.com/office/drawing/2014/main" id="{A8D33E20-196B-4CBC-B929-C72127CB077C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602397" y="0"/>
            <a:ext cx="2751403" cy="68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52C07F-9966-49AE-AF07-5A71A8815A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386015" y="1690688"/>
            <a:ext cx="6291649" cy="4351338"/>
          </a:xfrm>
        </p:spPr>
        <p:txBody>
          <a:bodyPr/>
          <a:lstStyle/>
          <a:p>
            <a:r>
              <a:rPr lang="en-US" dirty="0"/>
              <a:t>Engages the audience</a:t>
            </a:r>
          </a:p>
          <a:p>
            <a:r>
              <a:rPr lang="en-US" dirty="0"/>
              <a:t>Draws reader in</a:t>
            </a:r>
          </a:p>
          <a:p>
            <a:r>
              <a:rPr lang="en-US" dirty="0"/>
              <a:t>Sparks curiosity</a:t>
            </a:r>
          </a:p>
          <a:p>
            <a:r>
              <a:rPr lang="en-US" dirty="0"/>
              <a:t>Essential for an outstanding introduction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2049880-A81A-48C4-9004-B68CDB3AD06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737" y="6042026"/>
            <a:ext cx="2289048" cy="432816"/>
          </a:xfrm>
          <a:prstGeom prst="rect">
            <a:avLst/>
          </a:prstGeom>
        </p:spPr>
      </p:pic>
      <p:pic>
        <p:nvPicPr>
          <p:cNvPr id="7" name="Picture 2" descr="Bad Training Is Devastating - HR Daily Advisor">
            <a:extLst>
              <a:ext uri="{FF2B5EF4-FFF2-40B4-BE49-F238E27FC236}">
                <a16:creationId xmlns:a16="http://schemas.microsoft.com/office/drawing/2014/main" id="{A653BCDC-5D7F-4720-87E0-D9B7229DB0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0828" y="4078514"/>
            <a:ext cx="3813305" cy="2537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8326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12789E-A542-4976-B9C2-682AF5586C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minimal 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9D1B96-19CE-43E6-821C-9F59A63C279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10515599" cy="435133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Introduce your topic, and in a way that indicates its importance </a:t>
            </a:r>
          </a:p>
          <a:p>
            <a:r>
              <a:rPr lang="en-US" dirty="0"/>
              <a:t>Indicate briefly the research that has been done on the topic</a:t>
            </a:r>
          </a:p>
          <a:p>
            <a:r>
              <a:rPr lang="en-US" dirty="0"/>
              <a:t> Identify a gap, problem, controversy, etc., in the existing research</a:t>
            </a:r>
          </a:p>
          <a:p>
            <a:r>
              <a:rPr lang="en-US" dirty="0"/>
              <a:t> Explain how the present paper will fill that gap, solve that problem, etc. </a:t>
            </a:r>
          </a:p>
          <a:p>
            <a:r>
              <a:rPr lang="en-US" dirty="0"/>
              <a:t> State the thesis of the paper—the answer to the research question that the paper attempts to answer</a:t>
            </a:r>
          </a:p>
          <a:p>
            <a:r>
              <a:rPr lang="en-US" dirty="0"/>
              <a:t>Indicate </a:t>
            </a:r>
            <a:r>
              <a:rPr lang="en-US" dirty="0">
                <a:solidFill>
                  <a:srgbClr val="FF0000"/>
                </a:solidFill>
              </a:rPr>
              <a:t>briefly</a:t>
            </a:r>
            <a:r>
              <a:rPr lang="en-US" dirty="0"/>
              <a:t> the limits of your study</a:t>
            </a:r>
          </a:p>
          <a:p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</a:rPr>
              <a:t>Describe the organization of the paper (usually in last paragraph of introduction)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33884C5-7A23-40E4-A665-7F30D5A589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1160" y="464629"/>
            <a:ext cx="2609006" cy="493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06902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C047B0-4F39-435F-93A4-670DB081CC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Organization: Body of the paper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FCC466-1567-4957-84D2-566BE60B9E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Body of the paper</a:t>
            </a:r>
          </a:p>
          <a:p>
            <a:r>
              <a:rPr lang="en-US" dirty="0"/>
              <a:t>Rule: There should be nothing before the main result that a reader does not need to know in order to understand the main result</a:t>
            </a:r>
          </a:p>
          <a:p>
            <a:r>
              <a:rPr lang="en-US" dirty="0"/>
              <a:t>Conceptual framework/Theory: </a:t>
            </a:r>
          </a:p>
          <a:p>
            <a:pPr lvl="1"/>
            <a:r>
              <a:rPr lang="en-US" dirty="0"/>
              <a:t>Only include the minimum necessary to understand the main result</a:t>
            </a:r>
          </a:p>
          <a:p>
            <a:pPr lvl="1"/>
            <a:r>
              <a:rPr lang="en-US" dirty="0"/>
              <a:t>No “general model”</a:t>
            </a:r>
          </a:p>
          <a:p>
            <a:r>
              <a:rPr lang="en-US" dirty="0"/>
              <a:t>Empirical results &amp; data:  </a:t>
            </a:r>
          </a:p>
          <a:p>
            <a:pPr lvl="1"/>
            <a:r>
              <a:rPr lang="en-US" dirty="0"/>
              <a:t>Begin with the main message, do not “tease” or “warm up” the audience</a:t>
            </a:r>
          </a:p>
          <a:p>
            <a:pPr lvl="1"/>
            <a:r>
              <a:rPr lang="en-US" dirty="0"/>
              <a:t>Do not include tables that you don’t refer to</a:t>
            </a:r>
          </a:p>
          <a:p>
            <a:pPr lvl="1"/>
            <a:r>
              <a:rPr lang="en-US" dirty="0"/>
              <a:t>Follow main result with tables and figures</a:t>
            </a:r>
          </a:p>
          <a:p>
            <a:pPr lvl="1"/>
            <a:r>
              <a:rPr lang="en-US" dirty="0"/>
              <a:t>Robustness—only essential criticisms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888B61E-5B9F-4987-AF4D-37DC628B73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5007" y="365125"/>
            <a:ext cx="3025314" cy="572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1640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357</TotalTime>
  <Words>1162</Words>
  <Application>Microsoft Office PowerPoint</Application>
  <PresentationFormat>Widescreen</PresentationFormat>
  <Paragraphs>131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Calibri Light</vt:lpstr>
      <vt:lpstr>Office Theme</vt:lpstr>
      <vt:lpstr>Writing papers for academic audiences</vt:lpstr>
      <vt:lpstr>PowerPoint Presentation</vt:lpstr>
      <vt:lpstr>Overview</vt:lpstr>
      <vt:lpstr>Questions</vt:lpstr>
      <vt:lpstr>Layout of typical paper in (applied) economics</vt:lpstr>
      <vt:lpstr>Organization: Start of paper</vt:lpstr>
      <vt:lpstr>Hook:  Just like fishing</vt:lpstr>
      <vt:lpstr>The minimal introduction</vt:lpstr>
      <vt:lpstr>Organization: Body of the paper</vt:lpstr>
      <vt:lpstr>Organization: Conclusions</vt:lpstr>
      <vt:lpstr>Style and writing principles</vt:lpstr>
      <vt:lpstr>Tips: How to improve your writing</vt:lpstr>
      <vt:lpstr>Tips</vt:lpstr>
      <vt:lpstr>Further thoughts</vt:lpstr>
      <vt:lpstr>Final thoughts</vt:lpstr>
      <vt:lpstr>Additional reading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Writing papers for academic audiences</dc:title>
  <dc:creator>Alwang</dc:creator>
  <cp:lastModifiedBy>Alwang</cp:lastModifiedBy>
  <cp:revision>32</cp:revision>
  <dcterms:created xsi:type="dcterms:W3CDTF">2021-04-21T18:33:47Z</dcterms:created>
  <dcterms:modified xsi:type="dcterms:W3CDTF">2021-04-29T17:33:55Z</dcterms:modified>
</cp:coreProperties>
</file>