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Raleway" panose="020B0604020202020204" charset="0"/>
      <p:regular r:id="rId28"/>
      <p:bold r:id="rId29"/>
      <p:italic r:id="rId30"/>
      <p:boldItalic r:id="rId31"/>
    </p:embeddedFont>
    <p:embeddedFont>
      <p:font typeface="Open Sans" panose="020B0604020202020204" charset="0"/>
      <p:regular r:id="rId32"/>
      <p:bold r:id="rId33"/>
      <p:italic r:id="rId34"/>
      <p:boldItalic r:id="rId35"/>
    </p:embeddedFont>
    <p:embeddedFont>
      <p:font typeface="Source Sans Pro" panose="020B060402020202020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0FC74F4-2E17-4D4F-A8AA-83DEF6FFD346}">
  <a:tblStyle styleId="{10FC74F4-2E17-4D4F-A8AA-83DEF6FFD346}" styleName="Table_0">
    <a:wholeTbl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90" y="-2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44329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We cannot just spend spatial coordinates to OPERAcraft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We need to compute angles of rotation on each plane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Only able to achieve 6 (squared in red) out of desired 20 facial expressions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Note how the movement position values for skeletal objects are in degrees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For faces: it is specific values corresponding to facial helmets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OpenSocketThread</a:t>
            </a:r>
          </a:p>
          <a:p>
            <a:pPr marL="457200" lvl="0" indent="-228600" rtl="0"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Source Sans Pro"/>
              <a:buChar char="●"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Handles messages/UDP packets  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GuiNewChat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Source Sans Pro"/>
              <a:buChar char="●"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Parses messages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ModelBiped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Source Sans Pro"/>
              <a:buChar char="●"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Constructs Minecraft avatar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OperaCraftPlayer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Source Sans Pro"/>
              <a:buChar char="●"/>
            </a:pPr>
            <a:r>
              <a:rPr lang="en" sz="14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Handles x,y, and z rotations of arms, legs, torso, head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endParaRPr sz="14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-69850" algn="just" rtl="0"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91666"/>
              <a:buFont typeface="Arial"/>
              <a:buNone/>
            </a:pP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69850" algn="just"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91666"/>
              <a:buFont typeface="Arial"/>
              <a:buNone/>
            </a:pP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●"/>
            </a:pPr>
            <a:r>
              <a:rPr lang="en"/>
              <a:t>All done in Microsoft Paint</a:t>
            </a:r>
          </a:p>
          <a:p>
            <a:pPr marL="457200" lvl="0" indent="-228600">
              <a:spcBef>
                <a:spcPts val="0"/>
              </a:spcBef>
              <a:buChar char="●"/>
            </a:pPr>
            <a:r>
              <a:rPr lang="en"/>
              <a:t>Art created for both genders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Describe what Operacraft is first!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- TODO: Make icat text bigger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 of previous skin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Kinect code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Pd-L2Ork middleware (data correcting stuff)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Java changes to take in data properly 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Anything else?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Make less redundant skeletal &amp; facial; bold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Give some defining information about each, ex. Lines of code/# of hours/effort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Measure of effort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Everything works nicely. Mention the circled joints are the ones we reference.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0" y="743000"/>
            <a:ext cx="8520600" cy="200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2845181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600"/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9" name="Shape 3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Source Sans Pro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lang="en" sz="100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12jba-1Ut5jT2pPYTZoOExNWDg/view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hidale.com/shop/dp-kinect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icat.vt.edu/funding/operacraft" TargetMode="External"/><Relationship Id="rId4" Type="http://schemas.openxmlformats.org/officeDocument/2006/relationships/hyperlink" Target="http://vector.me/search/walking-stick-figur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210450" y="207475"/>
            <a:ext cx="8723100" cy="2107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rgbClr val="000000"/>
              </a:buClr>
              <a:buSzPct val="30555"/>
              <a:buFont typeface="Arial"/>
              <a:buNone/>
            </a:pPr>
            <a:r>
              <a:rPr lang="en" sz="3600" b="1">
                <a:latin typeface="Open Sans"/>
                <a:ea typeface="Open Sans"/>
                <a:cs typeface="Open Sans"/>
                <a:sym typeface="Open Sans"/>
              </a:rPr>
              <a:t>OPERAcraft + Kinect </a:t>
            </a:r>
            <a:br>
              <a:rPr lang="en" sz="3600" b="1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3600" b="1">
                <a:latin typeface="Open Sans"/>
                <a:ea typeface="Open Sans"/>
                <a:cs typeface="Open Sans"/>
                <a:sym typeface="Open Sans"/>
              </a:rPr>
              <a:t>= </a:t>
            </a:r>
            <a:br>
              <a:rPr lang="en" sz="3600" b="1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60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Cinema</a:t>
            </a:r>
            <a:r>
              <a:rPr lang="en" sz="6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craft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0" y="3123800"/>
            <a:ext cx="8987400" cy="473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Members</a:t>
            </a: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Brittany Barnes, Elsi Godolja, Marina Kiseleva</a:t>
            </a:r>
          </a:p>
          <a:p>
            <a:pPr lvl="0" algn="ctr" rtl="0">
              <a:spcBef>
                <a:spcPts val="0"/>
              </a:spcBef>
              <a:buNone/>
            </a:pP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88100" y="2765311"/>
            <a:ext cx="8987400" cy="35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Client</a:t>
            </a: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Ivica Ico Bukvic, Institute for Creativity, Arts &amp; Technology (ICAT)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-53850" y="3574125"/>
            <a:ext cx="8987400" cy="4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CS 4624, Virginia Tech, Blacksburg VA. 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156600" y="3981836"/>
            <a:ext cx="8987400" cy="35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Spring 2016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Angle Calculations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5791200" y="999225"/>
            <a:ext cx="3148443" cy="413789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Char char="❖"/>
            </a:pPr>
            <a:r>
              <a:rPr lang="en" dirty="0">
                <a:solidFill>
                  <a:srgbClr val="000000"/>
                </a:solidFill>
              </a:rPr>
              <a:t>Compute angles of rotation in each plane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Char char="❖"/>
            </a:pPr>
            <a:r>
              <a:rPr lang="en" dirty="0">
                <a:solidFill>
                  <a:srgbClr val="000000"/>
                </a:solidFill>
              </a:rPr>
              <a:t>Points -&gt; 3D Vectors -&gt; compute angle between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Char char="❖"/>
            </a:pPr>
            <a:r>
              <a:rPr lang="en" i="1" dirty="0">
                <a:solidFill>
                  <a:srgbClr val="000000"/>
                </a:solidFill>
              </a:rPr>
              <a:t>Around Y axis:</a:t>
            </a:r>
            <a:r>
              <a:rPr lang="en" dirty="0">
                <a:solidFill>
                  <a:srgbClr val="000000"/>
                </a:solidFill>
              </a:rPr>
              <a:t> rotation in </a:t>
            </a:r>
            <a:r>
              <a:rPr lang="en" b="1" dirty="0">
                <a:solidFill>
                  <a:srgbClr val="000000"/>
                </a:solidFill>
              </a:rPr>
              <a:t>X </a:t>
            </a:r>
            <a:r>
              <a:rPr lang="en" dirty="0">
                <a:solidFill>
                  <a:srgbClr val="000000"/>
                </a:solidFill>
              </a:rPr>
              <a:t>plane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Char char="❖"/>
            </a:pPr>
            <a:r>
              <a:rPr lang="en" i="1" dirty="0">
                <a:solidFill>
                  <a:srgbClr val="000000"/>
                </a:solidFill>
              </a:rPr>
              <a:t>Around Z axis:</a:t>
            </a:r>
            <a:r>
              <a:rPr lang="en" dirty="0">
                <a:solidFill>
                  <a:srgbClr val="000000"/>
                </a:solidFill>
              </a:rPr>
              <a:t> rotation in </a:t>
            </a:r>
            <a:r>
              <a:rPr lang="en" b="1" dirty="0">
                <a:solidFill>
                  <a:srgbClr val="000000"/>
                </a:solidFill>
              </a:rPr>
              <a:t>Y </a:t>
            </a:r>
            <a:r>
              <a:rPr lang="en" dirty="0">
                <a:solidFill>
                  <a:srgbClr val="000000"/>
                </a:solidFill>
              </a:rPr>
              <a:t>plane</a:t>
            </a:r>
          </a:p>
          <a:p>
            <a:pPr marL="457200" lvl="0" indent="-228600">
              <a:spcBef>
                <a:spcPts val="0"/>
              </a:spcBef>
              <a:buClr>
                <a:srgbClr val="000000"/>
              </a:buClr>
              <a:buChar char="❖"/>
            </a:pPr>
            <a:r>
              <a:rPr lang="en" i="1" dirty="0">
                <a:solidFill>
                  <a:srgbClr val="000000"/>
                </a:solidFill>
              </a:rPr>
              <a:t>Around X axis</a:t>
            </a:r>
            <a:r>
              <a:rPr lang="en" dirty="0">
                <a:solidFill>
                  <a:srgbClr val="000000"/>
                </a:solidFill>
              </a:rPr>
              <a:t>: rotation in </a:t>
            </a:r>
            <a:r>
              <a:rPr lang="en" b="1" dirty="0">
                <a:solidFill>
                  <a:srgbClr val="000000"/>
                </a:solidFill>
              </a:rPr>
              <a:t>Z </a:t>
            </a:r>
            <a:r>
              <a:rPr lang="en" dirty="0">
                <a:solidFill>
                  <a:srgbClr val="000000"/>
                </a:solidFill>
              </a:rPr>
              <a:t>plane</a:t>
            </a:r>
          </a:p>
        </p:txBody>
      </p:sp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875" y="1179300"/>
            <a:ext cx="5730023" cy="3777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311700" y="157850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Facial Recognition</a:t>
            </a:r>
          </a:p>
        </p:txBody>
      </p:sp>
      <p:grpSp>
        <p:nvGrpSpPr>
          <p:cNvPr id="160" name="Shape 160"/>
          <p:cNvGrpSpPr/>
          <p:nvPr/>
        </p:nvGrpSpPr>
        <p:grpSpPr>
          <a:xfrm>
            <a:off x="5176400" y="363200"/>
            <a:ext cx="3773850" cy="4475625"/>
            <a:chOff x="4871600" y="363200"/>
            <a:chExt cx="3773850" cy="4475625"/>
          </a:xfrm>
        </p:grpSpPr>
        <p:pic>
          <p:nvPicPr>
            <p:cNvPr id="161" name="Shape 161"/>
            <p:cNvPicPr preferRelativeResize="0"/>
            <p:nvPr/>
          </p:nvPicPr>
          <p:blipFill rotWithShape="1">
            <a:blip r:embed="rId3">
              <a:alphaModFix/>
            </a:blip>
            <a:srcRect b="26231"/>
            <a:stretch/>
          </p:blipFill>
          <p:spPr>
            <a:xfrm>
              <a:off x="5059700" y="648500"/>
              <a:ext cx="3585749" cy="35547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Shape 162"/>
            <p:cNvSpPr txBox="1"/>
            <p:nvPr/>
          </p:nvSpPr>
          <p:spPr>
            <a:xfrm>
              <a:off x="5253050" y="4139225"/>
              <a:ext cx="3392400" cy="699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just" rtl="0">
                <a:spcBef>
                  <a:spcPts val="0"/>
                </a:spcBef>
                <a:buClr>
                  <a:schemeClr val="dk1"/>
                </a:buClr>
                <a:buSzPct val="91666"/>
                <a:buFont typeface="Arial"/>
                <a:buNone/>
              </a:pPr>
              <a:r>
                <a:rPr lang="en" sz="1200" b="1">
                  <a:latin typeface="Open Sans"/>
                  <a:ea typeface="Open Sans"/>
                  <a:cs typeface="Open Sans"/>
                  <a:sym typeface="Open Sans"/>
                </a:rPr>
                <a:t>Eyebrow and Mouth Combination Matrix.</a:t>
              </a:r>
              <a:r>
                <a:rPr lang="en" sz="1200">
                  <a:latin typeface="Open Sans"/>
                  <a:ea typeface="Open Sans"/>
                  <a:cs typeface="Open Sans"/>
                  <a:sym typeface="Open Sans"/>
                </a:rPr>
                <a:t> The 20 possibilities for avatar helmets, based on the user’s facial expressions.</a:t>
              </a:r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6472250" y="363200"/>
              <a:ext cx="954000" cy="285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just" rtl="0">
                <a:spcBef>
                  <a:spcPts val="0"/>
                </a:spcBef>
                <a:buNone/>
              </a:pPr>
              <a:r>
                <a:rPr lang="en" sz="1200">
                  <a:latin typeface="Open Sans"/>
                  <a:ea typeface="Open Sans"/>
                  <a:cs typeface="Open Sans"/>
                  <a:sym typeface="Open Sans"/>
                </a:rPr>
                <a:t>EYEBROW</a:t>
              </a:r>
            </a:p>
          </p:txBody>
        </p:sp>
        <p:sp>
          <p:nvSpPr>
            <p:cNvPr id="164" name="Shape 164"/>
            <p:cNvSpPr txBox="1"/>
            <p:nvPr/>
          </p:nvSpPr>
          <p:spPr>
            <a:xfrm rot="-5400000">
              <a:off x="4531100" y="2477700"/>
              <a:ext cx="869100" cy="188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just" rtl="0">
                <a:spcBef>
                  <a:spcPts val="0"/>
                </a:spcBef>
                <a:buNone/>
              </a:pPr>
              <a:r>
                <a:rPr lang="en" sz="1200">
                  <a:latin typeface="Open Sans"/>
                  <a:ea typeface="Open Sans"/>
                  <a:cs typeface="Open Sans"/>
                  <a:sym typeface="Open Sans"/>
                </a:rPr>
                <a:t>MOUTH</a:t>
              </a:r>
            </a:p>
          </p:txBody>
        </p:sp>
      </p:grpSp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 l="22363" t="7249" r="14301" b="31362"/>
          <a:stretch/>
        </p:blipFill>
        <p:spPr>
          <a:xfrm>
            <a:off x="235500" y="1061525"/>
            <a:ext cx="3570450" cy="28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/>
          <p:nvPr/>
        </p:nvSpPr>
        <p:spPr>
          <a:xfrm>
            <a:off x="311700" y="4109925"/>
            <a:ext cx="3494100" cy="72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just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200" b="1">
                <a:latin typeface="Open Sans"/>
                <a:ea typeface="Open Sans"/>
                <a:cs typeface="Open Sans"/>
                <a:sym typeface="Open Sans"/>
              </a:rPr>
              <a:t>Tracked Animation Units (AUs).</a:t>
            </a: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lang="en" sz="120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The areas of 2D points that would affect various AUs to yield the delta values from a face’s neutral position (4).</a:t>
            </a:r>
          </a:p>
        </p:txBody>
      </p:sp>
      <p:sp>
        <p:nvSpPr>
          <p:cNvPr id="167" name="Shape 167"/>
          <p:cNvSpPr/>
          <p:nvPr/>
        </p:nvSpPr>
        <p:spPr>
          <a:xfrm>
            <a:off x="4061300" y="2322475"/>
            <a:ext cx="819000" cy="1033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6031150" y="1167325"/>
            <a:ext cx="656700" cy="5592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6031150" y="1726525"/>
            <a:ext cx="656700" cy="5592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6031150" y="2900325"/>
            <a:ext cx="656700" cy="5592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8056125" y="1167325"/>
            <a:ext cx="656700" cy="5592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8056125" y="1726525"/>
            <a:ext cx="656700" cy="5592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8056125" y="2900325"/>
            <a:ext cx="656700" cy="5592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Kinect → </a:t>
            </a:r>
            <a:r>
              <a:rPr lang="en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Pd-L2Ork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→  Minecraft</a:t>
            </a:r>
          </a:p>
        </p:txBody>
      </p:sp>
      <p:grpSp>
        <p:nvGrpSpPr>
          <p:cNvPr id="179" name="Shape 179"/>
          <p:cNvGrpSpPr/>
          <p:nvPr/>
        </p:nvGrpSpPr>
        <p:grpSpPr>
          <a:xfrm>
            <a:off x="1179712" y="1510950"/>
            <a:ext cx="6784574" cy="2775500"/>
            <a:chOff x="759950" y="1510950"/>
            <a:chExt cx="6784574" cy="2775500"/>
          </a:xfrm>
        </p:grpSpPr>
        <p:pic>
          <p:nvPicPr>
            <p:cNvPr id="180" name="Shape 180"/>
            <p:cNvPicPr preferRelativeResize="0"/>
            <p:nvPr/>
          </p:nvPicPr>
          <p:blipFill rotWithShape="1">
            <a:blip r:embed="rId3">
              <a:alphaModFix/>
            </a:blip>
            <a:srcRect l="8317" t="14568" r="17487" b="31473"/>
            <a:stretch/>
          </p:blipFill>
          <p:spPr>
            <a:xfrm>
              <a:off x="759950" y="1510950"/>
              <a:ext cx="6784574" cy="2775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Shape 181"/>
            <p:cNvPicPr preferRelativeResize="0"/>
            <p:nvPr/>
          </p:nvPicPr>
          <p:blipFill rotWithShape="1">
            <a:blip r:embed="rId4">
              <a:alphaModFix/>
            </a:blip>
            <a:srcRect l="47663" t="34631" r="25546" b="22755"/>
            <a:stretch/>
          </p:blipFill>
          <p:spPr>
            <a:xfrm rot="168970">
              <a:off x="5936500" y="2485701"/>
              <a:ext cx="1082776" cy="9286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2" name="Shape 182"/>
          <p:cNvSpPr/>
          <p:nvPr/>
        </p:nvSpPr>
        <p:spPr>
          <a:xfrm>
            <a:off x="6277925" y="2345975"/>
            <a:ext cx="1321800" cy="11565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83" name="Shape 183"/>
          <p:cNvCxnSpPr>
            <a:stCxn id="182" idx="0"/>
          </p:cNvCxnSpPr>
          <p:nvPr/>
        </p:nvCxnSpPr>
        <p:spPr>
          <a:xfrm rot="10800000">
            <a:off x="3094925" y="1046375"/>
            <a:ext cx="3843900" cy="1299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" name="Shape 188"/>
          <p:cNvGraphicFramePr/>
          <p:nvPr>
            <p:extLst>
              <p:ext uri="{D42A27DB-BD31-4B8C-83A1-F6EECF244321}">
                <p14:modId xmlns:p14="http://schemas.microsoft.com/office/powerpoint/2010/main" val="1273685883"/>
              </p:ext>
            </p:extLst>
          </p:nvPr>
        </p:nvGraphicFramePr>
        <p:xfrm>
          <a:off x="166087" y="138937"/>
          <a:ext cx="8811825" cy="4915810"/>
        </p:xfrm>
        <a:graphic>
          <a:graphicData uri="http://schemas.openxmlformats.org/drawingml/2006/table">
            <a:tbl>
              <a:tblPr>
                <a:noFill/>
                <a:tableStyleId>{10FC74F4-2E17-4D4F-A8AA-83DEF6FFD346}</a:tableStyleId>
              </a:tblPr>
              <a:tblGrid>
                <a:gridCol w="1280350"/>
                <a:gridCol w="1110875"/>
                <a:gridCol w="1788725"/>
                <a:gridCol w="2880775"/>
                <a:gridCol w="1751100"/>
              </a:tblGrid>
              <a:tr h="553100">
                <a:tc gridSpan="5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UDP Packet Constraints</a:t>
                      </a:r>
                    </a:p>
                  </a:txBody>
                  <a:tcPr marL="63500" marR="63500" marT="63500" marB="635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0825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Delimiter(s)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Line Ending(s)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Avatar Movement Keywords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Movement Position Value(s)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Movement Position Types</a:t>
                      </a:r>
                    </a:p>
                  </a:txBody>
                  <a:tcPr marL="63500" marR="63500" marT="63500" marB="63500" anchor="ctr"/>
                </a:tc>
              </a:tr>
              <a:tr h="3412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whitespace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;\n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eyes 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mouth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head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shoulder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arm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leg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torso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{0-3}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{0-4}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{(-90)-(90)} {(-180)-(180)}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{(y)}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{(-180)-(180)}{(-180)-(180)}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{(-90)-(90)} {(-90)-(90)}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{(x)} {(y)} {(-180)-(180)}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integer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integer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float (xrot, yrot)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float (y)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float (xrot, zrot)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float (xrot, zrot)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float(x, y, yrot) </a:t>
                      </a:r>
                    </a:p>
                  </a:txBody>
                  <a:tcPr marL="63500" marR="63500" marT="63500" marB="63500" anchor="ctr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311700" y="268800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Pd-L2Ork: Averages/Normalization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311700" y="1295650"/>
            <a:ext cx="4292100" cy="34164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Feature position data gets sent from Kinect for each frame</a:t>
            </a:r>
            <a:b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lang="en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Pd-L2Ork averages the last five frames to reduce jumpiness in expressions/gestures</a:t>
            </a:r>
            <a:b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lang="en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28600">
              <a:spcBef>
                <a:spcPts val="0"/>
              </a:spcBef>
              <a:buClr>
                <a:srgbClr val="000000"/>
              </a:buClr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Sends the “patched” data to Minecraft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Kinect →</a:t>
            </a: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Pd-L2Ork</a:t>
            </a: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→  </a:t>
            </a:r>
            <a:r>
              <a:rPr lang="en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Minecraft</a:t>
            </a:r>
          </a:p>
        </p:txBody>
      </p:sp>
      <p:grpSp>
        <p:nvGrpSpPr>
          <p:cNvPr id="200" name="Shape 200"/>
          <p:cNvGrpSpPr/>
          <p:nvPr/>
        </p:nvGrpSpPr>
        <p:grpSpPr>
          <a:xfrm>
            <a:off x="1179712" y="1510950"/>
            <a:ext cx="6784574" cy="2775500"/>
            <a:chOff x="759950" y="1510950"/>
            <a:chExt cx="6784574" cy="2775500"/>
          </a:xfrm>
        </p:grpSpPr>
        <p:pic>
          <p:nvPicPr>
            <p:cNvPr id="201" name="Shape 201"/>
            <p:cNvPicPr preferRelativeResize="0"/>
            <p:nvPr/>
          </p:nvPicPr>
          <p:blipFill rotWithShape="1">
            <a:blip r:embed="rId3">
              <a:alphaModFix/>
            </a:blip>
            <a:srcRect l="8317" t="14568" r="17487" b="31473"/>
            <a:stretch/>
          </p:blipFill>
          <p:spPr>
            <a:xfrm>
              <a:off x="759950" y="1510950"/>
              <a:ext cx="6784574" cy="2775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Shape 202"/>
            <p:cNvPicPr preferRelativeResize="0"/>
            <p:nvPr/>
          </p:nvPicPr>
          <p:blipFill rotWithShape="1">
            <a:blip r:embed="rId4">
              <a:alphaModFix/>
            </a:blip>
            <a:srcRect l="47663" t="34631" r="25546" b="22755"/>
            <a:stretch/>
          </p:blipFill>
          <p:spPr>
            <a:xfrm rot="168970">
              <a:off x="5936500" y="2485701"/>
              <a:ext cx="1082776" cy="9286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3" name="Shape 203"/>
          <p:cNvSpPr/>
          <p:nvPr/>
        </p:nvSpPr>
        <p:spPr>
          <a:xfrm>
            <a:off x="2073275" y="2044225"/>
            <a:ext cx="2688000" cy="15903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04" name="Shape 204"/>
          <p:cNvCxnSpPr>
            <a:stCxn id="203" idx="0"/>
          </p:cNvCxnSpPr>
          <p:nvPr/>
        </p:nvCxnSpPr>
        <p:spPr>
          <a:xfrm rot="10800000" flipH="1">
            <a:off x="3417275" y="978925"/>
            <a:ext cx="1632300" cy="10653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0" y="0"/>
            <a:ext cx="3219300" cy="5143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Minecraft Code: Dependencies and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Flow</a:t>
            </a:r>
          </a:p>
        </p:txBody>
      </p:sp>
      <p:pic>
        <p:nvPicPr>
          <p:cNvPr id="210" name="Shape 2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6175" y="0"/>
            <a:ext cx="59173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311700" y="194800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Minecraft Art: Facial Expression Helmets</a:t>
            </a:r>
          </a:p>
        </p:txBody>
      </p:sp>
      <p:grpSp>
        <p:nvGrpSpPr>
          <p:cNvPr id="216" name="Shape 216"/>
          <p:cNvGrpSpPr/>
          <p:nvPr/>
        </p:nvGrpSpPr>
        <p:grpSpPr>
          <a:xfrm>
            <a:off x="706600" y="1575162"/>
            <a:ext cx="7718775" cy="3362512"/>
            <a:chOff x="730806" y="1727562"/>
            <a:chExt cx="7718775" cy="3362512"/>
          </a:xfrm>
        </p:grpSpPr>
        <p:grpSp>
          <p:nvGrpSpPr>
            <p:cNvPr id="217" name="Shape 217"/>
            <p:cNvGrpSpPr/>
            <p:nvPr/>
          </p:nvGrpSpPr>
          <p:grpSpPr>
            <a:xfrm>
              <a:off x="755012" y="1727562"/>
              <a:ext cx="7682374" cy="1954925"/>
              <a:chOff x="119450" y="1727562"/>
              <a:chExt cx="7682374" cy="1954925"/>
            </a:xfrm>
          </p:grpSpPr>
          <p:pic>
            <p:nvPicPr>
              <p:cNvPr id="218" name="Shape 218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19450" y="1727562"/>
                <a:ext cx="1748998" cy="19549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9" name="Shape 219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097241" y="1727562"/>
                <a:ext cx="1748999" cy="195491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0" name="Shape 220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4075033" y="1727562"/>
                <a:ext cx="1748999" cy="195491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1" name="Shape 221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6052825" y="1727562"/>
                <a:ext cx="1748999" cy="195491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22" name="Shape 222"/>
            <p:cNvGrpSpPr/>
            <p:nvPr/>
          </p:nvGrpSpPr>
          <p:grpSpPr>
            <a:xfrm>
              <a:off x="730806" y="3948275"/>
              <a:ext cx="7718775" cy="1141800"/>
              <a:chOff x="730806" y="3872075"/>
              <a:chExt cx="7718775" cy="1141800"/>
            </a:xfrm>
          </p:grpSpPr>
          <p:sp>
            <p:nvSpPr>
              <p:cNvPr id="223" name="Shape 223"/>
              <p:cNvSpPr txBox="1"/>
              <p:nvPr/>
            </p:nvSpPr>
            <p:spPr>
              <a:xfrm>
                <a:off x="730806" y="3872075"/>
                <a:ext cx="1761000" cy="10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 u="sng">
                    <a:latin typeface="Open Sans"/>
                    <a:ea typeface="Open Sans"/>
                    <a:cs typeface="Open Sans"/>
                    <a:sym typeface="Open Sans"/>
                  </a:rPr>
                  <a:t>Sad 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Anxious brows 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+ 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frown</a:t>
                </a:r>
              </a:p>
            </p:txBody>
          </p:sp>
          <p:sp>
            <p:nvSpPr>
              <p:cNvPr id="224" name="Shape 224"/>
              <p:cNvSpPr txBox="1"/>
              <p:nvPr/>
            </p:nvSpPr>
            <p:spPr>
              <a:xfrm>
                <a:off x="2580806" y="3872075"/>
                <a:ext cx="1977300" cy="114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 u="sng">
                    <a:latin typeface="Open Sans"/>
                    <a:ea typeface="Open Sans"/>
                    <a:cs typeface="Open Sans"/>
                    <a:sym typeface="Open Sans"/>
                  </a:rPr>
                  <a:t>Surprised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Surprised brows 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+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open lips</a:t>
                </a:r>
              </a:p>
            </p:txBody>
          </p:sp>
          <p:sp>
            <p:nvSpPr>
              <p:cNvPr id="225" name="Shape 225"/>
              <p:cNvSpPr txBox="1"/>
              <p:nvPr/>
            </p:nvSpPr>
            <p:spPr>
              <a:xfrm>
                <a:off x="4634131" y="3872075"/>
                <a:ext cx="1977300" cy="114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 u="sng">
                    <a:latin typeface="Open Sans"/>
                    <a:ea typeface="Open Sans"/>
                    <a:cs typeface="Open Sans"/>
                    <a:sym typeface="Open Sans"/>
                  </a:rPr>
                  <a:t>Angry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Furrowed brows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+ 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frown</a:t>
                </a:r>
              </a:p>
            </p:txBody>
          </p:sp>
          <p:sp>
            <p:nvSpPr>
              <p:cNvPr id="226" name="Shape 226"/>
              <p:cNvSpPr txBox="1"/>
              <p:nvPr/>
            </p:nvSpPr>
            <p:spPr>
              <a:xfrm>
                <a:off x="6700581" y="3872075"/>
                <a:ext cx="1749000" cy="114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 u="sng">
                    <a:latin typeface="Open Sans"/>
                    <a:ea typeface="Open Sans"/>
                    <a:cs typeface="Open Sans"/>
                    <a:sym typeface="Open Sans"/>
                  </a:rPr>
                  <a:t>Kiss Face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Neutral brows 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+</a:t>
                </a:r>
              </a:p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latin typeface="Open Sans"/>
                    <a:ea typeface="Open Sans"/>
                    <a:cs typeface="Open Sans"/>
                    <a:sym typeface="Open Sans"/>
                  </a:rPr>
                  <a:t>puckered lips</a:t>
                </a:r>
              </a:p>
            </p:txBody>
          </p:sp>
        </p:grpSp>
      </p:grpSp>
      <p:grpSp>
        <p:nvGrpSpPr>
          <p:cNvPr id="227" name="Shape 227"/>
          <p:cNvGrpSpPr/>
          <p:nvPr/>
        </p:nvGrpSpPr>
        <p:grpSpPr>
          <a:xfrm>
            <a:off x="311700" y="939075"/>
            <a:ext cx="8147875" cy="455025"/>
            <a:chOff x="311700" y="854350"/>
            <a:chExt cx="8147875" cy="455025"/>
          </a:xfrm>
        </p:grpSpPr>
        <p:sp>
          <p:nvSpPr>
            <p:cNvPr id="228" name="Shape 228"/>
            <p:cNvSpPr txBox="1"/>
            <p:nvPr/>
          </p:nvSpPr>
          <p:spPr>
            <a:xfrm>
              <a:off x="311700" y="907675"/>
              <a:ext cx="2302500" cy="375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457200" lvl="0" indent="-342900" rtl="0">
                <a:spcBef>
                  <a:spcPts val="0"/>
                </a:spcBef>
                <a:buClr>
                  <a:schemeClr val="dk2"/>
                </a:buClr>
                <a:buSzPct val="100000"/>
                <a:buFont typeface="Open Sans"/>
                <a:buChar char="●"/>
              </a:pPr>
              <a:r>
                <a:rPr lang="en" sz="18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Microsoft Paint</a:t>
              </a:r>
            </a:p>
          </p:txBody>
        </p:sp>
        <p:sp>
          <p:nvSpPr>
            <p:cNvPr id="229" name="Shape 229"/>
            <p:cNvSpPr txBox="1"/>
            <p:nvPr/>
          </p:nvSpPr>
          <p:spPr>
            <a:xfrm>
              <a:off x="2963787" y="854350"/>
              <a:ext cx="20502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457200" lvl="0" indent="-342900" rtl="0">
                <a:spcBef>
                  <a:spcPts val="0"/>
                </a:spcBef>
                <a:buClr>
                  <a:schemeClr val="dk2"/>
                </a:buClr>
                <a:buSzPct val="100000"/>
                <a:buFont typeface="Open Sans"/>
                <a:buChar char="●"/>
              </a:pPr>
              <a:r>
                <a:rPr lang="en" sz="18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16x16 pixels</a:t>
              </a:r>
            </a:p>
          </p:txBody>
        </p:sp>
        <p:sp>
          <p:nvSpPr>
            <p:cNvPr id="230" name="Shape 230"/>
            <p:cNvSpPr txBox="1"/>
            <p:nvPr/>
          </p:nvSpPr>
          <p:spPr>
            <a:xfrm>
              <a:off x="5363575" y="880975"/>
              <a:ext cx="30960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457200" lvl="0" indent="-342900" rtl="0">
                <a:spcBef>
                  <a:spcPts val="0"/>
                </a:spcBef>
                <a:buClr>
                  <a:schemeClr val="dk2"/>
                </a:buClr>
                <a:buSzPct val="100000"/>
                <a:buFont typeface="Open Sans"/>
                <a:buChar char="●"/>
              </a:pPr>
              <a:r>
                <a:rPr lang="en" sz="18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Female and male</a:t>
              </a:r>
            </a:p>
          </p:txBody>
        </p:sp>
      </p:grp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Shape 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311700" y="154550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Minecraft Art: Avatar Skin</a:t>
            </a:r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3">
            <a:alphaModFix/>
          </a:blip>
          <a:srcRect r="11793" b="5740"/>
          <a:stretch/>
        </p:blipFill>
        <p:spPr>
          <a:xfrm>
            <a:off x="3533000" y="1044225"/>
            <a:ext cx="5141875" cy="394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Shape 2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700" y="3099575"/>
            <a:ext cx="2171700" cy="18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Shape 243"/>
          <p:cNvSpPr txBox="1"/>
          <p:nvPr/>
        </p:nvSpPr>
        <p:spPr>
          <a:xfrm>
            <a:off x="408500" y="926975"/>
            <a:ext cx="2592900" cy="1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Open Sans"/>
              <a:buChar char="●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Microsoft Paint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Open Sans"/>
              <a:buChar char="●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32x64 pixels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Open Sans"/>
              <a:buChar char="●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Female and male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829700" y="2719175"/>
            <a:ext cx="2171700" cy="380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100% zoom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7563975" y="663825"/>
            <a:ext cx="1110900" cy="380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800% zoom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8"/>
            <a:ext cx="9144000" cy="221331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311700" y="2445100"/>
            <a:ext cx="8520600" cy="2124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  <a:buFont typeface="Open Sans"/>
              <a:buChar char="❖"/>
            </a:pPr>
            <a:r>
              <a:rPr lang="en" sz="2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OPERAcraft: Combines video games and opera to produce live productions </a:t>
            </a:r>
          </a:p>
          <a:p>
            <a:pPr marL="457200" lvl="0" indent="-368300" rtl="0">
              <a:spcBef>
                <a:spcPts val="0"/>
              </a:spcBef>
              <a:buClr>
                <a:srgbClr val="000000"/>
              </a:buClr>
              <a:buSzPct val="100000"/>
              <a:buFont typeface="Open Sans"/>
              <a:buChar char="❖"/>
            </a:pPr>
            <a:r>
              <a:rPr lang="en" sz="2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Opera + Minecraft = OPERAcraft</a:t>
            </a:r>
          </a:p>
          <a:p>
            <a:pPr lvl="0" rtl="0">
              <a:spcBef>
                <a:spcPts val="0"/>
              </a:spcBef>
              <a:buNone/>
            </a:pPr>
            <a:endParaRPr sz="2200"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Shape 2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311700" y="238850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Minecraft Art: Background World</a:t>
            </a:r>
          </a:p>
        </p:txBody>
      </p:sp>
      <p:pic>
        <p:nvPicPr>
          <p:cNvPr id="256" name="Shape 256"/>
          <p:cNvPicPr preferRelativeResize="0"/>
          <p:nvPr/>
        </p:nvPicPr>
        <p:blipFill rotWithShape="1">
          <a:blip r:embed="rId3">
            <a:alphaModFix/>
          </a:blip>
          <a:srcRect l="20355" t="26552" r="53868" b="48394"/>
          <a:stretch/>
        </p:blipFill>
        <p:spPr>
          <a:xfrm>
            <a:off x="1549012" y="1620599"/>
            <a:ext cx="6045974" cy="3305526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Shape 257"/>
          <p:cNvSpPr txBox="1"/>
          <p:nvPr/>
        </p:nvSpPr>
        <p:spPr>
          <a:xfrm>
            <a:off x="311700" y="859250"/>
            <a:ext cx="4526400" cy="47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Open Sans"/>
              <a:buChar char="●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In-game with various block types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311700" y="242325"/>
            <a:ext cx="43719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Prototype</a:t>
            </a:r>
          </a:p>
        </p:txBody>
      </p:sp>
      <p:pic>
        <p:nvPicPr>
          <p:cNvPr id="263" name="Shape 2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774" y="340525"/>
            <a:ext cx="3551975" cy="4462449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Shape 264"/>
          <p:cNvSpPr txBox="1"/>
          <p:nvPr/>
        </p:nvSpPr>
        <p:spPr>
          <a:xfrm>
            <a:off x="311700" y="1191675"/>
            <a:ext cx="4734300" cy="361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SzPct val="100000"/>
              <a:buFont typeface="Open Sans"/>
              <a:buAutoNum type="arabicPeriod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Primary display monitor</a:t>
            </a:r>
            <a:br>
              <a:rPr lang="en" sz="200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SzPct val="100000"/>
              <a:buFont typeface="Open Sans"/>
              <a:buAutoNum type="arabicPeriod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Computer to process skeletal movements </a:t>
            </a:r>
            <a:br>
              <a:rPr lang="en" sz="2000">
                <a:latin typeface="Open Sans"/>
                <a:ea typeface="Open Sans"/>
                <a:cs typeface="Open Sans"/>
                <a:sym typeface="Open Sans"/>
              </a:rPr>
            </a:br>
            <a:endParaRPr lang="en"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SzPct val="100000"/>
              <a:buFont typeface="Open Sans"/>
              <a:buAutoNum type="arabicPeriod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Computer to process facial movements </a:t>
            </a:r>
            <a:br>
              <a:rPr lang="en" sz="2000">
                <a:latin typeface="Open Sans"/>
                <a:ea typeface="Open Sans"/>
                <a:cs typeface="Open Sans"/>
                <a:sym typeface="Open Sans"/>
              </a:rPr>
            </a:br>
            <a:endParaRPr lang="en"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SzPct val="100000"/>
              <a:buFont typeface="Open Sans"/>
              <a:buAutoNum type="arabicPeriod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Kinect sensor for skeletal tracking</a:t>
            </a:r>
            <a:br>
              <a:rPr lang="en" sz="2000">
                <a:latin typeface="Open Sans"/>
                <a:ea typeface="Open Sans"/>
                <a:cs typeface="Open Sans"/>
                <a:sym typeface="Open Sans"/>
              </a:rPr>
            </a:br>
            <a:endParaRPr lang="en" sz="2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SzPct val="100000"/>
              <a:buFont typeface="Open Sans"/>
              <a:buAutoNum type="arabicPeriod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Kinect sensor for facial tracking   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311700" y="73250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SXSW Prototype Demo</a:t>
            </a:r>
          </a:p>
        </p:txBody>
      </p:sp>
      <p:sp>
        <p:nvSpPr>
          <p:cNvPr id="270" name="Shape 270"/>
          <p:cNvSpPr txBox="1"/>
          <p:nvPr/>
        </p:nvSpPr>
        <p:spPr>
          <a:xfrm>
            <a:off x="609525" y="4409150"/>
            <a:ext cx="7378500" cy="62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Video: </a:t>
            </a:r>
            <a:r>
              <a:rPr lang="en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https://drive.google.com/file/d/0B12jba-1Ut5jT2pPYTZoOExNWDg/view</a:t>
            </a:r>
          </a:p>
        </p:txBody>
      </p:sp>
      <p:pic>
        <p:nvPicPr>
          <p:cNvPr id="271" name="Shape 2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1712" y="1029224"/>
            <a:ext cx="5240575" cy="3471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311700" y="2156100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6000">
                <a:latin typeface="Open Sans"/>
                <a:ea typeface="Open Sans"/>
                <a:cs typeface="Open Sans"/>
                <a:sym typeface="Open Sans"/>
              </a:rPr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Resources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[Image] </a:t>
            </a:r>
            <a:r>
              <a:rPr lang="en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https://hidale.com/shop/dp-kinect/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[Image] </a:t>
            </a:r>
            <a:r>
              <a:rPr lang="en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http://vector.me/search/walking-stick-figure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[Image] </a:t>
            </a:r>
            <a:r>
              <a:rPr lang="en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https://www.icat.vt.edu/funding/operacraft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275600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OPERAcraft Controls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311700" y="970950"/>
            <a:ext cx="8520600" cy="94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Limited to the keyboard and predefined controls </a:t>
            </a: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 t="3091"/>
          <a:stretch/>
        </p:blipFill>
        <p:spPr>
          <a:xfrm>
            <a:off x="1135437" y="1474425"/>
            <a:ext cx="6873124" cy="32370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1135450" y="4711500"/>
            <a:ext cx="2782500" cy="43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*avatar not pictured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68575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latin typeface="Open Sans"/>
                <a:ea typeface="Open Sans"/>
                <a:cs typeface="Open Sans"/>
                <a:sym typeface="Open Sans"/>
              </a:rPr>
              <a:t>Kinect Sensing + OPERAcraft = CINEMAcraft</a:t>
            </a:r>
          </a:p>
        </p:txBody>
      </p:sp>
      <p:cxnSp>
        <p:nvCxnSpPr>
          <p:cNvPr id="82" name="Shape 82"/>
          <p:cNvCxnSpPr>
            <a:stCxn id="83" idx="3"/>
          </p:cNvCxnSpPr>
          <p:nvPr/>
        </p:nvCxnSpPr>
        <p:spPr>
          <a:xfrm>
            <a:off x="4171500" y="1481265"/>
            <a:ext cx="362400" cy="36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4" name="Shape 84"/>
          <p:cNvCxnSpPr>
            <a:stCxn id="85" idx="3"/>
          </p:cNvCxnSpPr>
          <p:nvPr/>
        </p:nvCxnSpPr>
        <p:spPr>
          <a:xfrm rot="10800000" flipH="1">
            <a:off x="4171500" y="2035420"/>
            <a:ext cx="309000" cy="28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86" name="Shape 86"/>
          <p:cNvGrpSpPr/>
          <p:nvPr/>
        </p:nvGrpSpPr>
        <p:grpSpPr>
          <a:xfrm>
            <a:off x="0" y="776200"/>
            <a:ext cx="8882099" cy="2538958"/>
            <a:chOff x="0" y="776210"/>
            <a:chExt cx="8882099" cy="3657388"/>
          </a:xfrm>
        </p:grpSpPr>
        <p:pic>
          <p:nvPicPr>
            <p:cNvPr id="87" name="Shape 8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1109873"/>
              <a:ext cx="2254674" cy="3323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Shape 8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19850" y="2565999"/>
              <a:ext cx="1551650" cy="8727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Shape 8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19850" y="1355462"/>
              <a:ext cx="1551650" cy="87279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8" name="Shape 88"/>
            <p:cNvCxnSpPr/>
            <p:nvPr/>
          </p:nvCxnSpPr>
          <p:spPr>
            <a:xfrm rot="10800000">
              <a:off x="1347399" y="1539975"/>
              <a:ext cx="1828500" cy="235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9" name="Shape 89"/>
            <p:cNvCxnSpPr/>
            <p:nvPr/>
          </p:nvCxnSpPr>
          <p:spPr>
            <a:xfrm flipH="1">
              <a:off x="1272500" y="1775100"/>
              <a:ext cx="1924800" cy="74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0" name="Shape 90"/>
            <p:cNvCxnSpPr/>
            <p:nvPr/>
          </p:nvCxnSpPr>
          <p:spPr>
            <a:xfrm rot="10800000">
              <a:off x="1122800" y="2972725"/>
              <a:ext cx="2106600" cy="32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1" name="Shape 91"/>
            <p:cNvCxnSpPr/>
            <p:nvPr/>
          </p:nvCxnSpPr>
          <p:spPr>
            <a:xfrm rot="10800000">
              <a:off x="758950" y="2683825"/>
              <a:ext cx="2523900" cy="321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2" name="Shape 92"/>
            <p:cNvCxnSpPr/>
            <p:nvPr/>
          </p:nvCxnSpPr>
          <p:spPr>
            <a:xfrm rot="10800000">
              <a:off x="1443400" y="2855112"/>
              <a:ext cx="1732500" cy="117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3" name="Shape 93"/>
            <p:cNvCxnSpPr/>
            <p:nvPr/>
          </p:nvCxnSpPr>
          <p:spPr>
            <a:xfrm rot="10800000">
              <a:off x="1208575" y="2128025"/>
              <a:ext cx="2052900" cy="898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4" name="Shape 94"/>
            <p:cNvCxnSpPr/>
            <p:nvPr/>
          </p:nvCxnSpPr>
          <p:spPr>
            <a:xfrm flipH="1">
              <a:off x="352675" y="3036900"/>
              <a:ext cx="2908800" cy="609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5" name="Shape 95"/>
            <p:cNvCxnSpPr/>
            <p:nvPr/>
          </p:nvCxnSpPr>
          <p:spPr>
            <a:xfrm flipH="1">
              <a:off x="1358125" y="3014175"/>
              <a:ext cx="1914000" cy="878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96" name="Shape 96"/>
            <p:cNvSpPr txBox="1"/>
            <p:nvPr/>
          </p:nvSpPr>
          <p:spPr>
            <a:xfrm>
              <a:off x="4592800" y="2117178"/>
              <a:ext cx="1037400" cy="684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">
                  <a:latin typeface="Open Sans"/>
                  <a:ea typeface="Open Sans"/>
                  <a:cs typeface="Open Sans"/>
                  <a:sym typeface="Open Sans"/>
                </a:rPr>
                <a:t>Pd-L2Ork</a:t>
              </a:r>
            </a:p>
          </p:txBody>
        </p:sp>
        <p:sp>
          <p:nvSpPr>
            <p:cNvPr id="97" name="Shape 97"/>
            <p:cNvSpPr txBox="1"/>
            <p:nvPr/>
          </p:nvSpPr>
          <p:spPr>
            <a:xfrm>
              <a:off x="2619850" y="776210"/>
              <a:ext cx="2186400" cy="609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">
                  <a:latin typeface="Open Sans"/>
                  <a:ea typeface="Open Sans"/>
                  <a:cs typeface="Open Sans"/>
                  <a:sym typeface="Open Sans"/>
                </a:rPr>
                <a:t>Kinect (Facial detection)</a:t>
              </a:r>
            </a:p>
          </p:txBody>
        </p:sp>
        <p:sp>
          <p:nvSpPr>
            <p:cNvPr id="98" name="Shape 98"/>
            <p:cNvSpPr txBox="1"/>
            <p:nvPr/>
          </p:nvSpPr>
          <p:spPr>
            <a:xfrm>
              <a:off x="2716100" y="3443309"/>
              <a:ext cx="2186400" cy="684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Open Sans"/>
                  <a:ea typeface="Open Sans"/>
                  <a:cs typeface="Open Sans"/>
                  <a:sym typeface="Open Sans"/>
                </a:rPr>
                <a:t>Kinect (Body/skeletal detection)</a:t>
              </a:r>
            </a:p>
          </p:txBody>
        </p:sp>
        <p:pic>
          <p:nvPicPr>
            <p:cNvPr id="99" name="Shape 99"/>
            <p:cNvPicPr preferRelativeResize="0"/>
            <p:nvPr/>
          </p:nvPicPr>
          <p:blipFill rotWithShape="1">
            <a:blip r:embed="rId5">
              <a:alphaModFix/>
            </a:blip>
            <a:srcRect l="9657" t="14741"/>
            <a:stretch/>
          </p:blipFill>
          <p:spPr>
            <a:xfrm>
              <a:off x="6086800" y="954365"/>
              <a:ext cx="2795299" cy="281705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0" name="Shape 100"/>
            <p:cNvCxnSpPr/>
            <p:nvPr/>
          </p:nvCxnSpPr>
          <p:spPr>
            <a:xfrm>
              <a:off x="5554000" y="2459328"/>
              <a:ext cx="4365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101" name="Shape 101"/>
            <p:cNvSpPr txBox="1"/>
            <p:nvPr/>
          </p:nvSpPr>
          <p:spPr>
            <a:xfrm>
              <a:off x="6261200" y="3771425"/>
              <a:ext cx="2446500" cy="513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">
                  <a:latin typeface="Open Sans"/>
                  <a:ea typeface="Open Sans"/>
                  <a:cs typeface="Open Sans"/>
                  <a:sym typeface="Open Sans"/>
                </a:rPr>
                <a:t>OPERAcraft Visual Display</a:t>
              </a:r>
            </a:p>
          </p:txBody>
        </p:sp>
      </p:grpSp>
      <p:sp>
        <p:nvSpPr>
          <p:cNvPr id="102" name="Shape 102"/>
          <p:cNvSpPr txBox="1"/>
          <p:nvPr/>
        </p:nvSpPr>
        <p:spPr>
          <a:xfrm>
            <a:off x="361500" y="3457175"/>
            <a:ext cx="8520600" cy="169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buChar char="❖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Allows for production creation in real-time from unique perspectives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buChar char="❖"/>
            </a:pPr>
            <a:r>
              <a:rPr lang="en" sz="18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Goal: </a:t>
            </a: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Get Minecraft avatar to ‘mirror’ user’s facial and skeletal movements via Kinect sensors</a:t>
            </a:r>
            <a:b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lang="en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00" y="310000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Software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933400"/>
            <a:ext cx="8520600" cy="348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Font typeface="Open Sans"/>
              <a:buChar char="❖"/>
            </a:pPr>
            <a:r>
              <a:rPr lang="en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Kinect code</a:t>
            </a:r>
          </a:p>
          <a:p>
            <a:pPr marL="914400" lvl="1" indent="-34290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100000"/>
              <a:buFont typeface="Open Sans"/>
              <a:buChar char="➢"/>
            </a:pPr>
            <a:r>
              <a:rPr lang="en" sz="18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Language: C#</a:t>
            </a:r>
          </a:p>
          <a:p>
            <a:pPr marL="914400" lvl="1" indent="-34290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100000"/>
              <a:buFont typeface="Open Sans"/>
              <a:buChar char="➢"/>
            </a:pPr>
            <a:r>
              <a:rPr lang="en" sz="18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Environment: Visual Basic (64 or 32 bit</a:t>
            </a:r>
            <a:r>
              <a:rPr lang="en" sz="1800" dirty="0" smtClean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</a:p>
          <a:p>
            <a:pPr marL="914400" lvl="1" indent="-34290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100000"/>
              <a:buFont typeface="Open Sans"/>
              <a:buChar char="➢"/>
            </a:pPr>
            <a:endParaRPr lang="en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Open Sans"/>
              <a:buChar char="❖"/>
            </a:pPr>
            <a:r>
              <a:rPr lang="en" dirty="0" smtClean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Pd-L2Ork</a:t>
            </a:r>
          </a:p>
          <a:p>
            <a:pPr marL="4572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Open Sans"/>
              <a:buChar char="❖"/>
            </a:pPr>
            <a:endParaRPr lang="en" dirty="0" smtClean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2860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Open Sans"/>
              <a:buChar char="❖"/>
            </a:pPr>
            <a:r>
              <a:rPr lang="en" dirty="0" smtClean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Minecraft </a:t>
            </a:r>
            <a:r>
              <a:rPr lang="en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code</a:t>
            </a:r>
          </a:p>
          <a:p>
            <a:pPr marL="914400" lvl="1" indent="-34290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100000"/>
              <a:buFont typeface="Open Sans"/>
              <a:buChar char="➢"/>
            </a:pPr>
            <a:r>
              <a:rPr lang="en" sz="18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Language: Java</a:t>
            </a:r>
          </a:p>
          <a:p>
            <a:pPr marL="914400" lvl="1" indent="-34290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ct val="100000"/>
              <a:buFont typeface="Open Sans"/>
              <a:buChar char="➢"/>
            </a:pPr>
            <a:r>
              <a:rPr lang="en" sz="18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Environment: Eclipse Luna/Mars (64 or 32 bit)</a:t>
            </a:r>
          </a:p>
          <a:p>
            <a:pPr marL="457200" lvl="0" indent="0">
              <a:spcBef>
                <a:spcPts val="0"/>
              </a:spcBef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11700" y="161725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What’s Done?</a:t>
            </a:r>
          </a:p>
        </p:txBody>
      </p:sp>
      <p:graphicFrame>
        <p:nvGraphicFramePr>
          <p:cNvPr id="114" name="Shape 114"/>
          <p:cNvGraphicFramePr/>
          <p:nvPr>
            <p:extLst>
              <p:ext uri="{D42A27DB-BD31-4B8C-83A1-F6EECF244321}">
                <p14:modId xmlns:p14="http://schemas.microsoft.com/office/powerpoint/2010/main" val="668548089"/>
              </p:ext>
            </p:extLst>
          </p:nvPr>
        </p:nvGraphicFramePr>
        <p:xfrm>
          <a:off x="213062" y="1025975"/>
          <a:ext cx="8791525" cy="3503620"/>
        </p:xfrm>
        <a:graphic>
          <a:graphicData uri="http://schemas.openxmlformats.org/drawingml/2006/table">
            <a:tbl>
              <a:tblPr>
                <a:noFill/>
                <a:tableStyleId>{10FC74F4-2E17-4D4F-A8AA-83DEF6FFD346}</a:tableStyleId>
              </a:tblPr>
              <a:tblGrid>
                <a:gridCol w="2634650"/>
                <a:gridCol w="2254225"/>
                <a:gridCol w="2057000"/>
                <a:gridCol w="1845650"/>
              </a:tblGrid>
              <a:tr h="5526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Integral Feature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Base Level of Functionality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Does it need to be expanded?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Could it be expanded? </a:t>
                      </a:r>
                    </a:p>
                  </a:txBody>
                  <a:tcPr marL="63500" marR="63500" marT="63500" marB="63500" anchor="ctr"/>
                </a:tc>
              </a:tr>
              <a:tr h="4929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Skeletal:</a:t>
                      </a: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         arm movement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complete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</a:tr>
              <a:tr h="3510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leg movement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complete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</a:tr>
              <a:tr h="3510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torso movement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complete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</a:tr>
              <a:tr h="3510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head movement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complete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</a:t>
                      </a:r>
                    </a:p>
                  </a:txBody>
                  <a:tcPr marL="63500" marR="63500" marT="63500" marB="63500" anchor="ctr"/>
                </a:tc>
              </a:tr>
              <a:tr h="35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Facial:      </a:t>
                      </a: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eyebrow movement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progress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</a:t>
                      </a:r>
                    </a:p>
                  </a:txBody>
                  <a:tcPr marL="63500" marR="63500" marT="63500" marB="63500" anchor="ctr"/>
                </a:tc>
              </a:tr>
              <a:tr h="3510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mouth movement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 progress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</a:t>
                      </a:r>
                    </a:p>
                  </a:txBody>
                  <a:tcPr marL="63500" marR="63500" marT="63500" marB="63500" anchor="ctr"/>
                </a:tc>
              </a:tr>
              <a:tr h="35100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Minecraft: </a:t>
                      </a: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               avatar art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complete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</a:t>
                      </a:r>
                    </a:p>
                  </a:txBody>
                  <a:tcPr marL="63500" marR="63500" marT="63500" marB="63500" anchor="ctr"/>
                </a:tc>
              </a:tr>
              <a:tr h="3510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world art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complete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bg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</a:p>
                  </a:txBody>
                  <a:tcPr marL="63500" marR="63500" marT="63500" marB="63500" anchor="ctr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yes</a:t>
                      </a:r>
                    </a:p>
                  </a:txBody>
                  <a:tcPr marL="63500" marR="63500" marT="63500" marB="63500" anchor="ctr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Kinect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→ </a:t>
            </a:r>
            <a:r>
              <a:rPr lang="en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Pd-L2Ork</a:t>
            </a: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→  Minecraft</a:t>
            </a:r>
          </a:p>
        </p:txBody>
      </p:sp>
      <p:grpSp>
        <p:nvGrpSpPr>
          <p:cNvPr id="120" name="Shape 120"/>
          <p:cNvGrpSpPr/>
          <p:nvPr/>
        </p:nvGrpSpPr>
        <p:grpSpPr>
          <a:xfrm>
            <a:off x="1179712" y="1510950"/>
            <a:ext cx="6784574" cy="2775500"/>
            <a:chOff x="759950" y="1510950"/>
            <a:chExt cx="6784574" cy="2775500"/>
          </a:xfrm>
        </p:grpSpPr>
        <p:pic>
          <p:nvPicPr>
            <p:cNvPr id="121" name="Shape 121"/>
            <p:cNvPicPr preferRelativeResize="0"/>
            <p:nvPr/>
          </p:nvPicPr>
          <p:blipFill rotWithShape="1">
            <a:blip r:embed="rId3">
              <a:alphaModFix/>
            </a:blip>
            <a:srcRect l="8317" t="14568" r="17487" b="31473"/>
            <a:stretch/>
          </p:blipFill>
          <p:spPr>
            <a:xfrm>
              <a:off x="759950" y="1510950"/>
              <a:ext cx="6784574" cy="2775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Shape 122"/>
            <p:cNvPicPr preferRelativeResize="0"/>
            <p:nvPr/>
          </p:nvPicPr>
          <p:blipFill rotWithShape="1">
            <a:blip r:embed="rId4">
              <a:alphaModFix/>
            </a:blip>
            <a:srcRect l="47663" t="34631" r="25546" b="22755"/>
            <a:stretch/>
          </p:blipFill>
          <p:spPr>
            <a:xfrm rot="168970">
              <a:off x="5936500" y="2485701"/>
              <a:ext cx="1082776" cy="9286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" name="Shape 123"/>
          <p:cNvSpPr/>
          <p:nvPr/>
        </p:nvSpPr>
        <p:spPr>
          <a:xfrm>
            <a:off x="5064125" y="2278900"/>
            <a:ext cx="1321800" cy="11565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24" name="Shape 124"/>
          <p:cNvCxnSpPr/>
          <p:nvPr/>
        </p:nvCxnSpPr>
        <p:spPr>
          <a:xfrm rot="10800000">
            <a:off x="1179725" y="979300"/>
            <a:ext cx="3843900" cy="1299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311700" y="97025"/>
            <a:ext cx="8520600" cy="83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Skeletal Recognition</a:t>
            </a:r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3">
            <a:alphaModFix/>
          </a:blip>
          <a:srcRect t="5530" b="5414"/>
          <a:stretch/>
        </p:blipFill>
        <p:spPr>
          <a:xfrm>
            <a:off x="703375" y="973750"/>
            <a:ext cx="2824277" cy="385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 rotWithShape="1">
          <a:blip r:embed="rId4">
            <a:alphaModFix/>
          </a:blip>
          <a:srcRect b="1681"/>
          <a:stretch/>
        </p:blipFill>
        <p:spPr>
          <a:xfrm>
            <a:off x="4997175" y="363199"/>
            <a:ext cx="3733424" cy="44609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2" name="Shape 132"/>
          <p:cNvSpPr/>
          <p:nvPr/>
        </p:nvSpPr>
        <p:spPr>
          <a:xfrm>
            <a:off x="498550" y="2590000"/>
            <a:ext cx="839100" cy="8313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33" name="Shape 133"/>
          <p:cNvCxnSpPr>
            <a:stCxn id="132" idx="3"/>
            <a:endCxn id="131" idx="1"/>
          </p:cNvCxnSpPr>
          <p:nvPr/>
        </p:nvCxnSpPr>
        <p:spPr>
          <a:xfrm rot="10800000" flipH="1">
            <a:off x="1337650" y="2593750"/>
            <a:ext cx="3659400" cy="4119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9775" y="3615775"/>
            <a:ext cx="1851900" cy="9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Kinect Skeletal Tracking   </a:t>
            </a:r>
          </a:p>
        </p:txBody>
      </p:sp>
      <p:pic>
        <p:nvPicPr>
          <p:cNvPr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4674"/>
            <a:ext cx="2148075" cy="227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77874" y="1154675"/>
            <a:ext cx="2439083" cy="227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 rotWithShape="1">
          <a:blip r:embed="rId5">
            <a:alphaModFix/>
          </a:blip>
          <a:srcRect r="34810"/>
          <a:stretch/>
        </p:blipFill>
        <p:spPr>
          <a:xfrm>
            <a:off x="5048949" y="1156218"/>
            <a:ext cx="2378200" cy="240528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227800" y="3801325"/>
            <a:ext cx="13392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Infer points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5198525" y="3615775"/>
            <a:ext cx="2148000" cy="9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Calculate angles of rotation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Translating Kinect data -&gt; OPERAcraft movement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7467400" y="3615775"/>
            <a:ext cx="1607400" cy="81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>
                <a:solidFill>
                  <a:srgbClr val="000000"/>
                </a:solidFill>
              </a:rPr>
              <a:t>Send </a:t>
            </a:r>
            <a:r>
              <a:rPr lang="en" b="1" dirty="0">
                <a:solidFill>
                  <a:srgbClr val="000000"/>
                </a:solidFill>
              </a:rPr>
              <a:t>angles </a:t>
            </a:r>
            <a:r>
              <a:rPr lang="en" dirty="0">
                <a:solidFill>
                  <a:srgbClr val="000000"/>
                </a:solidFill>
              </a:rPr>
              <a:t>to OPERAcraft </a:t>
            </a:r>
          </a:p>
        </p:txBody>
      </p:sp>
      <p:sp>
        <p:nvSpPr>
          <p:cNvPr id="146" name="Shape 146"/>
          <p:cNvSpPr/>
          <p:nvPr/>
        </p:nvSpPr>
        <p:spPr>
          <a:xfrm>
            <a:off x="7691800" y="1818975"/>
            <a:ext cx="1247100" cy="742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@karm ICAT01 24 36 … 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7627300" y="1388150"/>
            <a:ext cx="1287600" cy="27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UDP Packet: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On-screen Show (16:9)</PresentationFormat>
  <Paragraphs>190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Raleway</vt:lpstr>
      <vt:lpstr>Open Sans</vt:lpstr>
      <vt:lpstr>Times New Roman</vt:lpstr>
      <vt:lpstr>Source Sans Pro</vt:lpstr>
      <vt:lpstr>plum</vt:lpstr>
      <vt:lpstr>OPERAcraft + Kinect  =  Cinemacraft</vt:lpstr>
      <vt:lpstr>PowerPoint Presentation</vt:lpstr>
      <vt:lpstr>OPERAcraft Controls</vt:lpstr>
      <vt:lpstr>Kinect Sensing + OPERAcraft = CINEMAcraft</vt:lpstr>
      <vt:lpstr>Software</vt:lpstr>
      <vt:lpstr>What’s Done?</vt:lpstr>
      <vt:lpstr>Kinect → Pd-L2Ork →  Minecraft</vt:lpstr>
      <vt:lpstr>Skeletal Recognition</vt:lpstr>
      <vt:lpstr>Translating Kinect data -&gt; OPERAcraft movement</vt:lpstr>
      <vt:lpstr>Angle Calculations</vt:lpstr>
      <vt:lpstr>Facial Recognition</vt:lpstr>
      <vt:lpstr>Kinect → Pd-L2Ork →  Minecraft</vt:lpstr>
      <vt:lpstr>PowerPoint Presentation</vt:lpstr>
      <vt:lpstr>Pd-L2Ork: Averages/Normalization</vt:lpstr>
      <vt:lpstr>Kinect → Pd-L2Ork →  Minecraft</vt:lpstr>
      <vt:lpstr>Minecraft Code: Dependencies and  Flow</vt:lpstr>
      <vt:lpstr>Minecraft Art: Facial Expression Helmets</vt:lpstr>
      <vt:lpstr>PowerPoint Presentation</vt:lpstr>
      <vt:lpstr>Minecraft Art: Avatar Skin</vt:lpstr>
      <vt:lpstr>PowerPoint Presentation</vt:lpstr>
      <vt:lpstr>Minecraft Art: Background World</vt:lpstr>
      <vt:lpstr>Prototype</vt:lpstr>
      <vt:lpstr>SXSW Prototype Demo</vt:lpstr>
      <vt:lpstr>QUESTIONS?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OPERAcraft + Kinect  =  Cinemacraft</dc:title>
  <cp:lastModifiedBy>Brittany Barnes</cp:lastModifiedBy>
  <cp:revision>1</cp:revision>
  <dcterms:modified xsi:type="dcterms:W3CDTF">2016-04-27T13:53:59Z</dcterms:modified>
</cp:coreProperties>
</file>