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FE0CD64-9D4D-4419-882C-7D7AC5438EBC}">
  <a:tblStyle styleId="{1FE0CD64-9D4D-4419-882C-7D7AC5438EBC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c9b1e5a19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c9b1e5a19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Jeremy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c9f83e39af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c9f83e39af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Steven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d48245c542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d48245c542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Steven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c9b1e5a191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c9b1e5a191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d4843830e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d4843830e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c9b1e5a191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c9b1e5a191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c9b1e5a191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c9b1e5a191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Jeremy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48245c542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d48245c542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d4843830e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d4843830e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cb94777c5a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cb94777c5a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c7a22c81c3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c7a22c81c3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d48245c542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d48245c542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c7a22c81c3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c7a22c81c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Gregory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Relationship Id="rId4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0.png"/><Relationship Id="rId6" Type="http://schemas.openxmlformats.org/officeDocument/2006/relationships/image" Target="../media/image2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hyperlink" Target="mailto:ferretti@vt.edu" TargetMode="External"/><Relationship Id="rId4" Type="http://schemas.openxmlformats.org/officeDocument/2006/relationships/hyperlink" Target="mailto:fox@vt.edu" TargetMode="External"/><Relationship Id="rId5" Type="http://schemas.openxmlformats.org/officeDocument/2006/relationships/hyperlink" Target="http://sharkpulse.org" TargetMode="External"/><Relationship Id="rId6" Type="http://schemas.openxmlformats.org/officeDocument/2006/relationships/image" Target="../media/image2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svn.apache.org/repos/asf/httpd/httpd/" TargetMode="External"/><Relationship Id="rId4" Type="http://schemas.openxmlformats.org/officeDocument/2006/relationships/hyperlink" Target="https://www.postgresql.org/about/news/postgresql-132-126-1111-1016-9621-and-9525-released-2165/" TargetMode="External"/><Relationship Id="rId9" Type="http://schemas.openxmlformats.org/officeDocument/2006/relationships/hyperlink" Target="https://wordpress.com/" TargetMode="External"/><Relationship Id="rId5" Type="http://schemas.openxmlformats.org/officeDocument/2006/relationships/hyperlink" Target="https://www.sharkulse.org" TargetMode="External"/><Relationship Id="rId6" Type="http://schemas.openxmlformats.org/officeDocument/2006/relationships/hyperlink" Target="https://www.instagram.com/" TargetMode="External"/><Relationship Id="rId7" Type="http://schemas.openxmlformats.org/officeDocument/2006/relationships/hyperlink" Target="https://www.flickr.com/" TargetMode="External"/><Relationship Id="rId8" Type="http://schemas.openxmlformats.org/officeDocument/2006/relationships/hyperlink" Target="https://www.inaturalist.org/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5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youtube.com/watch?v=t-E5JzGW7xg" TargetMode="External"/><Relationship Id="rId4" Type="http://schemas.openxmlformats.org/officeDocument/2006/relationships/image" Target="../media/image1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5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8.png"/><Relationship Id="rId5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52400" y="207750"/>
            <a:ext cx="5651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Developing a Shark Validation Monitor</a:t>
            </a:r>
            <a:endParaRPr b="1" sz="2100"/>
          </a:p>
        </p:txBody>
      </p:sp>
      <p:sp>
        <p:nvSpPr>
          <p:cNvPr id="55" name="Google Shape;55;p13"/>
          <p:cNvSpPr txBox="1"/>
          <p:nvPr/>
        </p:nvSpPr>
        <p:spPr>
          <a:xfrm>
            <a:off x="2088900" y="3165100"/>
            <a:ext cx="4966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By: Jeremy Jenrette, Gregory Chang, Mason Mulgrew, Hunter Debay, and Steven Gordon</a:t>
            </a:r>
            <a:endParaRPr sz="1500"/>
          </a:p>
        </p:txBody>
      </p:sp>
      <p:sp>
        <p:nvSpPr>
          <p:cNvPr id="56" name="Google Shape;56;p13"/>
          <p:cNvSpPr txBox="1"/>
          <p:nvPr/>
        </p:nvSpPr>
        <p:spPr>
          <a:xfrm>
            <a:off x="2088900" y="3811600"/>
            <a:ext cx="52071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CS 4624 Multimedia, Hypertext, and Information Access CRN: 13179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Instructor: Edward A. Fox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Virginia Tech, Blacksburg VA 24061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5/1/2021</a:t>
            </a:r>
            <a:endParaRPr sz="1500"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375" y="777600"/>
            <a:ext cx="8611229" cy="2313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 txBox="1"/>
          <p:nvPr>
            <p:ph type="ctrTitle"/>
          </p:nvPr>
        </p:nvSpPr>
        <p:spPr>
          <a:xfrm>
            <a:off x="311700" y="274550"/>
            <a:ext cx="4225800" cy="41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Gaming Rules and Systems</a:t>
            </a:r>
            <a:endParaRPr b="1" sz="2100"/>
          </a:p>
        </p:txBody>
      </p:sp>
      <p:pic>
        <p:nvPicPr>
          <p:cNvPr id="128" name="Google Shape;12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37350"/>
            <a:ext cx="5461149" cy="103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027025"/>
            <a:ext cx="5700001" cy="111822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2"/>
          <p:cNvSpPr txBox="1"/>
          <p:nvPr/>
        </p:nvSpPr>
        <p:spPr>
          <a:xfrm>
            <a:off x="6090925" y="945000"/>
            <a:ext cx="2373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Autonomous scoring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Controls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ELO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User enjoyment and interaction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Scoring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Achievements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Rewarding features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Leaderboards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Prizes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3"/>
          <p:cNvSpPr txBox="1"/>
          <p:nvPr>
            <p:ph type="ctrTitle"/>
          </p:nvPr>
        </p:nvSpPr>
        <p:spPr>
          <a:xfrm>
            <a:off x="311700" y="274550"/>
            <a:ext cx="3435000" cy="41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Gaming</a:t>
            </a:r>
            <a:endParaRPr b="1" sz="2100"/>
          </a:p>
        </p:txBody>
      </p:sp>
      <p:sp>
        <p:nvSpPr>
          <p:cNvPr id="136" name="Google Shape;136;p23"/>
          <p:cNvSpPr txBox="1"/>
          <p:nvPr/>
        </p:nvSpPr>
        <p:spPr>
          <a:xfrm>
            <a:off x="641625" y="1116250"/>
            <a:ext cx="35229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Scoring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Achievements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Events and Prizes</a:t>
            </a:r>
            <a:endParaRPr/>
          </a:p>
        </p:txBody>
      </p:sp>
      <p:pic>
        <p:nvPicPr>
          <p:cNvPr id="137" name="Google Shape;13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447" y="2683275"/>
            <a:ext cx="3407800" cy="191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94824" y="274550"/>
            <a:ext cx="1968600" cy="176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72699" y="2341900"/>
            <a:ext cx="2514600" cy="232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37524" y="91250"/>
            <a:ext cx="2548991" cy="1835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/>
        </p:nvSpPr>
        <p:spPr>
          <a:xfrm>
            <a:off x="53725" y="201450"/>
            <a:ext cx="3236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Acknowledgements</a:t>
            </a:r>
            <a:endParaRPr b="1" sz="2100"/>
          </a:p>
        </p:txBody>
      </p:sp>
      <p:sp>
        <p:nvSpPr>
          <p:cNvPr id="146" name="Google Shape;146;p24"/>
          <p:cNvSpPr txBox="1"/>
          <p:nvPr/>
        </p:nvSpPr>
        <p:spPr>
          <a:xfrm>
            <a:off x="3776950" y="1466650"/>
            <a:ext cx="5173200" cy="25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Client: Francesco Ferretti, PhD, Assistant Professor, Department of Fish and Wildlife Conservation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chemeClr val="hlink"/>
                </a:solidFill>
                <a:hlinkClick r:id="rId3"/>
              </a:rPr>
              <a:t>ferretti@vt.edu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Mentor: Dr. Edward Fox, PhD, Professor, Department of Computer Science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chemeClr val="hlink"/>
                </a:solidFill>
                <a:hlinkClick r:id="rId4"/>
              </a:rPr>
              <a:t>fox@vt.edu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sharkPulse, </a:t>
            </a:r>
            <a:r>
              <a:rPr lang="en" sz="1700" u="sng">
                <a:solidFill>
                  <a:schemeClr val="hlink"/>
                </a:solidFill>
                <a:hlinkClick r:id="rId5"/>
              </a:rPr>
              <a:t>sharkpulse.org</a:t>
            </a:r>
            <a:endParaRPr sz="1700"/>
          </a:p>
        </p:txBody>
      </p:sp>
      <p:pic>
        <p:nvPicPr>
          <p:cNvPr id="147" name="Google Shape;147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1060450"/>
            <a:ext cx="3601500" cy="408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/>
        </p:nvSpPr>
        <p:spPr>
          <a:xfrm>
            <a:off x="53725" y="201450"/>
            <a:ext cx="3236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References</a:t>
            </a:r>
            <a:endParaRPr b="1" sz="2100"/>
          </a:p>
        </p:txBody>
      </p:sp>
      <p:sp>
        <p:nvSpPr>
          <p:cNvPr id="153" name="Google Shape;153;p25"/>
          <p:cNvSpPr txBox="1"/>
          <p:nvPr/>
        </p:nvSpPr>
        <p:spPr>
          <a:xfrm>
            <a:off x="1347600" y="1094250"/>
            <a:ext cx="72468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McCool, R. 2020. </a:t>
            </a:r>
            <a:r>
              <a:rPr i="1" lang="en"/>
              <a:t>Apache HTTP Server</a:t>
            </a:r>
            <a:r>
              <a:rPr lang="en"/>
              <a:t>. Version 2.4.46.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http://svn.apache.org/repos/asf/httpd/httpd/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Mason, S. 2018. </a:t>
            </a:r>
            <a:r>
              <a:rPr i="1" lang="en"/>
              <a:t>PostgreSQL Global Development Group</a:t>
            </a:r>
            <a:r>
              <a:rPr lang="en"/>
              <a:t>. Version 13.2.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https://www.postgresql.org/about/news/postgresql-132-126-1111-1016-9621-and-9525-released-2165/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Ferretti, F. 2021. </a:t>
            </a:r>
            <a:r>
              <a:rPr i="1" lang="en"/>
              <a:t>sharkPulse, take the pulse of global shark populations</a:t>
            </a:r>
            <a:r>
              <a:rPr lang="en"/>
              <a:t>.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https://www.sharkulse.org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Instagram. 2021. </a:t>
            </a:r>
            <a:r>
              <a:rPr i="1" lang="en"/>
              <a:t>Capture and Share the World’s Moments.</a:t>
            </a:r>
            <a:r>
              <a:rPr lang="en"/>
              <a:t>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https://www.instagram.com/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Flickr. 2021. </a:t>
            </a:r>
            <a:r>
              <a:rPr i="1" lang="en"/>
              <a:t>Share your photos. </a:t>
            </a:r>
            <a:r>
              <a:rPr lang="en" u="sng">
                <a:solidFill>
                  <a:schemeClr val="hlink"/>
                </a:solidFill>
                <a:hlinkClick r:id="rId7"/>
              </a:rPr>
              <a:t>https://www.flickr.com/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iNaturalist. 2021. </a:t>
            </a:r>
            <a:r>
              <a:rPr i="1" lang="en"/>
              <a:t>A Community for </a:t>
            </a:r>
            <a:r>
              <a:rPr i="1" lang="en"/>
              <a:t>Naturalist</a:t>
            </a:r>
            <a:r>
              <a:rPr i="1" lang="en"/>
              <a:t>. </a:t>
            </a:r>
            <a:r>
              <a:rPr lang="en" u="sng">
                <a:solidFill>
                  <a:schemeClr val="hlink"/>
                </a:solidFill>
                <a:hlinkClick r:id="rId8"/>
              </a:rPr>
              <a:t>https://www.inaturalist.org/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Wordpress. 2021. </a:t>
            </a:r>
            <a:r>
              <a:rPr i="1" lang="en"/>
              <a:t>Just another WordPress site. </a:t>
            </a:r>
            <a:r>
              <a:rPr lang="en" u="sng">
                <a:solidFill>
                  <a:schemeClr val="hlink"/>
                </a:solidFill>
                <a:hlinkClick r:id="rId9"/>
              </a:rPr>
              <a:t>https://wordpress.com/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95406"/>
            <a:ext cx="9144001" cy="4552682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6"/>
          <p:cNvSpPr txBox="1"/>
          <p:nvPr/>
        </p:nvSpPr>
        <p:spPr>
          <a:xfrm>
            <a:off x="3373250" y="581950"/>
            <a:ext cx="34557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/>
              <a:t>QUESTIONS?</a:t>
            </a:r>
            <a:endParaRPr b="1" sz="3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ctrTitle"/>
          </p:nvPr>
        </p:nvSpPr>
        <p:spPr>
          <a:xfrm>
            <a:off x="311700" y="287475"/>
            <a:ext cx="4260300" cy="41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Validation Monitor Final Report</a:t>
            </a:r>
            <a:endParaRPr b="1" sz="2100"/>
          </a:p>
        </p:txBody>
      </p:sp>
      <p:sp>
        <p:nvSpPr>
          <p:cNvPr id="63" name="Google Shape;63;p14"/>
          <p:cNvSpPr txBox="1"/>
          <p:nvPr/>
        </p:nvSpPr>
        <p:spPr>
          <a:xfrm>
            <a:off x="311700" y="820625"/>
            <a:ext cx="70935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Monitor function</a:t>
            </a:r>
            <a:endParaRPr sz="1800"/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Media sourcing</a:t>
            </a:r>
            <a:endParaRPr sz="1800"/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Database management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Webserver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User Authentication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Gaming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Hackathon (prizes &amp; achievements)</a:t>
            </a:r>
            <a:endParaRPr sz="1800"/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7599" y="697863"/>
            <a:ext cx="4380800" cy="432932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ctrTitle"/>
          </p:nvPr>
        </p:nvSpPr>
        <p:spPr>
          <a:xfrm>
            <a:off x="311700" y="274550"/>
            <a:ext cx="3435000" cy="41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Principal Components</a:t>
            </a:r>
            <a:r>
              <a:rPr b="1" lang="en" sz="2100"/>
              <a:t> </a:t>
            </a:r>
            <a:endParaRPr b="1" sz="2100"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76125"/>
            <a:ext cx="8839199" cy="4012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15400" y="206775"/>
            <a:ext cx="5569950" cy="111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68925" y="3879450"/>
            <a:ext cx="2175075" cy="126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ctrTitle"/>
          </p:nvPr>
        </p:nvSpPr>
        <p:spPr>
          <a:xfrm>
            <a:off x="311700" y="274550"/>
            <a:ext cx="3435000" cy="41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Media sourcing</a:t>
            </a:r>
            <a:endParaRPr b="1" sz="2100"/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0075" y="199450"/>
            <a:ext cx="2705100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625" y="1142375"/>
            <a:ext cx="7553325" cy="364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7" title="media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ctrTitle"/>
          </p:nvPr>
        </p:nvSpPr>
        <p:spPr>
          <a:xfrm>
            <a:off x="311700" y="274550"/>
            <a:ext cx="4689900" cy="41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Database and PHP management</a:t>
            </a:r>
            <a:endParaRPr b="1" sz="2100"/>
          </a:p>
        </p:txBody>
      </p:sp>
      <p:graphicFrame>
        <p:nvGraphicFramePr>
          <p:cNvPr id="90" name="Google Shape;90;p18"/>
          <p:cNvGraphicFramePr/>
          <p:nvPr/>
        </p:nvGraphicFramePr>
        <p:xfrm>
          <a:off x="84000" y="793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{1FE0CD64-9D4D-4419-882C-7D7AC5438EBC}</a:tableStyleId>
              </a:tblPr>
              <a:tblGrid>
                <a:gridCol w="1445075"/>
                <a:gridCol w="2696975"/>
                <a:gridCol w="2730200"/>
                <a:gridCol w="2103750"/>
              </a:tblGrid>
              <a:tr h="180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DB table name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Description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PHP script 1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PHP script 2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userbase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Stores all user information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userbase.php - generates user profile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scoreboard.php - generates leaderboard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user_validation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Records all images validated and their validators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action_page.php - appends image with user ELO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 </a:t>
                      </a:r>
                      <a:endParaRPr sz="16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data_mining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Stores all image information including validation progress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action_page.php - changes records based on user input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 </a:t>
                      </a:r>
                      <a:endParaRPr sz="16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3435675"/>
            <a:ext cx="1529775" cy="1066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8"/>
          <p:cNvSpPr txBox="1"/>
          <p:nvPr/>
        </p:nvSpPr>
        <p:spPr>
          <a:xfrm>
            <a:off x="2559075" y="3768825"/>
            <a:ext cx="1433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data_mining</a:t>
            </a:r>
            <a:endParaRPr sz="1600"/>
          </a:p>
        </p:txBody>
      </p:sp>
      <p:cxnSp>
        <p:nvCxnSpPr>
          <p:cNvPr id="93" name="Google Shape;93;p18"/>
          <p:cNvCxnSpPr>
            <a:stCxn id="91" idx="3"/>
            <a:endCxn id="92" idx="1"/>
          </p:cNvCxnSpPr>
          <p:nvPr/>
        </p:nvCxnSpPr>
        <p:spPr>
          <a:xfrm>
            <a:off x="1841475" y="3968925"/>
            <a:ext cx="717600" cy="1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94" name="Google Shape;9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0975" y="3204038"/>
            <a:ext cx="1529775" cy="15297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8"/>
          <p:cNvSpPr txBox="1"/>
          <p:nvPr/>
        </p:nvSpPr>
        <p:spPr>
          <a:xfrm>
            <a:off x="6678350" y="3768825"/>
            <a:ext cx="1253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userbase</a:t>
            </a:r>
            <a:endParaRPr sz="1600"/>
          </a:p>
        </p:txBody>
      </p:sp>
      <p:cxnSp>
        <p:nvCxnSpPr>
          <p:cNvPr id="96" name="Google Shape;96;p18"/>
          <p:cNvCxnSpPr/>
          <p:nvPr/>
        </p:nvCxnSpPr>
        <p:spPr>
          <a:xfrm>
            <a:off x="5960750" y="3968925"/>
            <a:ext cx="717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type="ctrTitle"/>
          </p:nvPr>
        </p:nvSpPr>
        <p:spPr>
          <a:xfrm>
            <a:off x="311700" y="274550"/>
            <a:ext cx="1716300" cy="41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Webserver</a:t>
            </a:r>
            <a:endParaRPr b="1" sz="2100"/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3125" y="129925"/>
            <a:ext cx="1544986" cy="154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46175" y="312838"/>
            <a:ext cx="1614700" cy="4517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7600" y="1734075"/>
            <a:ext cx="6941373" cy="2591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type="ctrTitle"/>
          </p:nvPr>
        </p:nvSpPr>
        <p:spPr>
          <a:xfrm>
            <a:off x="311700" y="274550"/>
            <a:ext cx="3435000" cy="41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Webserver</a:t>
            </a:r>
            <a:endParaRPr b="1" sz="2100"/>
          </a:p>
        </p:txBody>
      </p:sp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875" y="1058300"/>
            <a:ext cx="6416974" cy="3384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28676" y="274550"/>
            <a:ext cx="2133082" cy="35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66588" y="4011625"/>
            <a:ext cx="857250" cy="752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" name="Google Shape;113;p20"/>
          <p:cNvCxnSpPr>
            <a:endCxn id="112" idx="0"/>
          </p:cNvCxnSpPr>
          <p:nvPr/>
        </p:nvCxnSpPr>
        <p:spPr>
          <a:xfrm>
            <a:off x="7422913" y="2042725"/>
            <a:ext cx="372300" cy="196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>
            <p:ph type="ctrTitle"/>
          </p:nvPr>
        </p:nvSpPr>
        <p:spPr>
          <a:xfrm>
            <a:off x="311700" y="274550"/>
            <a:ext cx="3435000" cy="41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User Authentication</a:t>
            </a:r>
            <a:endParaRPr b="1" sz="2100"/>
          </a:p>
        </p:txBody>
      </p:sp>
      <p:sp>
        <p:nvSpPr>
          <p:cNvPr id="119" name="Google Shape;119;p21"/>
          <p:cNvSpPr txBox="1"/>
          <p:nvPr/>
        </p:nvSpPr>
        <p:spPr>
          <a:xfrm>
            <a:off x="306425" y="890075"/>
            <a:ext cx="367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1"/>
          <p:cNvSpPr txBox="1"/>
          <p:nvPr/>
        </p:nvSpPr>
        <p:spPr>
          <a:xfrm>
            <a:off x="430425" y="1006825"/>
            <a:ext cx="42024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Current User Authentication system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Login without WordPress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One Click Login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762" y="3180325"/>
            <a:ext cx="3498425" cy="106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9475" y="799063"/>
            <a:ext cx="3256074" cy="354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