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charts/chart5.xml" ContentType="application/vnd.openxmlformats-officedocument.drawingml.chart+xml"/>
  <Override PartName="/ppt/notesSlides/notesSlide11.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7.xml" ContentType="application/vnd.openxmlformats-officedocument.drawingml.chart+xml"/>
  <Override PartName="/ppt/notesSlides/notesSlide14.xml" ContentType="application/vnd.openxmlformats-officedocument.presentationml.notesSlide+xml"/>
  <Override PartName="/ppt/charts/chart8.xml" ContentType="application/vnd.openxmlformats-officedocument.drawingml.chart+xml"/>
  <Override PartName="/ppt/notesSlides/notesSlide15.xml" ContentType="application/vnd.openxmlformats-officedocument.presentationml.notesSlide+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6.xml" ContentType="application/vnd.openxmlformats-officedocument.presentationml.notesSlide+xml"/>
  <Override PartName="/ppt/charts/chart11.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7.xml" ContentType="application/vnd.openxmlformats-officedocument.presentationml.notesSlide+xml"/>
  <Override PartName="/ppt/charts/chart12.xml" ContentType="application/vnd.openxmlformats-officedocument.drawingml.chart+xml"/>
  <Override PartName="/ppt/charts/style7.xml" ContentType="application/vnd.ms-office.chartstyle+xml"/>
  <Override PartName="/ppt/charts/colors7.xml" ContentType="application/vnd.ms-office.chartcolorstyle+xml"/>
  <Override PartName="/ppt/charts/chart13.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4.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5.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6.xml" ContentType="application/vnd.openxmlformats-officedocument.drawingml.chart+xml"/>
  <Override PartName="/ppt/notesSlides/notesSlide30.xml" ContentType="application/vnd.openxmlformats-officedocument.presentationml.notesSlide+xml"/>
  <Override PartName="/ppt/charts/chart17.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4" r:id="rId1"/>
  </p:sldMasterIdLst>
  <p:notesMasterIdLst>
    <p:notesMasterId r:id="rId40"/>
  </p:notesMasterIdLst>
  <p:handoutMasterIdLst>
    <p:handoutMasterId r:id="rId41"/>
  </p:handoutMasterIdLst>
  <p:sldIdLst>
    <p:sldId id="299" r:id="rId2"/>
    <p:sldId id="257" r:id="rId3"/>
    <p:sldId id="262" r:id="rId4"/>
    <p:sldId id="263" r:id="rId5"/>
    <p:sldId id="258" r:id="rId6"/>
    <p:sldId id="260" r:id="rId7"/>
    <p:sldId id="283" r:id="rId8"/>
    <p:sldId id="284" r:id="rId9"/>
    <p:sldId id="285" r:id="rId10"/>
    <p:sldId id="286" r:id="rId11"/>
    <p:sldId id="290" r:id="rId12"/>
    <p:sldId id="293" r:id="rId13"/>
    <p:sldId id="287" r:id="rId14"/>
    <p:sldId id="288" r:id="rId15"/>
    <p:sldId id="292" r:id="rId16"/>
    <p:sldId id="289" r:id="rId17"/>
    <p:sldId id="291" r:id="rId18"/>
    <p:sldId id="259" r:id="rId19"/>
    <p:sldId id="264" r:id="rId20"/>
    <p:sldId id="261" r:id="rId21"/>
    <p:sldId id="269" r:id="rId22"/>
    <p:sldId id="270" r:id="rId23"/>
    <p:sldId id="271" r:id="rId24"/>
    <p:sldId id="272" r:id="rId25"/>
    <p:sldId id="273" r:id="rId26"/>
    <p:sldId id="275" r:id="rId27"/>
    <p:sldId id="276" r:id="rId28"/>
    <p:sldId id="277" r:id="rId29"/>
    <p:sldId id="278" r:id="rId30"/>
    <p:sldId id="279" r:id="rId31"/>
    <p:sldId id="268" r:id="rId32"/>
    <p:sldId id="282" r:id="rId33"/>
    <p:sldId id="281" r:id="rId34"/>
    <p:sldId id="267" r:id="rId35"/>
    <p:sldId id="296" r:id="rId36"/>
    <p:sldId id="297" r:id="rId37"/>
    <p:sldId id="294" r:id="rId38"/>
    <p:sldId id="298"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879"/>
    <p:restoredTop sz="69295"/>
  </p:normalViewPr>
  <p:slideViewPr>
    <p:cSldViewPr snapToGrid="0" snapToObjects="1">
      <p:cViewPr>
        <p:scale>
          <a:sx n="64" d="100"/>
          <a:sy n="64" d="100"/>
        </p:scale>
        <p:origin x="1360" y="2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localhost/Users/gail/Dropbox/gailmac/etds/2nd%20Baseline%20Survey/GailsETDdata/Q15-16.xlsx" TargetMode="External"/></Relationships>
</file>

<file path=ppt/charts/_rels/chart10.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oleObject" Target="file://localhost/Users/gail/Desktop/GailsETDdata%20copy/Q32-34.xlsx" TargetMode="External"/></Relationships>
</file>

<file path=ppt/charts/_rels/chart11.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oleObject" Target="file://localhost/Users/gail/Dropbox/gailmac/ETDs/2nd%20Baseline%20Survey/GailsETDdata/Q35-38.xlsx" TargetMode="External"/></Relationships>
</file>

<file path=ppt/charts/_rels/chart12.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oleObject" Target="file://localhost/Users/gail/Desktop/GailsETDdata%20copy/Q35-38.xlsx" TargetMode="External"/></Relationships>
</file>

<file path=ppt/charts/_rels/chart13.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oleObject" Target="file://localhost/Users/gail/Desktop/GailsETDdata%20copy/Q35-38.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localhost/Users/gail/Dropbox/gailmac/etds/2nd%20Baseline%20Survey/GailsETDdata/Q15-1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localhost/Users/gail/Dropbox/gailmac/ETDs/2nd%20Baseline%20Survey/GailsETDdata/Q20-22.xlsx" TargetMode="External"/></Relationships>
</file>

<file path=ppt/charts/_rels/chart4.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localhost/Users/gail/Dropbox/gailmac/etds/2nd%20Baseline%20Survey/GailsETDdata/Q20-2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23.xlsx" TargetMode="External"/></Relationships>
</file>

<file path=ppt/charts/_rels/chart6.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oleObject" Target="file://localhost/Users/gail/Desktop/GailsETDdata%20copy/Q39-43.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localhost/Users/gail/Dropbox/gailmac/etds/2nd%20Baseline%20Survey/GailsETDdata/Q3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localhost/Users/gail/Dropbox/gailmac/ETDs/2nd%20Baseline%20Survey/GailsETDdata/Q32-34.xlsx" TargetMode="External"/></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oleObject" Target="file://localhost/Users/gail/Desktop/GailsETDdata%20copy/Q32-3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947707840201"/>
          <c:y val="0.0569896206156048"/>
          <c:w val="0.716765192502778"/>
          <c:h val="0.84969255547602"/>
        </c:manualLayout>
      </c:layout>
      <c:pieChart>
        <c:varyColors val="1"/>
        <c:ser>
          <c:idx val="0"/>
          <c:order val="0"/>
          <c:dPt>
            <c:idx val="0"/>
            <c:bubble3D val="0"/>
            <c:spPr>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c:spPr>
          </c:dPt>
          <c:dPt>
            <c:idx val="1"/>
            <c:bubble3D val="0"/>
            <c:spPr>
              <a:gradFill rotWithShape="1">
                <a:gsLst>
                  <a:gs pos="0">
                    <a:schemeClr val="accent5">
                      <a:tint val="100000"/>
                      <a:shade val="100000"/>
                      <a:satMod val="130000"/>
                    </a:schemeClr>
                  </a:gs>
                  <a:gs pos="100000">
                    <a:schemeClr val="accent5">
                      <a:tint val="50000"/>
                      <a:shade val="100000"/>
                      <a:satMod val="350000"/>
                    </a:schemeClr>
                  </a:gs>
                </a:gsLst>
                <a:lin ang="16200000" scaled="0"/>
              </a:gradFill>
              <a:ln>
                <a:noFill/>
              </a:ln>
              <a:effectLst>
                <a:outerShdw blurRad="40000" dist="23000" dir="5400000" rotWithShape="0">
                  <a:srgbClr val="000000">
                    <a:alpha val="35000"/>
                  </a:srgbClr>
                </a:outerShdw>
              </a:effectLst>
            </c:spPr>
          </c:dPt>
          <c:dPt>
            <c:idx val="2"/>
            <c:bubble3D val="0"/>
            <c:spPr>
              <a:gradFill rotWithShape="1">
                <a:gsLst>
                  <a:gs pos="0">
                    <a:schemeClr val="accent4">
                      <a:tint val="100000"/>
                      <a:shade val="100000"/>
                      <a:satMod val="130000"/>
                    </a:schemeClr>
                  </a:gs>
                  <a:gs pos="100000">
                    <a:schemeClr val="accent4">
                      <a:tint val="50000"/>
                      <a:shade val="100000"/>
                      <a:satMod val="350000"/>
                    </a:schemeClr>
                  </a:gs>
                </a:gsLst>
                <a:lin ang="16200000" scaled="0"/>
              </a:gradFill>
              <a:ln>
                <a:noFill/>
              </a:ln>
              <a:effectLst>
                <a:outerShdw blurRad="40000" dist="23000" dir="5400000" rotWithShape="0">
                  <a:srgbClr val="000000">
                    <a:alpha val="35000"/>
                  </a:srgbClr>
                </a:outerShdw>
              </a:effectLst>
            </c:spPr>
          </c:dPt>
          <c:dPt>
            <c:idx val="3"/>
            <c:bubble3D val="0"/>
            <c:spPr>
              <a:gradFill rotWithShape="1">
                <a:gsLst>
                  <a:gs pos="0">
                    <a:schemeClr val="accent6">
                      <a:lumMod val="60000"/>
                      <a:tint val="100000"/>
                      <a:shade val="100000"/>
                      <a:satMod val="130000"/>
                    </a:schemeClr>
                  </a:gs>
                  <a:gs pos="100000">
                    <a:schemeClr val="accent6">
                      <a:lumMod val="60000"/>
                      <a:tint val="50000"/>
                      <a:shade val="100000"/>
                      <a:satMod val="350000"/>
                    </a:schemeClr>
                  </a:gs>
                </a:gsLst>
                <a:lin ang="16200000" scaled="0"/>
              </a:gradFill>
              <a:ln>
                <a:noFill/>
              </a:ln>
              <a:effectLst>
                <a:outerShdw blurRad="40000" dist="23000" dir="5400000" rotWithShape="0">
                  <a:srgbClr val="000000">
                    <a:alpha val="35000"/>
                  </a:srgbClr>
                </a:outerShdw>
              </a:effectLst>
            </c:spPr>
          </c:dPt>
          <c:dLbls>
            <c:dLbl>
              <c:idx val="1"/>
              <c:layout>
                <c:manualLayout>
                  <c:x val="-0.100737447077909"/>
                  <c:y val="-0.161877394636015"/>
                </c:manualLayout>
              </c:layou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Helvetica Neue"/>
                    <a:ea typeface="+mn-ea"/>
                    <a:cs typeface="Helvetica Neue"/>
                  </a:defRPr>
                </a:pPr>
                <a:endParaRPr lang="en-US"/>
              </a:p>
            </c:txPr>
            <c:showLegendKey val="0"/>
            <c:showVal val="0"/>
            <c:showCatName val="1"/>
            <c:showSerName val="0"/>
            <c:showPercent val="1"/>
            <c:showBubbleSize val="0"/>
            <c:showLeaderLines val="1"/>
            <c:leaderLines>
              <c:spPr>
                <a:ln w="9525" cap="flat" cmpd="sng" algn="ctr">
                  <a:solidFill>
                    <a:schemeClr val="tx1">
                      <a:shade val="95000"/>
                      <a:satMod val="105000"/>
                    </a:schemeClr>
                  </a:solidFill>
                  <a:prstDash val="solid"/>
                  <a:round/>
                </a:ln>
                <a:effectLst/>
              </c:spPr>
            </c:leaderLines>
            <c:extLst>
              <c:ext xmlns:c15="http://schemas.microsoft.com/office/drawing/2012/chart" uri="{CE6537A1-D6FC-4f65-9D91-7224C49458BB}">
                <c15:layout/>
              </c:ext>
            </c:extLst>
          </c:dLbls>
          <c:cat>
            <c:strRef>
              <c:f>'Q15-16 charts'!$B$3:$E$3</c:f>
              <c:strCache>
                <c:ptCount val="4"/>
                <c:pt idx="0">
                  <c:v>Copyright </c:v>
                </c:pt>
                <c:pt idx="1">
                  <c:v>Restrictions and embargoes  </c:v>
                </c:pt>
                <c:pt idx="2">
                  <c:v>Open access  </c:v>
                </c:pt>
                <c:pt idx="3">
                  <c:v> Other</c:v>
                </c:pt>
              </c:strCache>
            </c:strRef>
          </c:cat>
          <c:val>
            <c:numRef>
              <c:f>'Q15-16 charts'!$B$4:$E$4</c:f>
              <c:numCache>
                <c:formatCode>General</c:formatCode>
                <c:ptCount val="4"/>
                <c:pt idx="0">
                  <c:v>197.0</c:v>
                </c:pt>
                <c:pt idx="1">
                  <c:v>183.0</c:v>
                </c:pt>
                <c:pt idx="2">
                  <c:v>172.0</c:v>
                </c:pt>
                <c:pt idx="3">
                  <c:v>83.0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prstDash val="solid"/>
    </a:ln>
    <a:effectLst/>
  </c:spPr>
  <c:txPr>
    <a:bodyPr/>
    <a:lstStyle/>
    <a:p>
      <a:pPr>
        <a:defRPr sz="900">
          <a:latin typeface="Helvetica Neue"/>
          <a:cs typeface="Helvetica Neue"/>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5">
                  <a:shade val="53000"/>
                </a:schemeClr>
              </a:solidFill>
              <a:ln w="19050">
                <a:solidFill>
                  <a:schemeClr val="lt1"/>
                </a:solidFill>
              </a:ln>
              <a:effectLst/>
            </c:spPr>
          </c:dPt>
          <c:dPt>
            <c:idx val="1"/>
            <c:bubble3D val="0"/>
            <c:spPr>
              <a:solidFill>
                <a:schemeClr val="accent5">
                  <a:shade val="76000"/>
                </a:schemeClr>
              </a:solidFill>
              <a:ln w="19050">
                <a:solidFill>
                  <a:schemeClr val="lt1"/>
                </a:solidFill>
              </a:ln>
              <a:effectLst/>
            </c:spPr>
          </c:dPt>
          <c:dPt>
            <c:idx val="2"/>
            <c:bubble3D val="0"/>
            <c:spPr>
              <a:solidFill>
                <a:schemeClr val="accent5"/>
              </a:solidFill>
              <a:ln w="19050">
                <a:solidFill>
                  <a:schemeClr val="lt1"/>
                </a:solidFill>
              </a:ln>
              <a:effectLst/>
            </c:spPr>
          </c:dPt>
          <c:dPt>
            <c:idx val="3"/>
            <c:bubble3D val="0"/>
            <c:spPr>
              <a:solidFill>
                <a:schemeClr val="accent5">
                  <a:tint val="77000"/>
                </a:schemeClr>
              </a:solidFill>
              <a:ln w="19050">
                <a:solidFill>
                  <a:schemeClr val="lt1"/>
                </a:solidFill>
              </a:ln>
              <a:effectLst/>
            </c:spPr>
          </c:dPt>
          <c:dPt>
            <c:idx val="4"/>
            <c:bubble3D val="0"/>
            <c:spPr>
              <a:solidFill>
                <a:schemeClr val="accent5">
                  <a:tint val="54000"/>
                </a:schemeClr>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'Q34 charts'!$A$63:$A$67</c:f>
              <c:strCache>
                <c:ptCount val="5"/>
                <c:pt idx="0">
                  <c:v>Other: Creative writing</c:v>
                </c:pt>
                <c:pt idx="1">
                  <c:v>Other: Sensitive information</c:v>
                </c:pt>
                <c:pt idx="2">
                  <c:v>Other: Patents</c:v>
                </c:pt>
                <c:pt idx="3">
                  <c:v>Other: Publishing concerns</c:v>
                </c:pt>
                <c:pt idx="4">
                  <c:v>Other: Copyright issues</c:v>
                </c:pt>
              </c:strCache>
            </c:strRef>
          </c:cat>
          <c:val>
            <c:numRef>
              <c:f>'Q34 charts'!$B$63:$B$67</c:f>
              <c:numCache>
                <c:formatCode>General</c:formatCode>
                <c:ptCount val="5"/>
                <c:pt idx="0">
                  <c:v>7.0</c:v>
                </c:pt>
                <c:pt idx="1">
                  <c:v>3.0</c:v>
                </c:pt>
                <c:pt idx="2">
                  <c:v>2.0</c:v>
                </c:pt>
                <c:pt idx="3">
                  <c:v>1.0</c:v>
                </c:pt>
                <c:pt idx="4">
                  <c:v>3.0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'Q35 charts'!$B$22</c:f>
              <c:strCache>
                <c:ptCount val="1"/>
                <c:pt idx="0">
                  <c:v>None</c:v>
                </c:pt>
              </c:strCache>
            </c:strRef>
          </c:tx>
          <c:spPr>
            <a:solidFill>
              <a:srgbClr val="0070C0"/>
            </a:solidFill>
            <a:ln>
              <a:noFill/>
            </a:ln>
            <a:effectLst/>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charts'!$B$23:$B$28</c:f>
              <c:numCache>
                <c:formatCode>0%</c:formatCode>
                <c:ptCount val="6"/>
                <c:pt idx="0">
                  <c:v>0.3</c:v>
                </c:pt>
                <c:pt idx="1">
                  <c:v>0.4</c:v>
                </c:pt>
                <c:pt idx="3">
                  <c:v>0.0869565217391304</c:v>
                </c:pt>
                <c:pt idx="4">
                  <c:v>0.0784313725490196</c:v>
                </c:pt>
                <c:pt idx="5">
                  <c:v>0.272727272727273</c:v>
                </c:pt>
              </c:numCache>
            </c:numRef>
          </c:val>
        </c:ser>
        <c:ser>
          <c:idx val="1"/>
          <c:order val="1"/>
          <c:tx>
            <c:strRef>
              <c:f>'Q35 charts'!$C$22</c:f>
              <c:strCache>
                <c:ptCount val="1"/>
                <c:pt idx="0">
                  <c:v>Some</c:v>
                </c:pt>
              </c:strCache>
            </c:strRef>
          </c:tx>
          <c:spPr>
            <a:solidFill>
              <a:srgbClr val="FFFF00"/>
            </a:solidFill>
            <a:ln>
              <a:noFill/>
            </a:ln>
            <a:effectLst/>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charts'!$C$23:$C$28</c:f>
              <c:numCache>
                <c:formatCode>0%</c:formatCode>
                <c:ptCount val="6"/>
                <c:pt idx="0">
                  <c:v>0.6</c:v>
                </c:pt>
                <c:pt idx="1">
                  <c:v>0.4</c:v>
                </c:pt>
                <c:pt idx="2">
                  <c:v>1.0</c:v>
                </c:pt>
                <c:pt idx="3">
                  <c:v>0.913043478260869</c:v>
                </c:pt>
                <c:pt idx="4">
                  <c:v>0.916666666666667</c:v>
                </c:pt>
                <c:pt idx="5">
                  <c:v>0.727272727272727</c:v>
                </c:pt>
              </c:numCache>
            </c:numRef>
          </c:val>
        </c:ser>
        <c:ser>
          <c:idx val="2"/>
          <c:order val="2"/>
          <c:tx>
            <c:strRef>
              <c:f>'Q35 charts'!$D$22</c:f>
              <c:strCache>
                <c:ptCount val="1"/>
                <c:pt idx="0">
                  <c:v>All</c:v>
                </c:pt>
              </c:strCache>
            </c:strRef>
          </c:tx>
          <c:spPr>
            <a:solidFill>
              <a:srgbClr val="FF0000"/>
            </a:solidFill>
            <a:ln>
              <a:noFill/>
            </a:ln>
            <a:effectLst/>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charts'!$D$23:$D$28</c:f>
              <c:numCache>
                <c:formatCode>0%</c:formatCode>
                <c:ptCount val="6"/>
                <c:pt idx="0">
                  <c:v>0.1</c:v>
                </c:pt>
                <c:pt idx="1">
                  <c:v>0.2</c:v>
                </c:pt>
              </c:numCache>
            </c:numRef>
          </c:val>
        </c:ser>
        <c:dLbls>
          <c:showLegendKey val="0"/>
          <c:showVal val="0"/>
          <c:showCatName val="0"/>
          <c:showSerName val="0"/>
          <c:showPercent val="0"/>
          <c:showBubbleSize val="0"/>
        </c:dLbls>
        <c:gapWidth val="55"/>
        <c:overlap val="100"/>
        <c:axId val="2127110784"/>
        <c:axId val="2140329984"/>
      </c:barChart>
      <c:catAx>
        <c:axId val="2127110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140329984"/>
        <c:crosses val="autoZero"/>
        <c:auto val="1"/>
        <c:lblAlgn val="ctr"/>
        <c:lblOffset val="100"/>
        <c:noMultiLvlLbl val="0"/>
      </c:catAx>
      <c:valAx>
        <c:axId val="2140329984"/>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127110784"/>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'Q37 charts'!$A$68:$A$72</c:f>
              <c:strCache>
                <c:ptCount val="5"/>
                <c:pt idx="0">
                  <c:v>Author requests pending publication  </c:v>
                </c:pt>
                <c:pt idx="1">
                  <c:v>Author requests pending patent application  </c:v>
                </c:pt>
                <c:pt idx="2">
                  <c:v>Faculty preferences  </c:v>
                </c:pt>
                <c:pt idx="3">
                  <c:v>University policy  </c:v>
                </c:pt>
                <c:pt idx="4">
                  <c:v>Other    </c:v>
                </c:pt>
              </c:strCache>
            </c:strRef>
          </c:cat>
          <c:val>
            <c:numRef>
              <c:f>'Q37 charts'!$B$68:$B$72</c:f>
              <c:numCache>
                <c:formatCode>General</c:formatCode>
                <c:ptCount val="5"/>
                <c:pt idx="0">
                  <c:v>212.0</c:v>
                </c:pt>
                <c:pt idx="1">
                  <c:v>172.0</c:v>
                </c:pt>
                <c:pt idx="2">
                  <c:v>55.0</c:v>
                </c:pt>
                <c:pt idx="3">
                  <c:v>20.0</c:v>
                </c:pt>
                <c:pt idx="4">
                  <c:v>67.0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5">
                  <a:shade val="58000"/>
                </a:schemeClr>
              </a:solidFill>
              <a:ln w="19050">
                <a:solidFill>
                  <a:schemeClr val="lt1"/>
                </a:solidFill>
              </a:ln>
              <a:effectLst/>
            </c:spPr>
          </c:dPt>
          <c:dPt>
            <c:idx val="1"/>
            <c:bubble3D val="0"/>
            <c:spPr>
              <a:solidFill>
                <a:schemeClr val="accent5">
                  <a:shade val="86000"/>
                </a:schemeClr>
              </a:solidFill>
              <a:ln w="19050">
                <a:solidFill>
                  <a:schemeClr val="lt1"/>
                </a:solidFill>
              </a:ln>
              <a:effectLst/>
            </c:spPr>
          </c:dPt>
          <c:dPt>
            <c:idx val="2"/>
            <c:bubble3D val="0"/>
            <c:spPr>
              <a:solidFill>
                <a:schemeClr val="accent5">
                  <a:tint val="86000"/>
                </a:schemeClr>
              </a:solidFill>
              <a:ln w="19050">
                <a:solidFill>
                  <a:schemeClr val="lt1"/>
                </a:solidFill>
              </a:ln>
              <a:effectLst/>
            </c:spPr>
          </c:dPt>
          <c:dPt>
            <c:idx val="3"/>
            <c:bubble3D val="0"/>
            <c:spPr>
              <a:solidFill>
                <a:schemeClr val="accent5">
                  <a:tint val="58000"/>
                </a:schemeClr>
              </a:solidFill>
              <a:ln w="19050">
                <a:solidFill>
                  <a:schemeClr val="lt1"/>
                </a:solidFill>
              </a:ln>
              <a:effectLst/>
            </c:spPr>
          </c:dPt>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'Q37 charts'!$A$74:$A$77</c:f>
              <c:strCache>
                <c:ptCount val="4"/>
                <c:pt idx="0">
                  <c:v>Other: Creative writing</c:v>
                </c:pt>
                <c:pt idx="1">
                  <c:v>Other: Permission</c:v>
                </c:pt>
                <c:pt idx="2">
                  <c:v>Other: Sensitive information</c:v>
                </c:pt>
                <c:pt idx="3">
                  <c:v>Other: Copyright</c:v>
                </c:pt>
              </c:strCache>
            </c:strRef>
          </c:cat>
          <c:val>
            <c:numRef>
              <c:f>'Q37 charts'!$B$74:$B$77</c:f>
              <c:numCache>
                <c:formatCode>General</c:formatCode>
                <c:ptCount val="4"/>
                <c:pt idx="0">
                  <c:v>3.0</c:v>
                </c:pt>
                <c:pt idx="1">
                  <c:v>1.0</c:v>
                </c:pt>
                <c:pt idx="2">
                  <c:v>21.0</c:v>
                </c:pt>
                <c:pt idx="3">
                  <c:v>4.0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C00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00B05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089652400"/>
        <c:axId val="2122536592"/>
      </c:barChart>
      <c:catAx>
        <c:axId val="2089652400"/>
        <c:scaling>
          <c:orientation val="minMax"/>
        </c:scaling>
        <c:delete val="0"/>
        <c:axPos val="l"/>
        <c:numFmt formatCode="General" sourceLinked="0"/>
        <c:majorTickMark val="out"/>
        <c:minorTickMark val="none"/>
        <c:tickLblPos val="nextTo"/>
        <c:crossAx val="2122536592"/>
        <c:crosses val="autoZero"/>
        <c:auto val="1"/>
        <c:lblAlgn val="ctr"/>
        <c:lblOffset val="100"/>
        <c:noMultiLvlLbl val="0"/>
      </c:catAx>
      <c:valAx>
        <c:axId val="2122536592"/>
        <c:scaling>
          <c:orientation val="minMax"/>
        </c:scaling>
        <c:delete val="1"/>
        <c:axPos val="b"/>
        <c:majorGridlines/>
        <c:numFmt formatCode="0%" sourceLinked="1"/>
        <c:majorTickMark val="out"/>
        <c:minorTickMark val="none"/>
        <c:tickLblPos val="nextTo"/>
        <c:crossAx val="2089652400"/>
        <c:crosses val="autoZero"/>
        <c:crossBetween val="between"/>
      </c:valAx>
    </c:plotArea>
    <c:legend>
      <c:legendPos val="t"/>
      <c:layout/>
      <c:overlay val="0"/>
    </c:legend>
    <c:plotVisOnly val="1"/>
    <c:dispBlanksAs val="gap"/>
    <c:showDLblsOverMax val="0"/>
  </c:chart>
  <c:txPr>
    <a:bodyPr/>
    <a:lstStyle/>
    <a:p>
      <a:pPr>
        <a:defRPr sz="1400" b="1">
          <a:latin typeface="Helvetica Neue" charset="0"/>
          <a:ea typeface="Helvetica Neue" charset="0"/>
          <a:cs typeface="Helvetica Neue" charset="0"/>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sz="2000" b="1"/>
                </a:pPr>
                <a:endParaRPr lang="en-US"/>
              </a:p>
            </c:txPr>
            <c:showLegendKey val="0"/>
            <c:showVal val="0"/>
            <c:showCatName val="1"/>
            <c:showSerName val="0"/>
            <c:showPercent val="1"/>
            <c:showBubbleSize val="0"/>
            <c:showLeaderLines val="1"/>
            <c:extLst>
              <c:ext xmlns:c15="http://schemas.microsoft.com/office/drawing/2012/chart" uri="{CE6537A1-D6FC-4f65-9D91-7224C49458BB}">
                <c15:layout/>
              </c:ext>
            </c:extLst>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both!$B$1</c:f>
              <c:strCache>
                <c:ptCount val="1"/>
                <c:pt idx="0">
                  <c:v>Science</c:v>
                </c:pt>
              </c:strCache>
            </c:strRef>
          </c:tx>
          <c:spPr>
            <a:solidFill>
              <a:srgbClr val="7030A0"/>
            </a:solidFill>
            <a:ln>
              <a:solidFill>
                <a:srgbClr val="008000"/>
              </a:solidFill>
            </a:ln>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both!$B$2:$B$7</c:f>
              <c:numCache>
                <c:formatCode>0%</c:formatCode>
                <c:ptCount val="6"/>
                <c:pt idx="0">
                  <c:v>0.01</c:v>
                </c:pt>
                <c:pt idx="1">
                  <c:v>0.07</c:v>
                </c:pt>
                <c:pt idx="2">
                  <c:v>0.08</c:v>
                </c:pt>
                <c:pt idx="3">
                  <c:v>0.13</c:v>
                </c:pt>
                <c:pt idx="4">
                  <c:v>0.19</c:v>
                </c:pt>
                <c:pt idx="5">
                  <c:v>0.52</c:v>
                </c:pt>
              </c:numCache>
            </c:numRef>
          </c:val>
        </c:ser>
        <c:ser>
          <c:idx val="1"/>
          <c:order val="1"/>
          <c:tx>
            <c:strRef>
              <c:f>both!$C$1</c:f>
              <c:strCache>
                <c:ptCount val="1"/>
                <c:pt idx="0">
                  <c:v>SoSci/Hum</c:v>
                </c:pt>
              </c:strCache>
            </c:strRef>
          </c:tx>
          <c:spPr>
            <a:solidFill>
              <a:srgbClr val="FFFF00"/>
            </a:solidFill>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both!$C$2:$C$7</c:f>
              <c:numCache>
                <c:formatCode>0%</c:formatCode>
                <c:ptCount val="6"/>
                <c:pt idx="0">
                  <c:v>0.03</c:v>
                </c:pt>
                <c:pt idx="1">
                  <c:v>0.07</c:v>
                </c:pt>
                <c:pt idx="2">
                  <c:v>0.135</c:v>
                </c:pt>
                <c:pt idx="3">
                  <c:v>0.045</c:v>
                </c:pt>
                <c:pt idx="4">
                  <c:v>0.27</c:v>
                </c:pt>
                <c:pt idx="5">
                  <c:v>0.45</c:v>
                </c:pt>
              </c:numCache>
            </c:numRef>
          </c:val>
        </c:ser>
        <c:dLbls>
          <c:showLegendKey val="0"/>
          <c:showVal val="0"/>
          <c:showCatName val="0"/>
          <c:showSerName val="0"/>
          <c:showPercent val="0"/>
          <c:showBubbleSize val="0"/>
        </c:dLbls>
        <c:gapWidth val="150"/>
        <c:axId val="2140530112"/>
        <c:axId val="2140532960"/>
      </c:barChart>
      <c:catAx>
        <c:axId val="2140530112"/>
        <c:scaling>
          <c:orientation val="minMax"/>
        </c:scaling>
        <c:delete val="0"/>
        <c:axPos val="l"/>
        <c:numFmt formatCode="General" sourceLinked="0"/>
        <c:majorTickMark val="out"/>
        <c:minorTickMark val="none"/>
        <c:tickLblPos val="nextTo"/>
        <c:crossAx val="2140532960"/>
        <c:crosses val="autoZero"/>
        <c:auto val="1"/>
        <c:lblAlgn val="ctr"/>
        <c:lblOffset val="100"/>
        <c:noMultiLvlLbl val="0"/>
      </c:catAx>
      <c:valAx>
        <c:axId val="2140532960"/>
        <c:scaling>
          <c:orientation val="minMax"/>
        </c:scaling>
        <c:delete val="0"/>
        <c:axPos val="b"/>
        <c:majorGridlines/>
        <c:numFmt formatCode="0%" sourceLinked="1"/>
        <c:majorTickMark val="out"/>
        <c:minorTickMark val="none"/>
        <c:tickLblPos val="nextTo"/>
        <c:crossAx val="2140530112"/>
        <c:crosses val="autoZero"/>
        <c:crossBetween val="between"/>
      </c:valAx>
    </c:plotArea>
    <c:plotVisOnly val="1"/>
    <c:dispBlanksAs val="gap"/>
    <c:showDLblsOverMax val="0"/>
  </c:chart>
  <c:spPr>
    <a:ln>
      <a:noFill/>
    </a:ln>
  </c:spPr>
  <c:txPr>
    <a:bodyPr/>
    <a:lstStyle/>
    <a:p>
      <a:pPr>
        <a:defRPr sz="2400">
          <a:latin typeface="Helvetica Neue" charset="0"/>
          <a:ea typeface="Helvetica Neue" charset="0"/>
          <a:cs typeface="Helvetica Neue" charset="0"/>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both!$B$91</c:f>
              <c:strCache>
                <c:ptCount val="1"/>
                <c:pt idx="0">
                  <c:v>Uni. Presses </c:v>
                </c:pt>
              </c:strCache>
            </c:strRef>
          </c:tx>
          <c:spPr>
            <a:solidFill>
              <a:srgbClr val="00800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both!$A$92:$A$97</c:f>
              <c:strCache>
                <c:ptCount val="6"/>
                <c:pt idx="0">
                  <c:v>Other</c:v>
                </c:pt>
                <c:pt idx="1">
                  <c:v>Never</c:v>
                </c:pt>
                <c:pt idx="2">
                  <c:v>If restricted</c:v>
                </c:pt>
                <c:pt idx="3">
                  <c:v>If very different</c:v>
                </c:pt>
                <c:pt idx="4">
                  <c:v>Case-by-case</c:v>
                </c:pt>
                <c:pt idx="5">
                  <c:v>Always welcome</c:v>
                </c:pt>
              </c:strCache>
            </c:strRef>
          </c:cat>
          <c:val>
            <c:numRef>
              <c:f>both!$B$92:$B$97</c:f>
              <c:numCache>
                <c:formatCode>0%</c:formatCode>
                <c:ptCount val="6"/>
                <c:pt idx="0">
                  <c:v>0.05</c:v>
                </c:pt>
                <c:pt idx="1">
                  <c:v>0.07</c:v>
                </c:pt>
                <c:pt idx="2">
                  <c:v>0.07</c:v>
                </c:pt>
                <c:pt idx="3">
                  <c:v>0.27</c:v>
                </c:pt>
                <c:pt idx="4">
                  <c:v>0.44</c:v>
                </c:pt>
                <c:pt idx="5">
                  <c:v>0.1</c:v>
                </c:pt>
              </c:numCache>
            </c:numRef>
          </c:val>
        </c:ser>
        <c:ser>
          <c:idx val="1"/>
          <c:order val="1"/>
          <c:tx>
            <c:strRef>
              <c:f>both!$C$91</c:f>
              <c:strCache>
                <c:ptCount val="1"/>
                <c:pt idx="0">
                  <c:v>SoSci/Hum Journals</c:v>
                </c:pt>
              </c:strCache>
            </c:strRef>
          </c:tx>
          <c:spPr>
            <a:solidFill>
              <a:srgbClr val="FFFF00"/>
            </a:solidFill>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both!$A$92:$A$97</c:f>
              <c:strCache>
                <c:ptCount val="6"/>
                <c:pt idx="0">
                  <c:v>Other</c:v>
                </c:pt>
                <c:pt idx="1">
                  <c:v>Never</c:v>
                </c:pt>
                <c:pt idx="2">
                  <c:v>If restricted</c:v>
                </c:pt>
                <c:pt idx="3">
                  <c:v>If very different</c:v>
                </c:pt>
                <c:pt idx="4">
                  <c:v>Case-by-case</c:v>
                </c:pt>
                <c:pt idx="5">
                  <c:v>Always welcome</c:v>
                </c:pt>
              </c:strCache>
            </c:strRef>
          </c:cat>
          <c:val>
            <c:numRef>
              <c:f>both!$C$92:$C$97</c:f>
              <c:numCache>
                <c:formatCode>0%</c:formatCode>
                <c:ptCount val="6"/>
                <c:pt idx="0">
                  <c:v>0.09</c:v>
                </c:pt>
                <c:pt idx="1">
                  <c:v>0.03</c:v>
                </c:pt>
                <c:pt idx="2" formatCode="General">
                  <c:v>0.0</c:v>
                </c:pt>
                <c:pt idx="3">
                  <c:v>0.06</c:v>
                </c:pt>
                <c:pt idx="4">
                  <c:v>0.17</c:v>
                </c:pt>
                <c:pt idx="5">
                  <c:v>0.66</c:v>
                </c:pt>
              </c:numCache>
            </c:numRef>
          </c:val>
        </c:ser>
        <c:ser>
          <c:idx val="2"/>
          <c:order val="2"/>
          <c:tx>
            <c:strRef>
              <c:f>both!$D$91</c:f>
              <c:strCache>
                <c:ptCount val="1"/>
                <c:pt idx="0">
                  <c:v>Science Journals</c:v>
                </c:pt>
              </c:strCache>
            </c:strRef>
          </c:tx>
          <c:spPr>
            <a:solidFill>
              <a:srgbClr val="3366FF"/>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both!$A$92:$A$97</c:f>
              <c:strCache>
                <c:ptCount val="6"/>
                <c:pt idx="0">
                  <c:v>Other</c:v>
                </c:pt>
                <c:pt idx="1">
                  <c:v>Never</c:v>
                </c:pt>
                <c:pt idx="2">
                  <c:v>If restricted</c:v>
                </c:pt>
                <c:pt idx="3">
                  <c:v>If very different</c:v>
                </c:pt>
                <c:pt idx="4">
                  <c:v>Case-by-case</c:v>
                </c:pt>
                <c:pt idx="5">
                  <c:v>Always welcome</c:v>
                </c:pt>
              </c:strCache>
            </c:strRef>
          </c:cat>
          <c:val>
            <c:numRef>
              <c:f>both!$D$92:$D$97</c:f>
              <c:numCache>
                <c:formatCode>0%</c:formatCode>
                <c:ptCount val="6"/>
                <c:pt idx="0">
                  <c:v>0.07</c:v>
                </c:pt>
                <c:pt idx="1">
                  <c:v>0.13</c:v>
                </c:pt>
                <c:pt idx="2">
                  <c:v>0.01</c:v>
                </c:pt>
                <c:pt idx="3">
                  <c:v>0.08</c:v>
                </c:pt>
                <c:pt idx="4">
                  <c:v>0.19</c:v>
                </c:pt>
                <c:pt idx="5">
                  <c:v>0.52</c:v>
                </c:pt>
              </c:numCache>
            </c:numRef>
          </c:val>
        </c:ser>
        <c:dLbls>
          <c:showLegendKey val="0"/>
          <c:showVal val="1"/>
          <c:showCatName val="0"/>
          <c:showSerName val="0"/>
          <c:showPercent val="0"/>
          <c:showBubbleSize val="0"/>
        </c:dLbls>
        <c:gapWidth val="150"/>
        <c:overlap val="100"/>
        <c:axId val="2140603504"/>
        <c:axId val="2140605936"/>
      </c:barChart>
      <c:catAx>
        <c:axId val="2140603504"/>
        <c:scaling>
          <c:orientation val="minMax"/>
        </c:scaling>
        <c:delete val="0"/>
        <c:axPos val="l"/>
        <c:numFmt formatCode="General" sourceLinked="0"/>
        <c:majorTickMark val="out"/>
        <c:minorTickMark val="none"/>
        <c:tickLblPos val="nextTo"/>
        <c:crossAx val="2140605936"/>
        <c:crosses val="autoZero"/>
        <c:auto val="1"/>
        <c:lblAlgn val="ctr"/>
        <c:lblOffset val="100"/>
        <c:noMultiLvlLbl val="0"/>
      </c:catAx>
      <c:valAx>
        <c:axId val="2140605936"/>
        <c:scaling>
          <c:orientation val="minMax"/>
        </c:scaling>
        <c:delete val="1"/>
        <c:axPos val="b"/>
        <c:majorGridlines/>
        <c:numFmt formatCode="0%" sourceLinked="1"/>
        <c:majorTickMark val="out"/>
        <c:minorTickMark val="none"/>
        <c:tickLblPos val="nextTo"/>
        <c:crossAx val="2140603504"/>
        <c:crosses val="autoZero"/>
        <c:crossBetween val="between"/>
      </c:valAx>
    </c:plotArea>
    <c:legend>
      <c:legendPos val="t"/>
      <c:layout/>
      <c:overlay val="0"/>
    </c:legend>
    <c:plotVisOnly val="1"/>
    <c:dispBlanksAs val="gap"/>
    <c:showDLblsOverMax val="0"/>
  </c:chart>
  <c:txPr>
    <a:bodyPr/>
    <a:lstStyle/>
    <a:p>
      <a:pPr>
        <a:defRPr sz="1800" b="1">
          <a:latin typeface="Helvetica Neue" charset="0"/>
          <a:ea typeface="Helvetica Neue" charset="0"/>
          <a:cs typeface="Helvetica Neue"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2000" b="0" dirty="0" smtClean="0"/>
              <a:t>North </a:t>
            </a:r>
            <a:r>
              <a:rPr lang="en-US" sz="2000" b="0" dirty="0"/>
              <a:t>America only</a:t>
            </a:r>
          </a:p>
        </c:rich>
      </c:tx>
      <c:layout/>
      <c:overlay val="0"/>
    </c:title>
    <c:autoTitleDeleted val="0"/>
    <c:plotArea>
      <c:layout>
        <c:manualLayout>
          <c:layoutTarget val="inner"/>
          <c:xMode val="edge"/>
          <c:yMode val="edge"/>
          <c:x val="0.274142350921966"/>
          <c:y val="0.168277604550547"/>
          <c:w val="0.505720768033307"/>
          <c:h val="0.665796547039752"/>
        </c:manualLayout>
      </c:layout>
      <c:pieChart>
        <c:varyColors val="1"/>
        <c:ser>
          <c:idx val="0"/>
          <c:order val="0"/>
          <c:explosion val="2"/>
          <c:dLbls>
            <c:dLbl>
              <c:idx val="2"/>
              <c:layout>
                <c:manualLayout>
                  <c:x val="0.0872393409847938"/>
                  <c:y val="0.218678761781659"/>
                </c:manualLayout>
              </c:layout>
              <c:spPr>
                <a:noFill/>
                <a:ln>
                  <a:noFill/>
                </a:ln>
                <a:effectLst/>
              </c:spPr>
              <c:txPr>
                <a:bodyPr wrap="square" lIns="38100" tIns="19050" rIns="38100" bIns="19050" anchor="ctr">
                  <a:noAutofit/>
                </a:bodyPr>
                <a:lstStyle/>
                <a:p>
                  <a:pPr>
                    <a:defRPr sz="2000"/>
                  </a:pPr>
                  <a:endParaRPr lang="en-US"/>
                </a:p>
              </c:txPr>
              <c:showLegendKey val="0"/>
              <c:showVal val="0"/>
              <c:showCatName val="1"/>
              <c:showSerName val="0"/>
              <c:showPercent val="1"/>
              <c:showBubbleSize val="0"/>
              <c:extLst>
                <c:ext xmlns:c15="http://schemas.microsoft.com/office/drawing/2012/chart" uri="{CE6537A1-D6FC-4f65-9D91-7224C49458BB}">
                  <c15:layout>
                    <c:manualLayout>
                      <c:w val="0.137090392976105"/>
                      <c:h val="0.236450905694083"/>
                    </c:manualLayout>
                  </c15:layout>
                </c:ext>
              </c:extLst>
            </c:dLbl>
            <c:spPr>
              <a:noFill/>
              <a:ln>
                <a:noFill/>
              </a:ln>
              <a:effectLst/>
            </c:spPr>
            <c:txPr>
              <a:bodyPr wrap="square" lIns="38100" tIns="19050" rIns="38100" bIns="19050" anchor="ctr">
                <a:spAutoFit/>
              </a:bodyPr>
              <a:lstStyle/>
              <a:p>
                <a:pPr>
                  <a:defRPr sz="2000"/>
                </a:pPr>
                <a:endParaRPr lang="en-US"/>
              </a:p>
            </c:txPr>
            <c:showLegendKey val="0"/>
            <c:showVal val="0"/>
            <c:showCatName val="1"/>
            <c:showSerName val="0"/>
            <c:showPercent val="1"/>
            <c:showBubbleSize val="0"/>
            <c:showLeaderLines val="1"/>
            <c:extLst>
              <c:ext xmlns:c15="http://schemas.microsoft.com/office/drawing/2012/chart" uri="{CE6537A1-D6FC-4f65-9D91-7224C49458BB}">
                <c15:layout/>
              </c:ext>
            </c:extLst>
          </c:dLbls>
          <c:cat>
            <c:strRef>
              <c:f>'Q15-16 charts'!$B$37:$D$37</c:f>
              <c:strCache>
                <c:ptCount val="3"/>
                <c:pt idx="0">
                  <c:v>Library </c:v>
                </c:pt>
                <c:pt idx="1">
                  <c:v>Graduate school </c:v>
                </c:pt>
                <c:pt idx="2">
                  <c:v> Other    </c:v>
                </c:pt>
              </c:strCache>
            </c:strRef>
          </c:cat>
          <c:val>
            <c:numRef>
              <c:f>'Q15-16 charts'!$B$38:$D$38</c:f>
              <c:numCache>
                <c:formatCode>General</c:formatCode>
                <c:ptCount val="3"/>
                <c:pt idx="0">
                  <c:v>109.0</c:v>
                </c:pt>
                <c:pt idx="1">
                  <c:v>161.0</c:v>
                </c:pt>
                <c:pt idx="2">
                  <c:v>29.0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a:latin typeface="Helvetica Neue"/>
          <a:cs typeface="Helvetica Neue"/>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spPr>
            <a:solidFill>
              <a:schemeClr val="accent3">
                <a:lumMod val="75000"/>
              </a:schemeClr>
            </a:solidFill>
          </c:spPr>
          <c:invertIfNegative val="0"/>
          <c:dLbls>
            <c:delete val="1"/>
          </c:dLbls>
          <c:cat>
            <c:strRef>
              <c:f>'Q21 chart'!$A$32:$A$37</c:f>
              <c:strCache>
                <c:ptCount val="6"/>
                <c:pt idx="0">
                  <c:v>Africa</c:v>
                </c:pt>
                <c:pt idx="1">
                  <c:v>Asia</c:v>
                </c:pt>
                <c:pt idx="2">
                  <c:v>Australasia</c:v>
                </c:pt>
                <c:pt idx="3">
                  <c:v>Europe</c:v>
                </c:pt>
                <c:pt idx="4">
                  <c:v>N. America</c:v>
                </c:pt>
                <c:pt idx="5">
                  <c:v>S. America</c:v>
                </c:pt>
              </c:strCache>
            </c:strRef>
          </c:cat>
          <c:val>
            <c:numRef>
              <c:f>'Q21 chart'!$B$32:$B$37</c:f>
              <c:numCache>
                <c:formatCode>0%</c:formatCode>
                <c:ptCount val="6"/>
                <c:pt idx="0">
                  <c:v>0.555555555555556</c:v>
                </c:pt>
                <c:pt idx="1">
                  <c:v>0.111111111111111</c:v>
                </c:pt>
                <c:pt idx="2">
                  <c:v>1.0</c:v>
                </c:pt>
                <c:pt idx="3">
                  <c:v>0.727272727272727</c:v>
                </c:pt>
                <c:pt idx="4">
                  <c:v>0.553763440860215</c:v>
                </c:pt>
                <c:pt idx="5">
                  <c:v>0.333333333333333</c:v>
                </c:pt>
              </c:numCache>
            </c:numRef>
          </c:val>
        </c:ser>
        <c:dLbls>
          <c:showLegendKey val="0"/>
          <c:showVal val="1"/>
          <c:showCatName val="0"/>
          <c:showSerName val="0"/>
          <c:showPercent val="0"/>
          <c:showBubbleSize val="0"/>
        </c:dLbls>
        <c:gapWidth val="150"/>
        <c:axId val="2129503760"/>
        <c:axId val="2129506544"/>
      </c:barChart>
      <c:catAx>
        <c:axId val="2129503760"/>
        <c:scaling>
          <c:orientation val="minMax"/>
        </c:scaling>
        <c:delete val="0"/>
        <c:axPos val="b"/>
        <c:numFmt formatCode="General" sourceLinked="0"/>
        <c:majorTickMark val="out"/>
        <c:minorTickMark val="none"/>
        <c:tickLblPos val="nextTo"/>
        <c:crossAx val="2129506544"/>
        <c:crosses val="autoZero"/>
        <c:auto val="1"/>
        <c:lblAlgn val="ctr"/>
        <c:lblOffset val="100"/>
        <c:noMultiLvlLbl val="0"/>
      </c:catAx>
      <c:valAx>
        <c:axId val="2129506544"/>
        <c:scaling>
          <c:orientation val="minMax"/>
        </c:scaling>
        <c:delete val="0"/>
        <c:axPos val="l"/>
        <c:majorGridlines/>
        <c:numFmt formatCode="0%" sourceLinked="1"/>
        <c:majorTickMark val="out"/>
        <c:minorTickMark val="none"/>
        <c:tickLblPos val="nextTo"/>
        <c:crossAx val="2129503760"/>
        <c:crosses val="autoZero"/>
        <c:crossBetween val="between"/>
      </c:valAx>
    </c:plotArea>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barChart>
        <c:barDir val="col"/>
        <c:grouping val="clustered"/>
        <c:varyColors val="0"/>
        <c:ser>
          <c:idx val="0"/>
          <c:order val="0"/>
          <c:tx>
            <c:strRef>
              <c:f>'Q22 chart'!$B$16</c:f>
              <c:strCache>
                <c:ptCount val="1"/>
                <c:pt idx="0">
                  <c:v>Yes</c:v>
                </c:pt>
              </c:strCache>
            </c:strRef>
          </c:tx>
          <c:spPr>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c:spPr>
          <c:invertIfNegative val="0"/>
          <c:dLbls>
            <c:delete val="1"/>
          </c:dLbls>
          <c:cat>
            <c:strRef>
              <c:f>'Q22 chart'!$A$17:$A$22</c:f>
              <c:strCache>
                <c:ptCount val="6"/>
                <c:pt idx="0">
                  <c:v>Africa</c:v>
                </c:pt>
                <c:pt idx="1">
                  <c:v>Asia</c:v>
                </c:pt>
                <c:pt idx="2">
                  <c:v>Australasia</c:v>
                </c:pt>
                <c:pt idx="3">
                  <c:v>Europe</c:v>
                </c:pt>
                <c:pt idx="4">
                  <c:v>N. America</c:v>
                </c:pt>
                <c:pt idx="5">
                  <c:v>S. America</c:v>
                </c:pt>
              </c:strCache>
            </c:strRef>
          </c:cat>
          <c:val>
            <c:numRef>
              <c:f>'Q22 chart'!$B$17:$B$22</c:f>
              <c:numCache>
                <c:formatCode>0%</c:formatCode>
                <c:ptCount val="6"/>
                <c:pt idx="0">
                  <c:v>0.2</c:v>
                </c:pt>
                <c:pt idx="1">
                  <c:v>0.222222222222222</c:v>
                </c:pt>
                <c:pt idx="2">
                  <c:v>0.333333333333333</c:v>
                </c:pt>
                <c:pt idx="3">
                  <c:v>0.652173913043478</c:v>
                </c:pt>
                <c:pt idx="4">
                  <c:v>0.732620320855615</c:v>
                </c:pt>
                <c:pt idx="5">
                  <c:v>0.416666666666667</c:v>
                </c:pt>
              </c:numCache>
            </c:numRef>
          </c:val>
        </c:ser>
        <c:dLbls>
          <c:showLegendKey val="0"/>
          <c:showVal val="1"/>
          <c:showCatName val="0"/>
          <c:showSerName val="0"/>
          <c:showPercent val="0"/>
          <c:showBubbleSize val="0"/>
        </c:dLbls>
        <c:gapWidth val="150"/>
        <c:axId val="2125323296"/>
        <c:axId val="2125354112"/>
      </c:barChart>
      <c:catAx>
        <c:axId val="2125323296"/>
        <c:scaling>
          <c:orientation val="minMax"/>
        </c:scaling>
        <c:delete val="0"/>
        <c:axPos val="b"/>
        <c:numFmt formatCode="General"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600" b="0" i="0" u="none" strike="noStrike" kern="1200" baseline="0">
                <a:solidFill>
                  <a:schemeClr val="tx1"/>
                </a:solidFill>
                <a:latin typeface="Helvetica Neue"/>
                <a:ea typeface="+mn-ea"/>
                <a:cs typeface="Helvetica Neue"/>
              </a:defRPr>
            </a:pPr>
            <a:endParaRPr lang="en-US"/>
          </a:p>
        </c:txPr>
        <c:crossAx val="2125354112"/>
        <c:crosses val="autoZero"/>
        <c:auto val="1"/>
        <c:lblAlgn val="ctr"/>
        <c:lblOffset val="100"/>
        <c:noMultiLvlLbl val="0"/>
      </c:catAx>
      <c:valAx>
        <c:axId val="2125354112"/>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600" b="0" i="0" u="none" strike="noStrike" kern="1200" baseline="0">
                <a:solidFill>
                  <a:schemeClr val="tx1"/>
                </a:solidFill>
                <a:latin typeface="Helvetica Neue"/>
                <a:ea typeface="+mn-ea"/>
                <a:cs typeface="Helvetica Neue"/>
              </a:defRPr>
            </a:pPr>
            <a:endParaRPr lang="en-US"/>
          </a:p>
        </c:txPr>
        <c:crossAx val="2125323296"/>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600">
          <a:latin typeface="Helvetica Neue"/>
          <a:cs typeface="Helvetica Neue"/>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'Q23 chart'!$F$28</c:f>
              <c:strCache>
                <c:ptCount val="1"/>
                <c:pt idx="0">
                  <c:v>2013</c:v>
                </c:pt>
              </c:strCache>
            </c:strRef>
          </c:tx>
          <c:spPr>
            <a:solidFill>
              <a:schemeClr val="accent2">
                <a:lumMod val="75000"/>
              </a:schemeClr>
            </a:solidFill>
          </c:spPr>
          <c:invertIfNegative val="0"/>
          <c:cat>
            <c:strRef>
              <c:f>'Q23 chart'!$E$29:$E$42</c:f>
              <c:strCache>
                <c:ptCount val="14"/>
                <c:pt idx="0">
                  <c:v>Any</c:v>
                </c:pt>
                <c:pt idx="1">
                  <c:v>PDF</c:v>
                </c:pt>
                <c:pt idx="2">
                  <c:v>.mov</c:v>
                </c:pt>
                <c:pt idx="3">
                  <c:v>.jpg</c:v>
                </c:pt>
                <c:pt idx="4">
                  <c:v>.gif</c:v>
                </c:pt>
                <c:pt idx="5">
                  <c:v>.tif</c:v>
                </c:pt>
                <c:pt idx="6">
                  <c:v>.wav</c:v>
                </c:pt>
                <c:pt idx="7">
                  <c:v>.xml</c:v>
                </c:pt>
                <c:pt idx="8">
                  <c:v>.mpg</c:v>
                </c:pt>
                <c:pt idx="9">
                  <c:v>.avi</c:v>
                </c:pt>
                <c:pt idx="10">
                  <c:v>.doc(x)</c:v>
                </c:pt>
                <c:pt idx="11">
                  <c:v>.html</c:v>
                </c:pt>
                <c:pt idx="12">
                  <c:v>.zip</c:v>
                </c:pt>
                <c:pt idx="13">
                  <c:v>Other</c:v>
                </c:pt>
              </c:strCache>
            </c:strRef>
          </c:cat>
          <c:val>
            <c:numRef>
              <c:f>'Q23 chart'!$F$29:$F$42</c:f>
              <c:numCache>
                <c:formatCode>0%</c:formatCode>
                <c:ptCount val="14"/>
                <c:pt idx="0">
                  <c:v>0.267080745341615</c:v>
                </c:pt>
                <c:pt idx="1">
                  <c:v>0.826086956521739</c:v>
                </c:pt>
                <c:pt idx="2">
                  <c:v>0.149068322981366</c:v>
                </c:pt>
                <c:pt idx="3">
                  <c:v>0.161490683229814</c:v>
                </c:pt>
                <c:pt idx="4">
                  <c:v>0.111801242236025</c:v>
                </c:pt>
                <c:pt idx="5">
                  <c:v>0.111801242236025</c:v>
                </c:pt>
                <c:pt idx="6">
                  <c:v>0.111801242236025</c:v>
                </c:pt>
                <c:pt idx="7">
                  <c:v>0.062111801242236</c:v>
                </c:pt>
                <c:pt idx="8">
                  <c:v>0.093167701863354</c:v>
                </c:pt>
                <c:pt idx="9">
                  <c:v>0.0807453416149068</c:v>
                </c:pt>
                <c:pt idx="10">
                  <c:v>0.136645962732919</c:v>
                </c:pt>
                <c:pt idx="11">
                  <c:v>0.0559006211180124</c:v>
                </c:pt>
                <c:pt idx="12">
                  <c:v>0.062111801242236</c:v>
                </c:pt>
                <c:pt idx="13">
                  <c:v>0.124223602484472</c:v>
                </c:pt>
              </c:numCache>
            </c:numRef>
          </c:val>
        </c:ser>
        <c:ser>
          <c:idx val="1"/>
          <c:order val="1"/>
          <c:tx>
            <c:strRef>
              <c:f>'Q23 chart'!$G$28</c:f>
              <c:strCache>
                <c:ptCount val="1"/>
                <c:pt idx="0">
                  <c:v>2015</c:v>
                </c:pt>
              </c:strCache>
            </c:strRef>
          </c:tx>
          <c:spPr>
            <a:solidFill>
              <a:schemeClr val="accent1">
                <a:lumMod val="40000"/>
                <a:lumOff val="60000"/>
              </a:schemeClr>
            </a:solidFill>
          </c:spPr>
          <c:invertIfNegative val="0"/>
          <c:cat>
            <c:strRef>
              <c:f>'Q23 chart'!$E$29:$E$42</c:f>
              <c:strCache>
                <c:ptCount val="14"/>
                <c:pt idx="0">
                  <c:v>Any</c:v>
                </c:pt>
                <c:pt idx="1">
                  <c:v>PDF</c:v>
                </c:pt>
                <c:pt idx="2">
                  <c:v>.mov</c:v>
                </c:pt>
                <c:pt idx="3">
                  <c:v>.jpg</c:v>
                </c:pt>
                <c:pt idx="4">
                  <c:v>.gif</c:v>
                </c:pt>
                <c:pt idx="5">
                  <c:v>.tif</c:v>
                </c:pt>
                <c:pt idx="6">
                  <c:v>.wav</c:v>
                </c:pt>
                <c:pt idx="7">
                  <c:v>.xml</c:v>
                </c:pt>
                <c:pt idx="8">
                  <c:v>.mpg</c:v>
                </c:pt>
                <c:pt idx="9">
                  <c:v>.avi</c:v>
                </c:pt>
                <c:pt idx="10">
                  <c:v>.doc(x)</c:v>
                </c:pt>
                <c:pt idx="11">
                  <c:v>.html</c:v>
                </c:pt>
                <c:pt idx="12">
                  <c:v>.zip</c:v>
                </c:pt>
                <c:pt idx="13">
                  <c:v>Other</c:v>
                </c:pt>
              </c:strCache>
            </c:strRef>
          </c:cat>
          <c:val>
            <c:numRef>
              <c:f>'Q23 chart'!$G$29:$G$42</c:f>
              <c:numCache>
                <c:formatCode>0%</c:formatCode>
                <c:ptCount val="14"/>
                <c:pt idx="0">
                  <c:v>0.287878787878788</c:v>
                </c:pt>
                <c:pt idx="1">
                  <c:v>0.734848484848485</c:v>
                </c:pt>
                <c:pt idx="2">
                  <c:v>0.170454545454545</c:v>
                </c:pt>
                <c:pt idx="3">
                  <c:v>0.204545454545455</c:v>
                </c:pt>
                <c:pt idx="4">
                  <c:v>0.128787878787879</c:v>
                </c:pt>
                <c:pt idx="5">
                  <c:v>0.143939393939394</c:v>
                </c:pt>
                <c:pt idx="6">
                  <c:v>0.166666666666667</c:v>
                </c:pt>
                <c:pt idx="7">
                  <c:v>0.0984848484848485</c:v>
                </c:pt>
                <c:pt idx="8">
                  <c:v>0.136363636363636</c:v>
                </c:pt>
                <c:pt idx="9">
                  <c:v>0.136363636363636</c:v>
                </c:pt>
                <c:pt idx="10">
                  <c:v>0.178030303030303</c:v>
                </c:pt>
                <c:pt idx="11">
                  <c:v>0.071969696969697</c:v>
                </c:pt>
                <c:pt idx="12">
                  <c:v>0.140151515151515</c:v>
                </c:pt>
                <c:pt idx="13">
                  <c:v>0.212121212121212</c:v>
                </c:pt>
              </c:numCache>
            </c:numRef>
          </c:val>
        </c:ser>
        <c:dLbls>
          <c:showLegendKey val="0"/>
          <c:showVal val="0"/>
          <c:showCatName val="0"/>
          <c:showSerName val="0"/>
          <c:showPercent val="0"/>
          <c:showBubbleSize val="0"/>
        </c:dLbls>
        <c:gapWidth val="150"/>
        <c:axId val="2144240688"/>
        <c:axId val="2143392448"/>
      </c:barChart>
      <c:catAx>
        <c:axId val="2144240688"/>
        <c:scaling>
          <c:orientation val="minMax"/>
        </c:scaling>
        <c:delete val="0"/>
        <c:axPos val="b"/>
        <c:numFmt formatCode="General" sourceLinked="0"/>
        <c:majorTickMark val="none"/>
        <c:minorTickMark val="none"/>
        <c:tickLblPos val="nextTo"/>
        <c:crossAx val="2143392448"/>
        <c:crosses val="autoZero"/>
        <c:auto val="1"/>
        <c:lblAlgn val="ctr"/>
        <c:lblOffset val="100"/>
        <c:noMultiLvlLbl val="0"/>
      </c:catAx>
      <c:valAx>
        <c:axId val="2143392448"/>
        <c:scaling>
          <c:orientation val="minMax"/>
        </c:scaling>
        <c:delete val="0"/>
        <c:axPos val="l"/>
        <c:majorGridlines/>
        <c:numFmt formatCode="0%" sourceLinked="1"/>
        <c:majorTickMark val="none"/>
        <c:minorTickMark val="none"/>
        <c:tickLblPos val="nextTo"/>
        <c:crossAx val="2144240688"/>
        <c:crosses val="autoZero"/>
        <c:crossBetween val="between"/>
      </c:valAx>
    </c:plotArea>
    <c:legend>
      <c:legendPos val="r"/>
      <c:layout/>
      <c:overlay val="0"/>
    </c:legend>
    <c:plotVisOnly val="1"/>
    <c:dispBlanksAs val="gap"/>
    <c:showDLblsOverMax val="0"/>
  </c:chart>
  <c:txPr>
    <a:bodyPr/>
    <a:lstStyle/>
    <a:p>
      <a:pPr>
        <a:defRPr sz="2000">
          <a:latin typeface="Helvetica Neue"/>
          <a:cs typeface="Helvetica Neue"/>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92D050"/>
            </a:solidFill>
            <a:ln>
              <a:noFill/>
            </a:ln>
            <a:effectLst/>
          </c:spPr>
          <c:invertIfNegative val="0"/>
          <c:cat>
            <c:strRef>
              <c:f>'Q40 USA'!$L$4:$P$4</c:f>
              <c:strCache>
                <c:ptCount val="5"/>
                <c:pt idx="0">
                  <c:v>Binding</c:v>
                </c:pt>
                <c:pt idx="1">
                  <c:v>Local access</c:v>
                </c:pt>
                <c:pt idx="2">
                  <c:v>Preservation</c:v>
                </c:pt>
                <c:pt idx="3">
                  <c:v>Printing</c:v>
                </c:pt>
                <c:pt idx="4">
                  <c:v>ProQuest</c:v>
                </c:pt>
              </c:strCache>
            </c:strRef>
          </c:cat>
          <c:val>
            <c:numRef>
              <c:f>'Q40 USA'!$L$5:$P$5</c:f>
              <c:numCache>
                <c:formatCode>0%</c:formatCode>
                <c:ptCount val="5"/>
                <c:pt idx="0">
                  <c:v>0.194690265486726</c:v>
                </c:pt>
                <c:pt idx="1">
                  <c:v>0.079646017699115</c:v>
                </c:pt>
                <c:pt idx="2">
                  <c:v>0.141592920353982</c:v>
                </c:pt>
                <c:pt idx="3">
                  <c:v>0.132743362831858</c:v>
                </c:pt>
                <c:pt idx="4">
                  <c:v>0.451327433628319</c:v>
                </c:pt>
              </c:numCache>
            </c:numRef>
          </c:val>
        </c:ser>
        <c:dLbls>
          <c:showLegendKey val="0"/>
          <c:showVal val="0"/>
          <c:showCatName val="0"/>
          <c:showSerName val="0"/>
          <c:showPercent val="0"/>
          <c:showBubbleSize val="0"/>
        </c:dLbls>
        <c:gapWidth val="182"/>
        <c:axId val="2144256144"/>
        <c:axId val="2144273200"/>
      </c:barChart>
      <c:catAx>
        <c:axId val="21442561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144273200"/>
        <c:crosses val="autoZero"/>
        <c:auto val="1"/>
        <c:lblAlgn val="ctr"/>
        <c:lblOffset val="100"/>
        <c:noMultiLvlLbl val="0"/>
      </c:catAx>
      <c:valAx>
        <c:axId val="214427320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144256144"/>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bar"/>
        <c:grouping val="clustered"/>
        <c:varyColors val="0"/>
        <c:ser>
          <c:idx val="0"/>
          <c:order val="0"/>
          <c:tx>
            <c:strRef>
              <c:f>Q31charts!$B$44</c:f>
              <c:strCache>
                <c:ptCount val="1"/>
                <c:pt idx="0">
                  <c:v>2013</c:v>
                </c:pt>
              </c:strCache>
            </c:strRef>
          </c:tx>
          <c:spPr>
            <a:solidFill>
              <a:schemeClr val="accent4">
                <a:lumMod val="75000"/>
              </a:schemeClr>
            </a:solidFill>
          </c:spPr>
          <c:invertIfNegative val="0"/>
          <c:dLbls>
            <c:delete val="1"/>
          </c:dLbls>
          <c:cat>
            <c:strRef>
              <c:f>Q31charts!$A$45:$A$47</c:f>
              <c:strCache>
                <c:ptCount val="3"/>
                <c:pt idx="0">
                  <c:v>None</c:v>
                </c:pt>
                <c:pt idx="1">
                  <c:v>Some</c:v>
                </c:pt>
                <c:pt idx="2">
                  <c:v>All</c:v>
                </c:pt>
              </c:strCache>
            </c:strRef>
          </c:cat>
          <c:val>
            <c:numRef>
              <c:f>Q31charts!$B$45:$B$47</c:f>
              <c:numCache>
                <c:formatCode>0%</c:formatCode>
                <c:ptCount val="3"/>
                <c:pt idx="0">
                  <c:v>0.0233918128654971</c:v>
                </c:pt>
                <c:pt idx="1">
                  <c:v>0.590643274853801</c:v>
                </c:pt>
                <c:pt idx="2">
                  <c:v>0.385964912280702</c:v>
                </c:pt>
              </c:numCache>
            </c:numRef>
          </c:val>
        </c:ser>
        <c:ser>
          <c:idx val="1"/>
          <c:order val="1"/>
          <c:tx>
            <c:strRef>
              <c:f>Q31charts!$C$44</c:f>
              <c:strCache>
                <c:ptCount val="1"/>
                <c:pt idx="0">
                  <c:v>2015</c:v>
                </c:pt>
              </c:strCache>
            </c:strRef>
          </c:tx>
          <c:spPr>
            <a:solidFill>
              <a:schemeClr val="accent1">
                <a:lumMod val="60000"/>
                <a:lumOff val="40000"/>
              </a:schemeClr>
            </a:solidFill>
          </c:spPr>
          <c:invertIfNegative val="0"/>
          <c:dLbls>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Q31charts!$A$45:$A$47</c:f>
              <c:strCache>
                <c:ptCount val="3"/>
                <c:pt idx="0">
                  <c:v>None</c:v>
                </c:pt>
                <c:pt idx="1">
                  <c:v>Some</c:v>
                </c:pt>
                <c:pt idx="2">
                  <c:v>All</c:v>
                </c:pt>
              </c:strCache>
            </c:strRef>
          </c:cat>
          <c:val>
            <c:numRef>
              <c:f>Q31charts!$C$45:$C$47</c:f>
              <c:numCache>
                <c:formatCode>0%</c:formatCode>
                <c:ptCount val="3"/>
                <c:pt idx="0">
                  <c:v>0.04</c:v>
                </c:pt>
                <c:pt idx="1">
                  <c:v>0.64</c:v>
                </c:pt>
                <c:pt idx="2">
                  <c:v>0.32</c:v>
                </c:pt>
              </c:numCache>
            </c:numRef>
          </c:val>
        </c:ser>
        <c:dLbls>
          <c:showLegendKey val="0"/>
          <c:showVal val="1"/>
          <c:showCatName val="0"/>
          <c:showSerName val="0"/>
          <c:showPercent val="0"/>
          <c:showBubbleSize val="0"/>
        </c:dLbls>
        <c:gapWidth val="75"/>
        <c:overlap val="40"/>
        <c:axId val="2128915968"/>
        <c:axId val="2128917376"/>
      </c:barChart>
      <c:catAx>
        <c:axId val="2128915968"/>
        <c:scaling>
          <c:orientation val="minMax"/>
        </c:scaling>
        <c:delete val="0"/>
        <c:axPos val="l"/>
        <c:numFmt formatCode="General" sourceLinked="0"/>
        <c:majorTickMark val="none"/>
        <c:minorTickMark val="none"/>
        <c:tickLblPos val="nextTo"/>
        <c:crossAx val="2128917376"/>
        <c:crosses val="autoZero"/>
        <c:auto val="1"/>
        <c:lblAlgn val="ctr"/>
        <c:lblOffset val="100"/>
        <c:noMultiLvlLbl val="0"/>
      </c:catAx>
      <c:valAx>
        <c:axId val="2128917376"/>
        <c:scaling>
          <c:orientation val="minMax"/>
        </c:scaling>
        <c:delete val="0"/>
        <c:axPos val="b"/>
        <c:majorGridlines/>
        <c:numFmt formatCode="0%" sourceLinked="1"/>
        <c:majorTickMark val="none"/>
        <c:minorTickMark val="none"/>
        <c:tickLblPos val="nextTo"/>
        <c:txPr>
          <a:bodyPr/>
          <a:lstStyle/>
          <a:p>
            <a:pPr>
              <a:defRPr sz="2000"/>
            </a:pPr>
            <a:endParaRPr lang="en-US"/>
          </a:p>
        </c:txPr>
        <c:crossAx val="2128915968"/>
        <c:crosses val="autoZero"/>
        <c:crossBetween val="between"/>
      </c:valAx>
    </c:plotArea>
    <c:legend>
      <c:legendPos val="r"/>
      <c:layout/>
      <c:overlay val="0"/>
    </c:legend>
    <c:plotVisOnly val="1"/>
    <c:dispBlanksAs val="gap"/>
    <c:showDLblsOverMax val="0"/>
  </c:chart>
  <c:txPr>
    <a:bodyPr/>
    <a:lstStyle/>
    <a:p>
      <a:pPr>
        <a:defRPr sz="1800">
          <a:latin typeface="Helvetica Neue"/>
          <a:cs typeface="Helvetica Neue"/>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percentStacked"/>
        <c:varyColors val="0"/>
        <c:ser>
          <c:idx val="0"/>
          <c:order val="0"/>
          <c:tx>
            <c:strRef>
              <c:f>'Q32'!$B$18</c:f>
              <c:strCache>
                <c:ptCount val="1"/>
                <c:pt idx="0">
                  <c:v>None </c:v>
                </c:pt>
              </c:strCache>
            </c:strRef>
          </c:tx>
          <c:spPr>
            <a:solidFill>
              <a:srgbClr val="FF0000"/>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'Q32'!$B$19:$B$24</c:f>
              <c:numCache>
                <c:formatCode>0%</c:formatCode>
                <c:ptCount val="6"/>
                <c:pt idx="0">
                  <c:v>0.4</c:v>
                </c:pt>
                <c:pt idx="1">
                  <c:v>0.454545454545454</c:v>
                </c:pt>
                <c:pt idx="2">
                  <c:v>0.333333333333333</c:v>
                </c:pt>
                <c:pt idx="3">
                  <c:v>0.826086956521739</c:v>
                </c:pt>
                <c:pt idx="4">
                  <c:v>0.45662100456621</c:v>
                </c:pt>
                <c:pt idx="5">
                  <c:v>0.5</c:v>
                </c:pt>
              </c:numCache>
            </c:numRef>
          </c:val>
        </c:ser>
        <c:ser>
          <c:idx val="1"/>
          <c:order val="1"/>
          <c:tx>
            <c:strRef>
              <c:f>'Q32'!$C$18</c:f>
              <c:strCache>
                <c:ptCount val="1"/>
                <c:pt idx="0">
                  <c:v>Some </c:v>
                </c:pt>
              </c:strCache>
            </c:strRef>
          </c:tx>
          <c:spPr>
            <a:solidFill>
              <a:srgbClr val="FFFF00"/>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'Q32'!$C$19:$C$24</c:f>
              <c:numCache>
                <c:formatCode>0%</c:formatCode>
                <c:ptCount val="6"/>
                <c:pt idx="0">
                  <c:v>0.5</c:v>
                </c:pt>
                <c:pt idx="1">
                  <c:v>0.272727272727273</c:v>
                </c:pt>
                <c:pt idx="2">
                  <c:v>0.666666666666667</c:v>
                </c:pt>
                <c:pt idx="3">
                  <c:v>0.173913043478261</c:v>
                </c:pt>
                <c:pt idx="4">
                  <c:v>0.520547945205479</c:v>
                </c:pt>
                <c:pt idx="5">
                  <c:v>0.5</c:v>
                </c:pt>
              </c:numCache>
            </c:numRef>
          </c:val>
        </c:ser>
        <c:ser>
          <c:idx val="2"/>
          <c:order val="2"/>
          <c:tx>
            <c:strRef>
              <c:f>'Q32'!$D$18</c:f>
              <c:strCache>
                <c:ptCount val="1"/>
                <c:pt idx="0">
                  <c:v>All</c:v>
                </c:pt>
              </c:strCache>
            </c:strRef>
          </c:tx>
          <c:spPr>
            <a:solidFill>
              <a:srgbClr val="3366FF"/>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'Q32'!$D$19:$D$24</c:f>
              <c:numCache>
                <c:formatCode>0%</c:formatCode>
                <c:ptCount val="6"/>
                <c:pt idx="0">
                  <c:v>0.1</c:v>
                </c:pt>
                <c:pt idx="1">
                  <c:v>0.272727272727273</c:v>
                </c:pt>
                <c:pt idx="2">
                  <c:v>0.0</c:v>
                </c:pt>
                <c:pt idx="3">
                  <c:v>0.0</c:v>
                </c:pt>
                <c:pt idx="4">
                  <c:v>0.0228310502283105</c:v>
                </c:pt>
                <c:pt idx="5">
                  <c:v>0.0</c:v>
                </c:pt>
              </c:numCache>
            </c:numRef>
          </c:val>
        </c:ser>
        <c:dLbls>
          <c:showLegendKey val="0"/>
          <c:showVal val="0"/>
          <c:showCatName val="0"/>
          <c:showSerName val="0"/>
          <c:showPercent val="0"/>
          <c:showBubbleSize val="0"/>
        </c:dLbls>
        <c:gapWidth val="150"/>
        <c:overlap val="100"/>
        <c:axId val="2142255920"/>
        <c:axId val="2144712208"/>
      </c:barChart>
      <c:catAx>
        <c:axId val="2142255920"/>
        <c:scaling>
          <c:orientation val="minMax"/>
        </c:scaling>
        <c:delete val="0"/>
        <c:axPos val="b"/>
        <c:numFmt formatCode="General" sourceLinked="0"/>
        <c:majorTickMark val="out"/>
        <c:minorTickMark val="none"/>
        <c:tickLblPos val="nextTo"/>
        <c:crossAx val="2144712208"/>
        <c:crosses val="autoZero"/>
        <c:auto val="1"/>
        <c:lblAlgn val="ctr"/>
        <c:lblOffset val="100"/>
        <c:noMultiLvlLbl val="0"/>
      </c:catAx>
      <c:valAx>
        <c:axId val="2144712208"/>
        <c:scaling>
          <c:orientation val="minMax"/>
        </c:scaling>
        <c:delete val="0"/>
        <c:axPos val="l"/>
        <c:majorGridlines/>
        <c:numFmt formatCode="0%" sourceLinked="1"/>
        <c:majorTickMark val="out"/>
        <c:minorTickMark val="none"/>
        <c:tickLblPos val="nextTo"/>
        <c:crossAx val="2142255920"/>
        <c:crosses val="autoZero"/>
        <c:crossBetween val="between"/>
      </c:valAx>
    </c:plotArea>
    <c:legend>
      <c:legendPos val="r"/>
      <c:layout/>
      <c:overlay val="0"/>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'Q34 charts'!$A$56:$A$60</c:f>
              <c:strCache>
                <c:ptCount val="5"/>
                <c:pt idx="0">
                  <c:v>Author requests  </c:v>
                </c:pt>
                <c:pt idx="1">
                  <c:v>Permission </c:v>
                </c:pt>
                <c:pt idx="2">
                  <c:v>Faculty preferences  </c:v>
                </c:pt>
                <c:pt idx="3">
                  <c:v>University policy  </c:v>
                </c:pt>
                <c:pt idx="4">
                  <c:v>Other   </c:v>
                </c:pt>
              </c:strCache>
            </c:strRef>
          </c:cat>
          <c:val>
            <c:numRef>
              <c:f>'Q34 charts'!$B$56:$B$60</c:f>
              <c:numCache>
                <c:formatCode>General</c:formatCode>
                <c:ptCount val="5"/>
                <c:pt idx="0">
                  <c:v>112.0</c:v>
                </c:pt>
                <c:pt idx="1">
                  <c:v>50.0</c:v>
                </c:pt>
                <c:pt idx="2">
                  <c:v>33.0</c:v>
                </c:pt>
                <c:pt idx="3">
                  <c:v>22.0</c:v>
                </c:pt>
                <c:pt idx="4">
                  <c:v>49.0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6">
  <a:schemeClr val="accent6"/>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8">
  <a:schemeClr val="accent5"/>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118">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3">
      <cs:styleClr val="auto"/>
    </cs:fillRef>
    <cs:effectRef idx="2">
      <a:schemeClr val="dk1"/>
    </cs:effectRef>
    <cs:fontRef idx="minor">
      <a:schemeClr val="tx1"/>
    </cs:fontRef>
  </cs:dataPoint>
  <cs:dataPoint3D>
    <cs:lnRef idx="0"/>
    <cs:fillRef idx="3">
      <cs:styleClr val="auto"/>
    </cs:fillRef>
    <cs:effectRef idx="2">
      <a:schemeClr val="dk1"/>
    </cs:effectRef>
    <cs:fontRef idx="minor">
      <a:schemeClr val="tx1"/>
    </cs:fontRef>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3">
      <cs:styleClr val="auto"/>
    </cs:fillRef>
    <cs:effectRef idx="2">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0"/>
    <cs:fillRef idx="3">
      <a:schemeClr val="dk1">
        <a:tint val="95000"/>
      </a:schemeClr>
    </cs:fillRef>
    <cs:effectRef idx="2">
      <a:schemeClr val="dk1"/>
    </cs:effectRef>
    <cs:fontRef idx="minor">
      <a:schemeClr val="tx1"/>
    </cs:fontRef>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0"/>
    <cs:fillRef idx="3">
      <a:schemeClr val="dk1">
        <a:tint val="5000"/>
      </a:schemeClr>
    </cs:fillRef>
    <cs:effectRef idx="2">
      <a:schemeClr val="dk1"/>
    </cs:effectRef>
    <cs:fontRef idx="minor">
      <a:schemeClr val="tx1"/>
    </cs:fontRef>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18">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3">
      <cs:styleClr val="auto"/>
    </cs:fillRef>
    <cs:effectRef idx="2">
      <a:schemeClr val="dk1"/>
    </cs:effectRef>
    <cs:fontRef idx="minor">
      <a:schemeClr val="tx1"/>
    </cs:fontRef>
  </cs:dataPoint>
  <cs:dataPoint3D>
    <cs:lnRef idx="0"/>
    <cs:fillRef idx="3">
      <cs:styleClr val="auto"/>
    </cs:fillRef>
    <cs:effectRef idx="2">
      <a:schemeClr val="dk1"/>
    </cs:effectRef>
    <cs:fontRef idx="minor">
      <a:schemeClr val="tx1"/>
    </cs:fontRef>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3">
      <cs:styleClr val="auto"/>
    </cs:fillRef>
    <cs:effectRef idx="2">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0"/>
    <cs:fillRef idx="3">
      <a:schemeClr val="dk1">
        <a:tint val="95000"/>
      </a:schemeClr>
    </cs:fillRef>
    <cs:effectRef idx="2">
      <a:schemeClr val="dk1"/>
    </cs:effectRef>
    <cs:fontRef idx="minor">
      <a:schemeClr val="tx1"/>
    </cs:fontRef>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0"/>
    <cs:fillRef idx="3">
      <a:schemeClr val="dk1">
        <a:tint val="5000"/>
      </a:schemeClr>
    </cs:fillRef>
    <cs:effectRef idx="2">
      <a:schemeClr val="dk1"/>
    </cs:effectRef>
    <cs:fontRef idx="minor">
      <a:schemeClr val="tx1"/>
    </cs:fontRef>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9269F4-13E7-2A43-9CAA-4BD12AD98F03}" type="datetime1">
              <a:rPr lang="en-US" smtClean="0"/>
              <a:t>3/31/16</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McMillan4Kennesaw.pptx</a:t>
            </a:r>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949149E-C713-AF4E-927B-B8C88F92AFE3}" type="slidenum">
              <a:rPr lang="en-US" smtClean="0"/>
              <a:t>‹#›</a:t>
            </a:fld>
            <a:endParaRPr lang="en-US" dirty="0"/>
          </a:p>
        </p:txBody>
      </p:sp>
    </p:spTree>
    <p:extLst>
      <p:ext uri="{BB962C8B-B14F-4D97-AF65-F5344CB8AC3E}">
        <p14:creationId xmlns:p14="http://schemas.microsoft.com/office/powerpoint/2010/main" val="27581031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1FE1E8-2C37-C648-949F-08AF9C6DD282}" type="datetime1">
              <a:rPr lang="en-US" smtClean="0"/>
              <a:t>3/31/16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McMillan4Kennesaw.pptx</a:t>
            </a:r>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FC115F-F355-C040-A35D-E2AFFBAD1729}" type="slidenum">
              <a:rPr lang="en-US" smtClean="0"/>
              <a:t>‹#›</a:t>
            </a:fld>
            <a:endParaRPr lang="en-US" dirty="0"/>
          </a:p>
        </p:txBody>
      </p:sp>
    </p:spTree>
    <p:extLst>
      <p:ext uri="{BB962C8B-B14F-4D97-AF65-F5344CB8AC3E}">
        <p14:creationId xmlns:p14="http://schemas.microsoft.com/office/powerpoint/2010/main" val="36174162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digitalcommons.kennesaw.edu/gradlibconf"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 Id="rId3" Type="http://schemas.openxmlformats.org/officeDocument/2006/relationships/hyperlink" Target="http://crl.acrl.org/content/74/4/368.full.pdf+html"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 Id="rId3" Type="http://schemas.openxmlformats.org/officeDocument/2006/relationships/hyperlink" Target="http://dissertationreviews.org/archives/11904"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 Id="rId3" Type="http://schemas.openxmlformats.org/officeDocument/2006/relationships/hyperlink" Target="http://dissertationreviews.org/archives/11904"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 Id="rId3" Type="http://schemas.openxmlformats.org/officeDocument/2006/relationships/hyperlink" Target="http://chronicle.com/article/Revising-the-Terrible/235872?cid=at&amp;utm_source=at&amp;utm_medium=en&amp;elqTrackId=03787cda4b174a9db5e8c77b20f72838&amp;elq=4cfefc6e473048139e78bff8b18a5849&amp;elqaid=8434&amp;elqat=1&amp;elqCampaignId=2773"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www.unt.edu/mission.html"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My take on the conference these, “</a:t>
            </a:r>
            <a:r>
              <a:rPr lang="en-US" b="1" dirty="0" smtClean="0">
                <a:hlinkClick r:id="rId3"/>
              </a:rPr>
              <a:t>Transforming Libraries for Graduate Students: Services, Instruction, Spaces</a:t>
            </a:r>
            <a:r>
              <a:rPr lang="en-US" dirty="0" smtClean="0"/>
              <a:t>“ has to do with Electronic Theses and Dissertations.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Today talk about why graduate programs require students to submit theses and dissertations</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a:t>
            </a:fld>
            <a:endParaRPr lang="en-US" dirty="0"/>
          </a:p>
        </p:txBody>
      </p:sp>
      <p:sp>
        <p:nvSpPr>
          <p:cNvPr id="5" name="Date Placeholder 4"/>
          <p:cNvSpPr>
            <a:spLocks noGrp="1"/>
          </p:cNvSpPr>
          <p:nvPr>
            <p:ph type="dt" idx="11"/>
          </p:nvPr>
        </p:nvSpPr>
        <p:spPr/>
        <p:txBody>
          <a:bodyPr/>
          <a:lstStyle/>
          <a:p>
            <a:fld id="{D3A59D1B-7B7B-FE4B-B1A0-78D330E606AA}"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847866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Q23</a:t>
            </a:r>
          </a:p>
          <a:p>
            <a:r>
              <a:rPr lang="en-US" dirty="0" smtClean="0"/>
              <a:t>Includes File formats from VT multi-file ETDs</a:t>
            </a:r>
          </a:p>
          <a:p>
            <a:endParaRPr lang="en-US" dirty="0" smtClean="0"/>
          </a:p>
          <a:p>
            <a:r>
              <a:rPr lang="en-US" dirty="0" smtClean="0"/>
              <a:t>Fewer PDFs and more of the other formats.</a:t>
            </a:r>
          </a:p>
          <a:p>
            <a:endParaRPr lang="en-US" dirty="0" smtClean="0"/>
          </a:p>
          <a:p>
            <a:r>
              <a:rPr lang="en-US" dirty="0" smtClean="0"/>
              <a:t>These ETD authors may be taking</a:t>
            </a:r>
            <a:r>
              <a:rPr lang="en-US" baseline="0" dirty="0" smtClean="0"/>
              <a:t> skirting around the PDF requirement by submitting supplemental files that enrich the reader’s experience. Or, perhaps future researchers may use these files to jump start their research.</a:t>
            </a:r>
            <a:endParaRPr lang="en-US" dirty="0" smtClean="0"/>
          </a:p>
          <a:p>
            <a:endParaRPr lang="en-US" dirty="0" smtClean="0"/>
          </a:p>
          <a:p>
            <a:r>
              <a:rPr lang="en-US" smtClean="0"/>
              <a:t>Next: Accessibility of ETDs</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10</a:t>
            </a:fld>
            <a:endParaRPr lang="en-US" dirty="0"/>
          </a:p>
        </p:txBody>
      </p:sp>
      <p:sp>
        <p:nvSpPr>
          <p:cNvPr id="5" name="Date Placeholder 4"/>
          <p:cNvSpPr>
            <a:spLocks noGrp="1"/>
          </p:cNvSpPr>
          <p:nvPr>
            <p:ph type="dt" idx="11"/>
          </p:nvPr>
        </p:nvSpPr>
        <p:spPr/>
        <p:txBody>
          <a:bodyPr/>
          <a:lstStyle/>
          <a:p>
            <a:fld id="{C51E1315-A163-9B43-A07F-90C6425F1253}"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694442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a:p>
            <a:r>
              <a:rPr lang="en-US" dirty="0" smtClean="0"/>
              <a:t>Q39: 96% of of the institutions responding YES </a:t>
            </a:r>
            <a:r>
              <a:rPr lang="en-US" baseline="0" dirty="0" smtClean="0"/>
              <a:t>to the Q: </a:t>
            </a:r>
            <a:r>
              <a:rPr lang="en-US" sz="1200" kern="1200" dirty="0" smtClean="0">
                <a:solidFill>
                  <a:schemeClr val="tx1"/>
                </a:solidFill>
                <a:effectLst/>
                <a:latin typeface="+mn-lt"/>
                <a:ea typeface="+mn-ea"/>
                <a:cs typeface="+mn-cs"/>
              </a:rPr>
              <a:t>Are graduate students at your institution required to pay fees associated with ETDs?</a:t>
            </a:r>
            <a:r>
              <a:rPr lang="en-US" dirty="0" smtClean="0">
                <a:effectLst/>
              </a:rPr>
              <a:t> Came from </a:t>
            </a:r>
            <a:r>
              <a:rPr lang="en-US" dirty="0" smtClean="0"/>
              <a:t>N. American institutions. </a:t>
            </a:r>
          </a:p>
          <a:p>
            <a:endParaRPr lang="en-US" dirty="0" smtClean="0"/>
          </a:p>
          <a:p>
            <a:r>
              <a:rPr lang="en-US" sz="1200" kern="1200" dirty="0" smtClean="0">
                <a:solidFill>
                  <a:schemeClr val="tx1"/>
                </a:solidFill>
                <a:effectLst/>
                <a:latin typeface="+mn-lt"/>
                <a:ea typeface="+mn-ea"/>
                <a:cs typeface="+mn-cs"/>
              </a:rPr>
              <a:t>If your institution's ETDs are available through ProQuest, is it optional or required for ___authors? </a:t>
            </a:r>
          </a:p>
          <a:p>
            <a:r>
              <a:rPr lang="en-US" sz="1200" kern="1200" dirty="0" smtClean="0">
                <a:solidFill>
                  <a:schemeClr val="tx1"/>
                </a:solidFill>
                <a:effectLst/>
                <a:latin typeface="+mn-lt"/>
                <a:ea typeface="+mn-ea"/>
                <a:cs typeface="+mn-cs"/>
              </a:rPr>
              <a:t>Q41	75%</a:t>
            </a:r>
            <a:r>
              <a:rPr lang="en-US" sz="1200" kern="1200" baseline="0" dirty="0" smtClean="0">
                <a:solidFill>
                  <a:schemeClr val="tx1"/>
                </a:solidFill>
                <a:effectLst/>
                <a:latin typeface="+mn-lt"/>
                <a:ea typeface="+mn-ea"/>
                <a:cs typeface="+mn-cs"/>
              </a:rPr>
              <a:t> require GS to give DISS to PQ</a:t>
            </a:r>
          </a:p>
          <a:p>
            <a:r>
              <a:rPr lang="en-US" sz="1200" kern="1200" baseline="0" dirty="0" smtClean="0">
                <a:solidFill>
                  <a:schemeClr val="tx1"/>
                </a:solidFill>
                <a:effectLst/>
                <a:latin typeface="+mn-lt"/>
                <a:ea typeface="+mn-ea"/>
                <a:cs typeface="+mn-cs"/>
              </a:rPr>
              <a:t>Q42	61% require GS to give THESIS to PQ</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Q43 Who pays PQ fees?</a:t>
            </a:r>
          </a:p>
          <a:p>
            <a:r>
              <a:rPr lang="en-US" sz="1200" kern="1200" baseline="0" dirty="0" smtClean="0">
                <a:solidFill>
                  <a:schemeClr val="tx1"/>
                </a:solidFill>
                <a:effectLst/>
                <a:latin typeface="+mn-lt"/>
                <a:ea typeface="+mn-ea"/>
                <a:cs typeface="+mn-cs"/>
              </a:rPr>
              <a:t>	GS or No fee because institutions uses PQ ETD administrator</a:t>
            </a:r>
          </a:p>
          <a:p>
            <a:r>
              <a:rPr lang="en-US" sz="1200" kern="1200" baseline="0" dirty="0" smtClean="0">
                <a:solidFill>
                  <a:schemeClr val="tx1"/>
                </a:solidFill>
                <a:effectLst/>
                <a:latin typeface="+mn-lt"/>
                <a:ea typeface="+mn-ea"/>
                <a:cs typeface="+mn-cs"/>
              </a:rPr>
              <a:t>	.</a:t>
            </a:r>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11</a:t>
            </a:fld>
            <a:endParaRPr lang="en-US" dirty="0"/>
          </a:p>
        </p:txBody>
      </p:sp>
      <p:sp>
        <p:nvSpPr>
          <p:cNvPr id="5" name="Date Placeholder 4"/>
          <p:cNvSpPr>
            <a:spLocks noGrp="1"/>
          </p:cNvSpPr>
          <p:nvPr>
            <p:ph type="dt" idx="11"/>
          </p:nvPr>
        </p:nvSpPr>
        <p:spPr/>
        <p:txBody>
          <a:bodyPr/>
          <a:lstStyle/>
          <a:p>
            <a:fld id="{A48361ED-AD08-DB41-95E7-224E725E497F}"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44586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Copyright</a:t>
            </a:r>
            <a:r>
              <a:rPr lang="en-US" sz="1200" baseline="0" dirty="0" smtClean="0"/>
              <a:t> Holders decide how their ETDs will be distributed.	The Goals of ETDs: </a:t>
            </a:r>
            <a:r>
              <a:rPr lang="en-US" sz="1200" dirty="0" smtClean="0"/>
              <a:t>Worldwide Access:  ALL will move to public access eventually.</a:t>
            </a:r>
          </a:p>
          <a:p>
            <a:r>
              <a:rPr lang="en-US" sz="1200" dirty="0" smtClean="0"/>
              <a:t>	Limitations of university-only: when authors/advisors</a:t>
            </a:r>
            <a:r>
              <a:rPr lang="en-US" sz="1200" baseline="0" dirty="0" smtClean="0"/>
              <a:t> </a:t>
            </a:r>
            <a:r>
              <a:rPr lang="en-US" sz="1200" dirty="0" smtClean="0"/>
              <a:t>leave the university, they lose access.</a:t>
            </a:r>
            <a:r>
              <a:rPr lang="en-US" sz="1200" baseline="0" dirty="0" smtClean="0"/>
              <a:t> Usually </a:t>
            </a:r>
            <a:r>
              <a:rPr lang="en-US" altLang="en-US" sz="1200" dirty="0" smtClean="0">
                <a:latin typeface="Helvetica Neue" charset="0"/>
              </a:rPr>
              <a:t>Off-campus access with ID and password</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Helvetica Neue" charset="0"/>
              </a:rPr>
              <a:t>	WITHHELD: </a:t>
            </a:r>
            <a:r>
              <a:rPr lang="en-US" altLang="en-US" sz="1200" dirty="0" smtClean="0">
                <a:latin typeface="Helvetica Neue" charset="0"/>
              </a:rPr>
              <a:t>Often nothing about the ETD is available</a:t>
            </a:r>
            <a:r>
              <a:rPr lang="en-US" altLang="en-US" sz="1200" baseline="0" dirty="0" smtClean="0">
                <a:latin typeface="Helvetica Neue" charset="0"/>
              </a:rPr>
              <a:t> </a:t>
            </a:r>
            <a:r>
              <a:rPr lang="en-US" altLang="en-US" sz="1200" dirty="0" smtClean="0">
                <a:latin typeface="Helvetica Neue" charset="0"/>
              </a:rPr>
              <a:t>After embargo period: publicly available in university IR</a:t>
            </a:r>
          </a:p>
          <a:p>
            <a:r>
              <a:rPr lang="en-US" sz="1200" dirty="0" smtClean="0"/>
              <a:t>		Use SECURED wisely:</a:t>
            </a:r>
          </a:p>
          <a:p>
            <a:pPr lvl="5"/>
            <a:r>
              <a:rPr lang="en-US" sz="1200" dirty="0" smtClean="0"/>
              <a:t>Sensitive materials, e.g., ethical obligations to human subjects</a:t>
            </a:r>
          </a:p>
          <a:p>
            <a:pPr lvl="5"/>
            <a:r>
              <a:rPr lang="en-US" sz="1200" dirty="0" smtClean="0"/>
              <a:t>Patent</a:t>
            </a:r>
            <a:r>
              <a:rPr lang="en-US" sz="1200" baseline="0" dirty="0" smtClean="0"/>
              <a:t> applications</a:t>
            </a:r>
            <a:endParaRPr lang="en-US" sz="1200" dirty="0" smtClean="0"/>
          </a:p>
          <a:p>
            <a:pPr lvl="5"/>
            <a:r>
              <a:rPr lang="en-US" sz="1200" dirty="0" smtClean="0"/>
              <a:t>Research is underdeveloped</a:t>
            </a:r>
          </a:p>
          <a:p>
            <a:r>
              <a:rPr lang="en-US" sz="1200" dirty="0" smtClean="0"/>
              <a:t>What</a:t>
            </a:r>
            <a:r>
              <a:rPr lang="en-US" sz="1200" baseline="0" dirty="0" smtClean="0"/>
              <a:t> is your uni IP policy? VT </a:t>
            </a:r>
            <a:r>
              <a:rPr lang="en-US" sz="1200" dirty="0" smtClean="0"/>
              <a:t>13000:</a:t>
            </a:r>
            <a:r>
              <a:rPr lang="en-US" sz="1200" baseline="0" dirty="0" smtClean="0"/>
              <a:t> </a:t>
            </a:r>
            <a:r>
              <a:rPr lang="en-US" sz="1200" kern="1200" dirty="0" smtClean="0">
                <a:solidFill>
                  <a:schemeClr val="tx1"/>
                </a:solidFill>
                <a:effectLst/>
                <a:latin typeface="+mn-lt"/>
                <a:ea typeface="+mn-ea"/>
                <a:cs typeface="+mn-cs"/>
              </a:rPr>
              <a:t>“Ownership of IP developed by students: </a:t>
            </a:r>
            <a:r>
              <a:rPr lang="en-GB" sz="1200" kern="1200" dirty="0" smtClean="0">
                <a:solidFill>
                  <a:schemeClr val="tx1"/>
                </a:solidFill>
                <a:effectLst/>
                <a:latin typeface="+mn-lt"/>
                <a:ea typeface="+mn-ea"/>
                <a:cs typeface="+mn-cs"/>
              </a:rPr>
              <a:t>The University will not generally claim ownership of IP created by students.  Unless they are employees</a:t>
            </a:r>
            <a:endParaRPr lang="en-US" sz="1200" dirty="0"/>
          </a:p>
        </p:txBody>
      </p:sp>
      <p:sp>
        <p:nvSpPr>
          <p:cNvPr id="4" name="Slide Number Placeholder 3"/>
          <p:cNvSpPr>
            <a:spLocks noGrp="1"/>
          </p:cNvSpPr>
          <p:nvPr>
            <p:ph type="sldNum" sz="quarter" idx="10"/>
          </p:nvPr>
        </p:nvSpPr>
        <p:spPr/>
        <p:txBody>
          <a:bodyPr/>
          <a:lstStyle/>
          <a:p>
            <a:fld id="{8E9D03F5-16A9-E14A-A500-3B2B403594B6}" type="slidenum">
              <a:rPr lang="en-US" smtClean="0"/>
              <a:t>12</a:t>
            </a:fld>
            <a:endParaRPr lang="en-US" dirty="0"/>
          </a:p>
        </p:txBody>
      </p:sp>
      <p:sp>
        <p:nvSpPr>
          <p:cNvPr id="5" name="Date Placeholder 4"/>
          <p:cNvSpPr>
            <a:spLocks noGrp="1"/>
          </p:cNvSpPr>
          <p:nvPr>
            <p:ph type="dt" idx="11"/>
          </p:nvPr>
        </p:nvSpPr>
        <p:spPr/>
        <p:txBody>
          <a:bodyPr/>
          <a:lstStyle/>
          <a:p>
            <a:fld id="{C682ACE4-EBD2-6649-BFF2-3A52F4095F58}"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201492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Q31</a:t>
            </a:r>
          </a:p>
          <a:p>
            <a:r>
              <a:rPr lang="en-US" dirty="0" smtClean="0"/>
              <a:t>Fewer institutions worldwide make their</a:t>
            </a:r>
            <a:r>
              <a:rPr lang="en-US" baseline="0" dirty="0" smtClean="0"/>
              <a:t> entire ETD collections publicly available in 2015 than in 2013.</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13</a:t>
            </a:fld>
            <a:endParaRPr lang="en-US" dirty="0"/>
          </a:p>
        </p:txBody>
      </p:sp>
      <p:sp>
        <p:nvSpPr>
          <p:cNvPr id="5" name="Date Placeholder 4"/>
          <p:cNvSpPr>
            <a:spLocks noGrp="1"/>
          </p:cNvSpPr>
          <p:nvPr>
            <p:ph type="dt" idx="11"/>
          </p:nvPr>
        </p:nvSpPr>
        <p:spPr/>
        <p:txBody>
          <a:bodyPr/>
          <a:lstStyle/>
          <a:p>
            <a:fld id="{D61F1CBD-F387-594E-A6BA-EF94BD5F726F}"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220618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Q32. </a:t>
            </a:r>
          </a:p>
          <a:p>
            <a:r>
              <a:rPr lang="en-US" dirty="0" smtClean="0"/>
              <a:t>North</a:t>
            </a:r>
            <a:r>
              <a:rPr lang="en-US" baseline="0" dirty="0" smtClean="0"/>
              <a:t> America: 46% none</a:t>
            </a:r>
          </a:p>
          <a:p>
            <a:r>
              <a:rPr lang="en-US" baseline="0" dirty="0" smtClean="0"/>
              <a:t>	52% some</a:t>
            </a:r>
          </a:p>
          <a:p>
            <a:r>
              <a:rPr lang="en-US" baseline="0" dirty="0" smtClean="0"/>
              <a:t>	2% all</a:t>
            </a:r>
          </a:p>
          <a:p>
            <a:endParaRPr lang="en-US" baseline="0" dirty="0" smtClean="0"/>
          </a:p>
          <a:p>
            <a:r>
              <a:rPr lang="en-US" dirty="0" smtClean="0"/>
              <a:t>Why</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14</a:t>
            </a:fld>
            <a:endParaRPr lang="en-US" dirty="0"/>
          </a:p>
        </p:txBody>
      </p:sp>
      <p:sp>
        <p:nvSpPr>
          <p:cNvPr id="5" name="Date Placeholder 4"/>
          <p:cNvSpPr>
            <a:spLocks noGrp="1"/>
          </p:cNvSpPr>
          <p:nvPr>
            <p:ph type="dt" idx="11"/>
          </p:nvPr>
        </p:nvSpPr>
        <p:spPr/>
        <p:txBody>
          <a:bodyPr/>
          <a:lstStyle/>
          <a:p>
            <a:fld id="{527F8F4A-1150-D74C-8B00-4C580112DE6D}"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037088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15</a:t>
            </a:fld>
            <a:endParaRPr lang="en-US" dirty="0"/>
          </a:p>
        </p:txBody>
      </p:sp>
      <p:sp>
        <p:nvSpPr>
          <p:cNvPr id="5" name="Date Placeholder 4"/>
          <p:cNvSpPr>
            <a:spLocks noGrp="1"/>
          </p:cNvSpPr>
          <p:nvPr>
            <p:ph type="dt" idx="11"/>
          </p:nvPr>
        </p:nvSpPr>
        <p:spPr/>
        <p:txBody>
          <a:bodyPr/>
          <a:lstStyle/>
          <a:p>
            <a:fld id="{76E73067-384D-BB44-AFD7-8EA63C51BFA2}"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3210252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North American institutions</a:t>
            </a:r>
          </a:p>
          <a:p>
            <a:pPr lvl="1"/>
            <a:r>
              <a:rPr lang="en-US" dirty="0" smtClean="0"/>
              <a:t>Some: 92%</a:t>
            </a:r>
          </a:p>
          <a:p>
            <a:pPr lvl="1"/>
            <a:r>
              <a:rPr lang="en-US" dirty="0" smtClean="0"/>
              <a:t>None: 8%</a:t>
            </a:r>
          </a:p>
          <a:p>
            <a:r>
              <a:rPr lang="en-US" dirty="0" smtClean="0"/>
              <a:t>Overall, 79% make metadata available for withheld ETDs.</a:t>
            </a:r>
          </a:p>
          <a:p>
            <a:endParaRPr lang="en-US" dirty="0" smtClean="0"/>
          </a:p>
          <a:p>
            <a:r>
              <a:rPr lang="en-US" sz="1200" b="0" i="0" u="none" strike="noStrike" kern="1200" dirty="0" smtClean="0">
                <a:solidFill>
                  <a:schemeClr val="tx1"/>
                </a:solidFill>
                <a:effectLst/>
                <a:latin typeface="+mn-lt"/>
                <a:ea typeface="+mn-ea"/>
                <a:cs typeface="+mn-cs"/>
              </a:rPr>
              <a:t>Reasons for Withholding ETDs</a:t>
            </a:r>
            <a:r>
              <a:rPr lang="en-US" dirty="0" smtClean="0"/>
              <a:t> </a:t>
            </a:r>
          </a:p>
          <a:p>
            <a:r>
              <a:rPr lang="en-US" sz="1200" b="0" i="0" u="none" strike="noStrike" kern="1200" dirty="0" smtClean="0">
                <a:solidFill>
                  <a:schemeClr val="tx1"/>
                </a:solidFill>
                <a:effectLst/>
                <a:latin typeface="+mn-lt"/>
                <a:ea typeface="+mn-ea"/>
                <a:cs typeface="+mn-cs"/>
              </a:rPr>
              <a:t>Permission</a:t>
            </a:r>
            <a:r>
              <a:rPr lang="en-US" dirty="0" smtClean="0"/>
              <a:t> </a:t>
            </a:r>
            <a:r>
              <a:rPr lang="en-US" sz="1200" b="0" i="0" u="none" strike="noStrike" kern="1200" dirty="0" smtClean="0">
                <a:solidFill>
                  <a:schemeClr val="tx1"/>
                </a:solidFill>
                <a:effectLst/>
                <a:latin typeface="+mn-lt"/>
                <a:ea typeface="+mn-ea"/>
                <a:cs typeface="+mn-cs"/>
              </a:rPr>
              <a:t>2%</a:t>
            </a:r>
            <a:r>
              <a:rPr lang="en-US" dirty="0" smtClean="0"/>
              <a:t> </a:t>
            </a:r>
          </a:p>
          <a:p>
            <a:r>
              <a:rPr lang="en-US" sz="1200" b="0" i="0" u="none" strike="noStrike" kern="1200" dirty="0" smtClean="0">
                <a:solidFill>
                  <a:schemeClr val="tx1"/>
                </a:solidFill>
                <a:effectLst/>
                <a:latin typeface="+mn-lt"/>
                <a:ea typeface="+mn-ea"/>
                <a:cs typeface="+mn-cs"/>
              </a:rPr>
              <a:t>Sensitive information</a:t>
            </a:r>
            <a:r>
              <a:rPr lang="en-US" dirty="0" smtClean="0"/>
              <a:t> </a:t>
            </a:r>
            <a:r>
              <a:rPr lang="en-US" sz="1200" b="0" i="0" u="none" strike="noStrike" kern="1200" dirty="0" smtClean="0">
                <a:solidFill>
                  <a:schemeClr val="tx1"/>
                </a:solidFill>
                <a:effectLst/>
                <a:latin typeface="+mn-lt"/>
                <a:ea typeface="+mn-ea"/>
                <a:cs typeface="+mn-cs"/>
              </a:rPr>
              <a:t>51%</a:t>
            </a:r>
            <a:r>
              <a:rPr lang="en-US" dirty="0" smtClean="0"/>
              <a:t> </a:t>
            </a:r>
          </a:p>
          <a:p>
            <a:r>
              <a:rPr lang="en-US" sz="1200" b="0" i="0" u="none" strike="noStrike" kern="1200" dirty="0" smtClean="0">
                <a:solidFill>
                  <a:schemeClr val="tx1"/>
                </a:solidFill>
                <a:effectLst/>
                <a:latin typeface="+mn-lt"/>
                <a:ea typeface="+mn-ea"/>
                <a:cs typeface="+mn-cs"/>
              </a:rPr>
              <a:t>Patent/commercialization</a:t>
            </a:r>
            <a:r>
              <a:rPr lang="en-US" dirty="0" smtClean="0"/>
              <a:t> </a:t>
            </a:r>
            <a:r>
              <a:rPr lang="en-US" sz="1200" b="0" i="0" u="none" strike="noStrike" kern="1200" dirty="0" smtClean="0">
                <a:solidFill>
                  <a:schemeClr val="tx1"/>
                </a:solidFill>
                <a:effectLst/>
                <a:latin typeface="+mn-lt"/>
                <a:ea typeface="+mn-ea"/>
                <a:cs typeface="+mn-cs"/>
              </a:rPr>
              <a:t>15%</a:t>
            </a:r>
            <a:r>
              <a:rPr lang="en-US" dirty="0" smtClean="0"/>
              <a:t> </a:t>
            </a:r>
          </a:p>
          <a:p>
            <a:r>
              <a:rPr lang="en-US" sz="1200" b="0" i="0" u="none" strike="noStrike" kern="1200" dirty="0" smtClean="0">
                <a:solidFill>
                  <a:schemeClr val="tx1"/>
                </a:solidFill>
                <a:effectLst/>
                <a:latin typeface="+mn-lt"/>
                <a:ea typeface="+mn-ea"/>
                <a:cs typeface="+mn-cs"/>
              </a:rPr>
              <a:t>Copyright issues</a:t>
            </a:r>
            <a:r>
              <a:rPr lang="en-US" dirty="0" smtClean="0"/>
              <a:t> </a:t>
            </a:r>
            <a:r>
              <a:rPr lang="en-US" sz="1200" b="0" i="0" u="none" strike="noStrike" kern="1200" dirty="0" smtClean="0">
                <a:solidFill>
                  <a:schemeClr val="tx1"/>
                </a:solidFill>
                <a:effectLst/>
                <a:latin typeface="+mn-lt"/>
                <a:ea typeface="+mn-ea"/>
                <a:cs typeface="+mn-cs"/>
              </a:rPr>
              <a:t>10%</a:t>
            </a:r>
            <a:r>
              <a:rPr lang="en-US" dirty="0" smtClean="0"/>
              <a:t> </a:t>
            </a:r>
          </a:p>
          <a:p>
            <a:r>
              <a:rPr lang="en-US" sz="1200" b="0" i="0" u="none" strike="noStrike" kern="1200" dirty="0" smtClean="0">
                <a:solidFill>
                  <a:schemeClr val="tx1"/>
                </a:solidFill>
                <a:effectLst/>
                <a:latin typeface="+mn-lt"/>
                <a:ea typeface="+mn-ea"/>
                <a:cs typeface="+mn-cs"/>
              </a:rPr>
              <a:t>Creative writing</a:t>
            </a:r>
            <a:r>
              <a:rPr lang="en-US" dirty="0" smtClean="0"/>
              <a:t> </a:t>
            </a:r>
            <a:r>
              <a:rPr lang="en-US" sz="1200" b="0" i="0" u="none" strike="noStrike" kern="1200" dirty="0" smtClean="0">
                <a:solidFill>
                  <a:schemeClr val="tx1"/>
                </a:solidFill>
                <a:effectLst/>
                <a:latin typeface="+mn-lt"/>
                <a:ea typeface="+mn-ea"/>
                <a:cs typeface="+mn-cs"/>
              </a:rPr>
              <a:t>7%</a:t>
            </a:r>
            <a:r>
              <a:rPr lang="en-US" dirty="0" smtClean="0"/>
              <a:t> </a:t>
            </a:r>
          </a:p>
          <a:p>
            <a:r>
              <a:rPr lang="en-US" sz="1200" b="0" i="0" u="none" strike="noStrike" kern="1200" dirty="0" smtClean="0">
                <a:solidFill>
                  <a:schemeClr val="tx1"/>
                </a:solidFill>
                <a:effectLst/>
                <a:latin typeface="+mn-lt"/>
                <a:ea typeface="+mn-ea"/>
                <a:cs typeface="+mn-cs"/>
              </a:rPr>
              <a:t>Publishing concerns</a:t>
            </a:r>
            <a:r>
              <a:rPr lang="en-US" dirty="0" smtClean="0"/>
              <a:t> </a:t>
            </a:r>
            <a:r>
              <a:rPr lang="en-US" sz="1200" b="0" i="0" u="none" strike="noStrike" kern="1200" dirty="0" smtClean="0">
                <a:solidFill>
                  <a:schemeClr val="tx1"/>
                </a:solidFill>
                <a:effectLst/>
                <a:latin typeface="+mn-lt"/>
                <a:ea typeface="+mn-ea"/>
                <a:cs typeface="+mn-cs"/>
              </a:rPr>
              <a:t>15%</a:t>
            </a:r>
            <a:r>
              <a:rPr lang="en-US" dirty="0" smtClean="0"/>
              <a:t> </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16</a:t>
            </a:fld>
            <a:endParaRPr lang="en-US" dirty="0"/>
          </a:p>
        </p:txBody>
      </p:sp>
      <p:sp>
        <p:nvSpPr>
          <p:cNvPr id="5" name="Date Placeholder 4"/>
          <p:cNvSpPr>
            <a:spLocks noGrp="1"/>
          </p:cNvSpPr>
          <p:nvPr>
            <p:ph type="dt" idx="11"/>
          </p:nvPr>
        </p:nvSpPr>
        <p:spPr/>
        <p:txBody>
          <a:bodyPr/>
          <a:lstStyle/>
          <a:p>
            <a:fld id="{F74A8B55-0D29-584C-B6F0-FB75CF0DFAF8}"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5515733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When to delay public access</a:t>
            </a:r>
          </a:p>
          <a:p>
            <a:pPr lvl="1"/>
            <a:r>
              <a:rPr lang="en-US" sz="1200" dirty="0" smtClean="0"/>
              <a:t>Sensitive materials, e.g., ethical obligations to human subjects</a:t>
            </a:r>
          </a:p>
          <a:p>
            <a:pPr lvl="1"/>
            <a:r>
              <a:rPr lang="en-US" sz="1200" dirty="0" smtClean="0"/>
              <a:t>Patent applications</a:t>
            </a:r>
          </a:p>
          <a:p>
            <a:pPr lvl="1"/>
            <a:r>
              <a:rPr lang="en-US" sz="1200" dirty="0" smtClean="0"/>
              <a:t>Research is underdeveloped</a:t>
            </a:r>
          </a:p>
          <a:p>
            <a:endParaRPr lang="en-US" sz="1200"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en-US" sz="1200" dirty="0" smtClean="0"/>
              <a:t>Audrey Truschke, Andrew W. Mellon Postdoctoral Fellow, Stanford University</a:t>
            </a: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17</a:t>
            </a:fld>
            <a:endParaRPr lang="en-US" dirty="0"/>
          </a:p>
        </p:txBody>
      </p:sp>
      <p:sp>
        <p:nvSpPr>
          <p:cNvPr id="5" name="Date Placeholder 4"/>
          <p:cNvSpPr>
            <a:spLocks noGrp="1"/>
          </p:cNvSpPr>
          <p:nvPr>
            <p:ph type="dt" idx="11"/>
          </p:nvPr>
        </p:nvSpPr>
        <p:spPr/>
        <p:txBody>
          <a:bodyPr/>
          <a:lstStyle/>
          <a:p>
            <a:fld id="{8522E222-AC21-554C-9682-8D4894DBB91C}"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321025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These </a:t>
            </a:r>
            <a:r>
              <a:rPr lang="en-US" sz="1200" baseline="0" dirty="0" smtClean="0"/>
              <a:t>organizations have c</a:t>
            </a:r>
            <a:r>
              <a:rPr lang="en-US" sz="1200" dirty="0" smtClean="0"/>
              <a:t>ontradicted the goals of T&amp;Ds and universities.</a:t>
            </a:r>
          </a:p>
          <a:p>
            <a:pPr lvl="1"/>
            <a:r>
              <a:rPr lang="en-US" sz="1200" dirty="0" smtClean="0"/>
              <a:t>Without a single citation</a:t>
            </a:r>
          </a:p>
          <a:p>
            <a:pPr lvl="1"/>
            <a:r>
              <a:rPr lang="en-US" sz="1200" dirty="0" smtClean="0"/>
              <a:t>Without references to research on digital scholarship</a:t>
            </a:r>
          </a:p>
          <a:p>
            <a:pPr lvl="1"/>
            <a:r>
              <a:rPr lang="en-US" sz="1200" dirty="0" smtClean="0"/>
              <a:t>Without indicating basis for alleging that embargoes help junior scholars to publish their first books</a:t>
            </a: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aseline="0" dirty="0" smtClean="0"/>
              <a:t>AHA: </a:t>
            </a:r>
            <a:r>
              <a:rPr lang="en-US" sz="1200" kern="1200" dirty="0" smtClean="0">
                <a:solidFill>
                  <a:schemeClr val="tx1"/>
                </a:solidFill>
                <a:effectLst/>
                <a:latin typeface="+mn-lt"/>
                <a:ea typeface="+mn-ea"/>
                <a:cs typeface="+mn-cs"/>
              </a:rPr>
              <a:t>The 2013 AHA statement on dissertation embargoes is useful in one respect: it succinctly captures standard thinking in today’s academy about dissertation embargoes. In a preliminary survey run by </a:t>
            </a:r>
            <a:r>
              <a:rPr lang="en-US" sz="1200" i="1" kern="1200" dirty="0" smtClean="0">
                <a:solidFill>
                  <a:schemeClr val="tx1"/>
                </a:solidFill>
                <a:effectLst/>
                <a:latin typeface="+mn-lt"/>
                <a:ea typeface="+mn-ea"/>
                <a:cs typeface="+mn-cs"/>
              </a:rPr>
              <a:t>Dissertation Reviews</a:t>
            </a:r>
            <a:r>
              <a:rPr lang="en-US" sz="1200" kern="1200" dirty="0" smtClean="0">
                <a:solidFill>
                  <a:schemeClr val="tx1"/>
                </a:solidFill>
                <a:effectLst/>
                <a:latin typeface="+mn-lt"/>
                <a:ea typeface="+mn-ea"/>
                <a:cs typeface="+mn-cs"/>
              </a:rPr>
              <a:t>, a majority of junior academics (184 out of 336 respondents) cited their intention to use their </a:t>
            </a:r>
            <a:r>
              <a:rPr lang="en-US" sz="1200" b="1" kern="1200" dirty="0" smtClean="0">
                <a:solidFill>
                  <a:schemeClr val="tx1"/>
                </a:solidFill>
                <a:effectLst/>
                <a:latin typeface="+mn-lt"/>
                <a:ea typeface="+mn-ea"/>
                <a:cs typeface="+mn-cs"/>
              </a:rPr>
              <a:t>dissertation as a basis for their first book as a consideration in whether to release or embargo their thesis. The next most commonly named issue (concerns about the quality of the work) was raised by less than half as many </a:t>
            </a:r>
            <a:r>
              <a:rPr lang="en-US" sz="1200" kern="1200" dirty="0" smtClean="0">
                <a:solidFill>
                  <a:schemeClr val="tx1"/>
                </a:solidFill>
                <a:effectLst/>
                <a:latin typeface="+mn-lt"/>
                <a:ea typeface="+mn-ea"/>
                <a:cs typeface="+mn-cs"/>
              </a:rPr>
              <a:t>early career scholars. http://dissertationreviews.org/archives/11861</a:t>
            </a:r>
            <a:r>
              <a:rPr lang="en-US" sz="1200" dirty="0" smtClean="0">
                <a:effectLst/>
              </a:rPr>
              <a:t> </a:t>
            </a:r>
            <a:endParaRPr lang="en-US" sz="1200" dirty="0" smtClean="0"/>
          </a:p>
          <a:p>
            <a:pPr marL="171450" indent="-171450">
              <a:buFont typeface="Arial" charset="0"/>
              <a:buChar char="•"/>
            </a:pPr>
            <a:r>
              <a:rPr lang="en-US" sz="1200" dirty="0" smtClean="0"/>
              <a:t>In 2012 Association of Writers</a:t>
            </a:r>
            <a:r>
              <a:rPr lang="en-US" sz="1200" baseline="0" dirty="0" smtClean="0"/>
              <a:t> and Writing Programs Director’s Handbook recommends that ETDs be limited to abstracts to the home university only.</a:t>
            </a:r>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18</a:t>
            </a:fld>
            <a:endParaRPr lang="en-US" dirty="0"/>
          </a:p>
        </p:txBody>
      </p:sp>
      <p:sp>
        <p:nvSpPr>
          <p:cNvPr id="5" name="Date Placeholder 4"/>
          <p:cNvSpPr>
            <a:spLocks noGrp="1"/>
          </p:cNvSpPr>
          <p:nvPr>
            <p:ph type="dt" idx="11"/>
          </p:nvPr>
        </p:nvSpPr>
        <p:spPr/>
        <p:txBody>
          <a:bodyPr/>
          <a:lstStyle/>
          <a:p>
            <a:fld id="{448B5211-B49D-7A4B-B22C-A6B68071B089}"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265337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He sites our articles “</a:t>
            </a:r>
            <a:r>
              <a:rPr lang="en-US" sz="1200" kern="1200" dirty="0" smtClean="0">
                <a:solidFill>
                  <a:schemeClr val="tx1"/>
                </a:solidFill>
                <a:effectLst/>
                <a:latin typeface="+mn-lt"/>
                <a:ea typeface="+mn-ea"/>
                <a:cs typeface="+mn-cs"/>
              </a:rPr>
              <a:t>The 2013 AHA statement on dissertation embargoes includes not a single citation. It makes no references to research on digital scholarship. It gives no indication of the basis for alleging that embargoes help junior scholars to publish their first books, despite the fact that </a:t>
            </a:r>
            <a:r>
              <a:rPr lang="en-US" sz="1200" u="sng" kern="1200" dirty="0" smtClean="0">
                <a:solidFill>
                  <a:schemeClr val="tx1"/>
                </a:solidFill>
                <a:effectLst/>
                <a:latin typeface="+mn-lt"/>
                <a:ea typeface="+mn-ea"/>
                <a:cs typeface="+mn-cs"/>
                <a:hlinkClick r:id="rId3"/>
              </a:rPr>
              <a:t>this assertion is contradicted by research</a:t>
            </a:r>
            <a:r>
              <a:rPr lang="en-US" sz="1200" u="none" kern="1200" dirty="0" smtClean="0">
                <a:solidFill>
                  <a:schemeClr val="tx1"/>
                </a:solidFill>
                <a:effectLst/>
                <a:latin typeface="+mn-lt"/>
                <a:ea typeface="+mn-ea"/>
                <a:cs typeface="+mn-cs"/>
              </a:rPr>
              <a:t>”</a:t>
            </a:r>
          </a:p>
          <a:p>
            <a:endParaRPr lang="en-US"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tx1"/>
                </a:solidFill>
                <a:effectLst/>
                <a:latin typeface="+mn-lt"/>
                <a:ea typeface="+mn-ea"/>
                <a:cs typeface="+mn-cs"/>
              </a:rPr>
              <a:t>#2</a:t>
            </a:r>
            <a:r>
              <a:rPr lang="en-US" sz="1200" u="none"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core claim of this article is this: not embargoing one’s dissertation immediately upon deposit is unlikely to harm an early career scholar’s chances of landing a book contract. Many researchers before me have reached this conclusion using different methods. For example, </a:t>
            </a:r>
            <a:r>
              <a:rPr lang="en-US" sz="1200" u="sng" kern="1200" dirty="0" smtClean="0">
                <a:solidFill>
                  <a:schemeClr val="tx1"/>
                </a:solidFill>
                <a:effectLst/>
                <a:latin typeface="+mn-lt"/>
                <a:ea typeface="+mn-ea"/>
                <a:cs typeface="+mn-cs"/>
                <a:hlinkClick r:id="rId3"/>
              </a:rPr>
              <a:t>five scholars conducted a survey of journal and university press editors in 2011</a:t>
            </a:r>
            <a:r>
              <a:rPr lang="en-US" sz="1200" kern="1200" dirty="0" smtClean="0">
                <a:solidFill>
                  <a:schemeClr val="tx1"/>
                </a:solidFill>
                <a:effectLst/>
                <a:latin typeface="+mn-lt"/>
                <a:ea typeface="+mn-ea"/>
                <a:cs typeface="+mn-cs"/>
              </a:rPr>
              <a:t> and found that a mere seven percent of university press editors said they would refuse to consider a book based on a thesis that had been made previously available in an electronic repository. Based on my conversations with acquisitions and senior editors at numerous university presses (discussed below), there is good reason to question whether even that seven percent actually act as they claim.”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#3</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Published April 2015 </a:t>
            </a:r>
          </a:p>
        </p:txBody>
      </p:sp>
      <p:sp>
        <p:nvSpPr>
          <p:cNvPr id="4" name="Date Placeholder 3"/>
          <p:cNvSpPr>
            <a:spLocks noGrp="1"/>
          </p:cNvSpPr>
          <p:nvPr>
            <p:ph type="dt" idx="10"/>
          </p:nvPr>
        </p:nvSpPr>
        <p:spPr/>
        <p:txBody>
          <a:bodyPr/>
          <a:lstStyle/>
          <a:p>
            <a:fld id="{A6C41B4A-5664-194D-9D86-70940A12D125}" type="datetime1">
              <a:rPr lang="en-US" smtClean="0"/>
              <a:t>3/31/16</a:t>
            </a:fld>
            <a:endParaRPr lang="en-US" dirty="0"/>
          </a:p>
        </p:txBody>
      </p:sp>
      <p:sp>
        <p:nvSpPr>
          <p:cNvPr id="5" name="Slide Number Placeholder 4"/>
          <p:cNvSpPr>
            <a:spLocks noGrp="1"/>
          </p:cNvSpPr>
          <p:nvPr>
            <p:ph type="sldNum" sz="quarter" idx="11"/>
          </p:nvPr>
        </p:nvSpPr>
        <p:spPr/>
        <p:txBody>
          <a:bodyPr/>
          <a:lstStyle/>
          <a:p>
            <a:fld id="{8E9D03F5-16A9-E14A-A500-3B2B403594B6}" type="slidenum">
              <a:rPr lang="en-US" smtClean="0"/>
              <a:t>19</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766632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a traditionally structured thesis</a:t>
            </a:r>
            <a:r>
              <a:rPr lang="en-US" sz="1200" kern="1200" baseline="0" dirty="0" smtClean="0">
                <a:solidFill>
                  <a:schemeClr val="tx1"/>
                </a:solidFill>
                <a:effectLst/>
                <a:latin typeface="+mn-lt"/>
                <a:ea typeface="+mn-ea"/>
                <a:cs typeface="+mn-cs"/>
              </a:rPr>
              <a:t> with an</a:t>
            </a:r>
            <a:r>
              <a:rPr lang="en-US" sz="1200" kern="1200" dirty="0" smtClean="0">
                <a:solidFill>
                  <a:schemeClr val="tx1"/>
                </a:solidFill>
                <a:effectLst/>
                <a:latin typeface="+mn-lt"/>
                <a:ea typeface="+mn-ea"/>
                <a:cs typeface="+mn-cs"/>
              </a:rPr>
              <a:t>  Introduction; literature review; methodology; analysis;</a:t>
            </a:r>
            <a:r>
              <a:rPr lang="en-US" sz="1200" kern="1200" baseline="0" dirty="0" smtClean="0">
                <a:solidFill>
                  <a:schemeClr val="tx1"/>
                </a:solidFill>
                <a:effectLst/>
                <a:latin typeface="+mn-lt"/>
                <a:ea typeface="+mn-ea"/>
                <a:cs typeface="+mn-cs"/>
              </a:rPr>
              <a:t> and </a:t>
            </a:r>
            <a:r>
              <a:rPr lang="en-US" sz="1200" kern="1200" dirty="0" smtClean="0">
                <a:solidFill>
                  <a:schemeClr val="tx1"/>
                </a:solidFill>
                <a:effectLst/>
                <a:latin typeface="+mn-lt"/>
                <a:ea typeface="+mn-ea"/>
                <a:cs typeface="+mn-cs"/>
              </a:rPr>
              <a:t>findings. It meets the traditional goals of a thesis</a:t>
            </a:r>
            <a:r>
              <a:rPr lang="en-US" sz="1200" kern="1200" baseline="0" dirty="0" smtClean="0">
                <a:solidFill>
                  <a:schemeClr val="tx1"/>
                </a:solidFill>
                <a:effectLst/>
                <a:latin typeface="+mn-lt"/>
                <a:ea typeface="+mn-ea"/>
                <a:cs typeface="+mn-cs"/>
              </a:rPr>
              <a:t> where the </a:t>
            </a:r>
            <a:r>
              <a:rPr lang="en-US" sz="1200" kern="1200" dirty="0" smtClean="0">
                <a:solidFill>
                  <a:schemeClr val="tx1"/>
                </a:solidFill>
                <a:effectLst/>
                <a:latin typeface="+mn-lt"/>
                <a:ea typeface="+mn-ea"/>
                <a:cs typeface="+mn-cs"/>
              </a:rPr>
              <a:t> </a:t>
            </a:r>
          </a:p>
          <a:p>
            <a:pPr lvl="0"/>
            <a:endParaRPr lang="en-US" sz="1200" kern="1200" dirty="0" smtClean="0">
              <a:solidFill>
                <a:schemeClr val="tx1"/>
              </a:solidFill>
              <a:effectLst/>
              <a:latin typeface="+mn-lt"/>
              <a:ea typeface="+mn-ea"/>
              <a:cs typeface="+mn-cs"/>
            </a:endParaRPr>
          </a:p>
          <a:p>
            <a:pPr marL="171450" indent="-171450">
              <a:buFont typeface="Arial" charset="0"/>
              <a:buChar char="•"/>
            </a:pPr>
            <a:r>
              <a:rPr lang="en-US" dirty="0" smtClean="0"/>
              <a:t>Candidate demonstrates she knows how to conduct and convey original research according to the norms of the subject discipline</a:t>
            </a:r>
          </a:p>
          <a:p>
            <a:pPr marL="171450" indent="-171450">
              <a:buFont typeface="Arial" charset="0"/>
              <a:buChar char="•"/>
            </a:pPr>
            <a:r>
              <a:rPr lang="en-US" dirty="0" smtClean="0"/>
              <a:t>Candidate demonstrates she has promise to make a continuing contribution to scholarship</a:t>
            </a:r>
          </a:p>
          <a:p>
            <a:pPr marL="171450" indent="-171450">
              <a:buFont typeface="Arial" charset="0"/>
              <a:buChar char="•"/>
            </a:pPr>
            <a:r>
              <a:rPr lang="en-US" dirty="0" smtClean="0"/>
              <a:t>Communicates research results</a:t>
            </a:r>
          </a:p>
          <a:p>
            <a:pPr marL="171450" indent="-171450">
              <a:buFont typeface="Arial" charset="0"/>
              <a:buChar char="•"/>
            </a:pPr>
            <a:r>
              <a:rPr lang="en-US" dirty="0" smtClean="0"/>
              <a:t>Shows writing ability</a:t>
            </a:r>
          </a:p>
          <a:p>
            <a:pPr marL="171450" indent="-171450">
              <a:buFont typeface="Arial" charset="0"/>
              <a:buChar char="•"/>
            </a:pPr>
            <a:r>
              <a:rPr lang="en-US" dirty="0" smtClean="0"/>
              <a:t>Makes an original contribution to scholarship</a:t>
            </a:r>
          </a:p>
          <a:p>
            <a:r>
              <a:rPr lang="en-US" dirty="0" smtClean="0"/>
              <a:t>	from Allen, G. R. (1973). The Graduate Students’ Guide to Theses and Dissertations: A Practical Manual for Writing and Research. San Francisco: Jossey-Bass,</a:t>
            </a:r>
            <a:r>
              <a:rPr lang="en-US" baseline="0" dirty="0" smtClean="0"/>
              <a:t> in Carol Tenopir’s “Technological Opportunities</a:t>
            </a:r>
          </a:p>
          <a:p>
            <a:endParaRPr lang="en-US" baseline="0" dirty="0" smtClean="0"/>
          </a:p>
        </p:txBody>
      </p:sp>
      <p:sp>
        <p:nvSpPr>
          <p:cNvPr id="4" name="Slide Number Placeholder 3"/>
          <p:cNvSpPr>
            <a:spLocks noGrp="1"/>
          </p:cNvSpPr>
          <p:nvPr>
            <p:ph type="sldNum" sz="quarter" idx="10"/>
          </p:nvPr>
        </p:nvSpPr>
        <p:spPr/>
        <p:txBody>
          <a:bodyPr/>
          <a:lstStyle/>
          <a:p>
            <a:fld id="{1BFC115F-F355-C040-A35D-E2AFFBAD1729}" type="slidenum">
              <a:rPr lang="en-US" smtClean="0"/>
              <a:t>2</a:t>
            </a:fld>
            <a:endParaRPr lang="en-US" dirty="0"/>
          </a:p>
        </p:txBody>
      </p:sp>
      <p:sp>
        <p:nvSpPr>
          <p:cNvPr id="5" name="Date Placeholder 4"/>
          <p:cNvSpPr>
            <a:spLocks noGrp="1"/>
          </p:cNvSpPr>
          <p:nvPr>
            <p:ph type="dt" idx="11"/>
          </p:nvPr>
        </p:nvSpPr>
        <p:spPr/>
        <p:txBody>
          <a:bodyPr/>
          <a:lstStyle/>
          <a:p>
            <a:fld id="{51D442E9-9A3D-1B4F-B2C4-DED478A72BCC}"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7458333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Earlier (2000-2003) publications about publishers attitudes towards ETDs http://scholar.lib.vt.edu/copyright/cprtetd.html</a:t>
            </a: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20</a:t>
            </a:fld>
            <a:endParaRPr lang="en-US" dirty="0"/>
          </a:p>
        </p:txBody>
      </p:sp>
      <p:sp>
        <p:nvSpPr>
          <p:cNvPr id="5" name="Date Placeholder 4"/>
          <p:cNvSpPr>
            <a:spLocks noGrp="1"/>
          </p:cNvSpPr>
          <p:nvPr>
            <p:ph type="dt" idx="11"/>
          </p:nvPr>
        </p:nvSpPr>
        <p:spPr/>
        <p:txBody>
          <a:bodyPr/>
          <a:lstStyle/>
          <a:p>
            <a:fld id="{B0920F46-DDEB-CD46-A3A1-EF318B80C5B1}"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8028028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the </a:t>
            </a:r>
            <a:r>
              <a:rPr lang="en-US" baseline="0" dirty="0" smtClean="0"/>
              <a:t>result </a:t>
            </a:r>
            <a:r>
              <a:rPr lang="en-US" baseline="0" dirty="0" smtClean="0"/>
              <a:t>of the combined journal editors’ and university press directors’ responses.</a:t>
            </a:r>
            <a:endParaRPr lang="en-US" dirty="0" smtClean="0"/>
          </a:p>
          <a:p>
            <a:endParaRPr lang="en-US" dirty="0" smtClean="0"/>
          </a:p>
          <a:p>
            <a:r>
              <a:rPr lang="en-US" dirty="0" smtClean="0"/>
              <a:t>89% want to consider Mss.</a:t>
            </a:r>
            <a:r>
              <a:rPr lang="en-US" baseline="0" dirty="0" smtClean="0"/>
              <a:t> based on OA ETDs.</a:t>
            </a:r>
          </a:p>
          <a:p>
            <a:endParaRPr lang="en-US" baseline="0" dirty="0" smtClean="0"/>
          </a:p>
          <a:p>
            <a:r>
              <a:rPr lang="en-US" baseline="0" dirty="0" smtClean="0"/>
              <a:t>Only 4% said don’t bother sending us your </a:t>
            </a:r>
            <a:r>
              <a:rPr lang="en-US" dirty="0" smtClean="0"/>
              <a:t>Mss.</a:t>
            </a:r>
            <a:r>
              <a:rPr lang="en-US" baseline="0" dirty="0" smtClean="0"/>
              <a:t> based on OA ETDs.</a:t>
            </a:r>
          </a:p>
          <a:p>
            <a:endParaRPr lang="en-US" baseline="0" dirty="0" smtClean="0"/>
          </a:p>
        </p:txBody>
      </p:sp>
      <p:sp>
        <p:nvSpPr>
          <p:cNvPr id="4" name="Slide Number Placeholder 3"/>
          <p:cNvSpPr>
            <a:spLocks noGrp="1"/>
          </p:cNvSpPr>
          <p:nvPr>
            <p:ph type="sldNum" sz="quarter" idx="10"/>
          </p:nvPr>
        </p:nvSpPr>
        <p:spPr/>
        <p:txBody>
          <a:bodyPr/>
          <a:lstStyle/>
          <a:p>
            <a:fld id="{65CF4691-2EB1-2841-B50E-9DF9A16224FD}" type="slidenum">
              <a:rPr lang="en-US" smtClean="0"/>
              <a:pPr/>
              <a:t>21</a:t>
            </a:fld>
            <a:endParaRPr lang="en-US" dirty="0"/>
          </a:p>
        </p:txBody>
      </p:sp>
      <p:sp>
        <p:nvSpPr>
          <p:cNvPr id="5" name="Date Placeholder 4"/>
          <p:cNvSpPr>
            <a:spLocks noGrp="1"/>
          </p:cNvSpPr>
          <p:nvPr>
            <p:ph type="dt" idx="11"/>
          </p:nvPr>
        </p:nvSpPr>
        <p:spPr/>
        <p:txBody>
          <a:bodyPr/>
          <a:lstStyle/>
          <a:p>
            <a:fld id="{7A3BFFF5-145D-774D-951D-F436BC54FF28}"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2014926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481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t>
            </a:r>
            <a:r>
              <a:rPr lang="en-US" sz="1100" dirty="0" smtClean="0">
                <a:latin typeface="Times" charset="0"/>
                <a:ea typeface="ＭＳ Ｐゴシック" charset="0"/>
                <a:cs typeface="Times" charset="0"/>
              </a:rPr>
              <a:t>is a look at journal editors’ and press directors’ responses in 2011</a:t>
            </a:r>
            <a:r>
              <a:rPr lang="en-US" altLang="ja-JP" sz="1100" dirty="0" smtClean="0">
                <a:latin typeface="Times" charset="0"/>
                <a:ea typeface="ＭＳ Ｐゴシック" charset="0"/>
                <a:cs typeface="Times" charset="0"/>
              </a:rPr>
              <a:t>.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a:t>
            </a:r>
            <a:r>
              <a:rPr lang="en-US" altLang="ja-JP" sz="1100" dirty="0" smtClean="0">
                <a:latin typeface="Times" charset="0"/>
                <a:ea typeface="ＭＳ Ｐゴシック" charset="0"/>
                <a:cs typeface="Times" charset="0"/>
              </a:rPr>
              <a:t>ETDs. 66% said they always welcome Mss. derived</a:t>
            </a:r>
            <a:r>
              <a:rPr lang="en-US" altLang="ja-JP" sz="1100" baseline="0" dirty="0" smtClean="0">
                <a:latin typeface="Times" charset="0"/>
                <a:ea typeface="ＭＳ Ｐゴシック" charset="0"/>
                <a:cs typeface="Times" charset="0"/>
              </a:rPr>
              <a:t> from ETDs, but only a few press directors agreed.</a:t>
            </a:r>
          </a:p>
          <a:p>
            <a:pPr eaLnBrk="1" hangingPunct="1">
              <a:spcBef>
                <a:spcPct val="0"/>
              </a:spcBef>
            </a:pP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a:t>
            </a:r>
            <a:r>
              <a:rPr lang="en-US" altLang="ja-JP" sz="1100" dirty="0" smtClean="0">
                <a:latin typeface="Times" charset="0"/>
                <a:ea typeface="ＭＳ Ｐゴシック" charset="0"/>
                <a:cs typeface="Times" charset="0"/>
              </a:rPr>
              <a:t>More</a:t>
            </a:r>
            <a:r>
              <a:rPr lang="en-US" altLang="ja-JP" sz="1100" baseline="0" dirty="0" smtClean="0">
                <a:latin typeface="Times" charset="0"/>
                <a:ea typeface="ＭＳ Ｐゴシック" charset="0"/>
                <a:cs typeface="Times" charset="0"/>
              </a:rPr>
              <a:t> than </a:t>
            </a:r>
            <a:r>
              <a:rPr lang="en-US" altLang="ja-JP" sz="1100" dirty="0" smtClean="0">
                <a:latin typeface="Times" charset="0"/>
                <a:ea typeface="ＭＳ Ｐゴシック" charset="0"/>
                <a:cs typeface="Times" charset="0"/>
              </a:rPr>
              <a:t>half welcome or consider </a:t>
            </a:r>
            <a:r>
              <a:rPr lang="en-US" altLang="ja-JP" sz="1100" dirty="0">
                <a:latin typeface="Times" charset="0"/>
                <a:ea typeface="ＭＳ Ｐゴシック" charset="0"/>
                <a:cs typeface="Times" charset="0"/>
              </a:rPr>
              <a:t>ETD-based </a:t>
            </a:r>
            <a:r>
              <a:rPr lang="en-US" altLang="ja-JP" sz="1100" dirty="0" smtClean="0">
                <a:latin typeface="Times" charset="0"/>
                <a:ea typeface="ＭＳ Ｐゴシック" charset="0"/>
                <a:cs typeface="Times" charset="0"/>
              </a:rPr>
              <a:t>Mss.</a:t>
            </a:r>
            <a:r>
              <a:rPr lang="en-US" altLang="ja-JP" sz="1100" baseline="0" dirty="0" smtClean="0">
                <a:latin typeface="Times" charset="0"/>
                <a:ea typeface="ＭＳ Ｐゴシック" charset="0"/>
                <a:cs typeface="Times" charset="0"/>
              </a:rPr>
              <a:t> </a:t>
            </a:r>
            <a:r>
              <a:rPr lang="en-US" altLang="ja-JP" sz="1100" dirty="0" smtClean="0">
                <a:latin typeface="Times" charset="0"/>
                <a:ea typeface="ＭＳ Ｐゴシック" charset="0"/>
                <a:cs typeface="Times" charset="0"/>
              </a:rPr>
              <a:t>submissions </a:t>
            </a:r>
            <a:r>
              <a:rPr lang="en-US" altLang="ja-JP" sz="1100" dirty="0">
                <a:latin typeface="Times" charset="0"/>
                <a:ea typeface="ＭＳ Ｐゴシック" charset="0"/>
                <a:cs typeface="Times" charset="0"/>
              </a:rPr>
              <a:t>on a case-by-case basis. </a:t>
            </a:r>
          </a:p>
          <a:p>
            <a:pPr eaLnBrk="1" hangingPunct="1">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r>
              <a:rPr lang="en-US" altLang="ja-JP" sz="1100" dirty="0" smtClean="0">
                <a:latin typeface="Times" charset="0"/>
                <a:ea typeface="ＭＳ Ｐゴシック" charset="0"/>
                <a:cs typeface="Times" charset="0"/>
              </a:rPr>
              <a:t>Only </a:t>
            </a:r>
            <a:r>
              <a:rPr lang="en-US" altLang="ja-JP" sz="1100" dirty="0">
                <a:latin typeface="Times" charset="0"/>
                <a:ea typeface="ＭＳ Ｐゴシック" charset="0"/>
                <a:cs typeface="Times" charset="0"/>
              </a:rPr>
              <a:t>university </a:t>
            </a:r>
            <a:r>
              <a:rPr lang="en-US" altLang="ja-JP" sz="1100" dirty="0" smtClean="0">
                <a:latin typeface="Times" charset="0"/>
                <a:ea typeface="ＭＳ Ｐゴシック" charset="0"/>
                <a:cs typeface="Times" charset="0"/>
              </a:rPr>
              <a:t>press directors </a:t>
            </a:r>
            <a:r>
              <a:rPr lang="en-US" altLang="ja-JP" sz="1100" dirty="0">
                <a:latin typeface="Times" charset="0"/>
                <a:ea typeface="ＭＳ Ｐゴシック" charset="0"/>
                <a:cs typeface="Times" charset="0"/>
              </a:rPr>
              <a:t>find access restrictions </a:t>
            </a:r>
            <a:r>
              <a:rPr lang="en-US" altLang="ja-JP" sz="1100" dirty="0" smtClean="0">
                <a:latin typeface="Times" charset="0"/>
                <a:ea typeface="ＭＳ Ｐゴシック" charset="0"/>
                <a:cs typeface="Times" charset="0"/>
              </a:rPr>
              <a:t>necessary, which is interesting to me because it is in response to journal editors that we made limiting access to ETDs at VT an option.</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But over 80% of the journal editors and the press directors will consider Mss. based on</a:t>
            </a:r>
            <a:r>
              <a:rPr lang="en-US" baseline="0" dirty="0" smtClean="0">
                <a:latin typeface="Times" charset="0"/>
                <a:ea typeface="ＭＳ Ｐゴシック" charset="0"/>
                <a:cs typeface="Times" charset="0"/>
              </a:rPr>
              <a:t> your OA ETDs.</a:t>
            </a:r>
          </a:p>
          <a:p>
            <a:pPr eaLnBrk="1" hangingPunct="1">
              <a:lnSpc>
                <a:spcPct val="90000"/>
              </a:lnSpc>
              <a:spcBef>
                <a:spcPct val="0"/>
              </a:spcBef>
            </a:pPr>
            <a:endParaRPr lang="en-US" sz="1100" dirty="0">
              <a:latin typeface="Times" charset="0"/>
              <a:ea typeface="ＭＳ Ｐゴシック" charset="0"/>
              <a:cs typeface="Times" charset="0"/>
            </a:endParaRPr>
          </a:p>
          <a:p>
            <a:pPr eaLnBrk="1" hangingPunct="1">
              <a:lnSpc>
                <a:spcPct val="90000"/>
              </a:lnSpc>
              <a:spcBef>
                <a:spcPct val="0"/>
              </a:spcBef>
            </a:pPr>
            <a:r>
              <a:rPr lang="en-US" sz="1100" dirty="0" smtClean="0">
                <a:latin typeface="Times" charset="0"/>
                <a:ea typeface="ＭＳ Ｐゴシック" charset="0"/>
                <a:cs typeface="Times" charset="0"/>
              </a:rPr>
              <a:t>The subject areas of the  majority of press directors who responded that they would never consider ETD-based manuscripts were: romance literature, applied and social psychology, and mathematical methods in the social sciences.</a:t>
            </a: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22</a:t>
            </a:fld>
            <a:endParaRPr lang="en-US" sz="1200" dirty="0">
              <a:latin typeface="Calibri" charset="0"/>
            </a:endParaRPr>
          </a:p>
        </p:txBody>
      </p:sp>
      <p:sp>
        <p:nvSpPr>
          <p:cNvPr id="2" name="Date Placeholder 1"/>
          <p:cNvSpPr>
            <a:spLocks noGrp="1"/>
          </p:cNvSpPr>
          <p:nvPr>
            <p:ph type="dt" idx="10"/>
          </p:nvPr>
        </p:nvSpPr>
        <p:spPr/>
        <p:txBody>
          <a:bodyPr/>
          <a:lstStyle/>
          <a:p>
            <a:fld id="{CCC2F17C-1A97-DA4A-A29C-73CBB0AB428C}"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3829737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686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t>
            </a:r>
            <a:r>
              <a:rPr lang="en-US" altLang="ja-JP" dirty="0" smtClean="0">
                <a:latin typeface="Times" charset="0"/>
                <a:ea typeface="ＭＳ Ｐゴシック" charset="0"/>
                <a:cs typeface="Times" charset="0"/>
              </a:rPr>
              <a:t>comments and they are perhaps as telling as the numbers.</a:t>
            </a: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a:p>
            <a:pPr eaLnBrk="1" hangingPunct="1">
              <a:spcBef>
                <a:spcPct val="0"/>
              </a:spcBef>
            </a:pPr>
            <a:r>
              <a:rPr lang="en-US" altLang="ja-JP" dirty="0" smtClean="0">
                <a:latin typeface="Times" charset="0"/>
                <a:ea typeface="ＭＳ Ｐゴシック" charset="0"/>
                <a:cs typeface="Times" charset="0"/>
              </a:rPr>
              <a:t>A frequent comment was that a T or D would need to be revised prior to submission to a university press or a journal in order to fit their publications’ guidelines. And, the rhetoric used in a T or D is usually not the appropriate writing style for a journal or the broader readership of a book. </a:t>
            </a:r>
            <a:endParaRPr lang="en-US" altLang="ja-JP"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smtClean="0">
                <a:latin typeface="Times" charset="0"/>
                <a:ea typeface="ＭＳ Ｐゴシック" charset="0"/>
                <a:cs typeface="Times" charset="0"/>
              </a:rPr>
              <a:t>A journal editor commented: “We treat Ts and Ds as unpub’d material… Readers will consider our article to be the version of record, the version they should read and cite, because (a) it will have been vetted by our double-blind peer review process, (b) it will have been professionally edited, and (c)  it will be the most up-to-date version of the material.”</a:t>
            </a:r>
            <a:endParaRPr lang="en-US" altLang="ja-JP" dirty="0" smtClean="0">
              <a:latin typeface="Times" charset="0"/>
              <a:ea typeface="ＭＳ Ｐゴシック" charset="0"/>
              <a:cs typeface="Times" charset="0"/>
            </a:endParaRPr>
          </a:p>
          <a:p>
            <a:pPr eaLnBrk="1" hangingPunct="1">
              <a:spcBef>
                <a:spcPct val="0"/>
              </a:spcBef>
            </a:pP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23</a:t>
            </a:fld>
            <a:endParaRPr lang="en-US" sz="1200" dirty="0">
              <a:latin typeface="Calibri" charset="0"/>
            </a:endParaRPr>
          </a:p>
        </p:txBody>
      </p:sp>
      <p:sp>
        <p:nvSpPr>
          <p:cNvPr id="2" name="Date Placeholder 1"/>
          <p:cNvSpPr>
            <a:spLocks noGrp="1"/>
          </p:cNvSpPr>
          <p:nvPr>
            <p:ph type="dt" idx="10"/>
          </p:nvPr>
        </p:nvSpPr>
        <p:spPr/>
        <p:txBody>
          <a:bodyPr/>
          <a:lstStyle/>
          <a:p>
            <a:fld id="{DAA09569-14F2-4640-AB88-44BD5F9890E9}"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7237302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4505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Times" charset="0"/>
              <a:ea typeface="ＭＳ Ｐゴシック" charset="0"/>
              <a:cs typeface="Times" charset="0"/>
            </a:endParaRPr>
          </a:p>
          <a:p>
            <a:pPr>
              <a:spcBef>
                <a:spcPct val="0"/>
              </a:spcBef>
            </a:pPr>
            <a:r>
              <a:rPr lang="en-US" altLang="ja-JP" dirty="0">
                <a:latin typeface="Times" charset="0"/>
                <a:ea typeface="ＭＳ Ｐゴシック" charset="0"/>
                <a:cs typeface="Times" charset="0"/>
              </a:rPr>
              <a:t>A uni press director wrote: “whether in hard or e-copy, we expect the dissertation [or thesis] to be completely revised before we will consider a manuscript. We do not consider the dissertation to be the equivalent of a book. It is a student work; a book is a professional work.”</a:t>
            </a: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r>
              <a:rPr lang="en-US" dirty="0" smtClean="0">
                <a:latin typeface="Times" charset="0"/>
                <a:ea typeface="ＭＳ Ｐゴシック" charset="0"/>
                <a:cs typeface="Times" charset="0"/>
              </a:rPr>
              <a:t>A journal editor wrote: …”we do not consider raw [theses and] dissertations as competing with the works eventually published under our imprint.”</a:t>
            </a:r>
          </a:p>
          <a:p>
            <a:pPr eaLnBrk="1" hangingPunct="1">
              <a:spcBef>
                <a:spcPct val="0"/>
              </a:spcBef>
            </a:pPr>
            <a:endParaRPr lang="en-US" dirty="0">
              <a:latin typeface="Times" charset="0"/>
              <a:ea typeface="ＭＳ Ｐゴシック" charset="0"/>
              <a:cs typeface="Times" charset="0"/>
            </a:endParaRPr>
          </a:p>
          <a:p>
            <a:pPr>
              <a:spcBef>
                <a:spcPct val="0"/>
              </a:spcBef>
            </a:pPr>
            <a:r>
              <a:rPr lang="en-US" dirty="0" smtClean="0"/>
              <a:t>One </a:t>
            </a:r>
            <a:r>
              <a:rPr lang="en-US" dirty="0"/>
              <a:t>university press director commented, “some manuscripts, even if published electronically </a:t>
            </a:r>
            <a:r>
              <a:rPr lang="en-US" dirty="0">
                <a:solidFill>
                  <a:srgbClr val="7F7F7F"/>
                </a:solidFill>
              </a:rPr>
              <a:t>as dissertations</a:t>
            </a:r>
            <a:r>
              <a:rPr lang="en-US" dirty="0"/>
              <a:t>, are appealing regardless of their </a:t>
            </a:r>
            <a:r>
              <a:rPr lang="en-US" dirty="0">
                <a:solidFill>
                  <a:schemeClr val="tx1">
                    <a:lumMod val="50000"/>
                    <a:lumOff val="50000"/>
                  </a:schemeClr>
                </a:solidFill>
              </a:rPr>
              <a:t>electronic</a:t>
            </a:r>
            <a:r>
              <a:rPr lang="en-US" dirty="0"/>
              <a:t> availability because the audience for them in print form is substantial enough that it does not matter. There is a substantial market for certain </a:t>
            </a:r>
            <a:r>
              <a:rPr lang="en-US" dirty="0" smtClean="0"/>
              <a:t>works [for example] </a:t>
            </a:r>
            <a:r>
              <a:rPr lang="en-US" dirty="0"/>
              <a:t>of Civil War history</a:t>
            </a:r>
            <a:r>
              <a:rPr lang="en-US" dirty="0">
                <a:solidFill>
                  <a:srgbClr val="7F7F7F"/>
                </a:solidFill>
              </a:rPr>
              <a:t>, for instance</a:t>
            </a:r>
            <a:r>
              <a:rPr lang="en-US" dirty="0"/>
              <a:t>, that is quite broad. The lay readership for Civil War history</a:t>
            </a:r>
            <a:r>
              <a:rPr lang="en-US" dirty="0">
                <a:solidFill>
                  <a:srgbClr val="7F7F7F"/>
                </a:solidFill>
              </a:rPr>
              <a:t>, for instance, </a:t>
            </a:r>
            <a:r>
              <a:rPr lang="en-US" dirty="0"/>
              <a:t>wants to have the book and would not likely know or have access to the text in </a:t>
            </a:r>
            <a:r>
              <a:rPr lang="en-US" dirty="0">
                <a:solidFill>
                  <a:srgbClr val="7F7F7F"/>
                </a:solidFill>
              </a:rPr>
              <a:t>dissertation</a:t>
            </a:r>
            <a:r>
              <a:rPr lang="en-US" dirty="0"/>
              <a:t> (electronic) form. Even if they knew, they would likely still want the book.” </a:t>
            </a:r>
            <a:endParaRPr lang="en-US" dirty="0" smtClean="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4505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4E98ECD-4B5D-9D43-B5A8-74D74CE02DAE}" type="slidenum">
              <a:rPr lang="en-US" sz="1200">
                <a:latin typeface="Calibri" charset="0"/>
              </a:rPr>
              <a:pPr eaLnBrk="1" hangingPunct="1"/>
              <a:t>24</a:t>
            </a:fld>
            <a:endParaRPr lang="en-US" sz="1200" dirty="0">
              <a:latin typeface="Calibri" charset="0"/>
            </a:endParaRPr>
          </a:p>
        </p:txBody>
      </p:sp>
      <p:sp>
        <p:nvSpPr>
          <p:cNvPr id="2" name="Date Placeholder 1"/>
          <p:cNvSpPr>
            <a:spLocks noGrp="1"/>
          </p:cNvSpPr>
          <p:nvPr>
            <p:ph type="dt" idx="10"/>
          </p:nvPr>
        </p:nvSpPr>
        <p:spPr/>
        <p:txBody>
          <a:bodyPr/>
          <a:lstStyle/>
          <a:p>
            <a:fld id="{9EF65AF7-404C-254B-B9AE-E3D1F9B38DB9}"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547071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49154" name="Notes Placeholder 2"/>
          <p:cNvSpPr>
            <a:spLocks noGrp="1"/>
          </p:cNvSpPr>
          <p:nvPr>
            <p:ph type="body" idx="1"/>
          </p:nvPr>
        </p:nvSpPr>
        <p:spPr bwMode="auto">
          <a:xfrm>
            <a:off x="425903" y="4343399"/>
            <a:ext cx="5962636" cy="434181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dirty="0" smtClean="0">
                <a:latin typeface="Times" charset="0"/>
                <a:ea typeface="ＭＳ Ｐゴシック" charset="0"/>
                <a:cs typeface="Times" charset="0"/>
              </a:rPr>
              <a:t>We learned that Journal Editors and Academic Press Directors</a:t>
            </a:r>
            <a:r>
              <a:rPr lang="en-US" baseline="0" dirty="0" smtClean="0">
                <a:latin typeface="Times" charset="0"/>
                <a:ea typeface="ＭＳ Ｐゴシック" charset="0"/>
                <a:cs typeface="Times" charset="0"/>
              </a:rPr>
              <a:t> have </a:t>
            </a:r>
            <a:r>
              <a:rPr lang="en-US" dirty="0" smtClean="0">
                <a:latin typeface="Times" charset="0"/>
                <a:ea typeface="ＭＳ Ｐゴシック" charset="0"/>
                <a:cs typeface="Times" charset="0"/>
              </a:rPr>
              <a:t>new </a:t>
            </a:r>
            <a:r>
              <a:rPr lang="en-US" dirty="0">
                <a:latin typeface="Times" charset="0"/>
                <a:ea typeface="ＭＳ Ｐゴシック" charset="0"/>
                <a:cs typeface="Times" charset="0"/>
              </a:rPr>
              <a:t>Concerns about </a:t>
            </a:r>
            <a:r>
              <a:rPr lang="en-US" dirty="0" smtClean="0">
                <a:latin typeface="Times" charset="0"/>
                <a:ea typeface="ＭＳ Ｐゴシック" charset="0"/>
                <a:cs typeface="Times" charset="0"/>
              </a:rPr>
              <a:t>ETDs.</a:t>
            </a:r>
          </a:p>
          <a:p>
            <a:pPr eaLnBrk="1" hangingPunct="1">
              <a:lnSpc>
                <a:spcPct val="90000"/>
              </a:lnSpc>
              <a:spcBef>
                <a:spcPct val="0"/>
              </a:spcBef>
            </a:pPr>
            <a:endParaRPr lang="en-US" altLang="ja-JP" dirty="0" smtClean="0">
              <a:latin typeface="Times" charset="0"/>
              <a:ea typeface="ＭＳ Ｐゴシック" charset="0"/>
              <a:cs typeface="Times" charset="0"/>
            </a:endParaRPr>
          </a:p>
          <a:p>
            <a:pPr eaLnBrk="1" hangingPunct="1">
              <a:lnSpc>
                <a:spcPct val="90000"/>
              </a:lnSpc>
              <a:spcBef>
                <a:spcPct val="0"/>
              </a:spcBef>
            </a:pPr>
            <a:r>
              <a:rPr lang="ja-JP" altLang="en-US" dirty="0" smtClean="0">
                <a:latin typeface="Times" charset="0"/>
                <a:ea typeface="ＭＳ Ｐゴシック" charset="0"/>
                <a:cs typeface="Times" charset="0"/>
              </a:rPr>
              <a:t>“</a:t>
            </a:r>
            <a:r>
              <a:rPr lang="en-US" altLang="ja-JP" dirty="0">
                <a:latin typeface="Times" charset="0"/>
                <a:ea typeface="ＭＳ Ｐゴシック" charset="0"/>
                <a:cs typeface="Times" charset="0"/>
              </a:rPr>
              <a:t>The one problem this creates, which I and the editorial board have not resolved, is that this makes anonymity in review difficult [and] easy to determine who the author is, and thus undermines the strength and reliability of peer review. This could, ultimately, disadvantage young scholars...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(18)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We were reminded that not all publishers are familiar with the issues surrounding publications derived from ETDs. One journal editor commented:  My first thought on this matter, and I never thought about it until just now, was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why should anything derived from a dissertation be excluded?</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—but thinking further—if dissertations can be as readily accessed by computer as is becoming the case with journals—then perhaps I need to consider some form of restriction...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[#4 Q5</a:t>
            </a:r>
            <a:r>
              <a:rPr lang="en-US" altLang="ja-JP" dirty="0" smtClean="0">
                <a:latin typeface="Times" charset="0"/>
                <a:ea typeface="ＭＳ Ｐゴシック" charset="0"/>
                <a:cs typeface="Times" charset="0"/>
              </a:rPr>
              <a:t>]</a:t>
            </a:r>
            <a:r>
              <a:rPr lang="en-US" altLang="ja-JP" baseline="0" dirty="0" smtClean="0">
                <a:latin typeface="Times" charset="0"/>
                <a:ea typeface="ＭＳ Ｐゴシック" charset="0"/>
                <a:cs typeface="Times" charset="0"/>
              </a:rPr>
              <a:t>     </a:t>
            </a:r>
            <a:r>
              <a:rPr lang="en-US" altLang="ja-JP" dirty="0" smtClean="0">
                <a:latin typeface="Times" charset="0"/>
                <a:ea typeface="ＭＳ Ｐゴシック" charset="0"/>
                <a:cs typeface="Times" charset="0"/>
              </a:rPr>
              <a:t>This </a:t>
            </a:r>
            <a:r>
              <a:rPr lang="en-US" altLang="ja-JP" dirty="0">
                <a:latin typeface="Times" charset="0"/>
                <a:ea typeface="ＭＳ Ｐゴシック" charset="0"/>
                <a:cs typeface="Times" charset="0"/>
              </a:rPr>
              <a:t>comment may well indicate that either the publishers are out of touch with authors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concerns, or it hasn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t </a:t>
            </a:r>
            <a:r>
              <a:rPr lang="en-US" altLang="ja-JP" dirty="0" smtClean="0">
                <a:latin typeface="Times" charset="0"/>
                <a:ea typeface="ＭＳ Ｐゴシック" charset="0"/>
                <a:cs typeface="Times" charset="0"/>
              </a:rPr>
              <a:t>yet been </a:t>
            </a:r>
            <a:r>
              <a:rPr lang="en-US" altLang="ja-JP" dirty="0">
                <a:latin typeface="Times" charset="0"/>
                <a:ea typeface="ＭＳ Ｐゴシック" charset="0"/>
                <a:cs typeface="Times" charset="0"/>
              </a:rPr>
              <a:t>brought up as an issue by their authors or editors.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Very few editors or directors seem to be aware that ETDs are also beginning to include published articles. [See comments #22, 44, 51 Q6</a:t>
            </a:r>
            <a:r>
              <a:rPr lang="en-US" dirty="0" smtClean="0">
                <a:latin typeface="Times" charset="0"/>
                <a:ea typeface="ＭＳ Ｐゴシック" charset="0"/>
                <a:cs typeface="Times" charset="0"/>
              </a:rPr>
              <a:t>] Known as Mss style  ETDs @ VT.</a:t>
            </a:r>
            <a:endParaRPr lang="en-US" dirty="0">
              <a:latin typeface="Times" charset="0"/>
              <a:ea typeface="ＭＳ Ｐゴシック" charset="0"/>
              <a:cs typeface="Times" charset="0"/>
            </a:endParaRP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would prefer that students work with their major advisors to design thesis [sic] chapters for submission as research articles and review papers as part of the dissertation process to ensure a good fit with the journal. Ideally, the dissertation when completed will contain chapters that have already been published or accepted for publication so that the journal does not have to compete with content that is already freely available.</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[comment #51 Q6]</a:t>
            </a:r>
            <a:endParaRPr lang="en-US" dirty="0">
              <a:latin typeface="Times" charset="0"/>
              <a:ea typeface="ＭＳ Ｐゴシック" charset="0"/>
              <a:cs typeface="Times" charset="0"/>
            </a:endParaRPr>
          </a:p>
        </p:txBody>
      </p:sp>
      <p:sp>
        <p:nvSpPr>
          <p:cNvPr id="49155"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02378E-20CB-4B40-8BD0-D047DD580631}" type="slidenum">
              <a:rPr lang="en-US" sz="1200">
                <a:latin typeface="Calibri" charset="0"/>
              </a:rPr>
              <a:pPr eaLnBrk="1" hangingPunct="1"/>
              <a:t>25</a:t>
            </a:fld>
            <a:endParaRPr lang="en-US" sz="1200" dirty="0">
              <a:latin typeface="Calibri" charset="0"/>
            </a:endParaRPr>
          </a:p>
        </p:txBody>
      </p:sp>
      <p:sp>
        <p:nvSpPr>
          <p:cNvPr id="2" name="Date Placeholder 1"/>
          <p:cNvSpPr>
            <a:spLocks noGrp="1"/>
          </p:cNvSpPr>
          <p:nvPr>
            <p:ph type="dt" idx="10"/>
          </p:nvPr>
        </p:nvSpPr>
        <p:spPr/>
        <p:txBody>
          <a:bodyPr/>
          <a:lstStyle/>
          <a:p>
            <a:fld id="{5CC0A9BA-EC97-AD40-B2F2-BDB61E35872B}"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5182373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Therefore, </a:t>
            </a:r>
            <a:r>
              <a:rPr lang="en-US" dirty="0" smtClean="0">
                <a:latin typeface="Times" charset="0"/>
                <a:ea typeface="ＭＳ Ｐゴシック" charset="0"/>
                <a:cs typeface="Times" charset="0"/>
              </a:rPr>
              <a:t>80% </a:t>
            </a:r>
            <a:r>
              <a:rPr lang="en-US" dirty="0">
                <a:latin typeface="Times" charset="0"/>
                <a:ea typeface="ＭＳ Ｐゴシック" charset="0"/>
                <a:cs typeface="Times" charset="0"/>
              </a:rPr>
              <a:t>will accept articles from OA ETDs.</a:t>
            </a:r>
          </a:p>
          <a:p>
            <a:endParaRPr lang="en-US" dirty="0">
              <a:latin typeface="Times" charset="0"/>
              <a:ea typeface="ＭＳ Ｐゴシック" charset="0"/>
              <a:cs typeface="Times" charset="0"/>
            </a:endParaRPr>
          </a:p>
          <a:p>
            <a:r>
              <a:rPr lang="en-US" dirty="0">
                <a:latin typeface="Times" charset="0"/>
                <a:ea typeface="ＭＳ Ｐゴシック" charset="0"/>
                <a:cs typeface="Times" charset="0"/>
              </a:rPr>
              <a:t>T</a:t>
            </a:r>
            <a:r>
              <a:rPr lang="en-US" dirty="0" smtClean="0">
                <a:latin typeface="Times" charset="0"/>
                <a:ea typeface="ＭＳ Ｐゴシック" charset="0"/>
                <a:cs typeface="Times" charset="0"/>
              </a:rPr>
              <a:t>he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other</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category/responses, those </a:t>
            </a:r>
            <a:r>
              <a:rPr lang="en-US" dirty="0" smtClean="0">
                <a:latin typeface="Times" charset="0"/>
                <a:ea typeface="ＭＳ Ｐゴシック" charset="0"/>
                <a:cs typeface="Times" charset="0"/>
              </a:rPr>
              <a:t>who</a:t>
            </a:r>
            <a:r>
              <a:rPr lang="en-US" baseline="0" dirty="0" smtClean="0">
                <a:latin typeface="Times" charset="0"/>
                <a:ea typeface="ＭＳ Ｐゴシック" charset="0"/>
                <a:cs typeface="Times" charset="0"/>
              </a:rPr>
              <a:t> </a:t>
            </a:r>
            <a:r>
              <a:rPr lang="en-US" dirty="0" smtClean="0">
                <a:latin typeface="Times" charset="0"/>
                <a:ea typeface="ＭＳ Ｐゴシック" charset="0"/>
                <a:cs typeface="Times" charset="0"/>
              </a:rPr>
              <a:t>Not</a:t>
            </a:r>
            <a:r>
              <a:rPr lang="en-US" baseline="0" dirty="0" smtClean="0">
                <a:latin typeface="Times" charset="0"/>
                <a:ea typeface="ＭＳ Ｐゴシック" charset="0"/>
                <a:cs typeface="Times" charset="0"/>
              </a:rPr>
              <a:t> encountered/Don’t know/Not applicable</a:t>
            </a:r>
          </a:p>
          <a:p>
            <a:endParaRPr lang="en-US" baseline="0" dirty="0" smtClean="0">
              <a:latin typeface="Times" charset="0"/>
              <a:ea typeface="ＭＳ Ｐゴシック" charset="0"/>
              <a:cs typeface="Times" charset="0"/>
            </a:endParaRPr>
          </a:p>
          <a:p>
            <a:r>
              <a:rPr lang="en-US" baseline="0" dirty="0" smtClean="0">
                <a:latin typeface="Times" charset="0"/>
                <a:ea typeface="ＭＳ Ｐゴシック" charset="0"/>
                <a:cs typeface="Times" charset="0"/>
              </a:rPr>
              <a:t>Larger % that Hum/SoSci won’t consider Mss. based on OA ETDs</a:t>
            </a:r>
            <a:endParaRPr lang="en-US" dirty="0">
              <a:latin typeface="Times" charset="0"/>
              <a:ea typeface="ＭＳ Ｐゴシック" charset="0"/>
              <a:cs typeface="Times"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870925-A119-1447-B92D-DEEED11A4605}" type="slidenum">
              <a:rPr lang="en-US" sz="1200">
                <a:latin typeface="Calibri" charset="0"/>
              </a:rPr>
              <a:pPr eaLnBrk="1" hangingPunct="1"/>
              <a:t>26</a:t>
            </a:fld>
            <a:endParaRPr lang="en-US" sz="1200" dirty="0">
              <a:latin typeface="Calibri" charset="0"/>
            </a:endParaRPr>
          </a:p>
        </p:txBody>
      </p:sp>
      <p:sp>
        <p:nvSpPr>
          <p:cNvPr id="2" name="Date Placeholder 1"/>
          <p:cNvSpPr>
            <a:spLocks noGrp="1"/>
          </p:cNvSpPr>
          <p:nvPr>
            <p:ph type="dt" idx="10"/>
          </p:nvPr>
        </p:nvSpPr>
        <p:spPr/>
        <p:txBody>
          <a:bodyPr/>
          <a:lstStyle/>
          <a:p>
            <a:fld id="{9CC22D9E-064B-3D44-9B71-F033D315EA91}"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670126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27</a:t>
            </a:fld>
            <a:endParaRPr lang="en-US" sz="1200" dirty="0">
              <a:latin typeface="Calibri" charset="0"/>
            </a:endParaRPr>
          </a:p>
        </p:txBody>
      </p:sp>
      <p:sp>
        <p:nvSpPr>
          <p:cNvPr id="2" name="Date Placeholder 1"/>
          <p:cNvSpPr>
            <a:spLocks noGrp="1"/>
          </p:cNvSpPr>
          <p:nvPr>
            <p:ph type="dt" idx="10"/>
          </p:nvPr>
        </p:nvSpPr>
        <p:spPr/>
        <p:txBody>
          <a:bodyPr/>
          <a:lstStyle/>
          <a:p>
            <a:fld id="{CC6DFB41-0D29-9949-898A-EA05EB424383}"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539688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AAFD0A-5296-014F-92B8-D4FF0048B4C8}" type="slidenum">
              <a:rPr lang="en-US" sz="1200">
                <a:latin typeface="Calibri" charset="0"/>
              </a:rPr>
              <a:pPr eaLnBrk="1" hangingPunct="1"/>
              <a:t>28</a:t>
            </a:fld>
            <a:endParaRPr lang="en-US" sz="1200" dirty="0">
              <a:latin typeface="Calibri" charset="0"/>
            </a:endParaRPr>
          </a:p>
        </p:txBody>
      </p:sp>
      <p:sp>
        <p:nvSpPr>
          <p:cNvPr id="2" name="Date Placeholder 1"/>
          <p:cNvSpPr>
            <a:spLocks noGrp="1"/>
          </p:cNvSpPr>
          <p:nvPr>
            <p:ph type="dt" idx="10"/>
          </p:nvPr>
        </p:nvSpPr>
        <p:spPr/>
        <p:txBody>
          <a:bodyPr/>
          <a:lstStyle/>
          <a:p>
            <a:fld id="{15AD6A4F-3EF7-1442-9D73-2A5675F3FFE8}"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1853346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While more Science editors always welcome OA ETD-based articles, the So Sci and Hum editors are actually more accepting overall of OA ETD-based </a:t>
            </a:r>
            <a:r>
              <a:rPr lang="en-US" dirty="0" smtClean="0">
                <a:latin typeface="Times" charset="0"/>
                <a:ea typeface="ＭＳ Ｐゴシック" charset="0"/>
                <a:cs typeface="Times" charset="0"/>
              </a:rPr>
              <a:t>articles. </a:t>
            </a:r>
            <a:endParaRPr lang="en-US" dirty="0">
              <a:latin typeface="Times" charset="0"/>
              <a:ea typeface="ＭＳ Ｐゴシック" charset="0"/>
              <a:cs typeface="Times" charset="0"/>
            </a:endParaRP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DC8CFE-2FE3-2949-92A9-859A9176D5E3}" type="slidenum">
              <a:rPr lang="en-US" sz="1200">
                <a:latin typeface="Calibri" charset="0"/>
              </a:rPr>
              <a:pPr eaLnBrk="1" hangingPunct="1"/>
              <a:t>29</a:t>
            </a:fld>
            <a:endParaRPr lang="en-US" sz="1200" dirty="0">
              <a:latin typeface="Calibri" charset="0"/>
            </a:endParaRPr>
          </a:p>
        </p:txBody>
      </p:sp>
      <p:sp>
        <p:nvSpPr>
          <p:cNvPr id="2" name="Date Placeholder 1"/>
          <p:cNvSpPr>
            <a:spLocks noGrp="1"/>
          </p:cNvSpPr>
          <p:nvPr>
            <p:ph type="dt" idx="10"/>
          </p:nvPr>
        </p:nvSpPr>
        <p:spPr/>
        <p:txBody>
          <a:bodyPr/>
          <a:lstStyle/>
          <a:p>
            <a:fld id="{2647420D-6995-804B-81BF-9A8DC9A55174}" type="datetime1">
              <a:rPr lang="en-US" smtClean="0"/>
              <a:t>3/31/16</a:t>
            </a:fld>
            <a:endParaRPr lang="en-US" dirty="0"/>
          </a:p>
        </p:txBody>
      </p:sp>
      <p:sp>
        <p:nvSpPr>
          <p:cNvPr id="4" name="Footer Placeholder 3"/>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944245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Add to the traditional goals the goals of ETDs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Some institutions</a:t>
            </a:r>
            <a:r>
              <a:rPr lang="en-US" sz="1200" kern="1200" baseline="0" dirty="0" smtClean="0">
                <a:solidFill>
                  <a:schemeClr val="tx1"/>
                </a:solidFill>
                <a:effectLst/>
                <a:latin typeface="+mn-lt"/>
                <a:ea typeface="+mn-ea"/>
                <a:cs typeface="+mn-cs"/>
              </a:rPr>
              <a:t> require </a:t>
            </a:r>
            <a:r>
              <a:rPr lang="en-US" i="1" dirty="0" smtClean="0"/>
              <a:t>Self-contained, so as to avoid dead links</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ETDs easily include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enhanced non-textual content such as video, audio, executable programs, modeling, and interactivity, still mostly used as supporting evidence for findings.</a:t>
            </a:r>
          </a:p>
          <a:p>
            <a:r>
              <a:rPr lang="en-US" baseline="0" dirty="0" smtClean="0"/>
              <a:t>Technical Opportunities and Human Realities for Dissertations in The Future” in </a:t>
            </a:r>
            <a:r>
              <a:rPr lang="en-US" sz="1200" kern="1200" dirty="0" smtClean="0">
                <a:solidFill>
                  <a:schemeClr val="tx1"/>
                </a:solidFill>
                <a:effectLst/>
                <a:latin typeface="+mn-lt"/>
                <a:ea typeface="+mn-ea"/>
                <a:cs typeface="+mn-cs"/>
              </a:rPr>
              <a:t>CGS Future of the Dissertation Workshop</a:t>
            </a:r>
            <a:r>
              <a:rPr lang="en-US" sz="1200" kern="1200" baseline="0" dirty="0" smtClean="0">
                <a:solidFill>
                  <a:schemeClr val="tx1"/>
                </a:solidFill>
                <a:effectLst/>
                <a:latin typeface="+mn-lt"/>
                <a:ea typeface="+mn-ea"/>
                <a:cs typeface="+mn-cs"/>
              </a:rPr>
              <a:t> (1/28/16) </a:t>
            </a:r>
            <a:r>
              <a:rPr lang="en-US" sz="1200" kern="1200" dirty="0" smtClean="0">
                <a:solidFill>
                  <a:schemeClr val="tx1"/>
                </a:solidFill>
                <a:effectLst/>
                <a:latin typeface="+mn-lt"/>
                <a:ea typeface="+mn-ea"/>
                <a:cs typeface="+mn-cs"/>
              </a:rPr>
              <a:t>http://cgsnet.org/cgs-future-dissertation-workshop</a:t>
            </a:r>
            <a:r>
              <a:rPr lang="en-US" dirty="0" smtClean="0">
                <a:effectLst/>
              </a:rPr>
              <a:t> </a:t>
            </a:r>
            <a:endParaRPr lang="en-US" dirty="0" smtClean="0"/>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3</a:t>
            </a:fld>
            <a:endParaRPr lang="en-US" dirty="0"/>
          </a:p>
        </p:txBody>
      </p:sp>
      <p:sp>
        <p:nvSpPr>
          <p:cNvPr id="5" name="Date Placeholder 4"/>
          <p:cNvSpPr>
            <a:spLocks noGrp="1"/>
          </p:cNvSpPr>
          <p:nvPr>
            <p:ph type="dt" idx="11"/>
          </p:nvPr>
        </p:nvSpPr>
        <p:spPr/>
        <p:txBody>
          <a:bodyPr/>
          <a:lstStyle/>
          <a:p>
            <a:fld id="{6F6E15CE-76C9-3546-A623-AA47736D9603}"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2208002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r>
              <a:rPr lang="en-US" dirty="0" smtClean="0">
                <a:latin typeface="Times" charset="0"/>
                <a:ea typeface="ＭＳ Ｐゴシック" charset="0"/>
                <a:cs typeface="Times" charset="0"/>
              </a:rPr>
              <a:t>Most survey respondents will</a:t>
            </a:r>
            <a:r>
              <a:rPr lang="en-US" sz="1200" dirty="0" smtClean="0">
                <a:latin typeface="Times" charset="0"/>
                <a:ea typeface="ＭＳ Ｐゴシック" charset="0"/>
                <a:cs typeface="Times" charset="0"/>
              </a:rPr>
              <a:t> consider publications based on openly accessible ETDs.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However, in the particulars, Uni Presses and J eds vary among </a:t>
            </a:r>
            <a:r>
              <a:rPr lang="en-US" dirty="0" smtClean="0">
                <a:latin typeface="Times" charset="0"/>
                <a:ea typeface="ＭＳ Ｐゴシック" charset="0"/>
                <a:cs typeface="Times" charset="0"/>
              </a:rPr>
              <a:t>the options the survey offered.</a:t>
            </a:r>
            <a:endParaRPr lang="en-US" dirty="0">
              <a:latin typeface="Times" charset="0"/>
              <a:ea typeface="ＭＳ Ｐゴシック" charset="0"/>
              <a:cs typeface="Times" charset="0"/>
            </a:endParaRP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Among the So Sci/Hum survey respondents, the option to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Considered ONLY IF the ETD has access limited to the campus or institution where it was completed</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was </a:t>
            </a:r>
            <a:r>
              <a:rPr lang="en-US" i="1" dirty="0">
                <a:latin typeface="Times" charset="0"/>
                <a:ea typeface="ＭＳ Ｐゴシック" charset="0"/>
                <a:cs typeface="Times" charset="0"/>
              </a:rPr>
              <a:t>never</a:t>
            </a:r>
            <a:r>
              <a:rPr lang="en-US" dirty="0">
                <a:latin typeface="Times" charset="0"/>
                <a:ea typeface="ＭＳ Ｐゴシック" charset="0"/>
                <a:cs typeface="Times" charset="0"/>
              </a:rPr>
              <a:t> selected by journal editors. About 3% of the university presses directors prefer ETDs to have access restricted to the home institutions and only 2% of the science editors do.</a:t>
            </a:r>
            <a:br>
              <a:rPr lang="en-US" dirty="0">
                <a:latin typeface="Times" charset="0"/>
                <a:ea typeface="ＭＳ Ｐゴシック" charset="0"/>
                <a:cs typeface="Times" charset="0"/>
              </a:rPr>
            </a:br>
            <a:r>
              <a:rPr lang="en-US" sz="1400" dirty="0">
                <a:latin typeface="Times" charset="0"/>
                <a:ea typeface="ＭＳ Ｐゴシック" charset="0"/>
                <a:cs typeface="Times" charset="0"/>
              </a:rPr>
              <a:t/>
            </a:r>
            <a:br>
              <a:rPr lang="en-US" sz="14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782BD0-BD86-6C4A-8676-FF9D2BD517E2}" type="slidenum">
              <a:rPr lang="en-US" sz="1200">
                <a:latin typeface="Calibri" charset="0"/>
              </a:rPr>
              <a:pPr eaLnBrk="1" hangingPunct="1"/>
              <a:t>30</a:t>
            </a:fld>
            <a:endParaRPr lang="en-US" sz="1200" dirty="0">
              <a:latin typeface="Calibri" charset="0"/>
            </a:endParaRPr>
          </a:p>
        </p:txBody>
      </p:sp>
      <p:sp>
        <p:nvSpPr>
          <p:cNvPr id="2" name="Date Placeholder 1"/>
          <p:cNvSpPr>
            <a:spLocks noGrp="1"/>
          </p:cNvSpPr>
          <p:nvPr>
            <p:ph type="dt" idx="10"/>
          </p:nvPr>
        </p:nvSpPr>
        <p:spPr/>
        <p:txBody>
          <a:bodyPr/>
          <a:lstStyle/>
          <a:p>
            <a:fld id="{7FF30C50-5F4C-DF42-9A54-D5E3B12DADED}" type="datetime1">
              <a:rPr lang="en-US" smtClean="0"/>
              <a:t>3/31/16</a:t>
            </a:fld>
            <a:endParaRPr lang="en-US" dirty="0"/>
          </a:p>
        </p:txBody>
      </p:sp>
      <p:sp>
        <p:nvSpPr>
          <p:cNvPr id="4" name="Footer Placeholder 3"/>
          <p:cNvSpPr>
            <a:spLocks noGrp="1"/>
          </p:cNvSpPr>
          <p:nvPr>
            <p:ph type="ftr" sz="quarter" idx="11"/>
          </p:nvPr>
        </p:nvSpPr>
        <p:spPr/>
        <p:txBody>
          <a:bodyPr/>
          <a:lstStyle/>
          <a:p>
            <a:r>
              <a:rPr lang="en-US" smtClean="0"/>
              <a:t>McMillan4Kennesaw.pptx</a:t>
            </a:r>
            <a:endParaRPr lang="en-US" dirty="0"/>
          </a:p>
        </p:txBody>
      </p:sp>
    </p:spTree>
    <p:extLst>
      <p:ext uri="{BB962C8B-B14F-4D97-AF65-F5344CB8AC3E}">
        <p14:creationId xmlns:p14="http://schemas.microsoft.com/office/powerpoint/2010/main" val="908241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dirty="0" smtClean="0"/>
              <a:t>Which journals do you want to publish your articles? </a:t>
            </a:r>
          </a:p>
          <a:p>
            <a:endParaRPr lang="en-US" dirty="0" smtClean="0"/>
          </a:p>
          <a:p>
            <a:r>
              <a:rPr lang="en-US" dirty="0" smtClean="0"/>
              <a:t>Q how many of you</a:t>
            </a:r>
            <a:r>
              <a:rPr lang="en-US" baseline="0" dirty="0" smtClean="0"/>
              <a:t> are familiar with Sherpa/Romeo: open access DB of journals’ and pub’rs policies</a:t>
            </a:r>
            <a:endParaRPr lang="en-US" dirty="0"/>
          </a:p>
        </p:txBody>
      </p:sp>
      <p:sp>
        <p:nvSpPr>
          <p:cNvPr id="4" name="Date Placeholder 3"/>
          <p:cNvSpPr>
            <a:spLocks noGrp="1"/>
          </p:cNvSpPr>
          <p:nvPr>
            <p:ph type="dt" idx="10"/>
          </p:nvPr>
        </p:nvSpPr>
        <p:spPr/>
        <p:txBody>
          <a:bodyPr/>
          <a:lstStyle/>
          <a:p>
            <a:fld id="{04134C9D-4709-464F-96A2-B77E7B3E7472}" type="datetime1">
              <a:rPr lang="en-US" smtClean="0"/>
              <a:t>3/31/16</a:t>
            </a:fld>
            <a:endParaRPr lang="en-US" dirty="0"/>
          </a:p>
        </p:txBody>
      </p:sp>
      <p:sp>
        <p:nvSpPr>
          <p:cNvPr id="5" name="Slide Number Placeholder 4"/>
          <p:cNvSpPr>
            <a:spLocks noGrp="1"/>
          </p:cNvSpPr>
          <p:nvPr>
            <p:ph type="sldNum" sz="quarter" idx="11"/>
          </p:nvPr>
        </p:nvSpPr>
        <p:spPr/>
        <p:txBody>
          <a:bodyPr/>
          <a:lstStyle/>
          <a:p>
            <a:fld id="{8E9D03F5-16A9-E14A-A500-3B2B403594B6}" type="slidenum">
              <a:rPr lang="en-US" smtClean="0"/>
              <a:t>31</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8435974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University press editors are generally invested in the book as an entity unto itself Just as theses covers are radically different, the content</a:t>
            </a:r>
            <a:r>
              <a:rPr lang="en-US" baseline="0" dirty="0" smtClean="0"/>
              <a:t> of these two works is radically different. It began as a </a:t>
            </a:r>
            <a:r>
              <a:rPr lang="en-US" dirty="0" smtClean="0"/>
              <a:t>publicly available but very traditional traditional WVU ETD that became a popular book available on Amazon and from the author’s website.</a:t>
            </a:r>
          </a:p>
          <a:p>
            <a:r>
              <a:rPr lang="en-US" dirty="0" smtClean="0"/>
              <a:t>	</a:t>
            </a:r>
            <a:r>
              <a:rPr lang="en-US" baseline="0" dirty="0" smtClean="0"/>
              <a:t>	Bringing Down the Mountains by Shirley Stewart Burns</a:t>
            </a:r>
            <a:endParaRPr lang="en-US" dirty="0" smtClean="0"/>
          </a:p>
          <a:p>
            <a:endParaRPr lang="en-US" dirty="0" smtClean="0"/>
          </a:p>
          <a:p>
            <a:r>
              <a:rPr lang="en-US" dirty="0" smtClean="0"/>
              <a:t>“</a:t>
            </a:r>
            <a:r>
              <a:rPr lang="en-US" sz="1200" kern="1200" dirty="0" smtClean="0">
                <a:solidFill>
                  <a:schemeClr val="tx1"/>
                </a:solidFill>
                <a:effectLst/>
                <a:latin typeface="+mn-lt"/>
                <a:ea typeface="+mn-ea"/>
                <a:cs typeface="+mn-cs"/>
              </a:rPr>
              <a:t>None of the university press editors with whom I spoke actually compare book manuscripts to the dissertations on which they are based when assessing book manuscripts. On the contrary, when I asked editors who said they demanded revisions how they knew if a thesis had been revised, nearly all professed to rely exclusively on the book proposal and their own judgment.”</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r>
              <a:rPr lang="en-US" sz="1600" dirty="0" smtClean="0"/>
              <a:t>Audrey Truschke, Mellon Postdoctoral Fellow 	</a:t>
            </a:r>
            <a:r>
              <a:rPr lang="en-US" sz="1600" u="sng" dirty="0" smtClean="0">
                <a:hlinkClick r:id="rId3"/>
              </a:rPr>
              <a:t>http://dissertationreviews.org/archives/11904</a:t>
            </a:r>
            <a:endParaRPr lang="en-US" sz="1600"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32</a:t>
            </a:fld>
            <a:endParaRPr lang="en-US" dirty="0"/>
          </a:p>
        </p:txBody>
      </p:sp>
      <p:sp>
        <p:nvSpPr>
          <p:cNvPr id="5" name="Date Placeholder 4"/>
          <p:cNvSpPr>
            <a:spLocks noGrp="1"/>
          </p:cNvSpPr>
          <p:nvPr>
            <p:ph type="dt" idx="11"/>
          </p:nvPr>
        </p:nvSpPr>
        <p:spPr/>
        <p:txBody>
          <a:bodyPr/>
          <a:lstStyle/>
          <a:p>
            <a:fld id="{89288610-D44F-324C-AFE8-967D27EC62D5}"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20908961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[Dissertation Reviews survey followed by}	8 Interviews North American academic presses </a:t>
            </a:r>
          </a:p>
          <a:p>
            <a:pPr lvl="1"/>
            <a:r>
              <a:rPr lang="en-US" dirty="0" smtClean="0"/>
              <a:t>Audrey Truschke,</a:t>
            </a:r>
            <a:r>
              <a:rPr lang="en-US" baseline="0" dirty="0" smtClean="0"/>
              <a:t> </a:t>
            </a:r>
            <a:r>
              <a:rPr lang="en-US" dirty="0" smtClean="0"/>
              <a:t>Andrew W. Mellon Postdoctoral Fellow 	</a:t>
            </a:r>
            <a:r>
              <a:rPr lang="en-US" sz="1200" u="sng" kern="1200" dirty="0" smtClean="0">
                <a:solidFill>
                  <a:schemeClr val="tx1"/>
                </a:solidFill>
                <a:effectLst/>
                <a:latin typeface="+mn-lt"/>
                <a:ea typeface="+mn-ea"/>
                <a:cs typeface="+mn-cs"/>
                <a:hlinkClick r:id="rId3"/>
              </a:rPr>
              <a:t>http://dissertationreviews.org/archives/11904</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asked what they look for in a good first book based on a dissertation, university press editors give a fairly consistent set of responses. They want a book with a fresh and compelling argument, perhaps something counter-intuitive that takes the reader in an unexpected direction. As Ken Wissoker, Editorial Director at </a:t>
            </a:r>
            <a:r>
              <a:rPr lang="en-US" sz="1200" b="1" kern="1200" dirty="0" smtClean="0">
                <a:solidFill>
                  <a:schemeClr val="tx1"/>
                </a:solidFill>
                <a:effectLst/>
                <a:latin typeface="+mn-lt"/>
                <a:ea typeface="+mn-ea"/>
                <a:cs typeface="+mn-cs"/>
              </a:rPr>
              <a:t>Duke University Press</a:t>
            </a:r>
            <a:r>
              <a:rPr lang="en-US" sz="1200" kern="1200" dirty="0" smtClean="0">
                <a:solidFill>
                  <a:schemeClr val="tx1"/>
                </a:solidFill>
                <a:effectLst/>
                <a:latin typeface="+mn-lt"/>
                <a:ea typeface="+mn-ea"/>
                <a:cs typeface="+mn-cs"/>
              </a:rPr>
              <a:t>, puts it, he is “looking for something that is going to do something.” Mary Francis, Executive Editor at the </a:t>
            </a:r>
            <a:r>
              <a:rPr lang="en-US" sz="1200" b="1" kern="1200" dirty="0" smtClean="0">
                <a:solidFill>
                  <a:schemeClr val="tx1"/>
                </a:solidFill>
                <a:effectLst/>
                <a:latin typeface="+mn-lt"/>
                <a:ea typeface="+mn-ea"/>
                <a:cs typeface="+mn-cs"/>
              </a:rPr>
              <a:t>University of California Press</a:t>
            </a:r>
            <a:r>
              <a:rPr lang="en-US" sz="1200" kern="1200" dirty="0" smtClean="0">
                <a:solidFill>
                  <a:schemeClr val="tx1"/>
                </a:solidFill>
                <a:effectLst/>
                <a:latin typeface="+mn-lt"/>
                <a:ea typeface="+mn-ea"/>
                <a:cs typeface="+mn-cs"/>
              </a:rPr>
              <a:t>, seeks “a clear, forceful argument that will change a field.” Acquisitions editors also prize elegant prose and a good narrative that is “engagingly told,” according to Emily Andrew, Senior Editor at the </a:t>
            </a:r>
            <a:r>
              <a:rPr lang="en-US" sz="1200" b="1" kern="1200" dirty="0" smtClean="0">
                <a:solidFill>
                  <a:schemeClr val="tx1"/>
                </a:solidFill>
                <a:effectLst/>
                <a:latin typeface="+mn-lt"/>
                <a:ea typeface="+mn-ea"/>
                <a:cs typeface="+mn-cs"/>
              </a:rPr>
              <a:t>University of British Columbia Press</a:t>
            </a:r>
            <a:r>
              <a:rPr lang="en-US" sz="1200" kern="1200" dirty="0" smtClean="0">
                <a:solidFill>
                  <a:schemeClr val="tx1"/>
                </a:solidFill>
                <a:effectLst/>
                <a:latin typeface="+mn-lt"/>
                <a:ea typeface="+mn-ea"/>
                <a:cs typeface="+mn-cs"/>
              </a:rPr>
              <a:t>.”		“All the university presses that I contacted currently accept first books that are revised dissertations and plan to continue doing so.”		“At least one acquisitions editor acknowledged that she frequently relies on senior scholars to recommend junior academics whose work is worthy of publishing attention. Senior scholars also wield influence by serving as editors of book series focused on specific topics. Academia is a social place, and who one knows can be critical for publishing."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33</a:t>
            </a:fld>
            <a:endParaRPr lang="en-US" dirty="0"/>
          </a:p>
        </p:txBody>
      </p:sp>
      <p:sp>
        <p:nvSpPr>
          <p:cNvPr id="5" name="Date Placeholder 4"/>
          <p:cNvSpPr>
            <a:spLocks noGrp="1"/>
          </p:cNvSpPr>
          <p:nvPr>
            <p:ph type="dt" idx="11"/>
          </p:nvPr>
        </p:nvSpPr>
        <p:spPr/>
        <p:txBody>
          <a:bodyPr/>
          <a:lstStyle/>
          <a:p>
            <a:fld id="{761DE577-A854-E842-A406-B847C67B4D5A}"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21242126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t>Truschke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To Embargo or Not to Embargo? Strategically Disseminating The Dissertation  </a:t>
            </a:r>
            <a:r>
              <a:rPr lang="en-US" dirty="0" smtClean="0"/>
              <a:t>http://dissertationreviews.org/archives</a:t>
            </a:r>
            <a:r>
              <a:rPr lang="en-US" b="1" dirty="0" smtClean="0"/>
              <a:t>/11995</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Make it easily findable and accessible by others searching for scholarship on a particular topic</a:t>
            </a:r>
          </a:p>
          <a:p>
            <a:r>
              <a:rPr lang="en-US" dirty="0" smtClean="0"/>
              <a:t>Visibility of early career scholars</a:t>
            </a:r>
          </a:p>
          <a:p>
            <a:pPr lvl="1"/>
            <a:r>
              <a:rPr lang="en-US" dirty="0" smtClean="0"/>
              <a:t>Cultivate a significant scholarly profile</a:t>
            </a:r>
          </a:p>
          <a:p>
            <a:pPr lvl="1"/>
            <a:r>
              <a:rPr lang="en-US" dirty="0" smtClean="0"/>
              <a:t>Garner additional readers, feedback</a:t>
            </a:r>
          </a:p>
          <a:p>
            <a:r>
              <a:rPr lang="en-US" dirty="0" smtClean="0"/>
              <a:t>Professional opportunities </a:t>
            </a:r>
          </a:p>
          <a:p>
            <a:pPr lvl="1"/>
            <a:r>
              <a:rPr lang="en-US" dirty="0" smtClean="0"/>
              <a:t>Networking</a:t>
            </a:r>
          </a:p>
          <a:p>
            <a:pPr lvl="1"/>
            <a:r>
              <a:rPr lang="en-US" dirty="0" smtClean="0"/>
              <a:t>Publishing prospects: Harvard Press acquisitions editor: “If you can’t find it, you can’t sign it.”</a:t>
            </a:r>
          </a:p>
          <a:p>
            <a:pPr lvl="1"/>
            <a:r>
              <a:rPr lang="en-US" dirty="0" smtClean="0"/>
              <a:t>Invited lectures </a:t>
            </a:r>
          </a:p>
          <a:p>
            <a:r>
              <a:rPr lang="en-US" dirty="0" smtClean="0"/>
              <a:t>Inherent value in openly sharing scholarly work</a:t>
            </a:r>
          </a:p>
          <a:p>
            <a:pPr lvl="1"/>
            <a:r>
              <a:rPr lang="en-US" dirty="0" smtClean="0"/>
              <a:t>Scholars working outside the formal Western academy</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34</a:t>
            </a:fld>
            <a:endParaRPr lang="en-US" dirty="0"/>
          </a:p>
        </p:txBody>
      </p:sp>
      <p:sp>
        <p:nvSpPr>
          <p:cNvPr id="5" name="Date Placeholder 4"/>
          <p:cNvSpPr>
            <a:spLocks noGrp="1"/>
          </p:cNvSpPr>
          <p:nvPr>
            <p:ph type="dt" idx="11"/>
          </p:nvPr>
        </p:nvSpPr>
        <p:spPr/>
        <p:txBody>
          <a:bodyPr/>
          <a:lstStyle/>
          <a:p>
            <a:fld id="{BDE96AC1-0B0D-BC44-B2A8-75888BE8AA4F}"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2517812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35</a:t>
            </a:fld>
            <a:endParaRPr lang="en-US" dirty="0"/>
          </a:p>
        </p:txBody>
      </p:sp>
      <p:sp>
        <p:nvSpPr>
          <p:cNvPr id="5" name="Date Placeholder 4"/>
          <p:cNvSpPr>
            <a:spLocks noGrp="1"/>
          </p:cNvSpPr>
          <p:nvPr>
            <p:ph type="dt" idx="11"/>
          </p:nvPr>
        </p:nvSpPr>
        <p:spPr/>
        <p:txBody>
          <a:bodyPr/>
          <a:lstStyle/>
          <a:p>
            <a:fld id="{1A1E8863-E88B-814E-8877-920513BBFBC4}"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2208002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36</a:t>
            </a:fld>
            <a:endParaRPr lang="en-US" dirty="0"/>
          </a:p>
        </p:txBody>
      </p:sp>
      <p:sp>
        <p:nvSpPr>
          <p:cNvPr id="5" name="Date Placeholder 4"/>
          <p:cNvSpPr>
            <a:spLocks noGrp="1"/>
          </p:cNvSpPr>
          <p:nvPr>
            <p:ph type="dt" idx="11"/>
          </p:nvPr>
        </p:nvSpPr>
        <p:spPr/>
        <p:txBody>
          <a:bodyPr/>
          <a:lstStyle/>
          <a:p>
            <a:fld id="{A9D689E8-3085-A644-9CBA-4184A0813001}"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20931838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Coal Country, Bringing Down the Mountains: http://www.shirleystewartburns.com/books</a:t>
            </a:r>
          </a:p>
          <a:p>
            <a:r>
              <a:rPr lang="en-US" dirty="0" smtClean="0"/>
              <a:t>	powerful documentary film on which it is based MTR</a:t>
            </a:r>
          </a:p>
          <a:p>
            <a:r>
              <a:rPr lang="en-US" dirty="0" smtClean="0"/>
              <a:t>	Writing/publications:</a:t>
            </a:r>
            <a:r>
              <a:rPr lang="en-US" baseline="0" dirty="0" smtClean="0"/>
              <a:t> http://www.shirleystewartburns.com/publications</a:t>
            </a:r>
          </a:p>
          <a:p>
            <a:r>
              <a:rPr lang="en-US" dirty="0" smtClean="0"/>
              <a:t>Dr. Burns was also a co-editor, with Kentucky author Silas House and filmmaker Mari-Lynn Evans, of </a:t>
            </a:r>
            <a:r>
              <a:rPr lang="en-US" i="1" dirty="0" smtClean="0"/>
              <a:t>Coal Country</a:t>
            </a:r>
            <a:r>
              <a:rPr lang="en-US" dirty="0" smtClean="0"/>
              <a:t> (2009), a companion book for the nationally recognized feature-length film of the same name.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Helen J. Burgess is a member of the Department of English at the University of Maryland Baltimore County and is coauthor of Red Planet: Scientific and Cultural Encounters with Mars, also published by the University of Pennsylvania Press.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Highways of the Mind was</a:t>
            </a:r>
            <a:r>
              <a:rPr lang="en-US" baseline="0" dirty="0" smtClean="0"/>
              <a:t> a dissertation by Helen J. Burgess that is available as a PDF and as a website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Highways of the Mind: http://www.upenn.edu/pennpress/book/15287.html</a:t>
            </a:r>
          </a:p>
          <a:p>
            <a:r>
              <a:rPr lang="en-US" dirty="0" smtClean="0"/>
              <a:t>	Biofutures: http://www.upenn.edu/pennpress/book/14457.html</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37</a:t>
            </a:fld>
            <a:endParaRPr lang="en-US" dirty="0"/>
          </a:p>
        </p:txBody>
      </p:sp>
      <p:sp>
        <p:nvSpPr>
          <p:cNvPr id="5" name="Date Placeholder 4"/>
          <p:cNvSpPr>
            <a:spLocks noGrp="1"/>
          </p:cNvSpPr>
          <p:nvPr>
            <p:ph type="dt" idx="11"/>
          </p:nvPr>
        </p:nvSpPr>
        <p:spPr/>
        <p:txBody>
          <a:bodyPr/>
          <a:lstStyle/>
          <a:p>
            <a:fld id="{53F84402-0602-2F42-A07D-518A588EEA84}"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9490812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Additional References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hlinkClick r:id="rId3"/>
              </a:rPr>
              <a:t>Revising the Terrible, Horrible, No Good, Very Bad Dissertation</a:t>
            </a:r>
            <a:r>
              <a:rPr lang="en-US" dirty="0" smtClean="0"/>
              <a:t>, by </a:t>
            </a:r>
            <a:r>
              <a:rPr lang="en-US" i="1" dirty="0" smtClean="0"/>
              <a:t>Rachel Herrmann, </a:t>
            </a:r>
            <a:r>
              <a:rPr lang="en-US" dirty="0" smtClean="0"/>
              <a:t>CHE: Academe Today, 3/29/16.</a:t>
            </a:r>
          </a:p>
          <a:p>
            <a:pPr lvl="1"/>
            <a:r>
              <a:rPr lang="en-US" dirty="0" smtClean="0"/>
              <a:t>A book does not just emerge fully grown from the ugly chrysalis of the dissertation. </a:t>
            </a:r>
          </a:p>
          <a:p>
            <a:r>
              <a:rPr lang="en-US" dirty="0" smtClean="0"/>
              <a:t>One Size Does Not Fit All: ETD Submission of Creative Works, by Renee E. Babcock, US ETDA, 2015. https://conferences.tdl.org/usetda/index.php/USETDA/USETDA2015/paper/view/791</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38</a:t>
            </a:fld>
            <a:endParaRPr lang="en-US" dirty="0"/>
          </a:p>
        </p:txBody>
      </p:sp>
      <p:sp>
        <p:nvSpPr>
          <p:cNvPr id="5" name="Date Placeholder 4"/>
          <p:cNvSpPr>
            <a:spLocks noGrp="1"/>
          </p:cNvSpPr>
          <p:nvPr>
            <p:ph type="dt" idx="11"/>
          </p:nvPr>
        </p:nvSpPr>
        <p:spPr/>
        <p:txBody>
          <a:bodyPr/>
          <a:lstStyle/>
          <a:p>
            <a:fld id="{5E362EB3-72B2-4345-BBBF-32D9829E3F76}"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842155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sz="1200" dirty="0" smtClean="0"/>
              <a:t>Incorporate articles, book chapters, and the like to replace some of the standard chapters --previously published, to be published, or in preparation for submission </a:t>
            </a:r>
          </a:p>
          <a:p>
            <a:pPr marL="171450" indent="-171450">
              <a:buFont typeface="Arial" charset="0"/>
              <a:buChar char="•"/>
            </a:pPr>
            <a:r>
              <a:rPr lang="en-US" sz="1200" dirty="0" smtClean="0"/>
              <a:t>At least one manuscript (i.e., article, chapter) for the Master’s degree, or at least two manuscripts for Doctoral degree. The manuscript(s) should be based on research done at Virginia Tech</a:t>
            </a:r>
          </a:p>
          <a:p>
            <a:pPr marL="171450" indent="-171450">
              <a:buFont typeface="Arial" charset="0"/>
              <a:buChar char="•"/>
            </a:pPr>
            <a:r>
              <a:rPr lang="en-US" sz="1200" dirty="0" smtClean="0"/>
              <a:t>The graduate student is the major contributor and writer of the manuscript(s). In the case of multiple authorship, the contribution of each author is detailed.</a:t>
            </a:r>
          </a:p>
          <a:p>
            <a:pPr marL="171450" indent="-171450">
              <a:buFont typeface="Arial" charset="0"/>
              <a:buChar char="•"/>
            </a:pPr>
            <a:r>
              <a:rPr lang="en-US" sz="1200" dirty="0" smtClean="0"/>
              <a:t>Copyright release for previously published and/or copyrighted material.</a:t>
            </a:r>
          </a:p>
          <a:p>
            <a:pPr marL="171450" indent="-171450">
              <a:buFont typeface="Arial" charset="0"/>
              <a:buChar char="•"/>
            </a:pPr>
            <a:r>
              <a:rPr lang="en-US" sz="1200" dirty="0" smtClean="0"/>
              <a:t>Includes a summary section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As you can see, this still assumes that the ETD is closer to a book than an innovative work that may not be linear and may be interactive. We’ll look at some of these later.</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assessment of the thesis is not based on the number, or on the type of articles, but on the contribution of each article and the scientific contribution of the thesis as a whole. </a:t>
            </a:r>
          </a:p>
          <a:p>
            <a:r>
              <a:rPr lang="en-US" sz="1200" b="0" i="0" u="none" strike="noStrike" kern="1200" baseline="0" dirty="0" smtClean="0">
                <a:solidFill>
                  <a:schemeClr val="tx1"/>
                </a:solidFill>
                <a:latin typeface="+mn-lt"/>
                <a:ea typeface="+mn-ea"/>
                <a:cs typeface="+mn-cs"/>
              </a:rPr>
              <a:t>Hanken University in Helsinki: http://www.hanken.fi/sites/default/files/atoms/files/2015_01_20_composite_thesis_exs15.pdf </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4</a:t>
            </a:fld>
            <a:endParaRPr lang="en-US" dirty="0"/>
          </a:p>
        </p:txBody>
      </p:sp>
      <p:sp>
        <p:nvSpPr>
          <p:cNvPr id="5" name="Date Placeholder 4"/>
          <p:cNvSpPr>
            <a:spLocks noGrp="1"/>
          </p:cNvSpPr>
          <p:nvPr>
            <p:ph type="dt" idx="11"/>
          </p:nvPr>
        </p:nvSpPr>
        <p:spPr/>
        <p:txBody>
          <a:bodyPr/>
          <a:lstStyle/>
          <a:p>
            <a:fld id="{6A0D5136-ECEF-3540-B868-6B5C317F7436}"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181512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“Disseminate knowledge” </a:t>
            </a:r>
          </a:p>
          <a:p>
            <a:pPr lvl="1"/>
            <a:r>
              <a:rPr lang="en-US" dirty="0" smtClean="0"/>
              <a:t>Virginia Tech: http://www.president.vt.edu/about-the-office/mission-vision/index.html</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Washington University </a:t>
            </a:r>
            <a:r>
              <a:rPr lang="en-US" sz="1200" kern="1200" dirty="0" smtClean="0">
                <a:solidFill>
                  <a:schemeClr val="tx1"/>
                </a:solidFill>
                <a:effectLst/>
                <a:latin typeface="+mn-lt"/>
                <a:ea typeface="+mn-ea"/>
                <a:cs typeface="+mn-cs"/>
              </a:rPr>
              <a:t>https://wustl.edu/about/</a:t>
            </a:r>
            <a:endParaRPr lang="en-US" dirty="0" smtClean="0"/>
          </a:p>
          <a:p>
            <a:pPr lvl="1"/>
            <a:r>
              <a:rPr lang="en-US" dirty="0" smtClean="0"/>
              <a:t>George Washington University </a:t>
            </a:r>
            <a:r>
              <a:rPr lang="en-US" sz="1200" kern="1200" dirty="0" smtClean="0">
                <a:solidFill>
                  <a:schemeClr val="tx1"/>
                </a:solidFill>
                <a:effectLst/>
                <a:latin typeface="+mn-lt"/>
                <a:ea typeface="+mn-ea"/>
                <a:cs typeface="+mn-cs"/>
              </a:rPr>
              <a:t>https://www.gwu.edu/~ire/mission_statement.htm</a:t>
            </a:r>
            <a:endParaRPr lang="en-US" dirty="0" smtClean="0"/>
          </a:p>
          <a:p>
            <a:pPr lvl="1"/>
            <a:r>
              <a:rPr lang="en-US" dirty="0" smtClean="0"/>
              <a:t>Indiana University Bloomington </a:t>
            </a:r>
            <a:r>
              <a:rPr lang="en-US" sz="1200" kern="1200" dirty="0" smtClean="0">
                <a:solidFill>
                  <a:schemeClr val="tx1"/>
                </a:solidFill>
                <a:effectLst/>
                <a:latin typeface="+mn-lt"/>
                <a:ea typeface="+mn-ea"/>
                <a:cs typeface="+mn-cs"/>
              </a:rPr>
              <a:t>https://www.indiana.edu/about/mission.html</a:t>
            </a:r>
            <a:endParaRPr lang="en-US" dirty="0" smtClean="0"/>
          </a:p>
          <a:p>
            <a:pPr lvl="1"/>
            <a:r>
              <a:rPr lang="en-US" dirty="0" smtClean="0"/>
              <a:t>University of North Texas </a:t>
            </a:r>
            <a:r>
              <a:rPr lang="en-US" sz="1200" u="sng" kern="1200" dirty="0" smtClean="0">
                <a:solidFill>
                  <a:schemeClr val="tx1"/>
                </a:solidFill>
                <a:effectLst/>
                <a:latin typeface="+mn-lt"/>
                <a:ea typeface="+mn-ea"/>
                <a:cs typeface="+mn-cs"/>
                <a:hlinkClick r:id="rId3"/>
              </a:rPr>
              <a:t>http://www.unt.edu/mission.html</a:t>
            </a:r>
            <a:endParaRPr lang="en-US" dirty="0" smtClean="0"/>
          </a:p>
          <a:p>
            <a:r>
              <a:rPr lang="en-US" dirty="0" smtClean="0"/>
              <a:t>“Free exchange of ideas”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University of Tennessee Knoxville </a:t>
            </a:r>
            <a:r>
              <a:rPr lang="en-US" sz="1200" kern="1200" dirty="0" smtClean="0">
                <a:solidFill>
                  <a:schemeClr val="tx1"/>
                </a:solidFill>
                <a:effectLst/>
                <a:latin typeface="+mn-lt"/>
                <a:ea typeface="+mn-ea"/>
                <a:cs typeface="+mn-cs"/>
              </a:rPr>
              <a:t>http://www.utk.edu/aboutut/vision/</a:t>
            </a:r>
          </a:p>
          <a:p>
            <a:pPr lvl="1"/>
            <a:endParaRPr lang="en-US" dirty="0" smtClean="0"/>
          </a:p>
          <a:p>
            <a:r>
              <a:rPr lang="en-US" dirty="0" smtClean="0"/>
              <a:t>“Advancement of society through</a:t>
            </a:r>
            <a:r>
              <a:rPr lang="is-IS" dirty="0" smtClean="0"/>
              <a:t>… development of new knowledge”</a:t>
            </a:r>
          </a:p>
          <a:p>
            <a:pPr lvl="1"/>
            <a:r>
              <a:rPr lang="is-IS" dirty="0" smtClean="0"/>
              <a:t>University of Texas Austin </a:t>
            </a:r>
            <a:r>
              <a:rPr lang="en-US" sz="1200" kern="1200" dirty="0" smtClean="0">
                <a:solidFill>
                  <a:schemeClr val="tx1"/>
                </a:solidFill>
                <a:effectLst/>
                <a:latin typeface="+mn-lt"/>
                <a:ea typeface="+mn-ea"/>
                <a:cs typeface="+mn-cs"/>
              </a:rPr>
              <a:t>https://www.utexas.edu/about/mission-and-values</a:t>
            </a:r>
            <a:endParaRPr lang="is-IS" dirty="0" smtClean="0"/>
          </a:p>
          <a:p>
            <a:r>
              <a:rPr lang="is-IS" dirty="0" smtClean="0"/>
              <a:t>“A knowledge resource to the public”</a:t>
            </a:r>
          </a:p>
          <a:p>
            <a:pPr marL="457200" marR="0" lvl="1" indent="0" algn="l" defTabSz="914400" rtl="0" eaLnBrk="1" fontAlgn="auto" latinLnBrk="0" hangingPunct="1">
              <a:lnSpc>
                <a:spcPct val="100000"/>
              </a:lnSpc>
              <a:spcBef>
                <a:spcPts val="0"/>
              </a:spcBef>
              <a:spcAft>
                <a:spcPts val="0"/>
              </a:spcAft>
              <a:buClrTx/>
              <a:buSzTx/>
              <a:buFontTx/>
              <a:buNone/>
              <a:tabLst/>
              <a:defRPr/>
            </a:pPr>
            <a:r>
              <a:rPr lang="is-IS" dirty="0" smtClean="0"/>
              <a:t>University of Houston </a:t>
            </a:r>
            <a:r>
              <a:rPr lang="en-US" sz="1200" kern="1200" dirty="0" smtClean="0">
                <a:solidFill>
                  <a:schemeClr val="tx1"/>
                </a:solidFill>
                <a:effectLst/>
                <a:latin typeface="+mn-lt"/>
                <a:ea typeface="+mn-ea"/>
                <a:cs typeface="+mn-cs"/>
              </a:rPr>
              <a:t>http://www.uh.edu/about/mission/</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5</a:t>
            </a:fld>
            <a:endParaRPr lang="en-US" dirty="0"/>
          </a:p>
        </p:txBody>
      </p:sp>
      <p:sp>
        <p:nvSpPr>
          <p:cNvPr id="5" name="Date Placeholder 4"/>
          <p:cNvSpPr>
            <a:spLocks noGrp="1"/>
          </p:cNvSpPr>
          <p:nvPr>
            <p:ph type="dt" idx="11"/>
          </p:nvPr>
        </p:nvSpPr>
        <p:spPr/>
        <p:txBody>
          <a:bodyPr/>
          <a:lstStyle/>
          <a:p>
            <a:fld id="{1D0B0C8D-AC4C-8545-8939-938C7E2CE806}"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37555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 of the biennial surveys:</a:t>
            </a:r>
          </a:p>
          <a:p>
            <a:pPr marL="171450" indent="-171450">
              <a:buFont typeface="Arial" charset="0"/>
              <a:buChar char="•"/>
            </a:pPr>
            <a:r>
              <a:rPr lang="en-US" dirty="0" smtClean="0"/>
              <a:t>Identify general practices of academic institutions worldwide</a:t>
            </a:r>
          </a:p>
          <a:p>
            <a:pPr marL="171450" indent="-171450">
              <a:buFont typeface="Arial" charset="0"/>
              <a:buChar char="•"/>
            </a:pPr>
            <a:r>
              <a:rPr lang="en-US" dirty="0" smtClean="0"/>
              <a:t>Chart the longitudinal progress of ETD initiatives</a:t>
            </a:r>
          </a:p>
          <a:p>
            <a:pPr marL="171450" indent="-171450">
              <a:buFont typeface="Arial" charset="0"/>
              <a:buChar char="•"/>
            </a:pPr>
            <a:r>
              <a:rPr lang="en-US" dirty="0" smtClean="0"/>
              <a:t>Discover any updates and advances in the field. </a:t>
            </a:r>
          </a:p>
          <a:p>
            <a:pPr marL="171450" indent="-171450">
              <a:buFont typeface="Arial" charset="0"/>
              <a:buChar char="•"/>
            </a:pPr>
            <a:endParaRPr lang="en-US" dirty="0" smtClean="0"/>
          </a:p>
          <a:p>
            <a:pPr marL="171450" indent="-171450">
              <a:buFont typeface="Arial" charset="0"/>
              <a:buChar char="•"/>
            </a:pPr>
            <a:r>
              <a:rPr lang="en-US" dirty="0" smtClean="0"/>
              <a:t>298 institutions responded.</a:t>
            </a:r>
            <a:r>
              <a:rPr lang="en-US" baseline="0" dirty="0" smtClean="0"/>
              <a:t> We reached them through ETD G Groups/listservs; CGS and regionals</a:t>
            </a:r>
          </a:p>
          <a:p>
            <a:pPr marL="628650" lvl="1" indent="-171450">
              <a:buFont typeface="Arial" charset="0"/>
              <a:buChar char="•"/>
            </a:pPr>
            <a:r>
              <a:rPr lang="en-US" baseline="0" dirty="0" smtClean="0"/>
              <a:t>85% more than in 2013</a:t>
            </a:r>
          </a:p>
          <a:p>
            <a:pPr marL="628650" lvl="1" indent="-171450">
              <a:buFont typeface="Arial" charset="0"/>
              <a:buChar char="•"/>
            </a:pPr>
            <a:r>
              <a:rPr lang="en-US" baseline="0" dirty="0" smtClean="0"/>
              <a:t>75% N. American institutions</a:t>
            </a:r>
          </a:p>
          <a:p>
            <a:pPr marL="628650" lvl="1" indent="-171450">
              <a:buFont typeface="Arial" charset="0"/>
              <a:buChar char="•"/>
            </a:pPr>
            <a:r>
              <a:rPr lang="en-US" baseline="0" dirty="0" smtClean="0"/>
              <a:t>North America</a:t>
            </a:r>
          </a:p>
          <a:p>
            <a:pPr marL="1085850" lvl="2" indent="-171450">
              <a:buFont typeface="Arial" charset="0"/>
              <a:buChar char="•"/>
            </a:pPr>
            <a:r>
              <a:rPr lang="en-US" baseline="0" dirty="0" smtClean="0"/>
              <a:t>72% only accept ETDs</a:t>
            </a:r>
          </a:p>
          <a:p>
            <a:pPr marL="1085850" lvl="2" indent="-171450">
              <a:buFont typeface="Arial" charset="0"/>
              <a:buChar char="•"/>
            </a:pPr>
            <a:r>
              <a:rPr lang="en-US" baseline="0" dirty="0" smtClean="0"/>
              <a:t>21% accept ETD and Print</a:t>
            </a:r>
          </a:p>
          <a:p>
            <a:pPr marL="1085850" lvl="2" indent="-171450">
              <a:buFont typeface="Arial" charset="0"/>
              <a:buChar char="•"/>
            </a:pPr>
            <a:r>
              <a:rPr lang="en-US" baseline="0" dirty="0" smtClean="0"/>
              <a:t>7% require ETD and print</a:t>
            </a:r>
          </a:p>
          <a:p>
            <a:pPr marL="171450" lvl="0" indent="-171450">
              <a:buFont typeface="Arial" charset="0"/>
              <a:buChar char="•"/>
            </a:pPr>
            <a:r>
              <a:rPr lang="en-US" baseline="0" dirty="0" smtClean="0"/>
              <a:t>I will report International findings when North American responses are very similar. When NoAmer findings are very different from international findings, I will report No Amer findings.</a:t>
            </a:r>
            <a:endParaRPr lang="en-US" dirty="0" smtClean="0"/>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6</a:t>
            </a:fld>
            <a:endParaRPr lang="en-US" dirty="0"/>
          </a:p>
        </p:txBody>
      </p:sp>
      <p:sp>
        <p:nvSpPr>
          <p:cNvPr id="5" name="Date Placeholder 4"/>
          <p:cNvSpPr>
            <a:spLocks noGrp="1"/>
          </p:cNvSpPr>
          <p:nvPr>
            <p:ph type="dt" idx="11"/>
          </p:nvPr>
        </p:nvSpPr>
        <p:spPr/>
        <p:txBody>
          <a:bodyPr/>
          <a:lstStyle/>
          <a:p>
            <a:fld id="{35BE8224-94F4-7147-B9AD-74AF1362AA82}"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203287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Q15-16</a:t>
            </a:r>
            <a:endParaRPr lang="en-US" dirty="0" smtClean="0"/>
          </a:p>
          <a:p>
            <a:r>
              <a:rPr lang="en-US" baseline="0" dirty="0" smtClean="0"/>
              <a:t>Left: topics covered.</a:t>
            </a:r>
          </a:p>
          <a:p>
            <a:endParaRPr lang="en-US" baseline="0" dirty="0" smtClean="0"/>
          </a:p>
          <a:p>
            <a:r>
              <a:rPr lang="en-US" baseline="0" dirty="0" smtClean="0"/>
              <a:t>Right:  who does the training is very different. </a:t>
            </a:r>
          </a:p>
          <a:p>
            <a:r>
              <a:rPr lang="en-US" baseline="0" dirty="0" smtClean="0"/>
              <a:t>	International responses:</a:t>
            </a:r>
          </a:p>
          <a:p>
            <a:pPr marL="1543050" lvl="3" indent="-171450">
              <a:buFont typeface="Arial" charset="0"/>
              <a:buChar char="•"/>
            </a:pPr>
            <a:r>
              <a:rPr lang="en-US" baseline="0" dirty="0" smtClean="0"/>
              <a:t>Library: 57%</a:t>
            </a:r>
          </a:p>
          <a:p>
            <a:pPr marL="1543050" lvl="3" indent="-171450">
              <a:buFont typeface="Arial" charset="0"/>
              <a:buChar char="•"/>
            </a:pPr>
            <a:r>
              <a:rPr lang="en-US" baseline="0" dirty="0" smtClean="0"/>
              <a:t>GS: 25%</a:t>
            </a:r>
          </a:p>
          <a:p>
            <a:pPr marL="1543050" lvl="3" indent="-171450">
              <a:buFont typeface="Arial" charset="0"/>
              <a:buChar char="•"/>
            </a:pPr>
            <a:r>
              <a:rPr lang="en-US" baseline="0" dirty="0" smtClean="0"/>
              <a:t>Other: 18%</a:t>
            </a:r>
          </a:p>
          <a:p>
            <a:endParaRPr lang="en-US" baseline="0" dirty="0" smtClean="0"/>
          </a:p>
        </p:txBody>
      </p:sp>
      <p:sp>
        <p:nvSpPr>
          <p:cNvPr id="4" name="Slide Number Placeholder 3"/>
          <p:cNvSpPr>
            <a:spLocks noGrp="1"/>
          </p:cNvSpPr>
          <p:nvPr>
            <p:ph type="sldNum" sz="quarter" idx="10"/>
          </p:nvPr>
        </p:nvSpPr>
        <p:spPr/>
        <p:txBody>
          <a:bodyPr/>
          <a:lstStyle/>
          <a:p>
            <a:fld id="{1BFC115F-F355-C040-A35D-E2AFFBAD1729}" type="slidenum">
              <a:rPr lang="en-US" smtClean="0"/>
              <a:t>7</a:t>
            </a:fld>
            <a:endParaRPr lang="en-US" dirty="0"/>
          </a:p>
        </p:txBody>
      </p:sp>
      <p:sp>
        <p:nvSpPr>
          <p:cNvPr id="5" name="Date Placeholder 4"/>
          <p:cNvSpPr>
            <a:spLocks noGrp="1"/>
          </p:cNvSpPr>
          <p:nvPr>
            <p:ph type="dt" idx="11"/>
          </p:nvPr>
        </p:nvSpPr>
        <p:spPr/>
        <p:txBody>
          <a:bodyPr/>
          <a:lstStyle/>
          <a:p>
            <a:fld id="{DCBC20B3-B98D-A845-BC9C-4A5BA041DCF0}"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1085827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Q21</a:t>
            </a:r>
          </a:p>
          <a:p>
            <a:r>
              <a:rPr lang="en-US" dirty="0" smtClean="0"/>
              <a:t>55% yes. Chart above shows %</a:t>
            </a:r>
            <a:r>
              <a:rPr lang="en-US" baseline="0" dirty="0" smtClean="0"/>
              <a:t> of responses by continent</a:t>
            </a:r>
            <a:endParaRPr lang="en-US" dirty="0" smtClean="0"/>
          </a:p>
          <a:p>
            <a:r>
              <a:rPr lang="en-US" dirty="0" smtClean="0"/>
              <a:t>45% no</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8</a:t>
            </a:fld>
            <a:endParaRPr lang="en-US" dirty="0"/>
          </a:p>
        </p:txBody>
      </p:sp>
      <p:sp>
        <p:nvSpPr>
          <p:cNvPr id="5" name="Date Placeholder 4"/>
          <p:cNvSpPr>
            <a:spLocks noGrp="1"/>
          </p:cNvSpPr>
          <p:nvPr>
            <p:ph type="dt" idx="11"/>
          </p:nvPr>
        </p:nvSpPr>
        <p:spPr/>
        <p:txBody>
          <a:bodyPr/>
          <a:lstStyle/>
          <a:p>
            <a:fld id="{09C2B741-724C-9D40-968B-53F0B82BE646}"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635325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Q22</a:t>
            </a:r>
          </a:p>
          <a:p>
            <a:r>
              <a:rPr lang="en-US" dirty="0" smtClean="0"/>
              <a:t>Yes: 66%</a:t>
            </a:r>
          </a:p>
          <a:p>
            <a:r>
              <a:rPr lang="en-US" dirty="0" smtClean="0"/>
              <a:t>No: 34%</a:t>
            </a:r>
          </a:p>
          <a:p>
            <a:endParaRPr lang="en-US" dirty="0" smtClean="0"/>
          </a:p>
          <a:p>
            <a:r>
              <a:rPr lang="en-US" baseline="0" dirty="0" smtClean="0"/>
              <a:t>Q20 68% of reporting institutions accept ETDs only if a single file</a:t>
            </a:r>
          </a:p>
          <a:p>
            <a:r>
              <a:rPr lang="en-US" baseline="0" dirty="0" smtClean="0"/>
              <a:t>	32% accept multiple files (103 of 319)</a:t>
            </a:r>
          </a:p>
          <a:p>
            <a:endParaRPr lang="en-US" dirty="0" smtClean="0"/>
          </a:p>
          <a:p>
            <a:r>
              <a:rPr lang="en-US" dirty="0" smtClean="0"/>
              <a:t>Occasionally</a:t>
            </a:r>
            <a:r>
              <a:rPr lang="en-US" baseline="0" dirty="0" smtClean="0"/>
              <a:t> the supplemental file is actually the ETD as we’ll see at the end of this presentation.</a:t>
            </a:r>
          </a:p>
          <a:p>
            <a:endParaRPr lang="en-US" baseline="0" dirty="0" smtClean="0"/>
          </a:p>
          <a:p>
            <a:r>
              <a:rPr lang="en-US" baseline="0" dirty="0" smtClean="0"/>
              <a:t>You may have heard about Renee Babcock’s presentation, “One Size Does not Fit All: ETD Submission of Creative Works” describes UT Austin experiences. (US ETDA 2015)</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9</a:t>
            </a:fld>
            <a:endParaRPr lang="en-US" dirty="0"/>
          </a:p>
        </p:txBody>
      </p:sp>
      <p:sp>
        <p:nvSpPr>
          <p:cNvPr id="5" name="Date Placeholder 4"/>
          <p:cNvSpPr>
            <a:spLocks noGrp="1"/>
          </p:cNvSpPr>
          <p:nvPr>
            <p:ph type="dt" idx="11"/>
          </p:nvPr>
        </p:nvSpPr>
        <p:spPr/>
        <p:txBody>
          <a:bodyPr/>
          <a:lstStyle/>
          <a:p>
            <a:fld id="{0F54B3BD-F277-FE45-B877-804BE4291868}" type="datetime1">
              <a:rPr lang="en-US" smtClean="0"/>
              <a:t>3/31/16</a:t>
            </a:fld>
            <a:endParaRPr lang="en-US" dirty="0"/>
          </a:p>
        </p:txBody>
      </p:sp>
      <p:sp>
        <p:nvSpPr>
          <p:cNvPr id="6" name="Footer Placeholder 5"/>
          <p:cNvSpPr>
            <a:spLocks noGrp="1"/>
          </p:cNvSpPr>
          <p:nvPr>
            <p:ph type="ftr" sz="quarter" idx="12"/>
          </p:nvPr>
        </p:nvSpPr>
        <p:spPr/>
        <p:txBody>
          <a:bodyPr/>
          <a:lstStyle/>
          <a:p>
            <a:r>
              <a:rPr lang="en-US" smtClean="0"/>
              <a:t>McMillan4Kennesaw.pptx</a:t>
            </a:r>
            <a:endParaRPr lang="en-US" dirty="0"/>
          </a:p>
        </p:txBody>
      </p:sp>
    </p:spTree>
    <p:extLst>
      <p:ext uri="{BB962C8B-B14F-4D97-AF65-F5344CB8AC3E}">
        <p14:creationId xmlns:p14="http://schemas.microsoft.com/office/powerpoint/2010/main" val="433619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4">
            <a:lumMod val="50000"/>
          </a:schemeClr>
        </a:solidFill>
        <a:effectLst/>
      </p:bgPr>
    </p:bg>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3FA7CAB-60C7-444B-9575-C5813096A8A3}" type="datetime1">
              <a:rPr lang="en-US" smtClean="0"/>
              <a:t>3/31/16</a:t>
            </a:fld>
            <a:endParaRPr lang="en-US" dirty="0"/>
          </a:p>
        </p:txBody>
      </p:sp>
      <p:sp>
        <p:nvSpPr>
          <p:cNvPr id="5" name="Footer Placeholder 4"/>
          <p:cNvSpPr>
            <a:spLocks noGrp="1"/>
          </p:cNvSpPr>
          <p:nvPr>
            <p:ph type="ftr" sz="quarter" idx="11"/>
          </p:nvPr>
        </p:nvSpPr>
        <p:spPr/>
        <p:txBody>
          <a:bodyPr/>
          <a:lstStyle/>
          <a:p>
            <a:r>
              <a:rPr lang="en-US" smtClean="0"/>
              <a:t>McMillan4Kennesaw.pptx</a:t>
            </a:r>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731103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14C214-9A9D-5F42-AEAB-D084704AFD24}" type="datetime1">
              <a:rPr lang="en-US" smtClean="0"/>
              <a:t>3/31/16</a:t>
            </a:fld>
            <a:endParaRPr lang="en-US" dirty="0"/>
          </a:p>
        </p:txBody>
      </p:sp>
      <p:sp>
        <p:nvSpPr>
          <p:cNvPr id="6" name="Footer Placeholder 5"/>
          <p:cNvSpPr>
            <a:spLocks noGrp="1"/>
          </p:cNvSpPr>
          <p:nvPr>
            <p:ph type="ftr" sz="quarter" idx="11"/>
          </p:nvPr>
        </p:nvSpPr>
        <p:spPr/>
        <p:txBody>
          <a:bodyPr/>
          <a:lstStyle/>
          <a:p>
            <a:r>
              <a:rPr lang="en-US" smtClean="0"/>
              <a:t>McMillan4Kennesaw.pptx</a:t>
            </a:r>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2020750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A38356-288D-6044-B1AE-86C58FB456A4}" type="datetime1">
              <a:rPr lang="en-US" smtClean="0"/>
              <a:t>3/31/16</a:t>
            </a:fld>
            <a:endParaRPr lang="en-US" dirty="0"/>
          </a:p>
        </p:txBody>
      </p:sp>
      <p:sp>
        <p:nvSpPr>
          <p:cNvPr id="6" name="Footer Placeholder 5"/>
          <p:cNvSpPr>
            <a:spLocks noGrp="1"/>
          </p:cNvSpPr>
          <p:nvPr>
            <p:ph type="ftr" sz="quarter" idx="11"/>
          </p:nvPr>
        </p:nvSpPr>
        <p:spPr/>
        <p:txBody>
          <a:bodyPr/>
          <a:lstStyle/>
          <a:p>
            <a:r>
              <a:rPr lang="en-US" smtClean="0"/>
              <a:t>McMillan4Kennesaw.pptx</a:t>
            </a:r>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299372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60E80C-6924-374F-832B-A462D63AD0E2}" type="datetime1">
              <a:rPr lang="en-US" smtClean="0"/>
              <a:t>3/31/16</a:t>
            </a:fld>
            <a:endParaRPr lang="en-US" dirty="0"/>
          </a:p>
        </p:txBody>
      </p:sp>
      <p:sp>
        <p:nvSpPr>
          <p:cNvPr id="6" name="Footer Placeholder 5"/>
          <p:cNvSpPr>
            <a:spLocks noGrp="1"/>
          </p:cNvSpPr>
          <p:nvPr>
            <p:ph type="ftr" sz="quarter" idx="11"/>
          </p:nvPr>
        </p:nvSpPr>
        <p:spPr/>
        <p:txBody>
          <a:bodyPr/>
          <a:lstStyle/>
          <a:p>
            <a:r>
              <a:rPr lang="en-US" smtClean="0"/>
              <a:t>McMillan4Kennesaw.pptx</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128B8F23-EE75-7647-84A0-18DB013D7060}"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4918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2890F3-829F-A643-A935-4520972064C6}" type="datetime1">
              <a:rPr lang="en-US" smtClean="0"/>
              <a:t>3/31/16</a:t>
            </a:fld>
            <a:endParaRPr lang="en-US" dirty="0"/>
          </a:p>
        </p:txBody>
      </p:sp>
      <p:sp>
        <p:nvSpPr>
          <p:cNvPr id="6" name="Footer Placeholder 5"/>
          <p:cNvSpPr>
            <a:spLocks noGrp="1"/>
          </p:cNvSpPr>
          <p:nvPr>
            <p:ph type="ftr" sz="quarter" idx="11"/>
          </p:nvPr>
        </p:nvSpPr>
        <p:spPr/>
        <p:txBody>
          <a:bodyPr/>
          <a:lstStyle/>
          <a:p>
            <a:r>
              <a:rPr lang="en-US" smtClean="0"/>
              <a:t>McMillan4Kennesaw.pptx</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060313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8709A6-BCAD-B44D-987D-777E7A409077}" type="datetime1">
              <a:rPr lang="en-US" smtClean="0"/>
              <a:t>3/31/16</a:t>
            </a:fld>
            <a:endParaRPr lang="en-US" dirty="0"/>
          </a:p>
        </p:txBody>
      </p:sp>
      <p:sp>
        <p:nvSpPr>
          <p:cNvPr id="4" name="Footer Placeholder 3"/>
          <p:cNvSpPr>
            <a:spLocks noGrp="1"/>
          </p:cNvSpPr>
          <p:nvPr>
            <p:ph type="ftr" sz="quarter" idx="11"/>
          </p:nvPr>
        </p:nvSpPr>
        <p:spPr/>
        <p:txBody>
          <a:bodyPr/>
          <a:lstStyle/>
          <a:p>
            <a:r>
              <a:rPr lang="en-US" smtClean="0"/>
              <a:t>McMillan4Kennesaw.pptx</a:t>
            </a:r>
            <a:endParaRPr lang="en-US" dirty="0"/>
          </a:p>
        </p:txBody>
      </p:sp>
      <p:sp>
        <p:nvSpPr>
          <p:cNvPr id="5" name="Slide Number Placeholder 4"/>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862800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3581061-A38D-114D-8C19-19F7FC23DB1F}" type="datetime1">
              <a:rPr lang="en-US" smtClean="0"/>
              <a:t>3/31/16</a:t>
            </a:fld>
            <a:endParaRPr lang="en-US" dirty="0"/>
          </a:p>
        </p:txBody>
      </p:sp>
      <p:sp>
        <p:nvSpPr>
          <p:cNvPr id="4" name="Footer Placeholder 3"/>
          <p:cNvSpPr>
            <a:spLocks noGrp="1"/>
          </p:cNvSpPr>
          <p:nvPr>
            <p:ph type="ftr" sz="quarter" idx="11"/>
          </p:nvPr>
        </p:nvSpPr>
        <p:spPr/>
        <p:txBody>
          <a:bodyPr/>
          <a:lstStyle/>
          <a:p>
            <a:r>
              <a:rPr lang="en-US" smtClean="0"/>
              <a:t>McMillan4Kennesaw.pptx</a:t>
            </a:r>
            <a:endParaRPr lang="en-US" dirty="0"/>
          </a:p>
        </p:txBody>
      </p:sp>
      <p:sp>
        <p:nvSpPr>
          <p:cNvPr id="5" name="Slide Number Placeholder 4"/>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283864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E0F5F9-91C6-424C-B4C1-3ED80BC79E41}" type="datetime1">
              <a:rPr lang="en-US" smtClean="0"/>
              <a:t>3/31/16</a:t>
            </a:fld>
            <a:endParaRPr lang="en-US" dirty="0"/>
          </a:p>
        </p:txBody>
      </p:sp>
      <p:sp>
        <p:nvSpPr>
          <p:cNvPr id="5" name="Footer Placeholder 4"/>
          <p:cNvSpPr>
            <a:spLocks noGrp="1"/>
          </p:cNvSpPr>
          <p:nvPr>
            <p:ph type="ftr" sz="quarter" idx="11"/>
          </p:nvPr>
        </p:nvSpPr>
        <p:spPr/>
        <p:txBody>
          <a:bodyPr/>
          <a:lstStyle/>
          <a:p>
            <a:r>
              <a:rPr lang="en-US" smtClean="0"/>
              <a:t>McMillan4Kennesaw.pptx</a:t>
            </a:r>
            <a:endParaRPr lang="en-US" dirty="0"/>
          </a:p>
        </p:txBody>
      </p:sp>
      <p:sp>
        <p:nvSpPr>
          <p:cNvPr id="6" name="Slide Number Placeholder 5"/>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214117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2C855B9B-6C4F-924B-9CB2-B871B40482F7}" type="datetime1">
              <a:rPr lang="en-US" smtClean="0"/>
              <a:t>3/31/16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r>
              <a:rPr lang="en-US" smtClean="0"/>
              <a:t>McMillan4Kennesaw.pptx</a:t>
            </a:r>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28B8F23-EE75-7647-84A0-18DB013D7060}" type="slidenum">
              <a:rPr lang="en-US" smtClean="0"/>
              <a:t>‹#›</a:t>
            </a:fld>
            <a:endParaRPr lang="en-US" dirty="0"/>
          </a:p>
        </p:txBody>
      </p:sp>
    </p:spTree>
    <p:extLst>
      <p:ext uri="{BB962C8B-B14F-4D97-AF65-F5344CB8AC3E}">
        <p14:creationId xmlns:p14="http://schemas.microsoft.com/office/powerpoint/2010/main" val="1307087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accent4">
            <a:lumMod val="50000"/>
          </a:schemeClr>
        </a:solidFill>
        <a:effectLst/>
      </p:bgPr>
    </p:bg>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18832B-0BD9-3A4C-AD68-A321A862C7BB}" type="datetime1">
              <a:rPr lang="en-US" smtClean="0"/>
              <a:t>3/31/16</a:t>
            </a:fld>
            <a:endParaRPr lang="en-US" dirty="0"/>
          </a:p>
        </p:txBody>
      </p:sp>
      <p:sp>
        <p:nvSpPr>
          <p:cNvPr id="5" name="Footer Placeholder 4"/>
          <p:cNvSpPr>
            <a:spLocks noGrp="1"/>
          </p:cNvSpPr>
          <p:nvPr>
            <p:ph type="ftr" sz="quarter" idx="11"/>
          </p:nvPr>
        </p:nvSpPr>
        <p:spPr/>
        <p:txBody>
          <a:bodyPr/>
          <a:lstStyle/>
          <a:p>
            <a:r>
              <a:rPr lang="en-US" smtClean="0"/>
              <a:t>McMillan4Kennesaw.pptx</a:t>
            </a:r>
            <a:endParaRPr lang="en-US" dirty="0"/>
          </a:p>
        </p:txBody>
      </p:sp>
      <p:sp>
        <p:nvSpPr>
          <p:cNvPr id="6" name="Slide Number Placeholder 5"/>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546646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4D3B79-15A2-F540-9A30-27B0EC75BDF8}" type="datetime1">
              <a:rPr lang="en-US" smtClean="0"/>
              <a:t>3/31/16</a:t>
            </a:fld>
            <a:endParaRPr lang="en-US" dirty="0"/>
          </a:p>
        </p:txBody>
      </p:sp>
      <p:sp>
        <p:nvSpPr>
          <p:cNvPr id="5" name="Footer Placeholder 4"/>
          <p:cNvSpPr>
            <a:spLocks noGrp="1"/>
          </p:cNvSpPr>
          <p:nvPr>
            <p:ph type="ftr" sz="quarter" idx="11"/>
          </p:nvPr>
        </p:nvSpPr>
        <p:spPr/>
        <p:txBody>
          <a:bodyPr/>
          <a:lstStyle/>
          <a:p>
            <a:r>
              <a:rPr lang="en-US" smtClean="0"/>
              <a:t>McMillan4Kennesaw.pptx</a:t>
            </a:r>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550145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198238-3DD7-6049-A340-2EFF3344A76B}" type="datetime1">
              <a:rPr lang="en-US" smtClean="0"/>
              <a:t>3/31/16</a:t>
            </a:fld>
            <a:endParaRPr lang="en-US" dirty="0"/>
          </a:p>
        </p:txBody>
      </p:sp>
      <p:sp>
        <p:nvSpPr>
          <p:cNvPr id="6" name="Footer Placeholder 5"/>
          <p:cNvSpPr>
            <a:spLocks noGrp="1"/>
          </p:cNvSpPr>
          <p:nvPr>
            <p:ph type="ftr" sz="quarter" idx="11"/>
          </p:nvPr>
        </p:nvSpPr>
        <p:spPr/>
        <p:txBody>
          <a:bodyPr/>
          <a:lstStyle/>
          <a:p>
            <a:r>
              <a:rPr lang="en-US" smtClean="0"/>
              <a:t>McMillan4Kennesaw.pptx</a:t>
            </a:r>
            <a:endParaRPr lang="en-US" dirty="0"/>
          </a:p>
        </p:txBody>
      </p:sp>
      <p:sp>
        <p:nvSpPr>
          <p:cNvPr id="7" name="Slide Number Placeholder 6"/>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382973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DE0CEB-006A-EA4E-9664-E6ED4E610DD4}" type="datetime1">
              <a:rPr lang="en-US" smtClean="0"/>
              <a:t>3/31/16</a:t>
            </a:fld>
            <a:endParaRPr lang="en-US" dirty="0"/>
          </a:p>
        </p:txBody>
      </p:sp>
      <p:sp>
        <p:nvSpPr>
          <p:cNvPr id="8" name="Footer Placeholder 7"/>
          <p:cNvSpPr>
            <a:spLocks noGrp="1"/>
          </p:cNvSpPr>
          <p:nvPr>
            <p:ph type="ftr" sz="quarter" idx="11"/>
          </p:nvPr>
        </p:nvSpPr>
        <p:spPr/>
        <p:txBody>
          <a:bodyPr/>
          <a:lstStyle/>
          <a:p>
            <a:r>
              <a:rPr lang="en-US" smtClean="0"/>
              <a:t>McMillan4Kennesaw.pptx</a:t>
            </a:r>
            <a:endParaRPr lang="en-US" dirty="0"/>
          </a:p>
        </p:txBody>
      </p:sp>
      <p:sp>
        <p:nvSpPr>
          <p:cNvPr id="9" name="Slide Number Placeholder 8"/>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423531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156F4FA-2288-FF40-BF9B-539222152DB0}" type="datetime1">
              <a:rPr lang="en-US" smtClean="0"/>
              <a:t>3/31/16</a:t>
            </a:fld>
            <a:endParaRPr lang="en-US" dirty="0"/>
          </a:p>
        </p:txBody>
      </p:sp>
      <p:sp>
        <p:nvSpPr>
          <p:cNvPr id="4" name="Footer Placeholder 3"/>
          <p:cNvSpPr>
            <a:spLocks noGrp="1"/>
          </p:cNvSpPr>
          <p:nvPr>
            <p:ph type="ftr" sz="quarter" idx="11"/>
          </p:nvPr>
        </p:nvSpPr>
        <p:spPr/>
        <p:txBody>
          <a:bodyPr/>
          <a:lstStyle/>
          <a:p>
            <a:r>
              <a:rPr lang="en-US" smtClean="0"/>
              <a:t>McMillan4Kennesaw.pptx</a:t>
            </a:r>
            <a:endParaRPr lang="en-US" dirty="0"/>
          </a:p>
        </p:txBody>
      </p:sp>
      <p:sp>
        <p:nvSpPr>
          <p:cNvPr id="5" name="Slide Number Placeholder 4"/>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81079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6F3E174D-6B0C-F247-8F8A-147009A73168}" type="datetime1">
              <a:rPr lang="en-US" smtClean="0"/>
              <a:t>3/31/16</a:t>
            </a:fld>
            <a:endParaRPr lang="en-US" dirty="0"/>
          </a:p>
        </p:txBody>
      </p:sp>
      <p:sp>
        <p:nvSpPr>
          <p:cNvPr id="3" name="Footer Placeholder 2"/>
          <p:cNvSpPr>
            <a:spLocks noGrp="1"/>
          </p:cNvSpPr>
          <p:nvPr>
            <p:ph type="ftr" sz="quarter" idx="11"/>
          </p:nvPr>
        </p:nvSpPr>
        <p:spPr/>
        <p:txBody>
          <a:bodyPr/>
          <a:lstStyle/>
          <a:p>
            <a:r>
              <a:rPr lang="en-US" smtClean="0"/>
              <a:t>McMillan4Kennesaw.pptx</a:t>
            </a:r>
            <a:endParaRPr lang="en-US" dirty="0"/>
          </a:p>
        </p:txBody>
      </p:sp>
      <p:sp>
        <p:nvSpPr>
          <p:cNvPr id="4" name="Slide Number Placeholder 3"/>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42558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432E86-2352-2F41-A88E-07001BB9C289}" type="datetime1">
              <a:rPr lang="en-US" smtClean="0"/>
              <a:t>3/31/16</a:t>
            </a:fld>
            <a:endParaRPr lang="en-US" dirty="0"/>
          </a:p>
        </p:txBody>
      </p:sp>
      <p:sp>
        <p:nvSpPr>
          <p:cNvPr id="6" name="Footer Placeholder 5"/>
          <p:cNvSpPr>
            <a:spLocks noGrp="1"/>
          </p:cNvSpPr>
          <p:nvPr>
            <p:ph type="ftr" sz="quarter" idx="11"/>
          </p:nvPr>
        </p:nvSpPr>
        <p:spPr/>
        <p:txBody>
          <a:bodyPr/>
          <a:lstStyle/>
          <a:p>
            <a:r>
              <a:rPr lang="en-US" smtClean="0"/>
              <a:t>McMillan4Kennesaw.pptx</a:t>
            </a:r>
            <a:endParaRPr lang="en-US" dirty="0"/>
          </a:p>
        </p:txBody>
      </p:sp>
      <p:sp>
        <p:nvSpPr>
          <p:cNvPr id="7" name="Slide Number Placeholder 6"/>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688483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057D6-3409-2745-B693-F4527330BCD1}" type="datetime1">
              <a:rPr lang="en-US" smtClean="0"/>
              <a:t>3/31/16</a:t>
            </a:fld>
            <a:endParaRPr lang="en-US" dirty="0"/>
          </a:p>
        </p:txBody>
      </p:sp>
      <p:sp>
        <p:nvSpPr>
          <p:cNvPr id="6" name="Footer Placeholder 5"/>
          <p:cNvSpPr>
            <a:spLocks noGrp="1"/>
          </p:cNvSpPr>
          <p:nvPr>
            <p:ph type="ftr" sz="quarter" idx="11"/>
          </p:nvPr>
        </p:nvSpPr>
        <p:spPr/>
        <p:txBody>
          <a:bodyPr/>
          <a:lstStyle/>
          <a:p>
            <a:r>
              <a:rPr lang="en-US" smtClean="0"/>
              <a:t>McMillan4Kennesaw.pptx</a:t>
            </a:r>
            <a:endParaRPr lang="en-US" dirty="0"/>
          </a:p>
        </p:txBody>
      </p:sp>
      <p:sp>
        <p:nvSpPr>
          <p:cNvPr id="7" name="Slide Number Placeholder 6"/>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4898276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E3689DC-6B50-B642-A620-5B1F2E933BED}" type="datetime1">
              <a:rPr lang="en-US" smtClean="0"/>
              <a:t>3/31/16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smtClean="0"/>
              <a:t>McMillan4Kennesaw.pptx</a:t>
            </a:r>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28B8F23-EE75-7647-84A0-18DB013D7060}" type="slidenum">
              <a:rPr lang="en-US" smtClean="0"/>
              <a:t>‹#›</a:t>
            </a:fld>
            <a:endParaRPr lang="en-US" dirty="0"/>
          </a:p>
        </p:txBody>
      </p:sp>
    </p:spTree>
    <p:extLst>
      <p:ext uri="{BB962C8B-B14F-4D97-AF65-F5344CB8AC3E}">
        <p14:creationId xmlns:p14="http://schemas.microsoft.com/office/powerpoint/2010/main" val="44056969"/>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8.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4" Type="http://schemas.openxmlformats.org/officeDocument/2006/relationships/chart" Target="../charts/chart10.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chart" Target="../charts/char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2.xml"/><Relationship Id="rId4" Type="http://schemas.openxmlformats.org/officeDocument/2006/relationships/chart" Target="../charts/chart13.xm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crl.acrl.org/content/74/4/368.full.pdf+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tiff"/></Relationships>
</file>

<file path=ppt/slides/_rels/slide20.xml.rels><?xml version="1.0" encoding="UTF-8" standalone="yes"?>
<Relationships xmlns="http://schemas.openxmlformats.org/package/2006/relationships"><Relationship Id="rId3" Type="http://schemas.openxmlformats.org/officeDocument/2006/relationships/hyperlink" Target="http://crl.acrl.org/content/75/6/808.abstract?sid=2e35f9a6-ab79-4379-a69c-a0619a4f9edc" TargetMode="External"/><Relationship Id="rId4" Type="http://schemas.openxmlformats.org/officeDocument/2006/relationships/hyperlink" Target="http://crl.acrl.org/content/74/4/368.abstract?sid=389109b8-a662-4f2d-a545-b2679fb685f4" TargetMode="External"/><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package" Target="../embeddings/Microsoft_Excel_Worksheet1.xlsx"/><Relationship Id="rId5" Type="http://schemas.openxmlformats.org/officeDocument/2006/relationships/image" Target="../media/image1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chart" Target="../charts/char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chart" Target="../charts/char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chart" Target="../charts/char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chart" Target="../charts/char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tiff"/><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http://dissertationreviews.org/archives/1190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18.png"/><Relationship Id="rId5" Type="http://schemas.openxmlformats.org/officeDocument/2006/relationships/image" Target="../media/image21.tiff"/><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4.tiff"/></Relationships>
</file>

<file path=ppt/slides/_rels/slide4.xml.rels><?xml version="1.0" encoding="UTF-8" standalone="yes"?>
<Relationships xmlns="http://schemas.openxmlformats.org/package/2006/relationships"><Relationship Id="rId3" Type="http://schemas.openxmlformats.org/officeDocument/2006/relationships/image" Target="../media/image7.tiff"/><Relationship Id="rId4"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4" Type="http://schemas.openxmlformats.org/officeDocument/2006/relationships/image" Target="../media/image10.tiff"/><Relationship Id="rId5" Type="http://schemas.openxmlformats.org/officeDocument/2006/relationships/image" Target="../media/image11.tiff"/><Relationship Id="rId6" Type="http://schemas.openxmlformats.org/officeDocument/2006/relationships/image" Target="../media/image12.tiff"/><Relationship Id="rId7" Type="http://schemas.openxmlformats.org/officeDocument/2006/relationships/image" Target="../media/image13.tiff"/><Relationship Id="rId8" Type="http://schemas.openxmlformats.org/officeDocument/2006/relationships/image" Target="../media/image14.tiff"/><Relationship Id="rId9" Type="http://schemas.openxmlformats.org/officeDocument/2006/relationships/image" Target="../media/image15.tif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tiff"/></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ETDs &amp; the Landscape of </a:t>
            </a:r>
            <a:br>
              <a:rPr lang="en-US" sz="4400" dirty="0" smtClean="0"/>
            </a:br>
            <a:r>
              <a:rPr lang="en-US" sz="4400" dirty="0" smtClean="0"/>
              <a:t>Open </a:t>
            </a:r>
            <a:r>
              <a:rPr lang="en-US" sz="4400" dirty="0"/>
              <a:t>Access </a:t>
            </a:r>
            <a:r>
              <a:rPr lang="en-US" sz="4400" dirty="0" smtClean="0"/>
              <a:t>Publishing</a:t>
            </a:r>
            <a:endParaRPr lang="en-US" sz="4400" dirty="0"/>
          </a:p>
        </p:txBody>
      </p:sp>
      <p:sp>
        <p:nvSpPr>
          <p:cNvPr id="3" name="Subtitle 2"/>
          <p:cNvSpPr>
            <a:spLocks noGrp="1"/>
          </p:cNvSpPr>
          <p:nvPr>
            <p:ph type="subTitle" idx="1"/>
          </p:nvPr>
        </p:nvSpPr>
        <p:spPr>
          <a:xfrm>
            <a:off x="680322" y="4394039"/>
            <a:ext cx="8144134" cy="1710926"/>
          </a:xfrm>
        </p:spPr>
        <p:txBody>
          <a:bodyPr>
            <a:normAutofit lnSpcReduction="10000"/>
          </a:bodyPr>
          <a:lstStyle/>
          <a:p>
            <a:r>
              <a:rPr lang="en-US" sz="1400" dirty="0"/>
              <a:t>Gail McMillan</a:t>
            </a:r>
          </a:p>
          <a:p>
            <a:r>
              <a:rPr lang="en-US" sz="1200" dirty="0"/>
              <a:t>Director, Scholarly Communication</a:t>
            </a:r>
          </a:p>
          <a:p>
            <a:r>
              <a:rPr lang="en-US" sz="1200" dirty="0"/>
              <a:t>Professor, University Libraries, Virginia Tech</a:t>
            </a:r>
          </a:p>
          <a:p>
            <a:endParaRPr lang="en-US" sz="1200" dirty="0"/>
          </a:p>
          <a:p>
            <a:r>
              <a:rPr lang="en-US" sz="1400" dirty="0">
                <a:solidFill>
                  <a:srgbClr val="000000"/>
                </a:solidFill>
              </a:rPr>
              <a:t>Kennesaw State University, April 1, </a:t>
            </a:r>
            <a:r>
              <a:rPr lang="en-US" sz="1400" dirty="0" smtClean="0">
                <a:solidFill>
                  <a:srgbClr val="000000"/>
                </a:solidFill>
              </a:rPr>
              <a:t>2016</a:t>
            </a:r>
          </a:p>
          <a:p>
            <a:pPr algn="l"/>
            <a:r>
              <a:rPr lang="en-US" sz="1400" dirty="0">
                <a:solidFill>
                  <a:srgbClr val="000000"/>
                </a:solidFill>
              </a:rPr>
              <a:t>	 </a:t>
            </a:r>
            <a:r>
              <a:rPr lang="en-US" sz="1400" dirty="0" smtClean="0">
                <a:solidFill>
                  <a:srgbClr val="000000"/>
                </a:solidFill>
              </a:rPr>
              <a:t>  http://vtechwork.lib.vt.edu</a:t>
            </a:r>
            <a:endParaRPr lang="en-US" sz="1400" dirty="0">
              <a:solidFill>
                <a:srgbClr val="000000"/>
              </a:solidFill>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22" y="5698565"/>
            <a:ext cx="1104900" cy="406400"/>
          </a:xfrm>
          <a:prstGeom prst="rect">
            <a:avLst/>
          </a:prstGeom>
        </p:spPr>
      </p:pic>
    </p:spTree>
    <p:extLst>
      <p:ext uri="{BB962C8B-B14F-4D97-AF65-F5344CB8AC3E}">
        <p14:creationId xmlns:p14="http://schemas.microsoft.com/office/powerpoint/2010/main" val="1279570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ETDs include a variety of file formats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05873978"/>
              </p:ext>
            </p:extLst>
          </p:nvPr>
        </p:nvGraphicFramePr>
        <p:xfrm>
          <a:off x="681037" y="2141034"/>
          <a:ext cx="11050046" cy="43043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00067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 Fees</a:t>
            </a:r>
            <a:endParaRPr lang="en-US" dirty="0"/>
          </a:p>
        </p:txBody>
      </p:sp>
      <p:sp>
        <p:nvSpPr>
          <p:cNvPr id="5" name="Content Placeholder 4"/>
          <p:cNvSpPr>
            <a:spLocks noGrp="1"/>
          </p:cNvSpPr>
          <p:nvPr>
            <p:ph idx="1"/>
          </p:nvPr>
        </p:nvSpPr>
        <p:spPr/>
        <p:txBody>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1571811986"/>
              </p:ext>
            </p:extLst>
          </p:nvPr>
        </p:nvGraphicFramePr>
        <p:xfrm>
          <a:off x="680321" y="2217604"/>
          <a:ext cx="9735887" cy="43206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61781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Your ETD</a:t>
            </a:r>
            <a:endParaRPr lang="en-US" dirty="0"/>
          </a:p>
        </p:txBody>
      </p:sp>
      <p:sp>
        <p:nvSpPr>
          <p:cNvPr id="3" name="Content Placeholder 2"/>
          <p:cNvSpPr>
            <a:spLocks noGrp="1"/>
          </p:cNvSpPr>
          <p:nvPr>
            <p:ph idx="1"/>
          </p:nvPr>
        </p:nvSpPr>
        <p:spPr>
          <a:xfrm>
            <a:off x="680321" y="2336873"/>
            <a:ext cx="9613861" cy="3908652"/>
          </a:xfrm>
        </p:spPr>
        <p:txBody>
          <a:bodyPr>
            <a:normAutofit/>
          </a:bodyPr>
          <a:lstStyle/>
          <a:p>
            <a:r>
              <a:rPr lang="en-US" altLang="en-US" b="1" dirty="0">
                <a:latin typeface="Helvetica Neue" charset="0"/>
              </a:rPr>
              <a:t>Worldwide Access</a:t>
            </a:r>
            <a:endParaRPr lang="en-US" altLang="en-US" dirty="0">
              <a:latin typeface="Helvetica Neue" charset="0"/>
            </a:endParaRPr>
          </a:p>
          <a:p>
            <a:pPr lvl="1">
              <a:buFont typeface="Arial" charset="0"/>
              <a:buChar char="•"/>
            </a:pPr>
            <a:r>
              <a:rPr lang="en-US" altLang="en-US" sz="2400" dirty="0">
                <a:latin typeface="Helvetica Neue" charset="0"/>
              </a:rPr>
              <a:t>Available to the public </a:t>
            </a:r>
            <a:r>
              <a:rPr lang="en-US" altLang="en-US" sz="2400" b="1" dirty="0">
                <a:latin typeface="Helvetica Neue" charset="0"/>
              </a:rPr>
              <a:t>immediately </a:t>
            </a:r>
            <a:r>
              <a:rPr lang="en-US" altLang="en-US" sz="2400" dirty="0" smtClean="0">
                <a:latin typeface="Helvetica Neue" charset="0"/>
              </a:rPr>
              <a:t>through university IR</a:t>
            </a:r>
            <a:endParaRPr lang="en-US" altLang="en-US" sz="2400" dirty="0">
              <a:latin typeface="Helvetica Neue" charset="0"/>
            </a:endParaRPr>
          </a:p>
          <a:p>
            <a:r>
              <a:rPr lang="en-US" altLang="en-US" b="1" dirty="0" smtClean="0">
                <a:latin typeface="Helvetica Neue" charset="0"/>
              </a:rPr>
              <a:t>University-only</a:t>
            </a:r>
            <a:endParaRPr lang="en-US" altLang="en-US" dirty="0">
              <a:latin typeface="Helvetica Neue" charset="0"/>
            </a:endParaRPr>
          </a:p>
          <a:p>
            <a:pPr lvl="1">
              <a:buFont typeface="Arial" charset="0"/>
              <a:buChar char="•"/>
            </a:pPr>
            <a:r>
              <a:rPr lang="en-US" altLang="en-US" sz="2400" dirty="0">
                <a:latin typeface="Helvetica Neue" charset="0"/>
              </a:rPr>
              <a:t>Available only to current university community </a:t>
            </a:r>
            <a:r>
              <a:rPr lang="en-US" altLang="en-US" sz="2400" b="1" dirty="0">
                <a:latin typeface="Helvetica Neue" charset="0"/>
              </a:rPr>
              <a:t>for 1 Year</a:t>
            </a:r>
            <a:endParaRPr lang="en-US" altLang="en-US" sz="2400" dirty="0">
              <a:latin typeface="Helvetica Neue" charset="0"/>
            </a:endParaRPr>
          </a:p>
          <a:p>
            <a:r>
              <a:rPr lang="en-US" altLang="en-US" b="1" dirty="0" smtClean="0">
                <a:latin typeface="Helvetica Neue" charset="0"/>
              </a:rPr>
              <a:t>Secured </a:t>
            </a:r>
            <a:r>
              <a:rPr lang="en-US" altLang="en-US" dirty="0">
                <a:latin typeface="Helvetica Neue" charset="0"/>
              </a:rPr>
              <a:t>(withheld, embargoed)</a:t>
            </a:r>
          </a:p>
          <a:p>
            <a:pPr lvl="1">
              <a:buFont typeface="Arial" charset="0"/>
              <a:buChar char="•"/>
            </a:pPr>
            <a:r>
              <a:rPr lang="en-US" altLang="en-US" sz="2400" dirty="0">
                <a:latin typeface="Helvetica Neue" charset="0"/>
              </a:rPr>
              <a:t>ETD held in a dark archive </a:t>
            </a:r>
            <a:r>
              <a:rPr lang="en-US" altLang="en-US" sz="2400" b="1" dirty="0">
                <a:latin typeface="Helvetica Neue" charset="0"/>
              </a:rPr>
              <a:t>for 1 year</a:t>
            </a:r>
            <a:r>
              <a:rPr lang="en-US" altLang="en-US" sz="2400" dirty="0">
                <a:latin typeface="Helvetica Neue" charset="0"/>
              </a:rPr>
              <a:t>  </a:t>
            </a:r>
          </a:p>
          <a:p>
            <a:endParaRPr lang="en-US" dirty="0"/>
          </a:p>
        </p:txBody>
      </p:sp>
    </p:spTree>
    <p:extLst>
      <p:ext uri="{BB962C8B-B14F-4D97-AF65-F5344CB8AC3E}">
        <p14:creationId xmlns:p14="http://schemas.microsoft.com/office/powerpoint/2010/main" val="1563380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ETDs are publicly available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57707650"/>
              </p:ext>
            </p:extLst>
          </p:nvPr>
        </p:nvGraphicFramePr>
        <p:xfrm>
          <a:off x="681038" y="2336800"/>
          <a:ext cx="11027742" cy="35988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309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ETDs have university-only access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2225445"/>
              </p:ext>
            </p:extLst>
          </p:nvPr>
        </p:nvGraphicFramePr>
        <p:xfrm>
          <a:off x="681037" y="2336800"/>
          <a:ext cx="10973687" cy="412599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357774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restricting access to ETDs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01036347"/>
              </p:ext>
            </p:extLst>
          </p:nvPr>
        </p:nvGraphicFramePr>
        <p:xfrm>
          <a:off x="0" y="1667989"/>
          <a:ext cx="8245985" cy="52108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502482083"/>
              </p:ext>
            </p:extLst>
          </p:nvPr>
        </p:nvGraphicFramePr>
        <p:xfrm>
          <a:off x="6615784" y="2748927"/>
          <a:ext cx="5308600" cy="387604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714727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441" y="753228"/>
            <a:ext cx="9751741" cy="1080938"/>
          </a:xfrm>
        </p:spPr>
        <p:txBody>
          <a:bodyPr>
            <a:normAutofit/>
          </a:bodyPr>
          <a:lstStyle/>
          <a:p>
            <a:r>
              <a:rPr lang="en-US" dirty="0" smtClean="0"/>
              <a:t>ETDs are withheld—inaccessible, secured, etc.</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36331482"/>
              </p:ext>
            </p:extLst>
          </p:nvPr>
        </p:nvGraphicFramePr>
        <p:xfrm>
          <a:off x="681037" y="2336800"/>
          <a:ext cx="10942691" cy="417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762857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Reasons for Withholding Access to </a:t>
            </a:r>
            <a:r>
              <a:rPr lang="en-US" dirty="0" smtClean="0"/>
              <a:t>ETDs</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067091765"/>
              </p:ext>
            </p:extLst>
          </p:nvPr>
        </p:nvGraphicFramePr>
        <p:xfrm>
          <a:off x="-822299" y="1704814"/>
          <a:ext cx="9625336" cy="51531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630973581"/>
              </p:ext>
            </p:extLst>
          </p:nvPr>
        </p:nvGraphicFramePr>
        <p:xfrm>
          <a:off x="6385301" y="2785751"/>
          <a:ext cx="5806699" cy="41148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06569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Anxieties, trepidation, fears</a:t>
            </a:r>
            <a:endParaRPr lang="en-US" dirty="0"/>
          </a:p>
        </p:txBody>
      </p:sp>
      <p:sp>
        <p:nvSpPr>
          <p:cNvPr id="3" name="Content Placeholder 2"/>
          <p:cNvSpPr>
            <a:spLocks noGrp="1"/>
          </p:cNvSpPr>
          <p:nvPr>
            <p:ph idx="1"/>
          </p:nvPr>
        </p:nvSpPr>
        <p:spPr>
          <a:xfrm>
            <a:off x="680321" y="2336873"/>
            <a:ext cx="9613861" cy="4252186"/>
          </a:xfrm>
        </p:spPr>
        <p:txBody>
          <a:bodyPr>
            <a:normAutofit/>
          </a:bodyPr>
          <a:lstStyle/>
          <a:p>
            <a:r>
              <a:rPr lang="en-US" sz="3200" dirty="0"/>
              <a:t>Association of Writers and Writing </a:t>
            </a:r>
            <a:r>
              <a:rPr lang="en-US" sz="3200" dirty="0" smtClean="0"/>
              <a:t>Programs </a:t>
            </a:r>
          </a:p>
          <a:p>
            <a:pPr lvl="1"/>
            <a:r>
              <a:rPr lang="en-US" sz="2800" dirty="0" smtClean="0"/>
              <a:t>University access to abstracts only </a:t>
            </a:r>
          </a:p>
          <a:p>
            <a:pPr lvl="1"/>
            <a:endParaRPr lang="en-US" sz="2800" dirty="0" smtClean="0"/>
          </a:p>
          <a:p>
            <a:r>
              <a:rPr lang="en-US" sz="3200" dirty="0" smtClean="0"/>
              <a:t>American Historical Association </a:t>
            </a:r>
          </a:p>
          <a:p>
            <a:pPr lvl="1"/>
            <a:r>
              <a:rPr lang="en-US" sz="2800" dirty="0" smtClean="0"/>
              <a:t>6 year restricted access</a:t>
            </a:r>
          </a:p>
          <a:p>
            <a:pPr lvl="1"/>
            <a:endParaRPr lang="en-US" sz="2800" u="sng" dirty="0" smtClean="0">
              <a:hlinkClick r:id="rId3"/>
            </a:endParaRPr>
          </a:p>
          <a:p>
            <a:r>
              <a:rPr lang="en-US" sz="3200" u="sng" dirty="0" smtClean="0">
                <a:hlinkClick r:id="rId3"/>
              </a:rPr>
              <a:t>“This </a:t>
            </a:r>
            <a:r>
              <a:rPr lang="en-US" sz="3200" u="sng" dirty="0">
                <a:hlinkClick r:id="rId3"/>
              </a:rPr>
              <a:t>assertion is contradicted by research</a:t>
            </a:r>
            <a:r>
              <a:rPr lang="en-US" sz="3200" dirty="0" smtClean="0"/>
              <a:t>”</a:t>
            </a:r>
          </a:p>
          <a:p>
            <a:pPr lvl="2"/>
            <a:r>
              <a:rPr lang="en-US" sz="2400" dirty="0"/>
              <a:t>Audrey </a:t>
            </a:r>
            <a:r>
              <a:rPr lang="en-US" sz="2400" dirty="0" smtClean="0"/>
              <a:t>Truschke, Andrew </a:t>
            </a:r>
            <a:r>
              <a:rPr lang="en-US" sz="2400" dirty="0"/>
              <a:t>W. Mellon Postdoctoral Fellow, Stanford </a:t>
            </a:r>
            <a:r>
              <a:rPr lang="en-US" sz="2400" dirty="0" smtClean="0"/>
              <a:t>University</a:t>
            </a:r>
            <a:endParaRPr lang="en-US" sz="2400" dirty="0"/>
          </a:p>
        </p:txBody>
      </p:sp>
    </p:spTree>
    <p:extLst>
      <p:ext uri="{BB962C8B-B14F-4D97-AF65-F5344CB8AC3E}">
        <p14:creationId xmlns:p14="http://schemas.microsoft.com/office/powerpoint/2010/main" val="10984906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http</a:t>
            </a:r>
            <a:r>
              <a:rPr lang="en-US" dirty="0"/>
              <a:t>://</a:t>
            </a:r>
            <a:r>
              <a:rPr lang="en-US" dirty="0" smtClean="0"/>
              <a:t>dissertationreviews.org/archives/</a:t>
            </a:r>
            <a:endParaRPr lang="en-US" dirty="0"/>
          </a:p>
        </p:txBody>
      </p:sp>
      <p:sp>
        <p:nvSpPr>
          <p:cNvPr id="3" name="Content Placeholder 2"/>
          <p:cNvSpPr>
            <a:spLocks noGrp="1"/>
          </p:cNvSpPr>
          <p:nvPr>
            <p:ph idx="1"/>
          </p:nvPr>
        </p:nvSpPr>
        <p:spPr>
          <a:xfrm>
            <a:off x="680321" y="2336872"/>
            <a:ext cx="9613861" cy="4305468"/>
          </a:xfrm>
        </p:spPr>
        <p:txBody>
          <a:bodyPr>
            <a:normAutofit fontScale="92500" lnSpcReduction="10000"/>
          </a:bodyPr>
          <a:lstStyle/>
          <a:p>
            <a:r>
              <a:rPr lang="en-US" b="1" dirty="0"/>
              <a:t>Open Access and Dissertation </a:t>
            </a:r>
            <a:r>
              <a:rPr lang="en-US" b="1" dirty="0" smtClean="0"/>
              <a:t>Embargoes</a:t>
            </a:r>
          </a:p>
          <a:p>
            <a:pPr lvl="1"/>
            <a:r>
              <a:rPr lang="en-US" b="1" dirty="0" smtClean="0"/>
              <a:t>Published </a:t>
            </a:r>
            <a:r>
              <a:rPr lang="en-US" b="1" dirty="0"/>
              <a:t>yet Unpublished: The Dual Rise of Open Access and Dissertation </a:t>
            </a:r>
            <a:r>
              <a:rPr lang="en-US" b="1" dirty="0" smtClean="0"/>
              <a:t>Embargoes  /11861</a:t>
            </a:r>
          </a:p>
          <a:p>
            <a:r>
              <a:rPr lang="en-US" b="1" dirty="0"/>
              <a:t>Publishing a Revised Dissertation</a:t>
            </a:r>
          </a:p>
          <a:p>
            <a:pPr lvl="1"/>
            <a:r>
              <a:rPr lang="en-US" b="1" dirty="0" smtClean="0"/>
              <a:t>Defusing </a:t>
            </a:r>
            <a:r>
              <a:rPr lang="en-US" b="1" dirty="0"/>
              <a:t>the Fear: Publishing A Book Based on a Non-Embargoed </a:t>
            </a:r>
            <a:r>
              <a:rPr lang="en-US" b="1" dirty="0" smtClean="0"/>
              <a:t>Dissertation  /11904</a:t>
            </a:r>
          </a:p>
          <a:p>
            <a:r>
              <a:rPr lang="en-US" b="1" dirty="0"/>
              <a:t>To Embargo Your Dissertation, or Not?</a:t>
            </a:r>
          </a:p>
          <a:p>
            <a:pPr lvl="1"/>
            <a:r>
              <a:rPr lang="en-US" b="1" dirty="0"/>
              <a:t>To Embargo or Not to Embargo? Strategically Disseminating The </a:t>
            </a:r>
            <a:r>
              <a:rPr lang="en-US" b="1" dirty="0" smtClean="0"/>
              <a:t>Dissertation  /11995</a:t>
            </a:r>
          </a:p>
          <a:p>
            <a:pPr marL="0" indent="0">
              <a:buNone/>
            </a:pPr>
            <a:endParaRPr lang="en-US" dirty="0" smtClean="0"/>
          </a:p>
          <a:p>
            <a:pPr marL="0" indent="0">
              <a:buNone/>
            </a:pPr>
            <a:r>
              <a:rPr lang="en-US" dirty="0" smtClean="0"/>
              <a:t>Audrey Truschke: audrey.truschke@gmail.com</a:t>
            </a:r>
            <a:br>
              <a:rPr lang="en-US" dirty="0" smtClean="0"/>
            </a:br>
            <a:r>
              <a:rPr lang="en-US" dirty="0" smtClean="0"/>
              <a:t>Andrew W. Mellon Postdoctoral Fellow, Stanford University</a:t>
            </a:r>
            <a:br>
              <a:rPr lang="en-US" dirty="0" smtClean="0"/>
            </a:br>
            <a:endParaRPr lang="en-US" dirty="0"/>
          </a:p>
        </p:txBody>
      </p:sp>
    </p:spTree>
    <p:extLst>
      <p:ext uri="{BB962C8B-B14F-4D97-AF65-F5344CB8AC3E}">
        <p14:creationId xmlns:p14="http://schemas.microsoft.com/office/powerpoint/2010/main" val="1323068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Traditional Theses and Dissertations</a:t>
            </a:r>
            <a:endParaRPr lang="en-US" dirty="0"/>
          </a:p>
        </p:txBody>
      </p:sp>
      <p:sp>
        <p:nvSpPr>
          <p:cNvPr id="3" name="Content Placeholder 2"/>
          <p:cNvSpPr>
            <a:spLocks noGrp="1"/>
          </p:cNvSpPr>
          <p:nvPr>
            <p:ph idx="1"/>
          </p:nvPr>
        </p:nvSpPr>
        <p:spPr/>
        <p:txBody>
          <a:bodyPr>
            <a:normAutofit/>
          </a:bodyPr>
          <a:lstStyle/>
          <a:p>
            <a:r>
              <a:rPr lang="en-US" dirty="0" smtClean="0"/>
              <a:t>Original research </a:t>
            </a:r>
          </a:p>
          <a:p>
            <a:endParaRPr lang="en-US" dirty="0" smtClean="0"/>
          </a:p>
          <a:p>
            <a:r>
              <a:rPr lang="en-US" dirty="0" smtClean="0"/>
              <a:t>Original </a:t>
            </a:r>
            <a:r>
              <a:rPr lang="en-US" dirty="0"/>
              <a:t>contribution to </a:t>
            </a:r>
            <a:r>
              <a:rPr lang="en-US" dirty="0" smtClean="0"/>
              <a:t>scholarship</a:t>
            </a:r>
          </a:p>
          <a:p>
            <a:endParaRPr lang="en-US" dirty="0" smtClean="0"/>
          </a:p>
          <a:p>
            <a:r>
              <a:rPr lang="en-US" dirty="0" smtClean="0"/>
              <a:t>Continuing contribution </a:t>
            </a:r>
            <a:r>
              <a:rPr lang="en-US" dirty="0"/>
              <a:t>to </a:t>
            </a:r>
            <a:r>
              <a:rPr lang="en-US" dirty="0" smtClean="0"/>
              <a:t>scholarship</a:t>
            </a:r>
          </a:p>
          <a:p>
            <a:endParaRPr lang="en-US" dirty="0" smtClean="0"/>
          </a:p>
          <a:p>
            <a:r>
              <a:rPr lang="en-US" dirty="0" smtClean="0"/>
              <a:t>Writing ability</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9250" y="2107095"/>
            <a:ext cx="3557334" cy="4618383"/>
          </a:xfrm>
          <a:prstGeom prst="rect">
            <a:avLst/>
          </a:prstGeom>
        </p:spPr>
      </p:pic>
    </p:spTree>
    <p:extLst>
      <p:ext uri="{BB962C8B-B14F-4D97-AF65-F5344CB8AC3E}">
        <p14:creationId xmlns:p14="http://schemas.microsoft.com/office/powerpoint/2010/main" val="25588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tell a different story</a:t>
            </a:r>
            <a:endParaRPr lang="en-US" dirty="0"/>
          </a:p>
        </p:txBody>
      </p:sp>
      <p:sp>
        <p:nvSpPr>
          <p:cNvPr id="3" name="Content Placeholder 2"/>
          <p:cNvSpPr>
            <a:spLocks noGrp="1"/>
          </p:cNvSpPr>
          <p:nvPr>
            <p:ph idx="1"/>
          </p:nvPr>
        </p:nvSpPr>
        <p:spPr>
          <a:xfrm>
            <a:off x="680321" y="2336872"/>
            <a:ext cx="9613861" cy="4145989"/>
          </a:xfrm>
        </p:spPr>
        <p:txBody>
          <a:bodyPr>
            <a:normAutofit/>
          </a:bodyPr>
          <a:lstStyle/>
          <a:p>
            <a:pPr marL="0" indent="0">
              <a:buNone/>
            </a:pPr>
            <a:r>
              <a:rPr lang="en-US" dirty="0"/>
              <a:t>“Do Open Access </a:t>
            </a:r>
            <a:r>
              <a:rPr lang="en-US" dirty="0" smtClean="0"/>
              <a:t>ETDs Diminish </a:t>
            </a:r>
            <a:r>
              <a:rPr lang="en-US" dirty="0"/>
              <a:t>Publishing Opportunities in the Sciences?” Marisa L. Ramirez, Gail McMillan, Joan T. Dalton, Ann Hanlon, Heather S. Smith, Chelsea Kern. </a:t>
            </a:r>
            <a:r>
              <a:rPr lang="en-US" i="1" dirty="0"/>
              <a:t>College &amp; Research Libraries </a:t>
            </a:r>
            <a:r>
              <a:rPr lang="en-US" dirty="0"/>
              <a:t>75/6 (Nov, 2014): 808-821. </a:t>
            </a:r>
            <a:r>
              <a:rPr lang="en-US" dirty="0">
                <a:hlinkClick r:id="rId3"/>
              </a:rPr>
              <a:t>doi: 10.5860/crl.75.6.808 </a:t>
            </a:r>
            <a:endParaRPr lang="en-US" dirty="0"/>
          </a:p>
          <a:p>
            <a:pPr marL="0" indent="0">
              <a:buNone/>
            </a:pPr>
            <a:endParaRPr lang="en-US" dirty="0"/>
          </a:p>
          <a:p>
            <a:pPr marL="0" indent="0">
              <a:buNone/>
            </a:pPr>
            <a:r>
              <a:rPr lang="en-US" dirty="0"/>
              <a:t>“Do Open Access </a:t>
            </a:r>
            <a:r>
              <a:rPr lang="en-US" dirty="0" smtClean="0"/>
              <a:t>ETDs Diminish </a:t>
            </a:r>
            <a:r>
              <a:rPr lang="en-US" dirty="0"/>
              <a:t>Publishing Opportunities in the Social Sciences and Humanities? Findings from a 2011 Survey of Academic Publishers.” Marisa L. Ramirez, Joan T. Dalton, Gail McMillan, Max Read, and Nancy H. Seamans. </a:t>
            </a:r>
            <a:r>
              <a:rPr lang="en-US" i="1" dirty="0"/>
              <a:t>College &amp; Research Libraries,</a:t>
            </a:r>
            <a:r>
              <a:rPr lang="en-US" dirty="0"/>
              <a:t> 74/4 </a:t>
            </a:r>
            <a:r>
              <a:rPr lang="en-US" i="1" dirty="0"/>
              <a:t>(</a:t>
            </a:r>
            <a:r>
              <a:rPr lang="en-US" dirty="0"/>
              <a:t>July 2013): 368-380</a:t>
            </a:r>
            <a:r>
              <a:rPr lang="en-US" i="1" dirty="0"/>
              <a:t>. </a:t>
            </a:r>
            <a:r>
              <a:rPr lang="fr-FR" dirty="0">
                <a:hlinkClick r:id="rId4"/>
              </a:rPr>
              <a:t>doi: 10.5860/crl-356 </a:t>
            </a:r>
            <a:endParaRPr lang="fr-FR" dirty="0" smtClean="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802653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342" y="274638"/>
            <a:ext cx="9641457" cy="1794992"/>
          </a:xfrm>
        </p:spPr>
        <p:txBody>
          <a:bodyPr>
            <a:normAutofit/>
          </a:bodyPr>
          <a:lstStyle/>
          <a:p>
            <a:r>
              <a:rPr lang="en-US" sz="3200" dirty="0">
                <a:ea typeface="Lucida Grande"/>
              </a:rPr>
              <a:t>SoSci/Hum editors reported manuscripts which are revisions derived from openly accessible ETDs are… </a:t>
            </a:r>
            <a:endParaRPr lang="en-US" sz="3200" dirty="0"/>
          </a:p>
        </p:txBody>
      </p:sp>
      <p:sp>
        <p:nvSpPr>
          <p:cNvPr id="3" name="Content Placeholder 2"/>
          <p:cNvSpPr>
            <a:spLocks noGrp="1"/>
          </p:cNvSpPr>
          <p:nvPr>
            <p:ph idx="1"/>
          </p:nvPr>
        </p:nvSpPr>
        <p:spPr>
          <a:xfrm>
            <a:off x="1981200" y="2248371"/>
            <a:ext cx="8229600" cy="3877793"/>
          </a:xfrm>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09880228"/>
              </p:ext>
            </p:extLst>
          </p:nvPr>
        </p:nvGraphicFramePr>
        <p:xfrm>
          <a:off x="672663" y="1130300"/>
          <a:ext cx="11138338" cy="6334125"/>
        </p:xfrm>
        <a:graphic>
          <a:graphicData uri="http://schemas.openxmlformats.org/presentationml/2006/ole">
            <mc:AlternateContent xmlns:mc="http://schemas.openxmlformats.org/markup-compatibility/2006">
              <mc:Choice xmlns:v="urn:schemas-microsoft-com:vml" Requires="v">
                <p:oleObj spid="_x0000_s1082" name="Worksheet" r:id="rId4" imgW="12750800" imgH="7264400" progId="Excel.Sheet.12">
                  <p:embed/>
                </p:oleObj>
              </mc:Choice>
              <mc:Fallback>
                <p:oleObj name="Worksheet" r:id="rId4" imgW="12750800" imgH="7264400" progId="Excel.Sheet.12">
                  <p:embed/>
                  <p:pic>
                    <p:nvPicPr>
                      <p:cNvPr id="0" name=""/>
                      <p:cNvPicPr>
                        <a:picLocks noChangeAspect="1" noChangeArrowheads="1"/>
                      </p:cNvPicPr>
                      <p:nvPr/>
                    </p:nvPicPr>
                    <p:blipFill>
                      <a:blip r:embed="rId5"/>
                      <a:srcRect/>
                      <a:stretch>
                        <a:fillRect/>
                      </a:stretch>
                    </p:blipFill>
                    <p:spPr bwMode="auto">
                      <a:xfrm>
                        <a:off x="672663" y="1130300"/>
                        <a:ext cx="11138338" cy="63341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63380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145774" y="681813"/>
            <a:ext cx="10283687" cy="954107"/>
          </a:xfrm>
          <a:prstGeom prst="rect">
            <a:avLst/>
          </a:prstGeom>
        </p:spPr>
        <p:txBody>
          <a:bodyPr wrap="square">
            <a:spAutoFit/>
          </a:bodyPr>
          <a:lstStyle/>
          <a:p>
            <a:r>
              <a:rPr lang="en-US" sz="2800" dirty="0">
                <a:latin typeface="Helvetica Neue" charset="0"/>
                <a:ea typeface="Helvetica Neue" charset="0"/>
                <a:cs typeface="Helvetica Neue" charset="0"/>
              </a:rPr>
              <a:t>SoSci/Arts/Hum Journal and Press Responses: “Manuscripts which are revisions derived from openly accessible ETDs are...”</a:t>
            </a:r>
          </a:p>
        </p:txBody>
      </p:sp>
      <p:graphicFrame>
        <p:nvGraphicFramePr>
          <p:cNvPr id="6" name="Chart 5"/>
          <p:cNvGraphicFramePr/>
          <p:nvPr>
            <p:extLst>
              <p:ext uri="{D42A27DB-BD31-4B8C-83A1-F6EECF244321}">
                <p14:modId xmlns:p14="http://schemas.microsoft.com/office/powerpoint/2010/main" val="1574526459"/>
              </p:ext>
            </p:extLst>
          </p:nvPr>
        </p:nvGraphicFramePr>
        <p:xfrm>
          <a:off x="1941444" y="1834166"/>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501457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8"/>
          <p:cNvSpPr>
            <a:spLocks noGrp="1"/>
          </p:cNvSpPr>
          <p:nvPr>
            <p:ph type="title"/>
          </p:nvPr>
        </p:nvSpPr>
        <p:spPr>
          <a:xfrm>
            <a:off x="541868" y="681038"/>
            <a:ext cx="9431865" cy="1143000"/>
          </a:xfrm>
        </p:spPr>
        <p:txBody>
          <a:bodyPr>
            <a:noAutofit/>
          </a:bodyPr>
          <a:lstStyle/>
          <a:p>
            <a:pPr>
              <a:defRPr/>
            </a:pPr>
            <a:r>
              <a:rPr lang="en-US" sz="3200" dirty="0">
                <a:latin typeface="Helvetica Neue" charset="0"/>
                <a:ea typeface="Helvetica Neue" charset="0"/>
                <a:cs typeface="Helvetica Neue" charset="0"/>
              </a:rPr>
              <a:t>Comments: Social Sciences/Humanities Survey</a:t>
            </a:r>
          </a:p>
        </p:txBody>
      </p:sp>
      <p:sp>
        <p:nvSpPr>
          <p:cNvPr id="35841" name="Content Placeholder 3"/>
          <p:cNvSpPr>
            <a:spLocks noGrp="1"/>
          </p:cNvSpPr>
          <p:nvPr>
            <p:ph idx="1"/>
          </p:nvPr>
        </p:nvSpPr>
        <p:spPr>
          <a:xfrm>
            <a:off x="347133" y="2070643"/>
            <a:ext cx="11328032" cy="4922824"/>
          </a:xfrm>
        </p:spPr>
        <p:txBody>
          <a:bodyPr>
            <a:noAutofit/>
          </a:bodyPr>
          <a:lstStyle/>
          <a:p>
            <a:pPr marL="114300" indent="-4763">
              <a:buSzPct val="100000"/>
              <a:buNone/>
            </a:pPr>
            <a:r>
              <a:rPr lang="en-US" altLang="ja-JP" sz="2000" dirty="0">
                <a:latin typeface="Helvetica Neue" charset="0"/>
                <a:ea typeface="Helvetica Neue" charset="0"/>
                <a:cs typeface="Helvetica Neue" charset="0"/>
              </a:rPr>
              <a:t>“We normally consider theses or dissertations for publication only if the author is willing to </a:t>
            </a:r>
            <a:r>
              <a:rPr lang="en-US" altLang="ja-JP" sz="2000" dirty="0">
                <a:solidFill>
                  <a:srgbClr val="FFFF00"/>
                </a:solidFill>
                <a:latin typeface="Helvetica Neue" charset="0"/>
                <a:ea typeface="Helvetica Neue" charset="0"/>
                <a:cs typeface="Helvetica Neue" charset="0"/>
              </a:rPr>
              <a:t>revise them for a broader audience</a:t>
            </a:r>
            <a:r>
              <a:rPr lang="en-US" altLang="ja-JP" sz="2000" dirty="0">
                <a:latin typeface="Helvetica Neue" charset="0"/>
                <a:ea typeface="Helvetica Neue" charset="0"/>
                <a:cs typeface="Helvetica Neue" charset="0"/>
              </a:rPr>
              <a:t>; this is our practice </a:t>
            </a:r>
            <a:r>
              <a:rPr lang="en-US" altLang="ja-JP" sz="2000" dirty="0">
                <a:solidFill>
                  <a:srgbClr val="FFFF00"/>
                </a:solidFill>
                <a:latin typeface="Helvetica Neue" charset="0"/>
                <a:ea typeface="Helvetica Neue" charset="0"/>
                <a:cs typeface="Helvetica Neue" charset="0"/>
              </a:rPr>
              <a:t>regardless of the availability of an ETD</a:t>
            </a:r>
            <a:r>
              <a:rPr lang="en-US" altLang="ja-JP" sz="2000" dirty="0">
                <a:latin typeface="Helvetica Neue" charset="0"/>
                <a:ea typeface="Helvetica Neue" charset="0"/>
                <a:cs typeface="Helvetica Neue" charset="0"/>
              </a:rPr>
              <a:t>.”</a:t>
            </a:r>
          </a:p>
          <a:p>
            <a:pPr marL="114300" indent="-4763">
              <a:buSzPct val="100000"/>
              <a:buNone/>
            </a:pPr>
            <a:endParaRPr lang="en-US" altLang="ja-JP" sz="2000" dirty="0" smtClean="0">
              <a:latin typeface="Helvetica Neue" charset="0"/>
              <a:ea typeface="Helvetica Neue" charset="0"/>
              <a:cs typeface="Helvetica Neue" charset="0"/>
            </a:endParaRPr>
          </a:p>
          <a:p>
            <a:pPr marL="114300" indent="-4763">
              <a:buSzPct val="100000"/>
              <a:buNone/>
            </a:pPr>
            <a:r>
              <a:rPr lang="ja-JP" altLang="en-US" sz="2000" dirty="0" smtClean="0">
                <a:latin typeface="Helvetica Neue" charset="0"/>
                <a:ea typeface="Helvetica Neue" charset="0"/>
                <a:cs typeface="Helvetica Neue" charset="0"/>
              </a:rPr>
              <a:t>“</a:t>
            </a:r>
            <a:r>
              <a:rPr lang="en-US" altLang="ja-JP" sz="2000" dirty="0">
                <a:latin typeface="Helvetica Neue" charset="0"/>
                <a:ea typeface="Helvetica Neue" charset="0"/>
                <a:cs typeface="Helvetica Neue" charset="0"/>
              </a:rPr>
              <a:t>All essays go through </a:t>
            </a:r>
            <a:r>
              <a:rPr lang="en-US" altLang="ja-JP" sz="2000" dirty="0">
                <a:solidFill>
                  <a:srgbClr val="FFFF00"/>
                </a:solidFill>
                <a:latin typeface="Helvetica Neue" charset="0"/>
                <a:ea typeface="Helvetica Neue" charset="0"/>
                <a:cs typeface="Helvetica Neue" charset="0"/>
              </a:rPr>
              <a:t>extensive review and revision process</a:t>
            </a:r>
            <a:r>
              <a:rPr lang="en-US" altLang="ja-JP" sz="2000" dirty="0">
                <a:latin typeface="Helvetica Neue" charset="0"/>
                <a:ea typeface="Helvetica Neue" charset="0"/>
                <a:cs typeface="Helvetica Neue" charset="0"/>
              </a:rPr>
              <a:t>, so even if the starting point is out there, the final product is not.</a:t>
            </a:r>
            <a:r>
              <a:rPr lang="ja-JP" altLang="en-US" sz="2000" dirty="0">
                <a:latin typeface="Helvetica Neue" charset="0"/>
                <a:ea typeface="Helvetica Neue" charset="0"/>
                <a:cs typeface="Helvetica Neue" charset="0"/>
              </a:rPr>
              <a:t>”</a:t>
            </a:r>
            <a:endParaRPr lang="en-US" altLang="ja-JP" sz="2000" dirty="0">
              <a:latin typeface="Helvetica Neue" charset="0"/>
              <a:ea typeface="Helvetica Neue" charset="0"/>
              <a:cs typeface="Helvetica Neue" charset="0"/>
            </a:endParaRPr>
          </a:p>
          <a:p>
            <a:pPr marL="114300" indent="-4763">
              <a:buSzPct val="100000"/>
              <a:buNone/>
            </a:pPr>
            <a:endParaRPr lang="en-US" altLang="ja-JP" sz="2000" dirty="0" smtClean="0">
              <a:latin typeface="Helvetica Neue" charset="0"/>
              <a:ea typeface="Helvetica Neue" charset="0"/>
              <a:cs typeface="Helvetica Neue" charset="0"/>
            </a:endParaRPr>
          </a:p>
          <a:p>
            <a:pPr marL="114300" indent="-4763">
              <a:buSzPct val="100000"/>
              <a:buNone/>
            </a:pPr>
            <a:r>
              <a:rPr lang="ja-JP" altLang="en-US" sz="2000" dirty="0">
                <a:latin typeface="Helvetica Neue" charset="0"/>
                <a:ea typeface="Helvetica Neue" charset="0"/>
                <a:cs typeface="Helvetica Neue" charset="0"/>
              </a:rPr>
              <a:t>“</a:t>
            </a:r>
            <a:r>
              <a:rPr lang="en-US" altLang="ja-JP" sz="2000" dirty="0">
                <a:latin typeface="Helvetica Neue" charset="0"/>
                <a:ea typeface="Helvetica Neue" charset="0"/>
                <a:cs typeface="Helvetica Neue" charset="0"/>
              </a:rPr>
              <a:t>A chapter of a thesis or dissertation will virtually never be suitable as an article in my journal. Authors will often have to </a:t>
            </a:r>
            <a:r>
              <a:rPr lang="en-US" altLang="ja-JP" sz="2000" dirty="0">
                <a:solidFill>
                  <a:srgbClr val="FFFF00"/>
                </a:solidFill>
                <a:latin typeface="Helvetica Neue" charset="0"/>
                <a:ea typeface="Helvetica Neue" charset="0"/>
                <a:cs typeface="Helvetica Neue" charset="0"/>
              </a:rPr>
              <a:t>contextualize their discussion and explain the implications of their conclusions</a:t>
            </a:r>
            <a:r>
              <a:rPr lang="en-US" altLang="ja-JP" sz="2000" dirty="0">
                <a:latin typeface="Helvetica Neue" charset="0"/>
                <a:ea typeface="Helvetica Neue" charset="0"/>
                <a:cs typeface="Helvetica Neue" charset="0"/>
              </a:rPr>
              <a:t>. And authors will often find that, after completing a dissertation, they are able to refine the argumentation a bit as well.</a:t>
            </a:r>
            <a:r>
              <a:rPr lang="ja-JP" altLang="en-US" sz="2000" dirty="0">
                <a:latin typeface="Helvetica Neue" charset="0"/>
                <a:ea typeface="Helvetica Neue" charset="0"/>
                <a:cs typeface="Helvetica Neue" charset="0"/>
              </a:rPr>
              <a:t>”</a:t>
            </a:r>
            <a:endParaRPr lang="en-US" altLang="ja-JP" sz="2000" dirty="0">
              <a:latin typeface="Helvetica Neue" charset="0"/>
              <a:ea typeface="Helvetica Neue" charset="0"/>
              <a:cs typeface="Helvetica Neue" charset="0"/>
            </a:endParaRPr>
          </a:p>
          <a:p>
            <a:pPr marL="114300" indent="-4763">
              <a:buSzPct val="100000"/>
              <a:buNone/>
            </a:pPr>
            <a:endParaRPr lang="en-US" sz="2000" dirty="0">
              <a:latin typeface="Helvetica Neue" charset="0"/>
              <a:ea typeface="Helvetica Neue" charset="0"/>
              <a:cs typeface="Helvetica Neue" charset="0"/>
            </a:endParaRPr>
          </a:p>
          <a:p>
            <a:pPr marL="114300" indent="-4763">
              <a:buSzPct val="100000"/>
              <a:buNone/>
            </a:pPr>
            <a:r>
              <a:rPr lang="en-US" altLang="ja-JP" sz="2000" dirty="0" smtClean="0">
                <a:latin typeface="Helvetica Neue" charset="0"/>
                <a:ea typeface="Helvetica Neue" charset="0"/>
                <a:cs typeface="Helvetica Neue" charset="0"/>
              </a:rPr>
              <a:t>“The </a:t>
            </a:r>
            <a:r>
              <a:rPr lang="en-US" altLang="ja-JP" sz="2000" dirty="0">
                <a:latin typeface="Helvetica Neue" charset="0"/>
                <a:ea typeface="Helvetica Neue" charset="0"/>
                <a:cs typeface="Helvetica Neue" charset="0"/>
              </a:rPr>
              <a:t>editorial review and publication process entails </a:t>
            </a:r>
            <a:r>
              <a:rPr lang="en-US" altLang="ja-JP" sz="2000" dirty="0">
                <a:solidFill>
                  <a:srgbClr val="FFFF00"/>
                </a:solidFill>
                <a:latin typeface="Helvetica Neue" charset="0"/>
                <a:ea typeface="Helvetica Neue" charset="0"/>
                <a:cs typeface="Helvetica Neue" charset="0"/>
              </a:rPr>
              <a:t>substantial refinement and revision </a:t>
            </a:r>
            <a:r>
              <a:rPr lang="en-US" altLang="ja-JP" sz="2000" dirty="0">
                <a:latin typeface="Helvetica Neue" charset="0"/>
                <a:ea typeface="Helvetica Neue" charset="0"/>
                <a:cs typeface="Helvetica Neue" charset="0"/>
              </a:rPr>
              <a:t>of works that originate as part of doctoral work and thus we do not consider raw dissertations as competing with the works eventually published under our imprint.</a:t>
            </a:r>
            <a:r>
              <a:rPr lang="ja-JP" altLang="en-US" sz="2000" dirty="0" smtClean="0">
                <a:latin typeface="Helvetica Neue" charset="0"/>
                <a:ea typeface="Helvetica Neue" charset="0"/>
                <a:cs typeface="Helvetica Neue" charset="0"/>
              </a:rPr>
              <a:t>”</a:t>
            </a:r>
            <a:endParaRPr lang="en-US" altLang="ja-JP" sz="2000" dirty="0" smtClean="0">
              <a:latin typeface="Helvetica Neue" charset="0"/>
              <a:ea typeface="Helvetica Neue" charset="0"/>
              <a:cs typeface="Helvetica Neue"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smtClean="0">
              <a:latin typeface="Times" charset="0"/>
              <a:ea typeface="ＭＳ Ｐゴシック" charset="0"/>
              <a:cs typeface="Times" charset="0"/>
            </a:endParaRPr>
          </a:p>
        </p:txBody>
      </p:sp>
    </p:spTree>
    <p:extLst>
      <p:ext uri="{BB962C8B-B14F-4D97-AF65-F5344CB8AC3E}">
        <p14:creationId xmlns:p14="http://schemas.microsoft.com/office/powerpoint/2010/main" val="6533472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63599" y="697971"/>
            <a:ext cx="9177867" cy="1143000"/>
          </a:xfrm>
        </p:spPr>
        <p:txBody>
          <a:bodyPr>
            <a:normAutofit/>
          </a:bodyPr>
          <a:lstStyle/>
          <a:p>
            <a:pPr>
              <a:defRPr/>
            </a:pPr>
            <a:r>
              <a:rPr lang="en-US" sz="3200" dirty="0">
                <a:latin typeface="Helvetica Neue" charset="0"/>
                <a:ea typeface="Helvetica Neue" charset="0"/>
                <a:cs typeface="Helvetica Neue" charset="0"/>
              </a:rPr>
              <a:t>Comments: Social Sciences/Humanities Survey</a:t>
            </a:r>
          </a:p>
        </p:txBody>
      </p:sp>
      <p:sp>
        <p:nvSpPr>
          <p:cNvPr id="44033" name="Content Placeholder 2"/>
          <p:cNvSpPr>
            <a:spLocks noGrp="1"/>
          </p:cNvSpPr>
          <p:nvPr>
            <p:ph idx="1"/>
          </p:nvPr>
        </p:nvSpPr>
        <p:spPr>
          <a:xfrm>
            <a:off x="643467" y="2146853"/>
            <a:ext cx="10885924" cy="4889500"/>
          </a:xfrm>
        </p:spPr>
        <p:txBody>
          <a:bodyPr>
            <a:normAutofit/>
          </a:bodyPr>
          <a:lstStyle/>
          <a:p>
            <a:pPr marL="114300" indent="-4763">
              <a:buSzPct val="100000"/>
              <a:buNone/>
            </a:pPr>
            <a:r>
              <a:rPr lang="ja-JP" altLang="en-US" sz="2000" dirty="0">
                <a:latin typeface="Helvetica Neue" charset="0"/>
                <a:ea typeface="Helvetica Neue" charset="0"/>
                <a:cs typeface="Helvetica Neue" charset="0"/>
              </a:rPr>
              <a:t>“</a:t>
            </a:r>
            <a:r>
              <a:rPr lang="en-US" altLang="ja-JP" sz="2000" dirty="0">
                <a:latin typeface="Helvetica Neue" charset="0"/>
                <a:ea typeface="Helvetica Neue" charset="0"/>
                <a:cs typeface="Helvetica Neue" charset="0"/>
              </a:rPr>
              <a:t>The American Psychological Association, which publishes over 40 journals across psychology, has an official policy that theses/dissertations, even if archived at a university site, are </a:t>
            </a:r>
            <a:r>
              <a:rPr lang="en-US" altLang="ja-JP" sz="2000" dirty="0">
                <a:solidFill>
                  <a:srgbClr val="FFFF00"/>
                </a:solidFill>
                <a:latin typeface="Helvetica Neue" charset="0"/>
                <a:ea typeface="Helvetica Neue" charset="0"/>
                <a:cs typeface="Helvetica Neue" charset="0"/>
              </a:rPr>
              <a:t>not counted as prior publication</a:t>
            </a:r>
            <a:r>
              <a:rPr lang="en-US" altLang="ja-JP" sz="2000" dirty="0">
                <a:latin typeface="Helvetica Neue" charset="0"/>
                <a:ea typeface="Helvetica Neue" charset="0"/>
                <a:cs typeface="Helvetica Neue" charset="0"/>
              </a:rPr>
              <a:t>.</a:t>
            </a:r>
            <a:r>
              <a:rPr lang="ja-JP" altLang="en-US" sz="2000" dirty="0">
                <a:latin typeface="Helvetica Neue" charset="0"/>
                <a:ea typeface="Helvetica Neue" charset="0"/>
                <a:cs typeface="Helvetica Neue" charset="0"/>
              </a:rPr>
              <a:t>”</a:t>
            </a:r>
            <a:endParaRPr lang="en-US" sz="2000" dirty="0">
              <a:latin typeface="Helvetica Neue" charset="0"/>
              <a:ea typeface="Helvetica Neue" charset="0"/>
              <a:cs typeface="Helvetica Neue" charset="0"/>
            </a:endParaRPr>
          </a:p>
          <a:p>
            <a:pPr marL="114300" indent="-4763">
              <a:buSzPct val="100000"/>
              <a:buNone/>
            </a:pPr>
            <a:endParaRPr lang="en-US" altLang="ja-JP" sz="2000" dirty="0" smtClean="0">
              <a:latin typeface="Helvetica Neue" charset="0"/>
              <a:ea typeface="Helvetica Neue" charset="0"/>
              <a:cs typeface="Helvetica Neue" charset="0"/>
            </a:endParaRPr>
          </a:p>
          <a:p>
            <a:pPr marL="114300" indent="-4763">
              <a:buSzPct val="100000"/>
              <a:buNone/>
            </a:pPr>
            <a:r>
              <a:rPr lang="ja-JP" altLang="en-US" sz="2000" dirty="0" smtClean="0">
                <a:latin typeface="Helvetica Neue" charset="0"/>
                <a:ea typeface="Helvetica Neue" charset="0"/>
                <a:cs typeface="Helvetica Neue" charset="0"/>
              </a:rPr>
              <a:t>“</a:t>
            </a:r>
            <a:r>
              <a:rPr lang="en-US" altLang="ja-JP" sz="2000" dirty="0">
                <a:latin typeface="Helvetica Neue" charset="0"/>
                <a:ea typeface="Helvetica Neue" charset="0"/>
                <a:cs typeface="Helvetica Neue" charset="0"/>
              </a:rPr>
              <a:t>We do not consider the dissertation to be the equivalent of a book. It is student work; a book is professional work.</a:t>
            </a:r>
            <a:r>
              <a:rPr lang="ja-JP" altLang="en-US" sz="2000" dirty="0">
                <a:latin typeface="Helvetica Neue" charset="0"/>
                <a:ea typeface="Helvetica Neue" charset="0"/>
                <a:cs typeface="Helvetica Neue" charset="0"/>
              </a:rPr>
              <a:t>”</a:t>
            </a:r>
            <a:endParaRPr lang="en-US" altLang="ja-JP" sz="2000" dirty="0">
              <a:latin typeface="Helvetica Neue" charset="0"/>
              <a:ea typeface="Helvetica Neue" charset="0"/>
              <a:cs typeface="Helvetica Neue" charset="0"/>
            </a:endParaRPr>
          </a:p>
          <a:p>
            <a:pPr marL="114300" indent="-4763">
              <a:buSzPct val="100000"/>
              <a:buNone/>
            </a:pPr>
            <a:endParaRPr lang="en-US" altLang="ja-JP" sz="2000" dirty="0">
              <a:latin typeface="Helvetica Neue" charset="0"/>
              <a:ea typeface="Helvetica Neue" charset="0"/>
              <a:cs typeface="Helvetica Neue" charset="0"/>
            </a:endParaRPr>
          </a:p>
          <a:p>
            <a:pPr marL="114300" indent="-4763">
              <a:buSzPct val="100000"/>
              <a:buNone/>
            </a:pPr>
            <a:r>
              <a:rPr lang="ja-JP" altLang="en-US" sz="2000" dirty="0">
                <a:latin typeface="Helvetica Neue" charset="0"/>
                <a:ea typeface="Helvetica Neue" charset="0"/>
                <a:cs typeface="Helvetica Neue" charset="0"/>
              </a:rPr>
              <a:t>“</a:t>
            </a:r>
            <a:r>
              <a:rPr lang="en-US" altLang="ja-JP" sz="2000" dirty="0">
                <a:latin typeface="Helvetica Neue" charset="0"/>
                <a:ea typeface="Helvetica Neue" charset="0"/>
                <a:cs typeface="Helvetica Neue" charset="0"/>
              </a:rPr>
              <a:t>Dissertations have never counted as publications… A pdf of an unpublished work is still an unpublished work.</a:t>
            </a:r>
            <a:r>
              <a:rPr lang="ja-JP" altLang="en-US" sz="2000" dirty="0">
                <a:latin typeface="Helvetica Neue" charset="0"/>
                <a:ea typeface="Helvetica Neue" charset="0"/>
                <a:cs typeface="Helvetica Neue" charset="0"/>
              </a:rPr>
              <a:t>”</a:t>
            </a:r>
            <a:endParaRPr lang="en-US" altLang="ja-JP" sz="2000" dirty="0">
              <a:latin typeface="Helvetica Neue" charset="0"/>
              <a:ea typeface="Helvetica Neue" charset="0"/>
              <a:cs typeface="Helvetica Neue" charset="0"/>
            </a:endParaRPr>
          </a:p>
          <a:p>
            <a:pPr marL="114300" indent="-4763">
              <a:buNone/>
            </a:pPr>
            <a:endParaRPr lang="en-US" altLang="ja-JP" sz="2000" dirty="0">
              <a:latin typeface="Helvetica Neue" charset="0"/>
              <a:ea typeface="Helvetica Neue" charset="0"/>
              <a:cs typeface="Helvetica Neue" charset="0"/>
            </a:endParaRPr>
          </a:p>
          <a:p>
            <a:pPr marL="114300" indent="-4763">
              <a:buNone/>
            </a:pPr>
            <a:r>
              <a:rPr lang="ja-JP" altLang="en-US" sz="2000" dirty="0">
                <a:latin typeface="Helvetica Neue" charset="0"/>
                <a:ea typeface="Helvetica Neue" charset="0"/>
                <a:cs typeface="Helvetica Neue" charset="0"/>
              </a:rPr>
              <a:t>“</a:t>
            </a:r>
            <a:r>
              <a:rPr lang="en-US" altLang="ja-JP" sz="2000" dirty="0">
                <a:latin typeface="Helvetica Neue" charset="0"/>
                <a:ea typeface="Helvetica Neue" charset="0"/>
                <a:cs typeface="Helvetica Neue" charset="0"/>
              </a:rPr>
              <a:t>Prior availability through an IR is not usually the deciding factor. </a:t>
            </a:r>
            <a:r>
              <a:rPr lang="en-US" altLang="ja-JP" sz="2000" dirty="0">
                <a:solidFill>
                  <a:srgbClr val="FFFF00"/>
                </a:solidFill>
                <a:latin typeface="Helvetica Neue" charset="0"/>
                <a:ea typeface="Helvetica Neue" charset="0"/>
                <a:cs typeface="Helvetica Neue" charset="0"/>
              </a:rPr>
              <a:t>We are more interested in the quality of the work, how well it fits with our list, and whether it deserves wider dissemination and promotion</a:t>
            </a:r>
            <a:r>
              <a:rPr lang="en-US" altLang="ja-JP" sz="2000" dirty="0">
                <a:latin typeface="Helvetica Neue" charset="0"/>
                <a:ea typeface="Helvetica Neue" charset="0"/>
                <a:cs typeface="Helvetica Neue" charset="0"/>
              </a:rPr>
              <a:t>.</a:t>
            </a:r>
            <a:r>
              <a:rPr lang="ja-JP" altLang="en-US" sz="2000" dirty="0">
                <a:latin typeface="Helvetica Neue" charset="0"/>
                <a:ea typeface="Helvetica Neue" charset="0"/>
                <a:cs typeface="Helvetica Neue" charset="0"/>
              </a:rPr>
              <a:t>”</a:t>
            </a:r>
            <a:endParaRPr lang="en-US" altLang="ja-JP" sz="2000" dirty="0">
              <a:latin typeface="Helvetica Neue" charset="0"/>
              <a:ea typeface="Helvetica Neue" charset="0"/>
              <a:cs typeface="Helvetica Neue" charset="0"/>
            </a:endParaRPr>
          </a:p>
          <a:p>
            <a:pPr marL="114300" indent="-4763">
              <a:buNone/>
            </a:pPr>
            <a:endParaRPr lang="en-US" altLang="ja-JP" sz="2000" dirty="0">
              <a:latin typeface="Helvetica Neue" charset="0"/>
              <a:ea typeface="Helvetica Neue" charset="0"/>
              <a:cs typeface="Helvetica Neue" charset="0"/>
            </a:endParaRPr>
          </a:p>
          <a:p>
            <a:pPr marL="114300" indent="-4763">
              <a:buNone/>
            </a:pPr>
            <a:endParaRPr lang="en-US" altLang="ja-JP" sz="3400" dirty="0">
              <a:ea typeface="ＭＳ Ｐゴシック" charset="0"/>
            </a:endParaRPr>
          </a:p>
          <a:p>
            <a:pPr marL="114300" indent="-4763">
              <a:buNone/>
            </a:pPr>
            <a:endParaRPr lang="en-US" dirty="0">
              <a:latin typeface="Lucida Sans Unicode" charset="0"/>
              <a:ea typeface="ＭＳ Ｐゴシック" charset="0"/>
              <a:cs typeface="ＭＳ Ｐゴシック" charset="0"/>
            </a:endParaRPr>
          </a:p>
        </p:txBody>
      </p:sp>
    </p:spTree>
    <p:extLst>
      <p:ext uri="{BB962C8B-B14F-4D97-AF65-F5344CB8AC3E}">
        <p14:creationId xmlns:p14="http://schemas.microsoft.com/office/powerpoint/2010/main" val="3860947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dirty="0">
                <a:latin typeface="Helvetica Neue" charset="0"/>
                <a:ea typeface="Helvetica Neue" charset="0"/>
                <a:cs typeface="Helvetica Neue" charset="0"/>
              </a:rPr>
              <a:t>New Concerns about ETDs</a:t>
            </a:r>
          </a:p>
        </p:txBody>
      </p:sp>
      <p:sp>
        <p:nvSpPr>
          <p:cNvPr id="48129" name="Content Placeholder 2"/>
          <p:cNvSpPr>
            <a:spLocks noGrp="1"/>
          </p:cNvSpPr>
          <p:nvPr>
            <p:ph idx="1"/>
          </p:nvPr>
        </p:nvSpPr>
        <p:spPr>
          <a:xfrm>
            <a:off x="680320" y="2217603"/>
            <a:ext cx="9613861" cy="3957910"/>
          </a:xfrm>
        </p:spPr>
        <p:txBody>
          <a:bodyPr>
            <a:noAutofit/>
          </a:bodyPr>
          <a:lstStyle/>
          <a:p>
            <a:pPr eaLnBrk="1" hangingPunct="1"/>
            <a:r>
              <a:rPr lang="en-US" dirty="0">
                <a:latin typeface="Helvetica Neue" charset="0"/>
                <a:ea typeface="Helvetica Neue" charset="0"/>
                <a:cs typeface="Helvetica Neue" charset="0"/>
              </a:rPr>
              <a:t>ETDs make author anonymity difficult.</a:t>
            </a:r>
          </a:p>
          <a:p>
            <a:pPr lvl="1" eaLnBrk="1" hangingPunct="1">
              <a:buFont typeface="Arial" charset="0"/>
              <a:buNone/>
            </a:pPr>
            <a:r>
              <a:rPr lang="en-US" dirty="0">
                <a:latin typeface="Helvetica Neue" charset="0"/>
                <a:ea typeface="Helvetica Neue" charset="0"/>
                <a:cs typeface="Helvetica Neue" charset="0"/>
              </a:rPr>
              <a:t>  </a:t>
            </a:r>
            <a:r>
              <a:rPr lang="ja-JP" altLang="en-US" dirty="0" smtClean="0">
                <a:latin typeface="Helvetica Neue" charset="0"/>
                <a:ea typeface="Helvetica Neue" charset="0"/>
                <a:cs typeface="Helvetica Neue" charset="0"/>
              </a:rPr>
              <a:t>“</a:t>
            </a:r>
            <a:r>
              <a:rPr lang="en-US" altLang="ja-JP" dirty="0">
                <a:latin typeface="Helvetica Neue" charset="0"/>
                <a:ea typeface="Helvetica Neue" charset="0"/>
                <a:cs typeface="Helvetica Neue" charset="0"/>
              </a:rPr>
              <a:t>Easy to determine who the author is and thus undermines the strength and reliability of peer review. This could, ultimately, disadvantage young scholars.</a:t>
            </a:r>
            <a:r>
              <a:rPr lang="ja-JP" altLang="en-US" dirty="0">
                <a:latin typeface="Helvetica Neue" charset="0"/>
                <a:ea typeface="Helvetica Neue" charset="0"/>
                <a:cs typeface="Helvetica Neue" charset="0"/>
              </a:rPr>
              <a:t>”</a:t>
            </a:r>
            <a:endParaRPr lang="en-US" altLang="ja-JP" dirty="0">
              <a:latin typeface="Helvetica Neue" charset="0"/>
              <a:ea typeface="Helvetica Neue" charset="0"/>
              <a:cs typeface="Helvetica Neue" charset="0"/>
            </a:endParaRPr>
          </a:p>
          <a:p>
            <a:pPr eaLnBrk="1" hangingPunct="1"/>
            <a:endParaRPr lang="en-US" altLang="ja-JP" dirty="0" smtClean="0">
              <a:latin typeface="Helvetica Neue" charset="0"/>
              <a:ea typeface="Helvetica Neue" charset="0"/>
              <a:cs typeface="Helvetica Neue" charset="0"/>
            </a:endParaRPr>
          </a:p>
          <a:p>
            <a:pPr eaLnBrk="1" hangingPunct="1"/>
            <a:r>
              <a:rPr lang="ja-JP" altLang="en-US" dirty="0" smtClean="0">
                <a:latin typeface="Helvetica Neue" charset="0"/>
                <a:ea typeface="Helvetica Neue" charset="0"/>
                <a:cs typeface="Helvetica Neue" charset="0"/>
              </a:rPr>
              <a:t>“</a:t>
            </a:r>
            <a:r>
              <a:rPr lang="en-US" altLang="ja-JP" dirty="0">
                <a:latin typeface="Helvetica Neue" charset="0"/>
                <a:ea typeface="Helvetica Neue" charset="0"/>
                <a:cs typeface="Helvetica Neue" charset="0"/>
              </a:rPr>
              <a:t>I never thought about it until just now</a:t>
            </a:r>
            <a:r>
              <a:rPr lang="ja-JP" altLang="en-US" dirty="0">
                <a:latin typeface="Helvetica Neue" charset="0"/>
                <a:ea typeface="Helvetica Neue" charset="0"/>
                <a:cs typeface="Helvetica Neue" charset="0"/>
              </a:rPr>
              <a:t>”</a:t>
            </a:r>
            <a:r>
              <a:rPr lang="en-US" altLang="ja-JP" dirty="0">
                <a:latin typeface="Helvetica Neue" charset="0"/>
                <a:ea typeface="Helvetica Neue" charset="0"/>
                <a:cs typeface="Helvetica Neue" charset="0"/>
              </a:rPr>
              <a:t>…</a:t>
            </a:r>
          </a:p>
          <a:p>
            <a:pPr eaLnBrk="1" hangingPunct="1"/>
            <a:endParaRPr lang="en-US" altLang="ja-JP" dirty="0" smtClean="0">
              <a:latin typeface="Helvetica Neue" charset="0"/>
              <a:ea typeface="Helvetica Neue" charset="0"/>
              <a:cs typeface="Helvetica Neue" charset="0"/>
            </a:endParaRPr>
          </a:p>
          <a:p>
            <a:pPr eaLnBrk="1" hangingPunct="1"/>
            <a:r>
              <a:rPr lang="ja-JP" altLang="en-US" dirty="0" smtClean="0">
                <a:latin typeface="Helvetica Neue" charset="0"/>
                <a:ea typeface="Helvetica Neue" charset="0"/>
                <a:cs typeface="Helvetica Neue" charset="0"/>
              </a:rPr>
              <a:t>“</a:t>
            </a:r>
            <a:r>
              <a:rPr lang="en-US" altLang="ja-JP" dirty="0">
                <a:latin typeface="Helvetica Neue" charset="0"/>
                <a:ea typeface="Helvetica Neue" charset="0"/>
                <a:cs typeface="Helvetica Neue" charset="0"/>
              </a:rPr>
              <a:t>We ask authors to stop distribution of their ETD when we agree to publish their REVISED material.</a:t>
            </a:r>
            <a:r>
              <a:rPr lang="ja-JP" altLang="en-US" dirty="0">
                <a:latin typeface="Helvetica Neue" charset="0"/>
                <a:ea typeface="Helvetica Neue" charset="0"/>
                <a:cs typeface="Helvetica Neue" charset="0"/>
              </a:rPr>
              <a:t>”</a:t>
            </a:r>
            <a:endParaRPr lang="en-US" altLang="ja-JP" dirty="0">
              <a:latin typeface="Helvetica Neue" charset="0"/>
              <a:ea typeface="Helvetica Neue" charset="0"/>
              <a:cs typeface="Helvetica Neue" charset="0"/>
            </a:endParaRPr>
          </a:p>
          <a:p>
            <a:pPr eaLnBrk="1" hangingPunct="1"/>
            <a:endParaRPr lang="en-US" dirty="0" smtClean="0">
              <a:latin typeface="Helvetica Neue" charset="0"/>
              <a:ea typeface="Helvetica Neue" charset="0"/>
              <a:cs typeface="Helvetica Neue" charset="0"/>
            </a:endParaRPr>
          </a:p>
          <a:p>
            <a:pPr eaLnBrk="1" hangingPunct="1"/>
            <a:r>
              <a:rPr lang="en-US" dirty="0" smtClean="0">
                <a:latin typeface="Helvetica Neue" charset="0"/>
                <a:ea typeface="Helvetica Neue" charset="0"/>
                <a:cs typeface="Helvetica Neue" charset="0"/>
              </a:rPr>
              <a:t>ETDs </a:t>
            </a:r>
            <a:r>
              <a:rPr lang="en-US" dirty="0">
                <a:latin typeface="Helvetica Neue" charset="0"/>
                <a:ea typeface="Helvetica Neue" charset="0"/>
                <a:cs typeface="Helvetica Neue" charset="0"/>
              </a:rPr>
              <a:t>include already published articles.</a:t>
            </a:r>
          </a:p>
        </p:txBody>
      </p:sp>
    </p:spTree>
    <p:extLst>
      <p:ext uri="{BB962C8B-B14F-4D97-AF65-F5344CB8AC3E}">
        <p14:creationId xmlns:p14="http://schemas.microsoft.com/office/powerpoint/2010/main" val="20471442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7971"/>
            <a:ext cx="10041467" cy="1143000"/>
          </a:xfrm>
        </p:spPr>
        <p:txBody>
          <a:bodyPr>
            <a:noAutofit/>
          </a:bodyPr>
          <a:lstStyle/>
          <a:p>
            <a:pPr>
              <a:defRPr/>
            </a:pPr>
            <a:r>
              <a:rPr lang="en-US" sz="3200" dirty="0">
                <a:ea typeface="Lucida Grande"/>
              </a:rPr>
              <a:t>Science editors reported that manuscripts which are revisions derived from openly accessible ETDs are… </a:t>
            </a:r>
            <a:endParaRPr lang="en-US" sz="3200" dirty="0"/>
          </a:p>
        </p:txBody>
      </p:sp>
      <p:graphicFrame>
        <p:nvGraphicFramePr>
          <p:cNvPr id="4" name="Chart 3"/>
          <p:cNvGraphicFramePr/>
          <p:nvPr>
            <p:extLst>
              <p:ext uri="{D42A27DB-BD31-4B8C-83A1-F6EECF244321}">
                <p14:modId xmlns:p14="http://schemas.microsoft.com/office/powerpoint/2010/main" val="976106692"/>
              </p:ext>
            </p:extLst>
          </p:nvPr>
        </p:nvGraphicFramePr>
        <p:xfrm>
          <a:off x="457200" y="1998978"/>
          <a:ext cx="10041467" cy="48590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776787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86366" y="850371"/>
            <a:ext cx="8229600" cy="817562"/>
          </a:xfrm>
        </p:spPr>
        <p:txBody>
          <a:bodyPr>
            <a:normAutofit/>
          </a:bodyPr>
          <a:lstStyle/>
          <a:p>
            <a:pPr>
              <a:defRPr/>
            </a:pPr>
            <a:r>
              <a:rPr lang="en-US" dirty="0" smtClean="0">
                <a:latin typeface="Helvetica Neue" charset="0"/>
                <a:ea typeface="Helvetica Neue" charset="0"/>
                <a:cs typeface="Helvetica Neue" charset="0"/>
              </a:rPr>
              <a:t>Comments: Science </a:t>
            </a:r>
            <a:r>
              <a:rPr lang="en-US" b="0" dirty="0" smtClean="0">
                <a:solidFill>
                  <a:schemeClr val="tx1"/>
                </a:solidFill>
                <a:latin typeface="Helvetica Neue" charset="0"/>
                <a:ea typeface="Helvetica Neue" charset="0"/>
                <a:cs typeface="Helvetica Neue" charset="0"/>
              </a:rPr>
              <a:t>Editors’ Surveys</a:t>
            </a:r>
            <a:endParaRPr lang="en-US" b="0" dirty="0">
              <a:solidFill>
                <a:schemeClr val="tx1"/>
              </a:solidFill>
              <a:latin typeface="Helvetica Neue" charset="0"/>
              <a:ea typeface="Helvetica Neue" charset="0"/>
              <a:cs typeface="Helvetica Neue" charset="0"/>
            </a:endParaRPr>
          </a:p>
        </p:txBody>
      </p:sp>
      <p:sp>
        <p:nvSpPr>
          <p:cNvPr id="44034" name="Content Placeholder 1"/>
          <p:cNvSpPr>
            <a:spLocks noGrp="1"/>
          </p:cNvSpPr>
          <p:nvPr>
            <p:ph idx="1"/>
          </p:nvPr>
        </p:nvSpPr>
        <p:spPr>
          <a:xfrm>
            <a:off x="867833" y="2165131"/>
            <a:ext cx="9512299" cy="4246180"/>
          </a:xfrm>
        </p:spPr>
        <p:txBody>
          <a:bodyPr>
            <a:noAutofit/>
          </a:bodyPr>
          <a:lstStyle/>
          <a:p>
            <a:pPr marL="0" indent="0">
              <a:buNone/>
            </a:pPr>
            <a:r>
              <a:rPr lang="ja-JP" altLang="en-US" sz="2000" dirty="0">
                <a:latin typeface="Helvetica Neue" charset="0"/>
                <a:ea typeface="Helvetica Neue" charset="0"/>
                <a:cs typeface="Helvetica Neue" charset="0"/>
              </a:rPr>
              <a:t>“</a:t>
            </a:r>
            <a:r>
              <a:rPr lang="en-US" sz="2000" dirty="0">
                <a:latin typeface="Helvetica Neue" charset="0"/>
                <a:ea typeface="Helvetica Neue" charset="0"/>
                <a:cs typeface="Helvetica Neue" charset="0"/>
              </a:rPr>
              <a:t>A peer-reviewed publication that comes out of a dissertation or thesis should not only be encouraged but is </a:t>
            </a:r>
            <a:r>
              <a:rPr lang="en-US" sz="2000" dirty="0">
                <a:solidFill>
                  <a:srgbClr val="FFFF00"/>
                </a:solidFill>
                <a:latin typeface="Helvetica Neue" charset="0"/>
                <a:ea typeface="Helvetica Neue" charset="0"/>
                <a:cs typeface="Helvetica Neue" charset="0"/>
              </a:rPr>
              <a:t>crucially important for the scholar's development and advancement of scientific knowledge</a:t>
            </a:r>
            <a:r>
              <a:rPr lang="en-US" sz="2000" dirty="0">
                <a:latin typeface="Helvetica Neue" charset="0"/>
                <a:ea typeface="Helvetica Neue" charset="0"/>
                <a:cs typeface="Helvetica Neue" charset="0"/>
              </a:rPr>
              <a:t>.</a:t>
            </a:r>
            <a:r>
              <a:rPr lang="ja-JP" altLang="en-US" sz="2000" dirty="0">
                <a:latin typeface="Helvetica Neue" charset="0"/>
                <a:ea typeface="Helvetica Neue" charset="0"/>
                <a:cs typeface="Helvetica Neue" charset="0"/>
              </a:rPr>
              <a:t>”</a:t>
            </a:r>
            <a:r>
              <a:rPr lang="en-US" sz="2000" dirty="0">
                <a:latin typeface="Helvetica Neue" charset="0"/>
                <a:ea typeface="Helvetica Neue" charset="0"/>
                <a:cs typeface="Helvetica Neue" charset="0"/>
              </a:rPr>
              <a:t> </a:t>
            </a:r>
          </a:p>
          <a:p>
            <a:pPr marL="0" indent="0">
              <a:buNone/>
            </a:pPr>
            <a:endParaRPr lang="en-US" sz="2000" dirty="0">
              <a:latin typeface="Helvetica Neue" charset="0"/>
              <a:ea typeface="Helvetica Neue" charset="0"/>
              <a:cs typeface="Helvetica Neue" charset="0"/>
            </a:endParaRPr>
          </a:p>
          <a:p>
            <a:pPr marL="0" indent="0">
              <a:buNone/>
            </a:pPr>
            <a:r>
              <a:rPr lang="ja-JP" altLang="en-US" sz="2000" dirty="0">
                <a:latin typeface="Helvetica Neue" charset="0"/>
                <a:ea typeface="Helvetica Neue" charset="0"/>
                <a:cs typeface="Helvetica Neue" charset="0"/>
              </a:rPr>
              <a:t>“</a:t>
            </a:r>
            <a:r>
              <a:rPr lang="en-US" sz="2000" dirty="0">
                <a:latin typeface="Helvetica Neue" charset="0"/>
                <a:ea typeface="Helvetica Neue" charset="0"/>
                <a:cs typeface="Helvetica Neue" charset="0"/>
              </a:rPr>
              <a:t>Our journal has essentially ignored any potential conflict arising from publication of ETDs, because </a:t>
            </a:r>
            <a:r>
              <a:rPr lang="en-US" sz="2000" dirty="0">
                <a:solidFill>
                  <a:srgbClr val="FFFF00"/>
                </a:solidFill>
                <a:latin typeface="Helvetica Neue" charset="0"/>
                <a:ea typeface="Helvetica Neue" charset="0"/>
                <a:cs typeface="Helvetica Neue" charset="0"/>
              </a:rPr>
              <a:t>the situation is really not different from the days of hard copy thesis</a:t>
            </a:r>
            <a:r>
              <a:rPr lang="en-US" sz="2000" dirty="0">
                <a:solidFill>
                  <a:srgbClr val="000000"/>
                </a:solidFill>
                <a:latin typeface="Helvetica Neue" charset="0"/>
                <a:ea typeface="Helvetica Neue" charset="0"/>
                <a:cs typeface="Helvetica Neue" charset="0"/>
              </a:rPr>
              <a:t> </a:t>
            </a:r>
            <a:r>
              <a:rPr lang="en-US" sz="2000" dirty="0">
                <a:latin typeface="Helvetica Neue" charset="0"/>
                <a:ea typeface="Helvetica Neue" charset="0"/>
                <a:cs typeface="Helvetica Neue" charset="0"/>
              </a:rPr>
              <a:t>holdings by University libraries. They … are simply more easily available now…”</a:t>
            </a:r>
          </a:p>
          <a:p>
            <a:pPr marL="0" indent="0">
              <a:buNone/>
            </a:pPr>
            <a:endParaRPr lang="en-US" altLang="ja-JP" sz="2000" dirty="0">
              <a:latin typeface="Helvetica Neue" charset="0"/>
              <a:ea typeface="Helvetica Neue" charset="0"/>
              <a:cs typeface="Helvetica Neue" charset="0"/>
            </a:endParaRPr>
          </a:p>
          <a:p>
            <a:pPr marL="0" indent="0">
              <a:buNone/>
            </a:pPr>
            <a:r>
              <a:rPr lang="ja-JP" altLang="en-US" sz="2000" dirty="0">
                <a:latin typeface="Helvetica Neue" charset="0"/>
                <a:ea typeface="Helvetica Neue" charset="0"/>
                <a:cs typeface="Helvetica Neue" charset="0"/>
              </a:rPr>
              <a:t>“</a:t>
            </a:r>
            <a:r>
              <a:rPr lang="en-US" sz="2000" dirty="0">
                <a:latin typeface="Helvetica Neue" charset="0"/>
                <a:ea typeface="Helvetica Neue" charset="0"/>
                <a:cs typeface="Helvetica Neue" charset="0"/>
              </a:rPr>
              <a:t>It is our job to archive and publish the best research. Thus we are quite </a:t>
            </a:r>
            <a:r>
              <a:rPr lang="en-US" sz="2000" dirty="0">
                <a:solidFill>
                  <a:srgbClr val="FFFF00"/>
                </a:solidFill>
                <a:latin typeface="Helvetica Neue" charset="0"/>
                <a:ea typeface="Helvetica Neue" charset="0"/>
                <a:cs typeface="Helvetica Neue" charset="0"/>
              </a:rPr>
              <a:t>happy to publish material which otherwise would sit languishing on an online archive.</a:t>
            </a:r>
            <a:r>
              <a:rPr lang="ja-JP" altLang="en-US" sz="2000" dirty="0">
                <a:solidFill>
                  <a:srgbClr val="FFFF00"/>
                </a:solidFill>
                <a:latin typeface="Helvetica Neue" charset="0"/>
                <a:ea typeface="Helvetica Neue" charset="0"/>
                <a:cs typeface="Helvetica Neue" charset="0"/>
              </a:rPr>
              <a:t>”</a:t>
            </a:r>
            <a:endParaRPr lang="en-US" altLang="ja-JP" sz="2000" dirty="0">
              <a:solidFill>
                <a:srgbClr val="FFFF00"/>
              </a:solidFill>
              <a:latin typeface="Helvetica Neue" charset="0"/>
              <a:ea typeface="Helvetica Neue" charset="0"/>
              <a:cs typeface="Helvetica Neue" charset="0"/>
            </a:endParaRPr>
          </a:p>
          <a:p>
            <a:pPr marL="0" indent="0">
              <a:buNone/>
            </a:pPr>
            <a:endParaRPr lang="en-US" altLang="ja-JP" dirty="0">
              <a:latin typeface="Times" charset="0"/>
              <a:ea typeface="ＭＳ Ｐゴシック" charset="0"/>
            </a:endParaRPr>
          </a:p>
        </p:txBody>
      </p:sp>
    </p:spTree>
    <p:extLst>
      <p:ext uri="{BB962C8B-B14F-4D97-AF65-F5344CB8AC3E}">
        <p14:creationId xmlns:p14="http://schemas.microsoft.com/office/powerpoint/2010/main" val="10381661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39800" y="799572"/>
            <a:ext cx="8229600" cy="792162"/>
          </a:xfrm>
        </p:spPr>
        <p:txBody>
          <a:bodyPr>
            <a:normAutofit/>
          </a:bodyPr>
          <a:lstStyle/>
          <a:p>
            <a:pPr>
              <a:defRPr/>
            </a:pPr>
            <a:r>
              <a:rPr lang="en-US" dirty="0"/>
              <a:t>Comments: Science Editors’ Surveys</a:t>
            </a:r>
            <a:endParaRPr lang="en-US" b="1" dirty="0">
              <a:solidFill>
                <a:schemeClr val="tx1"/>
              </a:solidFill>
            </a:endParaRPr>
          </a:p>
        </p:txBody>
      </p:sp>
      <p:sp>
        <p:nvSpPr>
          <p:cNvPr id="46082" name="Content Placeholder 1"/>
          <p:cNvSpPr>
            <a:spLocks noGrp="1"/>
          </p:cNvSpPr>
          <p:nvPr>
            <p:ph idx="1"/>
          </p:nvPr>
        </p:nvSpPr>
        <p:spPr>
          <a:xfrm>
            <a:off x="939800" y="2292626"/>
            <a:ext cx="9476409" cy="4849840"/>
          </a:xfrm>
        </p:spPr>
        <p:txBody>
          <a:bodyPr>
            <a:normAutofit/>
          </a:bodyPr>
          <a:lstStyle/>
          <a:p>
            <a:pPr marL="0" indent="0">
              <a:buNone/>
            </a:pPr>
            <a:r>
              <a:rPr lang="ja-JP" altLang="en-US" dirty="0">
                <a:latin typeface="Helvetica Neue" charset="0"/>
                <a:ea typeface="Helvetica Neue" charset="0"/>
                <a:cs typeface="Helvetica Neue" charset="0"/>
              </a:rPr>
              <a:t>“</a:t>
            </a:r>
            <a:r>
              <a:rPr lang="en-US" dirty="0">
                <a:latin typeface="Helvetica Neue" charset="0"/>
                <a:ea typeface="Helvetica Neue" charset="0"/>
                <a:cs typeface="Helvetica Neue" charset="0"/>
              </a:rPr>
              <a:t>While we recognise theses as legitimate and citeable publications, they are considered gray literature because they do not go through blind external peer review and are not published in a recognized peer reviewed outlet. They are </a:t>
            </a:r>
            <a:r>
              <a:rPr lang="en-US" dirty="0">
                <a:solidFill>
                  <a:srgbClr val="FFFF00"/>
                </a:solidFill>
                <a:latin typeface="Helvetica Neue" charset="0"/>
                <a:ea typeface="Helvetica Neue" charset="0"/>
                <a:cs typeface="Helvetica Neue" charset="0"/>
              </a:rPr>
              <a:t>not considered prepublication</a:t>
            </a:r>
            <a:r>
              <a:rPr lang="en-US" dirty="0">
                <a:latin typeface="Helvetica Neue" charset="0"/>
                <a:ea typeface="Helvetica Neue" charset="0"/>
                <a:cs typeface="Helvetica Neue" charset="0"/>
              </a:rPr>
              <a:t>...</a:t>
            </a:r>
            <a:r>
              <a:rPr lang="ja-JP" altLang="en-US" dirty="0">
                <a:latin typeface="Helvetica Neue" charset="0"/>
                <a:ea typeface="Helvetica Neue" charset="0"/>
                <a:cs typeface="Helvetica Neue" charset="0"/>
              </a:rPr>
              <a:t>” </a:t>
            </a:r>
            <a:endParaRPr lang="en-US" altLang="ja-JP" dirty="0">
              <a:latin typeface="Helvetica Neue" charset="0"/>
              <a:ea typeface="Helvetica Neue" charset="0"/>
              <a:cs typeface="Helvetica Neue" charset="0"/>
            </a:endParaRPr>
          </a:p>
          <a:p>
            <a:pPr marL="0" indent="0">
              <a:buNone/>
            </a:pPr>
            <a:endParaRPr lang="en-US" altLang="ja-JP" dirty="0">
              <a:latin typeface="Helvetica Neue" charset="0"/>
              <a:ea typeface="Helvetica Neue" charset="0"/>
              <a:cs typeface="Helvetica Neue" charset="0"/>
            </a:endParaRPr>
          </a:p>
          <a:p>
            <a:pPr marL="0" indent="0">
              <a:buNone/>
            </a:pPr>
            <a:r>
              <a:rPr lang="ja-JP" altLang="en-US" dirty="0">
                <a:latin typeface="Helvetica Neue" charset="0"/>
                <a:ea typeface="Helvetica Neue" charset="0"/>
                <a:cs typeface="Helvetica Neue" charset="0"/>
              </a:rPr>
              <a:t>“</a:t>
            </a:r>
            <a:r>
              <a:rPr lang="en-US" dirty="0">
                <a:latin typeface="Helvetica Neue" charset="0"/>
                <a:ea typeface="Helvetica Neue" charset="0"/>
                <a:cs typeface="Helvetica Neue" charset="0"/>
              </a:rPr>
              <a:t>Work which has not been published in archival peer reviewed journals is considered appropriate for submission, </a:t>
            </a:r>
            <a:r>
              <a:rPr lang="en-US" dirty="0">
                <a:solidFill>
                  <a:srgbClr val="FFFF00"/>
                </a:solidFill>
                <a:latin typeface="Helvetica Neue" charset="0"/>
                <a:ea typeface="Helvetica Neue" charset="0"/>
                <a:cs typeface="Helvetica Neue" charset="0"/>
              </a:rPr>
              <a:t>even if it is accessible elsewhere</a:t>
            </a:r>
            <a:r>
              <a:rPr lang="en-US" dirty="0">
                <a:latin typeface="Helvetica Neue" charset="0"/>
                <a:ea typeface="Helvetica Neue" charset="0"/>
                <a:cs typeface="Helvetica Neue" charset="0"/>
              </a:rPr>
              <a:t>.</a:t>
            </a:r>
            <a:r>
              <a:rPr lang="ja-JP" altLang="en-US" dirty="0">
                <a:latin typeface="Helvetica Neue" charset="0"/>
                <a:ea typeface="Helvetica Neue" charset="0"/>
                <a:cs typeface="Helvetica Neue" charset="0"/>
              </a:rPr>
              <a:t>”</a:t>
            </a:r>
            <a:endParaRPr lang="en-US" dirty="0">
              <a:latin typeface="Helvetica Neue" charset="0"/>
              <a:ea typeface="Helvetica Neue" charset="0"/>
              <a:cs typeface="Helvetica Neue" charset="0"/>
            </a:endParaRPr>
          </a:p>
          <a:p>
            <a:pPr marL="0" indent="0">
              <a:buNone/>
            </a:pPr>
            <a:endParaRPr lang="en-US" altLang="ja-JP"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p:txBody>
      </p:sp>
    </p:spTree>
    <p:extLst>
      <p:ext uri="{BB962C8B-B14F-4D97-AF65-F5344CB8AC3E}">
        <p14:creationId xmlns:p14="http://schemas.microsoft.com/office/powerpoint/2010/main" val="362303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40267" y="697971"/>
            <a:ext cx="9533466" cy="961495"/>
          </a:xfrm>
        </p:spPr>
        <p:txBody>
          <a:bodyPr>
            <a:noAutofit/>
          </a:bodyPr>
          <a:lstStyle/>
          <a:p>
            <a:pPr>
              <a:defRPr/>
            </a:pPr>
            <a:r>
              <a:rPr lang="en-US" sz="3200" dirty="0">
                <a:latin typeface="Helvetica Neue" charset="0"/>
                <a:ea typeface="Helvetica Neue" charset="0"/>
                <a:cs typeface="Helvetica Neue" charset="0"/>
              </a:rPr>
              <a:t>ETD Policies of </a:t>
            </a:r>
            <a:r>
              <a:rPr lang="en-US" sz="3200" dirty="0">
                <a:solidFill>
                  <a:srgbClr val="7030A0"/>
                </a:solidFill>
                <a:latin typeface="Helvetica Neue" charset="0"/>
                <a:ea typeface="Helvetica Neue" charset="0"/>
                <a:cs typeface="Helvetica Neue" charset="0"/>
              </a:rPr>
              <a:t>Science</a:t>
            </a:r>
            <a:r>
              <a:rPr lang="en-US" sz="3200" dirty="0">
                <a:solidFill>
                  <a:srgbClr val="FFFF00"/>
                </a:solidFill>
                <a:latin typeface="Helvetica Neue" charset="0"/>
                <a:ea typeface="Helvetica Neue" charset="0"/>
                <a:cs typeface="Helvetica Neue" charset="0"/>
              </a:rPr>
              <a:t> </a:t>
            </a:r>
            <a:r>
              <a:rPr lang="en-US" sz="3200" dirty="0">
                <a:latin typeface="Helvetica Neue" charset="0"/>
                <a:ea typeface="Helvetica Neue" charset="0"/>
                <a:cs typeface="Helvetica Neue" charset="0"/>
              </a:rPr>
              <a:t>vs. </a:t>
            </a:r>
            <a:r>
              <a:rPr lang="en-US" sz="3200" dirty="0">
                <a:solidFill>
                  <a:srgbClr val="FFFF00"/>
                </a:solidFill>
                <a:latin typeface="Helvetica Neue" charset="0"/>
                <a:ea typeface="Helvetica Neue" charset="0"/>
                <a:cs typeface="Helvetica Neue" charset="0"/>
              </a:rPr>
              <a:t>Hum/SoSci</a:t>
            </a:r>
            <a:r>
              <a:rPr lang="en-US" sz="3200" dirty="0">
                <a:solidFill>
                  <a:srgbClr val="FF0000"/>
                </a:solidFill>
                <a:latin typeface="Helvetica Neue" charset="0"/>
                <a:ea typeface="Helvetica Neue" charset="0"/>
                <a:cs typeface="Helvetica Neue" charset="0"/>
              </a:rPr>
              <a:t> </a:t>
            </a:r>
            <a:r>
              <a:rPr lang="en-US" sz="3200" dirty="0">
                <a:latin typeface="Helvetica Neue" charset="0"/>
                <a:ea typeface="Helvetica Neue" charset="0"/>
                <a:cs typeface="Helvetica Neue" charset="0"/>
              </a:rPr>
              <a:t>Journals</a:t>
            </a:r>
          </a:p>
        </p:txBody>
      </p:sp>
      <p:graphicFrame>
        <p:nvGraphicFramePr>
          <p:cNvPr id="5" name="Chart 4"/>
          <p:cNvGraphicFramePr/>
          <p:nvPr>
            <p:extLst>
              <p:ext uri="{D42A27DB-BD31-4B8C-83A1-F6EECF244321}">
                <p14:modId xmlns:p14="http://schemas.microsoft.com/office/powerpoint/2010/main" val="1232866864"/>
              </p:ext>
            </p:extLst>
          </p:nvPr>
        </p:nvGraphicFramePr>
        <p:xfrm>
          <a:off x="737148" y="2102870"/>
          <a:ext cx="9727651" cy="45118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0816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Plus Goals of ETDs</a:t>
            </a:r>
            <a:endParaRPr lang="en-US" dirty="0"/>
          </a:p>
        </p:txBody>
      </p:sp>
      <p:sp>
        <p:nvSpPr>
          <p:cNvPr id="3" name="Content Placeholder 2"/>
          <p:cNvSpPr>
            <a:spLocks noGrp="1"/>
          </p:cNvSpPr>
          <p:nvPr>
            <p:ph idx="1"/>
          </p:nvPr>
        </p:nvSpPr>
        <p:spPr>
          <a:xfrm>
            <a:off x="680321" y="2336873"/>
            <a:ext cx="6552817" cy="3599316"/>
          </a:xfrm>
        </p:spPr>
        <p:txBody>
          <a:bodyPr/>
          <a:lstStyle/>
          <a:p>
            <a:r>
              <a:rPr lang="en-US" dirty="0"/>
              <a:t>D</a:t>
            </a:r>
            <a:r>
              <a:rPr lang="en-US" dirty="0" smtClean="0"/>
              <a:t>iscoverable </a:t>
            </a:r>
          </a:p>
          <a:p>
            <a:endParaRPr lang="en-US" dirty="0" smtClean="0"/>
          </a:p>
          <a:p>
            <a:r>
              <a:rPr lang="en-US" dirty="0" smtClean="0"/>
              <a:t>Integrity </a:t>
            </a:r>
            <a:r>
              <a:rPr lang="en-US" dirty="0"/>
              <a:t>of </a:t>
            </a:r>
            <a:r>
              <a:rPr lang="en-US" dirty="0" smtClean="0"/>
              <a:t>content</a:t>
            </a:r>
          </a:p>
          <a:p>
            <a:pPr lvl="1"/>
            <a:r>
              <a:rPr lang="en-US" dirty="0"/>
              <a:t>R</a:t>
            </a:r>
            <a:r>
              <a:rPr lang="en-US" dirty="0" smtClean="0"/>
              <a:t>eadable </a:t>
            </a:r>
            <a:r>
              <a:rPr lang="en-US" dirty="0"/>
              <a:t>or viewable into the future </a:t>
            </a:r>
            <a:endParaRPr lang="en-US" dirty="0" smtClean="0"/>
          </a:p>
          <a:p>
            <a:pPr lvl="1"/>
            <a:r>
              <a:rPr lang="en-US" dirty="0" smtClean="0"/>
              <a:t>Non-proprietary formats</a:t>
            </a:r>
          </a:p>
          <a:p>
            <a:endParaRPr lang="en-US" dirty="0" smtClean="0"/>
          </a:p>
          <a:p>
            <a:r>
              <a:rPr lang="en-US" dirty="0" smtClean="0"/>
              <a:t>Data </a:t>
            </a:r>
            <a:r>
              <a:rPr lang="en-US" dirty="0"/>
              <a:t>behind graphs, charts, and conclusions </a:t>
            </a:r>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3138" y="2213112"/>
            <a:ext cx="4754301" cy="4035286"/>
          </a:xfrm>
          <a:prstGeom prst="rect">
            <a:avLst/>
          </a:prstGeom>
        </p:spPr>
      </p:pic>
    </p:spTree>
    <p:extLst>
      <p:ext uri="{BB962C8B-B14F-4D97-AF65-F5344CB8AC3E}">
        <p14:creationId xmlns:p14="http://schemas.microsoft.com/office/powerpoint/2010/main" val="4976259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Autofit/>
          </a:bodyPr>
          <a:lstStyle/>
          <a:p>
            <a:pPr>
              <a:defRPr/>
            </a:pPr>
            <a:r>
              <a:rPr lang="en-US" dirty="0">
                <a:ea typeface="Times" charset="0"/>
                <a:cs typeface="Times" charset="0"/>
              </a:rPr>
              <a:t>Publishers’ ETD Policies 2011/2012</a:t>
            </a:r>
          </a:p>
        </p:txBody>
      </p:sp>
      <p:graphicFrame>
        <p:nvGraphicFramePr>
          <p:cNvPr id="6" name="Chart 5"/>
          <p:cNvGraphicFramePr/>
          <p:nvPr>
            <p:extLst>
              <p:ext uri="{D42A27DB-BD31-4B8C-83A1-F6EECF244321}">
                <p14:modId xmlns:p14="http://schemas.microsoft.com/office/powerpoint/2010/main" val="883890896"/>
              </p:ext>
            </p:extLst>
          </p:nvPr>
        </p:nvGraphicFramePr>
        <p:xfrm>
          <a:off x="1344915" y="2078037"/>
          <a:ext cx="9204552" cy="4610629"/>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8885583" y="1252330"/>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216477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cs typeface="Times"/>
              </a:rPr>
              <a:t>Based on the data </a:t>
            </a:r>
            <a:r>
              <a:rPr lang="en-US" sz="2800" dirty="0" smtClean="0">
                <a:cs typeface="Times"/>
              </a:rPr>
              <a:t>from </a:t>
            </a:r>
            <a:r>
              <a:rPr lang="en-US" sz="2800" dirty="0">
                <a:cs typeface="Times"/>
              </a:rPr>
              <a:t>editors/publishers’ </a:t>
            </a:r>
            <a:r>
              <a:rPr lang="en-US" sz="2800" dirty="0" smtClean="0">
                <a:cs typeface="Times"/>
              </a:rPr>
              <a:t>surveys,</a:t>
            </a:r>
            <a:br>
              <a:rPr lang="en-US" sz="2800" dirty="0" smtClean="0">
                <a:cs typeface="Times"/>
              </a:rPr>
            </a:br>
            <a:r>
              <a:rPr lang="en-US" sz="2800" dirty="0" smtClean="0"/>
              <a:t>submit works </a:t>
            </a:r>
            <a:r>
              <a:rPr lang="en-US" sz="2800" dirty="0"/>
              <a:t>based on your ETDs</a:t>
            </a:r>
          </a:p>
        </p:txBody>
      </p:sp>
      <p:sp>
        <p:nvSpPr>
          <p:cNvPr id="3" name="Content Placeholder 2"/>
          <p:cNvSpPr>
            <a:spLocks noGrp="1"/>
          </p:cNvSpPr>
          <p:nvPr>
            <p:ph idx="1"/>
          </p:nvPr>
        </p:nvSpPr>
        <p:spPr/>
        <p:txBody>
          <a:bodyPr>
            <a:normAutofit/>
          </a:bodyPr>
          <a:lstStyle/>
          <a:p>
            <a:r>
              <a:rPr lang="en-US" dirty="0" smtClean="0"/>
              <a:t>Most </a:t>
            </a:r>
            <a:r>
              <a:rPr lang="en-US" dirty="0"/>
              <a:t>publishers will consider </a:t>
            </a:r>
            <a:r>
              <a:rPr lang="en-US" dirty="0" smtClean="0"/>
              <a:t>publicly available ETDs.</a:t>
            </a:r>
          </a:p>
          <a:p>
            <a:pPr lvl="1"/>
            <a:r>
              <a:rPr lang="en-US" dirty="0" smtClean="0"/>
              <a:t>89</a:t>
            </a:r>
            <a:r>
              <a:rPr lang="en-US" dirty="0"/>
              <a:t>% SoSci/Humanities; 80% </a:t>
            </a:r>
            <a:r>
              <a:rPr lang="en-US" dirty="0" smtClean="0"/>
              <a:t>Sciences</a:t>
            </a:r>
          </a:p>
          <a:p>
            <a:pPr lvl="1"/>
            <a:r>
              <a:rPr lang="en-US" dirty="0"/>
              <a:t>Make an informed </a:t>
            </a:r>
            <a:r>
              <a:rPr lang="en-US" dirty="0" smtClean="0"/>
              <a:t>decision</a:t>
            </a:r>
          </a:p>
          <a:p>
            <a:pPr lvl="2"/>
            <a:r>
              <a:rPr lang="en-US" dirty="0" smtClean="0"/>
              <a:t>Which journals do you want to publish your articles? </a:t>
            </a:r>
          </a:p>
          <a:p>
            <a:pPr lvl="2"/>
            <a:r>
              <a:rPr lang="en-US" dirty="0" smtClean="0"/>
              <a:t>Select </a:t>
            </a:r>
            <a:r>
              <a:rPr lang="en-US" dirty="0"/>
              <a:t>a book-friendly </a:t>
            </a:r>
            <a:r>
              <a:rPr lang="en-US" dirty="0" smtClean="0"/>
              <a:t>topic, but write your ETD as an ETD.</a:t>
            </a:r>
            <a:endParaRPr lang="en-US" dirty="0"/>
          </a:p>
          <a:p>
            <a:r>
              <a:rPr lang="en-US" dirty="0" smtClean="0"/>
              <a:t>Quality </a:t>
            </a:r>
            <a:r>
              <a:rPr lang="en-US" dirty="0"/>
              <a:t>is the publishers’ main concern.</a:t>
            </a:r>
          </a:p>
          <a:p>
            <a:r>
              <a:rPr lang="en-US" dirty="0"/>
              <a:t>Adapt </a:t>
            </a:r>
            <a:r>
              <a:rPr lang="en-US" dirty="0" smtClean="0"/>
              <a:t>ETD manuscript for a new readership</a:t>
            </a:r>
            <a:r>
              <a:rPr lang="en-US" dirty="0"/>
              <a:t>.</a:t>
            </a:r>
          </a:p>
          <a:p>
            <a:r>
              <a:rPr lang="en-US" dirty="0" smtClean="0"/>
              <a:t>Peer </a:t>
            </a:r>
            <a:r>
              <a:rPr lang="en-US" dirty="0"/>
              <a:t>review is radically different</a:t>
            </a:r>
            <a:r>
              <a:rPr lang="en-US" dirty="0" smtClean="0"/>
              <a:t>.</a:t>
            </a:r>
          </a:p>
        </p:txBody>
      </p:sp>
    </p:spTree>
    <p:extLst>
      <p:ext uri="{BB962C8B-B14F-4D97-AF65-F5344CB8AC3E}">
        <p14:creationId xmlns:p14="http://schemas.microsoft.com/office/powerpoint/2010/main" val="10448513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University </a:t>
            </a:r>
            <a:r>
              <a:rPr lang="en-US" dirty="0"/>
              <a:t>press editors are </a:t>
            </a:r>
            <a:r>
              <a:rPr lang="en-US" dirty="0" smtClean="0"/>
              <a:t>invested </a:t>
            </a:r>
            <a:r>
              <a:rPr lang="en-US" dirty="0"/>
              <a:t>in the book as an entity unto itself</a:t>
            </a:r>
          </a:p>
        </p:txBody>
      </p:sp>
      <p:sp>
        <p:nvSpPr>
          <p:cNvPr id="3" name="Content Placeholder 2"/>
          <p:cNvSpPr>
            <a:spLocks noGrp="1"/>
          </p:cNvSpPr>
          <p:nvPr>
            <p:ph idx="1"/>
          </p:nvPr>
        </p:nvSpPr>
        <p:spPr>
          <a:xfrm>
            <a:off x="3670852" y="2488855"/>
            <a:ext cx="5128592" cy="3852687"/>
          </a:xfrm>
        </p:spPr>
        <p:txBody>
          <a:bodyPr>
            <a:normAutofit/>
          </a:bodyPr>
          <a:lstStyle/>
          <a:p>
            <a:pPr>
              <a:lnSpc>
                <a:spcPct val="120000"/>
              </a:lnSpc>
            </a:pPr>
            <a:r>
              <a:rPr lang="en-US" sz="2200" dirty="0"/>
              <a:t>E</a:t>
            </a:r>
            <a:r>
              <a:rPr lang="en-US" sz="2200" dirty="0" smtClean="0"/>
              <a:t>valuating </a:t>
            </a:r>
            <a:r>
              <a:rPr lang="en-US" sz="2200" dirty="0"/>
              <a:t>a revised </a:t>
            </a:r>
            <a:r>
              <a:rPr lang="en-US" sz="2200" dirty="0" smtClean="0"/>
              <a:t>ETD is </a:t>
            </a:r>
            <a:r>
              <a:rPr lang="en-US" sz="2200" dirty="0"/>
              <a:t>identical with </a:t>
            </a:r>
            <a:r>
              <a:rPr lang="en-US" sz="2200" dirty="0" smtClean="0"/>
              <a:t>methods </a:t>
            </a:r>
            <a:r>
              <a:rPr lang="en-US" sz="2200" dirty="0"/>
              <a:t>for assessing subsequent books by more senior </a:t>
            </a:r>
            <a:r>
              <a:rPr lang="en-US" sz="2200" dirty="0" smtClean="0"/>
              <a:t>scholars</a:t>
            </a:r>
          </a:p>
          <a:p>
            <a:pPr>
              <a:lnSpc>
                <a:spcPct val="120000"/>
              </a:lnSpc>
            </a:pPr>
            <a:r>
              <a:rPr lang="en-US" sz="2200" dirty="0"/>
              <a:t>S</a:t>
            </a:r>
            <a:r>
              <a:rPr lang="en-US" sz="2200" dirty="0" smtClean="0"/>
              <a:t>ubstantial revisions</a:t>
            </a:r>
          </a:p>
          <a:p>
            <a:pPr>
              <a:lnSpc>
                <a:spcPct val="120000"/>
              </a:lnSpc>
            </a:pPr>
            <a:r>
              <a:rPr lang="en-US" sz="2200" dirty="0"/>
              <a:t>S</a:t>
            </a:r>
            <a:r>
              <a:rPr lang="en-US" sz="2200" dirty="0" smtClean="0"/>
              <a:t>tructurally </a:t>
            </a:r>
            <a:r>
              <a:rPr lang="en-US" sz="2200" dirty="0"/>
              <a:t>significantly different from the </a:t>
            </a:r>
            <a:r>
              <a:rPr lang="en-US" sz="2200" dirty="0" smtClean="0"/>
              <a:t>dissertation </a:t>
            </a:r>
          </a:p>
          <a:p>
            <a:endParaRPr lang="en-US" dirty="0"/>
          </a:p>
          <a:p>
            <a:endParaRPr lang="en-US" dirty="0" smtClean="0"/>
          </a:p>
          <a:p>
            <a:endParaRPr lang="en-US" dirty="0"/>
          </a:p>
          <a:p>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21" y="2191035"/>
            <a:ext cx="2732972" cy="410632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3995" y="2191035"/>
            <a:ext cx="3030649" cy="3869700"/>
          </a:xfrm>
          <a:prstGeom prst="rect">
            <a:avLst/>
          </a:prstGeom>
        </p:spPr>
      </p:pic>
    </p:spTree>
    <p:extLst>
      <p:ext uri="{BB962C8B-B14F-4D97-AF65-F5344CB8AC3E}">
        <p14:creationId xmlns:p14="http://schemas.microsoft.com/office/powerpoint/2010/main" val="18740456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2015 </a:t>
            </a:r>
            <a:r>
              <a:rPr lang="en-US" dirty="0"/>
              <a:t>North American academic presses </a:t>
            </a:r>
          </a:p>
        </p:txBody>
      </p:sp>
      <p:sp>
        <p:nvSpPr>
          <p:cNvPr id="3" name="Content Placeholder 2"/>
          <p:cNvSpPr>
            <a:spLocks noGrp="1"/>
          </p:cNvSpPr>
          <p:nvPr>
            <p:ph idx="1"/>
          </p:nvPr>
        </p:nvSpPr>
        <p:spPr>
          <a:xfrm>
            <a:off x="1308951" y="2192868"/>
            <a:ext cx="9121982" cy="4525963"/>
          </a:xfrm>
        </p:spPr>
        <p:txBody>
          <a:bodyPr>
            <a:normAutofit/>
          </a:bodyPr>
          <a:lstStyle/>
          <a:p>
            <a:r>
              <a:rPr lang="en-US" sz="2800" dirty="0" smtClean="0"/>
              <a:t>Fresh </a:t>
            </a:r>
            <a:r>
              <a:rPr lang="en-US" sz="2800" dirty="0"/>
              <a:t>and compelling argument, perhaps something counter-intuitive that takes the reader in an unexpected </a:t>
            </a:r>
            <a:r>
              <a:rPr lang="en-US" sz="2800" dirty="0" smtClean="0"/>
              <a:t>direction</a:t>
            </a:r>
          </a:p>
          <a:p>
            <a:r>
              <a:rPr lang="en-US" sz="2800" dirty="0" smtClean="0"/>
              <a:t>Clear</a:t>
            </a:r>
            <a:r>
              <a:rPr lang="en-US" sz="2800" dirty="0"/>
              <a:t>, forceful argument that will change a </a:t>
            </a:r>
            <a:r>
              <a:rPr lang="en-US" sz="2800" dirty="0" smtClean="0"/>
              <a:t>field</a:t>
            </a:r>
          </a:p>
          <a:p>
            <a:r>
              <a:rPr lang="en-US" sz="2800" dirty="0" smtClean="0"/>
              <a:t>Elegant </a:t>
            </a:r>
            <a:r>
              <a:rPr lang="en-US" sz="2800" dirty="0"/>
              <a:t>prose and a good narrative that is </a:t>
            </a:r>
            <a:r>
              <a:rPr lang="en-US" sz="2800" dirty="0" smtClean="0"/>
              <a:t>‘engagingly told’</a:t>
            </a:r>
          </a:p>
          <a:p>
            <a:r>
              <a:rPr lang="en-US" sz="2800" dirty="0" smtClean="0"/>
              <a:t>Good </a:t>
            </a:r>
            <a:r>
              <a:rPr lang="en-US" sz="2800" dirty="0"/>
              <a:t>fit with other books that they have </a:t>
            </a:r>
            <a:r>
              <a:rPr lang="en-US" sz="2800" dirty="0" smtClean="0"/>
              <a:t>published</a:t>
            </a:r>
          </a:p>
          <a:p>
            <a:endParaRPr lang="en-US" sz="2800" dirty="0"/>
          </a:p>
          <a:p>
            <a:pPr marL="0" lvl="1" indent="0">
              <a:spcBef>
                <a:spcPts val="1000"/>
              </a:spcBef>
              <a:buNone/>
            </a:pPr>
            <a:endParaRPr lang="en-US" dirty="0" smtClean="0"/>
          </a:p>
          <a:p>
            <a:pPr marL="0" lvl="1" indent="0">
              <a:spcBef>
                <a:spcPts val="1000"/>
              </a:spcBef>
              <a:buNone/>
            </a:pPr>
            <a:r>
              <a:rPr lang="en-US" sz="1600" dirty="0" smtClean="0"/>
              <a:t>Audrey </a:t>
            </a:r>
            <a:r>
              <a:rPr lang="en-US" sz="1600" dirty="0"/>
              <a:t>Truschke, </a:t>
            </a:r>
            <a:r>
              <a:rPr lang="en-US" sz="1600" dirty="0" smtClean="0"/>
              <a:t>Mellon </a:t>
            </a:r>
            <a:r>
              <a:rPr lang="en-US" sz="1600" dirty="0"/>
              <a:t>Postdoctoral Fellow 	</a:t>
            </a:r>
            <a:r>
              <a:rPr lang="en-US" sz="1600" u="sng" dirty="0">
                <a:hlinkClick r:id="rId3"/>
              </a:rPr>
              <a:t>http://</a:t>
            </a:r>
            <a:r>
              <a:rPr lang="en-US" sz="1600" u="sng" dirty="0" smtClean="0">
                <a:hlinkClick r:id="rId3"/>
              </a:rPr>
              <a:t>dissertationreviews.org/archives/11904</a:t>
            </a:r>
            <a:endParaRPr lang="en-US" sz="1600" dirty="0"/>
          </a:p>
        </p:txBody>
      </p:sp>
    </p:spTree>
    <p:extLst>
      <p:ext uri="{BB962C8B-B14F-4D97-AF65-F5344CB8AC3E}">
        <p14:creationId xmlns:p14="http://schemas.microsoft.com/office/powerpoint/2010/main" val="16193957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case for making ETDs immediately accessible</a:t>
            </a:r>
            <a:endParaRPr lang="en-US" sz="3200" dirty="0"/>
          </a:p>
        </p:txBody>
      </p:sp>
      <p:sp>
        <p:nvSpPr>
          <p:cNvPr id="3" name="Content Placeholder 2"/>
          <p:cNvSpPr>
            <a:spLocks noGrp="1"/>
          </p:cNvSpPr>
          <p:nvPr>
            <p:ph idx="1"/>
          </p:nvPr>
        </p:nvSpPr>
        <p:spPr>
          <a:xfrm>
            <a:off x="680321" y="2336872"/>
            <a:ext cx="9613861" cy="4134265"/>
          </a:xfrm>
        </p:spPr>
        <p:txBody>
          <a:bodyPr>
            <a:normAutofit/>
          </a:bodyPr>
          <a:lstStyle/>
          <a:p>
            <a:r>
              <a:rPr lang="en-US" dirty="0"/>
              <a:t>S</a:t>
            </a:r>
            <a:r>
              <a:rPr lang="en-US" dirty="0" smtClean="0"/>
              <a:t>cholarship </a:t>
            </a:r>
            <a:r>
              <a:rPr lang="en-US" dirty="0"/>
              <a:t>on a particular </a:t>
            </a:r>
            <a:r>
              <a:rPr lang="en-US" dirty="0" smtClean="0"/>
              <a:t>topic</a:t>
            </a:r>
          </a:p>
          <a:p>
            <a:endParaRPr lang="en-US" dirty="0" smtClean="0"/>
          </a:p>
          <a:p>
            <a:r>
              <a:rPr lang="en-US" dirty="0"/>
              <a:t>V</a:t>
            </a:r>
            <a:r>
              <a:rPr lang="en-US" dirty="0" smtClean="0"/>
              <a:t>isibility of early career scholars</a:t>
            </a:r>
          </a:p>
          <a:p>
            <a:endParaRPr lang="en-US" dirty="0" smtClean="0"/>
          </a:p>
          <a:p>
            <a:r>
              <a:rPr lang="en-US" dirty="0" smtClean="0"/>
              <a:t>Professional opportunities </a:t>
            </a:r>
          </a:p>
          <a:p>
            <a:endParaRPr lang="en-US" dirty="0" smtClean="0"/>
          </a:p>
          <a:p>
            <a:r>
              <a:rPr lang="en-US" dirty="0" smtClean="0"/>
              <a:t>Inherent value in </a:t>
            </a:r>
            <a:r>
              <a:rPr lang="en-US" dirty="0"/>
              <a:t>openly sharing scholarly </a:t>
            </a:r>
            <a:r>
              <a:rPr lang="en-US" dirty="0" smtClean="0"/>
              <a:t>work</a:t>
            </a:r>
          </a:p>
          <a:p>
            <a:endParaRPr lang="en-US" dirty="0"/>
          </a:p>
          <a:p>
            <a:r>
              <a:rPr lang="en-US" dirty="0" smtClean="0"/>
              <a:t>Eligible for NDLTD awards</a:t>
            </a:r>
          </a:p>
        </p:txBody>
      </p:sp>
    </p:spTree>
    <p:extLst>
      <p:ext uri="{BB962C8B-B14F-4D97-AF65-F5344CB8AC3E}">
        <p14:creationId xmlns:p14="http://schemas.microsoft.com/office/powerpoint/2010/main" val="7687859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NDLTD* Awards</a:t>
            </a:r>
            <a:br>
              <a:rPr lang="en-US" dirty="0" smtClean="0"/>
            </a:br>
            <a:r>
              <a:rPr lang="en-US" dirty="0" smtClean="0"/>
              <a:t>http</a:t>
            </a:r>
            <a:r>
              <a:rPr lang="en-US" dirty="0"/>
              <a:t>://www.ndltd.org/ndltd-awards/</a:t>
            </a:r>
          </a:p>
        </p:txBody>
      </p:sp>
      <p:sp>
        <p:nvSpPr>
          <p:cNvPr id="3" name="Content Placeholder 2"/>
          <p:cNvSpPr>
            <a:spLocks noGrp="1"/>
          </p:cNvSpPr>
          <p:nvPr>
            <p:ph idx="1"/>
          </p:nvPr>
        </p:nvSpPr>
        <p:spPr>
          <a:xfrm>
            <a:off x="680321" y="2298699"/>
            <a:ext cx="9613861" cy="4312307"/>
          </a:xfrm>
        </p:spPr>
        <p:txBody>
          <a:bodyPr>
            <a:noAutofit/>
          </a:bodyPr>
          <a:lstStyle/>
          <a:p>
            <a:pPr marL="0" indent="0">
              <a:buNone/>
            </a:pPr>
            <a:r>
              <a:rPr lang="en-US" sz="2000" dirty="0"/>
              <a:t>ETD Innovation </a:t>
            </a:r>
            <a:r>
              <a:rPr lang="en-US" sz="2000" dirty="0" smtClean="0"/>
              <a:t>Award</a:t>
            </a:r>
          </a:p>
          <a:p>
            <a:pPr marL="0" indent="0">
              <a:buNone/>
            </a:pPr>
            <a:r>
              <a:rPr lang="en-US" sz="2000" b="1" dirty="0"/>
              <a:t>recognizes </a:t>
            </a:r>
            <a:r>
              <a:rPr lang="en-US" sz="2000" b="1" dirty="0" smtClean="0"/>
              <a:t>students </a:t>
            </a:r>
            <a:r>
              <a:rPr lang="en-US" sz="2000" b="1" dirty="0"/>
              <a:t>efforts to transform the genre of the </a:t>
            </a:r>
            <a:r>
              <a:rPr lang="en-US" sz="2000" b="1" dirty="0" smtClean="0"/>
              <a:t>thesis/dissertation </a:t>
            </a:r>
            <a:r>
              <a:rPr lang="en-US" sz="2000" b="1" dirty="0"/>
              <a:t>through the use of innovative research data management techniques and software to create multimedia ETDs.</a:t>
            </a:r>
          </a:p>
          <a:p>
            <a:pPr marL="0" indent="0">
              <a:buNone/>
            </a:pPr>
            <a:endParaRPr lang="en-US" sz="2000" dirty="0"/>
          </a:p>
          <a:p>
            <a:r>
              <a:rPr lang="en-US" sz="2000" dirty="0" smtClean="0"/>
              <a:t>For current </a:t>
            </a:r>
            <a:r>
              <a:rPr lang="en-US" sz="2000" dirty="0"/>
              <a:t>students working on their </a:t>
            </a:r>
            <a:r>
              <a:rPr lang="en-US" sz="2000" dirty="0" smtClean="0"/>
              <a:t>theses </a:t>
            </a:r>
            <a:r>
              <a:rPr lang="en-US" sz="2000" dirty="0"/>
              <a:t>or </a:t>
            </a:r>
            <a:r>
              <a:rPr lang="en-US" sz="2000" dirty="0" smtClean="0"/>
              <a:t>dissertations</a:t>
            </a:r>
            <a:endParaRPr lang="en-US" sz="2000" dirty="0"/>
          </a:p>
          <a:p>
            <a:r>
              <a:rPr lang="en-US" sz="2000" dirty="0" smtClean="0"/>
              <a:t>Assists </a:t>
            </a:r>
            <a:r>
              <a:rPr lang="en-US" sz="2000" dirty="0"/>
              <a:t>with preparing and publishing their </a:t>
            </a:r>
            <a:r>
              <a:rPr lang="en-US" sz="2000" dirty="0" smtClean="0"/>
              <a:t>ETDs</a:t>
            </a:r>
            <a:endParaRPr lang="en-US" sz="2000" dirty="0"/>
          </a:p>
          <a:p>
            <a:r>
              <a:rPr lang="en-US" sz="2000" dirty="0" smtClean="0"/>
              <a:t>3 </a:t>
            </a:r>
            <a:r>
              <a:rPr lang="en-US" sz="2000" dirty="0"/>
              <a:t>awards at </a:t>
            </a:r>
            <a:r>
              <a:rPr lang="en-US" sz="2000" dirty="0" smtClean="0"/>
              <a:t>$1000 </a:t>
            </a:r>
            <a:r>
              <a:rPr lang="en-US" sz="2000" dirty="0"/>
              <a:t>each </a:t>
            </a:r>
            <a:endParaRPr lang="en-US" sz="2000" dirty="0" smtClean="0"/>
          </a:p>
          <a:p>
            <a:r>
              <a:rPr lang="en-US" sz="2000" dirty="0" smtClean="0"/>
              <a:t>Winner(s) submit </a:t>
            </a:r>
            <a:r>
              <a:rPr lang="en-US" sz="2000" dirty="0"/>
              <a:t>acceptance speech (preferably by video)</a:t>
            </a:r>
          </a:p>
          <a:p>
            <a:r>
              <a:rPr lang="en-US" sz="2000" dirty="0"/>
              <a:t>Nominations accepted through online </a:t>
            </a:r>
            <a:r>
              <a:rPr lang="en-US" sz="2000" dirty="0" smtClean="0"/>
              <a:t>form</a:t>
            </a:r>
          </a:p>
          <a:p>
            <a:pPr marL="0" indent="0">
              <a:buNone/>
            </a:pPr>
            <a:endParaRPr lang="en-US" sz="2000" dirty="0" smtClean="0"/>
          </a:p>
          <a:p>
            <a:pPr marL="0" indent="0" algn="r">
              <a:buNone/>
            </a:pPr>
            <a:r>
              <a:rPr lang="en-US" sz="1600" dirty="0" smtClean="0"/>
              <a:t>*Networked Digital Library of Theses and Dissertations</a:t>
            </a:r>
            <a:endParaRPr lang="en-US" sz="1400" dirty="0"/>
          </a:p>
        </p:txBody>
      </p:sp>
    </p:spTree>
    <p:extLst>
      <p:ext uri="{BB962C8B-B14F-4D97-AF65-F5344CB8AC3E}">
        <p14:creationId xmlns:p14="http://schemas.microsoft.com/office/powerpoint/2010/main" val="18698694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NDLTD’s </a:t>
            </a:r>
            <a:r>
              <a:rPr lang="en-US" dirty="0"/>
              <a:t>ETD Leadership </a:t>
            </a:r>
            <a:r>
              <a:rPr lang="en-US" dirty="0" smtClean="0"/>
              <a:t>Award</a:t>
            </a:r>
            <a:endParaRPr lang="en-US" dirty="0"/>
          </a:p>
        </p:txBody>
      </p:sp>
      <p:sp>
        <p:nvSpPr>
          <p:cNvPr id="3" name="Content Placeholder 2"/>
          <p:cNvSpPr>
            <a:spLocks noGrp="1"/>
          </p:cNvSpPr>
          <p:nvPr>
            <p:ph idx="1"/>
          </p:nvPr>
        </p:nvSpPr>
        <p:spPr>
          <a:xfrm>
            <a:off x="680321" y="2336872"/>
            <a:ext cx="10457579" cy="4178227"/>
          </a:xfrm>
        </p:spPr>
        <p:txBody>
          <a:bodyPr>
            <a:normAutofit fontScale="85000" lnSpcReduction="20000"/>
          </a:bodyPr>
          <a:lstStyle/>
          <a:p>
            <a:pPr marL="0" indent="0">
              <a:lnSpc>
                <a:spcPct val="120000"/>
              </a:lnSpc>
              <a:spcBef>
                <a:spcPts val="600"/>
              </a:spcBef>
              <a:spcAft>
                <a:spcPts val="600"/>
              </a:spcAft>
              <a:buNone/>
            </a:pPr>
            <a:r>
              <a:rPr lang="en-US" b="1" dirty="0" smtClean="0"/>
              <a:t>Recognizes </a:t>
            </a:r>
            <a:r>
              <a:rPr lang="en-US" b="1" dirty="0"/>
              <a:t>members of the university community whose leadership and vision has helped raise awareness of the benefits of open access ETDs and whose efforts have improved graduate education and research through the use of technology.</a:t>
            </a:r>
          </a:p>
          <a:p>
            <a:pPr marL="0" indent="0">
              <a:buNone/>
            </a:pPr>
            <a:endParaRPr lang="en-US" dirty="0"/>
          </a:p>
          <a:p>
            <a:pPr marL="0">
              <a:lnSpc>
                <a:spcPct val="120000"/>
              </a:lnSpc>
              <a:spcBef>
                <a:spcPts val="400"/>
              </a:spcBef>
              <a:spcAft>
                <a:spcPts val="600"/>
              </a:spcAft>
            </a:pPr>
            <a:r>
              <a:rPr lang="en-US" dirty="0"/>
              <a:t>Nominations accepted through online form</a:t>
            </a:r>
          </a:p>
          <a:p>
            <a:pPr marL="0">
              <a:lnSpc>
                <a:spcPct val="120000"/>
              </a:lnSpc>
              <a:spcBef>
                <a:spcPts val="400"/>
              </a:spcBef>
              <a:spcAft>
                <a:spcPts val="600"/>
              </a:spcAft>
            </a:pPr>
            <a:r>
              <a:rPr lang="en-US" dirty="0"/>
              <a:t>Winners not required to be NDLTD members </a:t>
            </a:r>
          </a:p>
          <a:p>
            <a:pPr marL="457200" lvl="1">
              <a:lnSpc>
                <a:spcPct val="120000"/>
              </a:lnSpc>
              <a:spcBef>
                <a:spcPts val="400"/>
              </a:spcBef>
              <a:spcAft>
                <a:spcPts val="600"/>
              </a:spcAft>
            </a:pPr>
            <a:r>
              <a:rPr lang="en-US" dirty="0" smtClean="0"/>
              <a:t>Non-members receive 1 year complimentary membership</a:t>
            </a:r>
            <a:endParaRPr lang="en-US" dirty="0"/>
          </a:p>
          <a:p>
            <a:pPr marL="0">
              <a:lnSpc>
                <a:spcPct val="120000"/>
              </a:lnSpc>
              <a:spcBef>
                <a:spcPts val="400"/>
              </a:spcBef>
              <a:spcAft>
                <a:spcPts val="600"/>
              </a:spcAft>
            </a:pPr>
            <a:r>
              <a:rPr lang="en-US" dirty="0"/>
              <a:t>$500 travel reimbursement to NDLTD annual symposium</a:t>
            </a:r>
          </a:p>
          <a:p>
            <a:pPr marL="0">
              <a:lnSpc>
                <a:spcPct val="120000"/>
              </a:lnSpc>
              <a:spcBef>
                <a:spcPts val="400"/>
              </a:spcBef>
              <a:spcAft>
                <a:spcPts val="600"/>
              </a:spcAft>
            </a:pPr>
            <a:r>
              <a:rPr lang="en-US" dirty="0"/>
              <a:t>Complimentary symposium registration</a:t>
            </a:r>
          </a:p>
          <a:p>
            <a:pPr marL="0">
              <a:lnSpc>
                <a:spcPct val="120000"/>
              </a:lnSpc>
              <a:spcBef>
                <a:spcPts val="400"/>
              </a:spcBef>
              <a:spcAft>
                <a:spcPts val="600"/>
              </a:spcAft>
            </a:pPr>
            <a:r>
              <a:rPr lang="en-US" dirty="0"/>
              <a:t>Winner(s) submit acceptance speech (or submit video)</a:t>
            </a:r>
          </a:p>
          <a:p>
            <a:endParaRPr lang="en-US" dirty="0"/>
          </a:p>
        </p:txBody>
      </p:sp>
    </p:spTree>
    <p:extLst>
      <p:ext uri="{BB962C8B-B14F-4D97-AF65-F5344CB8AC3E}">
        <p14:creationId xmlns:p14="http://schemas.microsoft.com/office/powerpoint/2010/main" val="11321136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Beyond the NDLTD Awards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81554" y="2226690"/>
            <a:ext cx="2771566" cy="3477586"/>
          </a:xfr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218" y="2226690"/>
            <a:ext cx="2732972" cy="4106324"/>
          </a:xfrm>
          <a:prstGeom prst="rect">
            <a:avLst/>
          </a:prstGeom>
        </p:spPr>
      </p:pic>
      <p:pic>
        <p:nvPicPr>
          <p:cNvPr id="5" name="Picture 4"/>
          <p:cNvPicPr>
            <a:picLocks noChangeAspect="1"/>
          </p:cNvPicPr>
          <p:nvPr/>
        </p:nvPicPr>
        <p:blipFill>
          <a:blip r:embed="rId5"/>
          <a:stretch>
            <a:fillRect/>
          </a:stretch>
        </p:blipFill>
        <p:spPr>
          <a:xfrm>
            <a:off x="6333849" y="2226690"/>
            <a:ext cx="5405367" cy="3915189"/>
          </a:xfrm>
          <a:prstGeom prst="rect">
            <a:avLst/>
          </a:prstGeom>
        </p:spPr>
      </p:pic>
    </p:spTree>
    <p:extLst>
      <p:ext uri="{BB962C8B-B14F-4D97-AF65-F5344CB8AC3E}">
        <p14:creationId xmlns:p14="http://schemas.microsoft.com/office/powerpoint/2010/main" val="6229073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ETDs &amp; the Landscape of </a:t>
            </a:r>
            <a:br>
              <a:rPr lang="en-US" sz="4400" dirty="0" smtClean="0"/>
            </a:br>
            <a:r>
              <a:rPr lang="en-US" sz="4400" dirty="0" smtClean="0"/>
              <a:t>Open </a:t>
            </a:r>
            <a:r>
              <a:rPr lang="en-US" sz="4400" dirty="0"/>
              <a:t>Access </a:t>
            </a:r>
            <a:r>
              <a:rPr lang="en-US" sz="4400" dirty="0" smtClean="0"/>
              <a:t>Publishing</a:t>
            </a:r>
            <a:endParaRPr lang="en-US" sz="4400" dirty="0"/>
          </a:p>
        </p:txBody>
      </p:sp>
      <p:sp>
        <p:nvSpPr>
          <p:cNvPr id="3" name="Subtitle 2"/>
          <p:cNvSpPr>
            <a:spLocks noGrp="1"/>
          </p:cNvSpPr>
          <p:nvPr>
            <p:ph type="subTitle" idx="1"/>
          </p:nvPr>
        </p:nvSpPr>
        <p:spPr>
          <a:xfrm>
            <a:off x="680322" y="4394039"/>
            <a:ext cx="8144134" cy="1710926"/>
          </a:xfrm>
        </p:spPr>
        <p:txBody>
          <a:bodyPr>
            <a:normAutofit lnSpcReduction="10000"/>
          </a:bodyPr>
          <a:lstStyle/>
          <a:p>
            <a:r>
              <a:rPr lang="en-US" sz="1400" dirty="0"/>
              <a:t>Gail McMillan</a:t>
            </a:r>
          </a:p>
          <a:p>
            <a:r>
              <a:rPr lang="en-US" sz="1200" dirty="0"/>
              <a:t>Director, Scholarly Communication</a:t>
            </a:r>
          </a:p>
          <a:p>
            <a:r>
              <a:rPr lang="en-US" sz="1200" dirty="0"/>
              <a:t>Professor, University Libraries, Virginia Tech</a:t>
            </a:r>
          </a:p>
          <a:p>
            <a:endParaRPr lang="en-US" sz="1200" dirty="0"/>
          </a:p>
          <a:p>
            <a:r>
              <a:rPr lang="en-US" sz="1400" dirty="0">
                <a:solidFill>
                  <a:srgbClr val="000000"/>
                </a:solidFill>
              </a:rPr>
              <a:t>Kennesaw State University, April 1, </a:t>
            </a:r>
            <a:r>
              <a:rPr lang="en-US" sz="1400" dirty="0" smtClean="0">
                <a:solidFill>
                  <a:srgbClr val="000000"/>
                </a:solidFill>
              </a:rPr>
              <a:t>2016</a:t>
            </a:r>
          </a:p>
          <a:p>
            <a:pPr algn="l"/>
            <a:r>
              <a:rPr lang="en-US" sz="1400" dirty="0">
                <a:solidFill>
                  <a:srgbClr val="000000"/>
                </a:solidFill>
              </a:rPr>
              <a:t>	 </a:t>
            </a:r>
            <a:r>
              <a:rPr lang="en-US" sz="1400" dirty="0" smtClean="0">
                <a:solidFill>
                  <a:srgbClr val="000000"/>
                </a:solidFill>
              </a:rPr>
              <a:t>  http://vtechwork.lib.vt.edu</a:t>
            </a:r>
            <a:endParaRPr lang="en-US" sz="1400" dirty="0">
              <a:solidFill>
                <a:srgbClr val="000000"/>
              </a:solidFill>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22" y="5698565"/>
            <a:ext cx="1104900" cy="406400"/>
          </a:xfrm>
          <a:prstGeom prst="rect">
            <a:avLst/>
          </a:prstGeom>
        </p:spPr>
      </p:pic>
    </p:spTree>
    <p:extLst>
      <p:ext uri="{BB962C8B-B14F-4D97-AF65-F5344CB8AC3E}">
        <p14:creationId xmlns:p14="http://schemas.microsoft.com/office/powerpoint/2010/main" val="1813279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Trending: Manuscript or Composite ETDs</a:t>
            </a:r>
            <a:endParaRPr lang="en-US" dirty="0"/>
          </a:p>
        </p:txBody>
      </p:sp>
      <p:sp>
        <p:nvSpPr>
          <p:cNvPr id="3" name="Content Placeholder 2"/>
          <p:cNvSpPr>
            <a:spLocks noGrp="1"/>
          </p:cNvSpPr>
          <p:nvPr>
            <p:ph idx="1"/>
          </p:nvPr>
        </p:nvSpPr>
        <p:spPr>
          <a:xfrm>
            <a:off x="4723684" y="2336873"/>
            <a:ext cx="5570498" cy="3899804"/>
          </a:xfrm>
        </p:spPr>
        <p:txBody>
          <a:bodyPr>
            <a:noAutofit/>
          </a:bodyPr>
          <a:lstStyle/>
          <a:p>
            <a:r>
              <a:rPr lang="en-US" sz="2000" dirty="0" smtClean="0"/>
              <a:t>Publish original </a:t>
            </a:r>
            <a:r>
              <a:rPr lang="en-US" sz="2000" dirty="0"/>
              <a:t>work </a:t>
            </a:r>
            <a:r>
              <a:rPr lang="en-US" sz="2000" dirty="0" smtClean="0"/>
              <a:t>first</a:t>
            </a:r>
          </a:p>
          <a:p>
            <a:endParaRPr lang="en-US" sz="2000" dirty="0" smtClean="0"/>
          </a:p>
          <a:p>
            <a:r>
              <a:rPr lang="en-US" sz="2000" dirty="0"/>
              <a:t>C</a:t>
            </a:r>
            <a:r>
              <a:rPr lang="en-US" sz="2000" dirty="0" smtClean="0"/>
              <a:t>reate </a:t>
            </a:r>
            <a:r>
              <a:rPr lang="en-US" sz="2000" dirty="0"/>
              <a:t>a cohesive research </a:t>
            </a:r>
            <a:r>
              <a:rPr lang="en-US" sz="2000" dirty="0" smtClean="0"/>
              <a:t>stream</a:t>
            </a:r>
          </a:p>
          <a:p>
            <a:endParaRPr lang="en-US" sz="2000" dirty="0" smtClean="0"/>
          </a:p>
          <a:p>
            <a:r>
              <a:rPr lang="en-US" sz="2000" dirty="0" smtClean="0"/>
              <a:t>Pull it </a:t>
            </a:r>
            <a:r>
              <a:rPr lang="en-US" sz="2000" dirty="0"/>
              <a:t>all together in the </a:t>
            </a:r>
            <a:r>
              <a:rPr lang="en-US" sz="2000" dirty="0" smtClean="0"/>
              <a:t>dissertation</a:t>
            </a:r>
          </a:p>
          <a:p>
            <a:endParaRPr lang="en-US" sz="2000" dirty="0" smtClean="0"/>
          </a:p>
          <a:p>
            <a:endParaRPr lang="en-US" sz="20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21" y="2173357"/>
            <a:ext cx="3438223" cy="446531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2087" y="4656479"/>
            <a:ext cx="4564270" cy="1982197"/>
          </a:xfrm>
          <a:prstGeom prst="rect">
            <a:avLst/>
          </a:prstGeom>
        </p:spPr>
      </p:pic>
    </p:spTree>
    <p:extLst>
      <p:ext uri="{BB962C8B-B14F-4D97-AF65-F5344CB8AC3E}">
        <p14:creationId xmlns:p14="http://schemas.microsoft.com/office/powerpoint/2010/main" val="13694688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Mission Statements</a:t>
            </a:r>
            <a:endParaRPr lang="en-US" dirty="0"/>
          </a:p>
        </p:txBody>
      </p:sp>
      <p:sp>
        <p:nvSpPr>
          <p:cNvPr id="3" name="Content Placeholder 2"/>
          <p:cNvSpPr>
            <a:spLocks noGrp="1"/>
          </p:cNvSpPr>
          <p:nvPr>
            <p:ph idx="1"/>
          </p:nvPr>
        </p:nvSpPr>
        <p:spPr>
          <a:xfrm>
            <a:off x="680321" y="2336872"/>
            <a:ext cx="9613861" cy="4139084"/>
          </a:xfrm>
        </p:spPr>
        <p:txBody>
          <a:bodyPr>
            <a:normAutofit lnSpcReduction="10000"/>
          </a:bodyPr>
          <a:lstStyle/>
          <a:p>
            <a:r>
              <a:rPr lang="en-US" dirty="0" smtClean="0"/>
              <a:t>“Disseminate knowledge” </a:t>
            </a:r>
          </a:p>
          <a:p>
            <a:pPr lvl="1"/>
            <a:endParaRPr lang="en-US" dirty="0" smtClean="0"/>
          </a:p>
          <a:p>
            <a:endParaRPr lang="en-US" dirty="0" smtClean="0"/>
          </a:p>
          <a:p>
            <a:r>
              <a:rPr lang="en-US" dirty="0" smtClean="0"/>
              <a:t>“Free exchange of ideas”</a:t>
            </a:r>
          </a:p>
          <a:p>
            <a:endParaRPr lang="en-US" dirty="0"/>
          </a:p>
          <a:p>
            <a:endParaRPr lang="en-US" dirty="0" smtClean="0"/>
          </a:p>
          <a:p>
            <a:r>
              <a:rPr lang="en-US" dirty="0" smtClean="0"/>
              <a:t>“Advancement of society through</a:t>
            </a:r>
            <a:r>
              <a:rPr lang="is-IS" dirty="0" smtClean="0"/>
              <a:t>… development of new knowledge”</a:t>
            </a:r>
          </a:p>
          <a:p>
            <a:pPr lvl="1"/>
            <a:endParaRPr lang="is-IS" dirty="0" smtClean="0"/>
          </a:p>
          <a:p>
            <a:r>
              <a:rPr lang="is-IS" dirty="0" smtClean="0"/>
              <a:t>“A knowledge resource to the public”</a:t>
            </a:r>
          </a:p>
          <a:p>
            <a:pPr lvl="1"/>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71" y="5438181"/>
            <a:ext cx="1038145" cy="113306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2016" y="2341471"/>
            <a:ext cx="2184400" cy="9652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4451" y="3824176"/>
            <a:ext cx="812800" cy="8001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04848" y="2336872"/>
            <a:ext cx="1305339" cy="1235824"/>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68738" y="2358070"/>
            <a:ext cx="990600" cy="1092200"/>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31099" y="2358070"/>
            <a:ext cx="1168400" cy="1397000"/>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34299" y="4078176"/>
            <a:ext cx="965200" cy="1092200"/>
          </a:xfrm>
          <a:prstGeom prst="rect">
            <a:avLst/>
          </a:prstGeom>
        </p:spPr>
      </p:pic>
    </p:spTree>
    <p:extLst>
      <p:ext uri="{BB962C8B-B14F-4D97-AF65-F5344CB8AC3E}">
        <p14:creationId xmlns:p14="http://schemas.microsoft.com/office/powerpoint/2010/main" val="912646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universities meeting these goals?</a:t>
            </a:r>
            <a:endParaRPr lang="en-US" dirty="0"/>
          </a:p>
        </p:txBody>
      </p:sp>
      <p:sp>
        <p:nvSpPr>
          <p:cNvPr id="3" name="Content Placeholder 2"/>
          <p:cNvSpPr>
            <a:spLocks noGrp="1"/>
          </p:cNvSpPr>
          <p:nvPr>
            <p:ph idx="1"/>
          </p:nvPr>
        </p:nvSpPr>
        <p:spPr>
          <a:xfrm>
            <a:off x="240633" y="2336873"/>
            <a:ext cx="2823410" cy="3599316"/>
          </a:xfrm>
        </p:spPr>
        <p:txBody>
          <a:bodyPr>
            <a:normAutofit/>
          </a:bodyPr>
          <a:lstStyle/>
          <a:p>
            <a:r>
              <a:rPr lang="en-US" dirty="0" smtClean="0"/>
              <a:t>2015 ETD Survey</a:t>
            </a:r>
          </a:p>
          <a:p>
            <a:pPr lvl="1"/>
            <a:r>
              <a:rPr lang="en-US" dirty="0" smtClean="0"/>
              <a:t>298 institutions</a:t>
            </a:r>
          </a:p>
          <a:p>
            <a:pPr lvl="1"/>
            <a:r>
              <a:rPr lang="en-US" dirty="0" smtClean="0"/>
              <a:t>85% more than 2013</a:t>
            </a:r>
          </a:p>
          <a:p>
            <a:pPr lvl="1"/>
            <a:r>
              <a:rPr lang="en-US" dirty="0" smtClean="0"/>
              <a:t>75% N. America</a:t>
            </a:r>
          </a:p>
          <a:p>
            <a:pPr lvl="2"/>
            <a:r>
              <a:rPr lang="en-US" dirty="0" smtClean="0"/>
              <a:t>72% only accept ETDs</a:t>
            </a:r>
          </a:p>
          <a:p>
            <a:pPr lvl="1"/>
            <a:r>
              <a:rPr lang="en-US" dirty="0" smtClean="0"/>
              <a:t>52% mandatory for all applicable PhD and Masters programs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1981716"/>
            <a:ext cx="8859640" cy="4876284"/>
          </a:xfrm>
          <a:prstGeom prst="rect">
            <a:avLst/>
          </a:prstGeom>
        </p:spPr>
      </p:pic>
    </p:spTree>
    <p:extLst>
      <p:ext uri="{BB962C8B-B14F-4D97-AF65-F5344CB8AC3E}">
        <p14:creationId xmlns:p14="http://schemas.microsoft.com/office/powerpoint/2010/main" val="1812628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Graduate Students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36212834"/>
              </p:ext>
            </p:extLst>
          </p:nvPr>
        </p:nvGraphicFramePr>
        <p:xfrm>
          <a:off x="-2297151" y="2213811"/>
          <a:ext cx="10812380" cy="464418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226042623"/>
              </p:ext>
            </p:extLst>
          </p:nvPr>
        </p:nvGraphicFramePr>
        <p:xfrm>
          <a:off x="5817591" y="2213811"/>
          <a:ext cx="6114214" cy="46441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2843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Authors include published articles, etc. in ETDs</a:t>
            </a:r>
            <a:endParaRPr lang="en-US" sz="3400" dirty="0"/>
          </a:p>
        </p:txBody>
      </p:sp>
      <p:sp>
        <p:nvSpPr>
          <p:cNvPr id="3" name="Content Placeholder 2"/>
          <p:cNvSpPr>
            <a:spLocks noGrp="1"/>
          </p:cNvSpPr>
          <p:nvPr>
            <p:ph idx="1"/>
          </p:nvPr>
        </p:nvSpPr>
        <p:spPr/>
        <p:txBody>
          <a:bodyPr/>
          <a:lstStyle/>
          <a:p>
            <a:endParaRPr lang="en-US" dirty="0"/>
          </a:p>
        </p:txBody>
      </p:sp>
      <p:graphicFrame>
        <p:nvGraphicFramePr>
          <p:cNvPr id="6" name="Chart 5"/>
          <p:cNvGraphicFramePr>
            <a:graphicFrameLocks/>
          </p:cNvGraphicFramePr>
          <p:nvPr>
            <p:extLst>
              <p:ext uri="{D42A27DB-BD31-4B8C-83A1-F6EECF244321}">
                <p14:modId xmlns:p14="http://schemas.microsoft.com/office/powerpoint/2010/main" val="116956026"/>
              </p:ext>
            </p:extLst>
          </p:nvPr>
        </p:nvGraphicFramePr>
        <p:xfrm>
          <a:off x="680321" y="2074127"/>
          <a:ext cx="9400381" cy="43935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951816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 authors also submit supplemental files, </a:t>
            </a:r>
            <a:br>
              <a:rPr lang="en-US" dirty="0" smtClean="0"/>
            </a:br>
            <a:r>
              <a:rPr lang="en-US" dirty="0"/>
              <a:t>	</a:t>
            </a:r>
            <a:r>
              <a:rPr lang="en-US" dirty="0" smtClean="0"/>
              <a:t>e.g., data, etc.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44379201"/>
              </p:ext>
            </p:extLst>
          </p:nvPr>
        </p:nvGraphicFramePr>
        <p:xfrm>
          <a:off x="681038" y="2336800"/>
          <a:ext cx="10580520" cy="35988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7009907"/>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2745</TotalTime>
  <Words>3787</Words>
  <Application>Microsoft Macintosh PowerPoint</Application>
  <PresentationFormat>Widescreen</PresentationFormat>
  <Paragraphs>538</Paragraphs>
  <Slides>38</Slides>
  <Notes>38</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8" baseType="lpstr">
      <vt:lpstr>Calibri</vt:lpstr>
      <vt:lpstr>Helvetica Neue</vt:lpstr>
      <vt:lpstr>Lucida Grande</vt:lpstr>
      <vt:lpstr>Lucida Sans Unicode</vt:lpstr>
      <vt:lpstr>ＭＳ Ｐゴシック</vt:lpstr>
      <vt:lpstr>Times</vt:lpstr>
      <vt:lpstr>Trebuchet MS</vt:lpstr>
      <vt:lpstr>Arial</vt:lpstr>
      <vt:lpstr>Berlin</vt:lpstr>
      <vt:lpstr>Worksheet</vt:lpstr>
      <vt:lpstr>ETDs &amp; the Landscape of  Open Access Publishing</vt:lpstr>
      <vt:lpstr>Goals of Traditional Theses and Dissertations</vt:lpstr>
      <vt:lpstr>Plus Goals of ETDs</vt:lpstr>
      <vt:lpstr>Trending: Manuscript or Composite ETDs</vt:lpstr>
      <vt:lpstr>University Mission Statements</vt:lpstr>
      <vt:lpstr>How are universities meeting these goals?</vt:lpstr>
      <vt:lpstr>Training Graduate Students</vt:lpstr>
      <vt:lpstr>Authors include published articles, etc. in ETDs</vt:lpstr>
      <vt:lpstr>ETD authors also submit supplemental files,   e.g., data, etc. </vt:lpstr>
      <vt:lpstr>ETDs include a variety of file formats</vt:lpstr>
      <vt:lpstr>ETD Fees</vt:lpstr>
      <vt:lpstr>Access to Your ETD</vt:lpstr>
      <vt:lpstr>ETDs are publicly available</vt:lpstr>
      <vt:lpstr>ETDs have university-only access</vt:lpstr>
      <vt:lpstr>Reasons for restricting access to ETDs</vt:lpstr>
      <vt:lpstr>ETDs are withheld—inaccessible, secured, etc.</vt:lpstr>
      <vt:lpstr>Reasons for Withholding Access to ETDs</vt:lpstr>
      <vt:lpstr>Anxieties, trepidation, fears</vt:lpstr>
      <vt:lpstr>http://dissertationreviews.org/archives/</vt:lpstr>
      <vt:lpstr>Data tell a different story</vt:lpstr>
      <vt:lpstr>SoSci/Hum editors reported manuscripts which are revisions derived from openly accessible ETDs are… </vt:lpstr>
      <vt:lpstr>PowerPoint Presentation</vt:lpstr>
      <vt:lpstr>Comments: Social Sciences/Humanities Survey</vt:lpstr>
      <vt:lpstr>Comments: Social Sciences/Humanities Survey</vt:lpstr>
      <vt:lpstr>New Concerns about ETDs</vt:lpstr>
      <vt:lpstr>Science editors reported that manuscripts which are revisions derived from openly accessible ETDs are… </vt:lpstr>
      <vt:lpstr>Comments: Science Editors’ Surveys</vt:lpstr>
      <vt:lpstr>Comments: Science Editors’ Surveys</vt:lpstr>
      <vt:lpstr>ETD Policies of Science vs. Hum/SoSci Journals</vt:lpstr>
      <vt:lpstr>Publishers’ ETD Policies 2011/2012</vt:lpstr>
      <vt:lpstr>Based on the data from editors/publishers’ surveys, submit works based on your ETDs</vt:lpstr>
      <vt:lpstr>University press editors are invested in the book as an entity unto itself</vt:lpstr>
      <vt:lpstr>2015 North American academic presses </vt:lpstr>
      <vt:lpstr>The case for making ETDs immediately accessible</vt:lpstr>
      <vt:lpstr>NDLTD* Awards http://www.ndltd.org/ndltd-awards/</vt:lpstr>
      <vt:lpstr>NDLTD’s ETD Leadership Award</vt:lpstr>
      <vt:lpstr>Beyond the NDLTD Awards</vt:lpstr>
      <vt:lpstr>ETDs &amp; the Landscape of  Open Access Publishing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Kennesaw Presentation</dc:title>
  <dc:creator>McMillan, Gail</dc:creator>
  <cp:lastModifiedBy>McMillan, Gail</cp:lastModifiedBy>
  <cp:revision>97</cp:revision>
  <cp:lastPrinted>2016-03-30T15:34:13Z</cp:lastPrinted>
  <dcterms:created xsi:type="dcterms:W3CDTF">2016-03-13T14:40:11Z</dcterms:created>
  <dcterms:modified xsi:type="dcterms:W3CDTF">2016-04-01T01:01:43Z</dcterms:modified>
</cp:coreProperties>
</file>