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13716000" cx="2438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Bebas Neue"/>
      <p:regular r:id="rId25"/>
    </p:embeddedFont>
    <p:embeddedFont>
      <p:font typeface="Helvetica Neue"/>
      <p:regular r:id="rId26"/>
      <p:bold r:id="rId27"/>
      <p:italic r:id="rId28"/>
      <p:boldItalic r:id="rId29"/>
    </p:embeddedFont>
    <p:embeddedFont>
      <p:font typeface="Helvetica Neue Light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4" roundtripDataSignature="AMtx7miqkzZaRmpzEJ/gBQMFaZrNz2Fn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HelveticaNeue-regular.fntdata"/><Relationship Id="rId25" Type="http://schemas.openxmlformats.org/officeDocument/2006/relationships/font" Target="fonts/BebasNeue-regular.fntdata"/><Relationship Id="rId28" Type="http://schemas.openxmlformats.org/officeDocument/2006/relationships/font" Target="fonts/HelveticaNeue-italic.fntdata"/><Relationship Id="rId27" Type="http://schemas.openxmlformats.org/officeDocument/2006/relationships/font" Target="fonts/HelveticaNeue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HelveticaNeue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HelveticaNeueLight-bold.fntdata"/><Relationship Id="rId30" Type="http://schemas.openxmlformats.org/officeDocument/2006/relationships/font" Target="fonts/HelveticaNeueLight-regular.fntdata"/><Relationship Id="rId11" Type="http://schemas.openxmlformats.org/officeDocument/2006/relationships/slide" Target="slides/slide7.xml"/><Relationship Id="rId33" Type="http://schemas.openxmlformats.org/officeDocument/2006/relationships/font" Target="fonts/HelveticaNeueLight-boldItalic.fntdata"/><Relationship Id="rId10" Type="http://schemas.openxmlformats.org/officeDocument/2006/relationships/slide" Target="slides/slide6.xml"/><Relationship Id="rId32" Type="http://schemas.openxmlformats.org/officeDocument/2006/relationships/font" Target="fonts/HelveticaNeueLight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customschemas.google.com/relationships/presentationmetadata" Target="meta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" name="Google Shape;1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228613b52c_0_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g1228613b52c_0_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28613b52c_0_5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900"/>
          </a:p>
        </p:txBody>
      </p:sp>
      <p:sp>
        <p:nvSpPr>
          <p:cNvPr id="123" name="Google Shape;123;g1228613b52c_0_5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28613b52c_0_6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g1228613b52c_0_6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228613b52c_0_9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g1228613b52c_0_9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28613b52c_0_10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1228613b52c_0_10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20f1d79867_0_6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g120f1d79867_0_6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20f1d79867_0_7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120f1d79867_0_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" name="Google Shape;2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" name="Google Shape;3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20f1d79867_0_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120f1d79867_0_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28613b52c_0_1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" name="Google Shape;60;g1228613b52c_0_1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28613b52c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" name="Google Shape;72;g1228613b52c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28613b52c_0_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1228613b52c_0_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28613b52c_0_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g1228613b52c_0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Page Light" showMasterSp="0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/>
          <p:nvPr/>
        </p:nvSpPr>
        <p:spPr>
          <a:xfrm>
            <a:off x="0" y="0"/>
            <a:ext cx="24384001" cy="13716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" name="Google Shape;7;p31"/>
          <p:cNvSpPr txBox="1"/>
          <p:nvPr>
            <p:ph type="title"/>
          </p:nvPr>
        </p:nvSpPr>
        <p:spPr>
          <a:xfrm>
            <a:off x="4387453" y="357187"/>
            <a:ext cx="15609095" cy="3036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71425" lIns="71425" spcFirstLastPara="1" rIns="71425" wrap="square" tIns="71425">
            <a:normAutofit/>
          </a:bodyPr>
          <a:lstStyle>
            <a:lvl1pPr lv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ontserrat"/>
              <a:buNone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31"/>
          <p:cNvSpPr txBox="1"/>
          <p:nvPr>
            <p:ph idx="1" type="body"/>
          </p:nvPr>
        </p:nvSpPr>
        <p:spPr>
          <a:xfrm>
            <a:off x="4387453" y="3643312"/>
            <a:ext cx="15609095" cy="8840392"/>
          </a:xfrm>
          <a:prstGeom prst="rect">
            <a:avLst/>
          </a:prstGeom>
          <a:noFill/>
          <a:ln>
            <a:noFill/>
          </a:ln>
        </p:spPr>
        <p:txBody>
          <a:bodyPr anchorCtr="0" anchor="ctr" bIns="71425" lIns="71425" spcFirstLastPara="1" rIns="71425" wrap="square" tIns="71425">
            <a:normAutofit/>
          </a:bodyPr>
          <a:lstStyle>
            <a:lvl1pPr indent="-4495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44958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449580" lvl="2" marL="13716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449580" lvl="3" marL="18288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449579" lvl="4" marL="22860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449579" lvl="5" marL="2743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449579" lvl="6" marL="3200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449579" lvl="7" marL="36576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449579" lvl="8" marL="41148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3480"/>
              <a:buFont typeface="Montserrat"/>
              <a:buChar char="•"/>
              <a:defRPr b="0" i="0" sz="24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" name="Google Shape;9;p31"/>
          <p:cNvSpPr txBox="1"/>
          <p:nvPr>
            <p:ph idx="12" type="sldNum"/>
          </p:nvPr>
        </p:nvSpPr>
        <p:spPr>
          <a:xfrm>
            <a:off x="21702095" y="12960767"/>
            <a:ext cx="1645395" cy="429045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>
            <a:lvl1pPr indent="0" lvl="0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image" Target="../media/image14.png"/><Relationship Id="rId5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vt.edu/about/facts-about-virginia-tech.html" TargetMode="External"/><Relationship Id="rId4" Type="http://schemas.openxmlformats.org/officeDocument/2006/relationships/hyperlink" Target="https://www.foodallergy.org/resources/facts-and-statistic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hyperlink" Target="http://foodpro.dsa.vt.edu/menus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hyperlink" Target="http://foodpro.dsa.vt.edu/menus/" TargetMode="External"/><Relationship Id="rId6" Type="http://schemas.openxmlformats.org/officeDocument/2006/relationships/hyperlink" Target="http://foodpro.dsa.vt.edu/menus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hyperlink" Target="http://foodpro.dsa.vt.edu/menus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hyperlink" Target="http://foodpro.dsa.vt.edu/menus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hyperlink" Target="http://foodpro.dsa.vt.edu/menu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" id="15" name="Google Shape;15;p1"/>
          <p:cNvPicPr preferRelativeResize="0"/>
          <p:nvPr/>
        </p:nvPicPr>
        <p:blipFill rotWithShape="1">
          <a:blip r:embed="rId3">
            <a:alphaModFix/>
          </a:blip>
          <a:srcRect b="8" l="0" r="0" t="10"/>
          <a:stretch/>
        </p:blipFill>
        <p:spPr>
          <a:xfrm>
            <a:off x="0" y="-1"/>
            <a:ext cx="24389558" cy="137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31300"/>
            <a:ext cx="24384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2531748" y="2938257"/>
            <a:ext cx="19320600" cy="44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0"/>
              <a:buFont typeface="Bebas Neue"/>
              <a:buNone/>
            </a:pPr>
            <a:r>
              <a:rPr b="1" i="0" lang="de-DE" sz="25000" u="none" cap="none" strike="noStrik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Safe </a:t>
            </a:r>
            <a:r>
              <a:rPr b="1" i="0" lang="de-DE" sz="25000" u="none" cap="none" strike="noStrike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Eats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25000"/>
              </a:lnSpc>
              <a:spcBef>
                <a:spcPts val="31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</a:pPr>
            <a:r>
              <a:rPr b="0" i="0" lang="de-DE" sz="32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Vlad Munteanu, Kevin Choo, Pranav Chavvakula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8769237" y="12879688"/>
            <a:ext cx="6861600" cy="8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ctr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lang="de-DE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05/09/2022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t/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11565024" y="7984169"/>
            <a:ext cx="1270001" cy="127000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" name="Google Shape;20;p1"/>
          <p:cNvSpPr/>
          <p:nvPr/>
        </p:nvSpPr>
        <p:spPr>
          <a:xfrm>
            <a:off x="11867935" y="8374900"/>
            <a:ext cx="664177" cy="488538"/>
          </a:xfrm>
          <a:custGeom>
            <a:rect b="b" l="l" r="r" t="t"/>
            <a:pathLst>
              <a:path extrusionOk="0" h="21600" w="21600">
                <a:moveTo>
                  <a:pt x="7431" y="0"/>
                </a:moveTo>
                <a:lnTo>
                  <a:pt x="0" y="15913"/>
                </a:lnTo>
                <a:lnTo>
                  <a:pt x="2720" y="21600"/>
                </a:lnTo>
                <a:lnTo>
                  <a:pt x="7266" y="21600"/>
                </a:lnTo>
                <a:lnTo>
                  <a:pt x="4613" y="16048"/>
                </a:lnTo>
                <a:cubicBezTo>
                  <a:pt x="4613" y="16048"/>
                  <a:pt x="9787" y="5316"/>
                  <a:pt x="9787" y="5316"/>
                </a:cubicBezTo>
                <a:lnTo>
                  <a:pt x="7431" y="0"/>
                </a:lnTo>
                <a:close/>
                <a:moveTo>
                  <a:pt x="9771" y="0"/>
                </a:moveTo>
                <a:lnTo>
                  <a:pt x="16483" y="16048"/>
                </a:lnTo>
                <a:lnTo>
                  <a:pt x="11912" y="16048"/>
                </a:lnTo>
                <a:lnTo>
                  <a:pt x="13276" y="13261"/>
                </a:lnTo>
                <a:lnTo>
                  <a:pt x="10961" y="8002"/>
                </a:lnTo>
                <a:lnTo>
                  <a:pt x="6869" y="16284"/>
                </a:lnTo>
                <a:lnTo>
                  <a:pt x="9448" y="21600"/>
                </a:lnTo>
                <a:lnTo>
                  <a:pt x="18880" y="21600"/>
                </a:lnTo>
                <a:lnTo>
                  <a:pt x="21600" y="16678"/>
                </a:lnTo>
                <a:cubicBezTo>
                  <a:pt x="21600" y="16678"/>
                  <a:pt x="14631" y="0"/>
                  <a:pt x="14631" y="0"/>
                </a:cubicBezTo>
                <a:lnTo>
                  <a:pt x="97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" name="Google Shape;21;p1"/>
          <p:cNvSpPr txBox="1"/>
          <p:nvPr/>
        </p:nvSpPr>
        <p:spPr>
          <a:xfrm>
            <a:off x="8893600" y="11919407"/>
            <a:ext cx="68616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b="0" i="0" lang="de-DE" sz="1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CS 4624 Multimedia</a:t>
            </a:r>
            <a:r>
              <a:rPr lang="de-DE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b="0" i="0" lang="de-DE" sz="1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Hypertext, and Information Access</a:t>
            </a:r>
            <a:endParaRPr b="0" i="0" sz="1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b="0" i="0" lang="de-DE" sz="1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Dr.Edward Fox</a:t>
            </a:r>
            <a:endParaRPr b="0" i="0" sz="1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b="0" i="0" lang="de-DE" sz="1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Blacksburg VA 24061, Virginia Tech</a:t>
            </a:r>
            <a:endParaRPr b="0" i="0" sz="1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28613b52c_0_41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g1228613b52c_0_41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7" name="Google Shape;117;g1228613b52c_0_41"/>
          <p:cNvSpPr txBox="1"/>
          <p:nvPr/>
        </p:nvSpPr>
        <p:spPr>
          <a:xfrm>
            <a:off x="4205000" y="696675"/>
            <a:ext cx="148542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goals of our </a:t>
            </a: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systeM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8" name="Google Shape;118;g1228613b52c_0_41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g1228613b52c_0_41"/>
          <p:cNvSpPr/>
          <p:nvPr/>
        </p:nvSpPr>
        <p:spPr>
          <a:xfrm>
            <a:off x="2686500" y="2789700"/>
            <a:ext cx="18495600" cy="5845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g1228613b52c_0_41"/>
          <p:cNvSpPr txBox="1"/>
          <p:nvPr/>
        </p:nvSpPr>
        <p:spPr>
          <a:xfrm>
            <a:off x="3628875" y="3214825"/>
            <a:ext cx="131952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546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000"/>
              <a:buFont typeface="Montserrat"/>
              <a:buChar char="-"/>
            </a:pP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User-centered design</a:t>
            </a:r>
            <a:endParaRPr sz="5000">
              <a:latin typeface="Montserrat"/>
              <a:ea typeface="Montserrat"/>
              <a:cs typeface="Montserrat"/>
              <a:sym typeface="Montserrat"/>
            </a:endParaRPr>
          </a:p>
          <a:p>
            <a:pPr indent="-546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000"/>
              <a:buFont typeface="Montserrat"/>
              <a:buChar char="-"/>
            </a:pP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Speed</a:t>
            </a:r>
            <a:endParaRPr b="1" sz="5000">
              <a:latin typeface="Montserrat"/>
              <a:ea typeface="Montserrat"/>
              <a:cs typeface="Montserrat"/>
              <a:sym typeface="Montserrat"/>
            </a:endParaRPr>
          </a:p>
          <a:p>
            <a:pPr indent="-546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000"/>
              <a:buFont typeface="Montserrat"/>
              <a:buChar char="-"/>
            </a:pP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Utilizing newer cloud technology</a:t>
            </a:r>
            <a:endParaRPr b="1" sz="5000">
              <a:latin typeface="Montserrat"/>
              <a:ea typeface="Montserrat"/>
              <a:cs typeface="Montserrat"/>
              <a:sym typeface="Montserrat"/>
            </a:endParaRPr>
          </a:p>
          <a:p>
            <a:pPr indent="-546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000"/>
              <a:buFont typeface="Montserrat"/>
              <a:buChar char="-"/>
            </a:pP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C</a:t>
            </a: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entralized data</a:t>
            </a:r>
            <a:endParaRPr sz="5000">
              <a:latin typeface="Montserrat"/>
              <a:ea typeface="Montserrat"/>
              <a:cs typeface="Montserrat"/>
              <a:sym typeface="Montserrat"/>
            </a:endParaRPr>
          </a:p>
          <a:p>
            <a:pPr indent="-546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000"/>
              <a:buFont typeface="Montserrat"/>
              <a:buChar char="-"/>
            </a:pPr>
            <a:r>
              <a:rPr lang="de-DE" sz="5000">
                <a:latin typeface="Montserrat"/>
                <a:ea typeface="Montserrat"/>
                <a:cs typeface="Montserrat"/>
                <a:sym typeface="Montserrat"/>
              </a:rPr>
              <a:t>Built with extensibility in mind</a:t>
            </a:r>
            <a:endParaRPr sz="50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28613b52c_0_56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g1228613b52c_0_56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7" name="Google Shape;127;g1228613b52c_0_56"/>
          <p:cNvSpPr txBox="1"/>
          <p:nvPr/>
        </p:nvSpPr>
        <p:spPr>
          <a:xfrm>
            <a:off x="4205000" y="696675"/>
            <a:ext cx="148542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User-Centered Design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g1228613b52c_0_56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g1228613b52c_0_56"/>
          <p:cNvSpPr txBox="1"/>
          <p:nvPr/>
        </p:nvSpPr>
        <p:spPr>
          <a:xfrm>
            <a:off x="1192725" y="3431238"/>
            <a:ext cx="10600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t/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0" name="Google Shape;130;g1228613b52c_0_56"/>
          <p:cNvPicPr preferRelativeResize="0"/>
          <p:nvPr/>
        </p:nvPicPr>
        <p:blipFill rotWithShape="1">
          <a:blip r:embed="rId3">
            <a:alphaModFix/>
          </a:blip>
          <a:srcRect b="0" l="0" r="0" t="4970"/>
          <a:stretch/>
        </p:blipFill>
        <p:spPr>
          <a:xfrm>
            <a:off x="15969800" y="2247300"/>
            <a:ext cx="5577255" cy="1109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1228613b52c_0_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7336" y="2474237"/>
            <a:ext cx="5039215" cy="10871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1228613b52c_0_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735550" y="2360775"/>
            <a:ext cx="5039226" cy="10909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28613b52c_0_69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8" name="Google Shape;138;g1228613b52c_0_69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9" name="Google Shape;139;g1228613b52c_0_69"/>
          <p:cNvSpPr txBox="1"/>
          <p:nvPr/>
        </p:nvSpPr>
        <p:spPr>
          <a:xfrm>
            <a:off x="4205000" y="696675"/>
            <a:ext cx="148542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Speed, data, &amp; stack 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0" name="Google Shape;140;g1228613b52c_0_69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1" name="Google Shape;141;g1228613b52c_0_69"/>
          <p:cNvSpPr txBox="1"/>
          <p:nvPr/>
        </p:nvSpPr>
        <p:spPr>
          <a:xfrm>
            <a:off x="976050" y="4161025"/>
            <a:ext cx="6662700" cy="69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Quick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g1228613b52c_0_69"/>
          <p:cNvSpPr/>
          <p:nvPr/>
        </p:nvSpPr>
        <p:spPr>
          <a:xfrm>
            <a:off x="245625" y="2738325"/>
            <a:ext cx="12494400" cy="6482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3" name="Google Shape;143;g1228613b52c_0_69"/>
          <p:cNvSpPr txBox="1"/>
          <p:nvPr/>
        </p:nvSpPr>
        <p:spPr>
          <a:xfrm>
            <a:off x="1192725" y="3431238"/>
            <a:ext cx="10600200" cy="39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Our stack allows for significantly better latency 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○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Firebase Backend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The user interface is built with speed in mind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Our data is entirely centralized 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4" name="Google Shape;144;g1228613b52c_0_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7225" y="6214150"/>
            <a:ext cx="8915400" cy="883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1228613b52c_0_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717725" y="3431247"/>
            <a:ext cx="7758349" cy="352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28613b52c_0_98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Google Shape;151;g1228613b52c_0_98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2" name="Google Shape;152;g1228613b52c_0_98"/>
          <p:cNvSpPr txBox="1"/>
          <p:nvPr/>
        </p:nvSpPr>
        <p:spPr>
          <a:xfrm>
            <a:off x="4205000" y="696675"/>
            <a:ext cx="14854200" cy="31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extensibility &amp; future work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t/>
            </a:r>
            <a:endParaRPr b="1" sz="108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53" name="Google Shape;153;g1228613b52c_0_98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Google Shape;154;g1228613b52c_0_98"/>
          <p:cNvSpPr txBox="1"/>
          <p:nvPr/>
        </p:nvSpPr>
        <p:spPr>
          <a:xfrm>
            <a:off x="976050" y="4161025"/>
            <a:ext cx="6662700" cy="69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Quick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5" name="Google Shape;155;g1228613b52c_0_98"/>
          <p:cNvSpPr/>
          <p:nvPr/>
        </p:nvSpPr>
        <p:spPr>
          <a:xfrm>
            <a:off x="245625" y="2738325"/>
            <a:ext cx="12494400" cy="4506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6" name="Google Shape;156;g1228613b52c_0_98"/>
          <p:cNvSpPr txBox="1"/>
          <p:nvPr/>
        </p:nvSpPr>
        <p:spPr>
          <a:xfrm>
            <a:off x="1192725" y="3431238"/>
            <a:ext cx="10600200" cy="3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Ultimate goal is to replace the current dining hall menu system &amp; </a:t>
            </a: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implement</a:t>
            </a: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 GrubHub directly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Barcode Scanner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Expand to other schools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7" name="Google Shape;157;g1228613b52c_0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9825" y="6039870"/>
            <a:ext cx="10600200" cy="5565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28613b52c_0_109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3" name="Google Shape;163;g1228613b52c_0_109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4" name="Google Shape;164;g1228613b52c_0_109"/>
          <p:cNvSpPr txBox="1"/>
          <p:nvPr/>
        </p:nvSpPr>
        <p:spPr>
          <a:xfrm>
            <a:off x="4205000" y="696675"/>
            <a:ext cx="14854200" cy="31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VTURCS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t/>
            </a:r>
            <a:endParaRPr b="1" sz="108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65" name="Google Shape;165;g1228613b52c_0_109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Google Shape;166;g1228613b52c_0_109"/>
          <p:cNvSpPr txBox="1"/>
          <p:nvPr/>
        </p:nvSpPr>
        <p:spPr>
          <a:xfrm>
            <a:off x="1192725" y="3431238"/>
            <a:ext cx="10600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t/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7" name="Google Shape;167;g1228613b52c_0_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527" y="2844537"/>
            <a:ext cx="10702597" cy="80269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8" name="Google Shape;168;g1228613b52c_0_109"/>
          <p:cNvSpPr txBox="1"/>
          <p:nvPr/>
        </p:nvSpPr>
        <p:spPr>
          <a:xfrm>
            <a:off x="12607050" y="2844525"/>
            <a:ext cx="11001900" cy="456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Industry (Marston) award</a:t>
            </a:r>
            <a:r>
              <a:rPr b="1" lang="de-DE" sz="36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3rd place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Attended VTURCS on 04/24/2022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Presented our projects to students, faculty, and judges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Received helpful feedback for future directions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0f1d79867_0_68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4" name="Google Shape;174;g120f1d79867_0_68"/>
          <p:cNvSpPr txBox="1"/>
          <p:nvPr/>
        </p:nvSpPr>
        <p:spPr>
          <a:xfrm>
            <a:off x="2885825" y="1512900"/>
            <a:ext cx="10006200" cy="16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8888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800"/>
              <a:buFont typeface="Bebas Neue"/>
              <a:buNone/>
            </a:pPr>
            <a:r>
              <a:rPr b="1" i="0" lang="de-DE" sz="10800" u="none" cap="none" strike="noStrik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Acknowledgements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120f1d79867_0_68"/>
          <p:cNvSpPr/>
          <p:nvPr/>
        </p:nvSpPr>
        <p:spPr>
          <a:xfrm>
            <a:off x="7837725" y="6544500"/>
            <a:ext cx="15281100" cy="5517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6" name="Google Shape;176;g120f1d79867_0_68"/>
          <p:cNvSpPr txBox="1"/>
          <p:nvPr/>
        </p:nvSpPr>
        <p:spPr>
          <a:xfrm>
            <a:off x="8348625" y="7255700"/>
            <a:ext cx="14259300" cy="37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None/>
            </a:pPr>
            <a:r>
              <a:rPr b="1" i="0" lang="de-DE" sz="5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Client: </a:t>
            </a:r>
            <a:r>
              <a:rPr b="0" i="0" lang="de-DE" sz="5100" u="none" cap="none" strike="noStrike">
                <a:solidFill>
                  <a:srgbClr val="656D78"/>
                </a:solidFill>
                <a:latin typeface="Montserrat"/>
                <a:ea typeface="Montserrat"/>
                <a:cs typeface="Montserrat"/>
                <a:sym typeface="Montserrat"/>
              </a:rPr>
              <a:t>Deborah Nichols &amp; Candice Matthis</a:t>
            </a:r>
            <a:endParaRPr b="0" i="0" sz="51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None/>
            </a:pPr>
            <a:r>
              <a:rPr b="1" i="0" lang="de-DE" sz="5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Supervisor:</a:t>
            </a:r>
            <a:r>
              <a:rPr b="0" i="0" lang="de-DE" sz="5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de-DE" sz="5100" u="none" cap="none" strike="noStrike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Dr.Edward Fox</a:t>
            </a:r>
            <a:endParaRPr b="0" i="0" sz="5100" u="none" cap="none" strike="noStrike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None/>
            </a:pPr>
            <a:r>
              <a:rPr b="1" i="0" lang="de-DE" sz="51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Advisor:</a:t>
            </a:r>
            <a:r>
              <a:rPr b="0" i="0" lang="de-DE" sz="5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Ashley Foster</a:t>
            </a:r>
            <a:endParaRPr b="0" i="0" sz="51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120f1d79867_0_68"/>
          <p:cNvSpPr txBox="1"/>
          <p:nvPr/>
        </p:nvSpPr>
        <p:spPr>
          <a:xfrm>
            <a:off x="9952624" y="8635125"/>
            <a:ext cx="8982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20f1d79867_0_78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3" name="Google Shape;183;g120f1d79867_0_78"/>
          <p:cNvSpPr txBox="1"/>
          <p:nvPr/>
        </p:nvSpPr>
        <p:spPr>
          <a:xfrm>
            <a:off x="2885825" y="1512900"/>
            <a:ext cx="10006200" cy="16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8888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800"/>
              <a:buFont typeface="Bebas Neue"/>
              <a:buNone/>
            </a:pPr>
            <a:r>
              <a:rPr b="1" i="0" lang="de-DE" sz="10800" u="none" cap="none" strike="noStrike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References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120f1d79867_0_78"/>
          <p:cNvSpPr/>
          <p:nvPr/>
        </p:nvSpPr>
        <p:spPr>
          <a:xfrm>
            <a:off x="7837725" y="6544500"/>
            <a:ext cx="15281100" cy="403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g120f1d79867_0_78"/>
          <p:cNvSpPr txBox="1"/>
          <p:nvPr/>
        </p:nvSpPr>
        <p:spPr>
          <a:xfrm>
            <a:off x="8348625" y="7255700"/>
            <a:ext cx="14259300" cy="34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-482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Montserrat"/>
              <a:buAutoNum type="arabicPeriod"/>
            </a:pPr>
            <a:r>
              <a:rPr lang="de-DE" sz="4000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https://vt.edu/about/facts-about-virginia-tech.html</a:t>
            </a:r>
            <a:endParaRPr sz="4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82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Montserrat"/>
              <a:buAutoNum type="arabicPeriod"/>
            </a:pPr>
            <a:r>
              <a:rPr lang="de-DE" sz="4000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https://www.foodallergy.org/resources/facts-and-statistics</a:t>
            </a:r>
            <a:endParaRPr sz="4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82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Montserrat"/>
              <a:buAutoNum type="arabicPeriod"/>
            </a:pPr>
            <a:r>
              <a:rPr lang="de-DE" sz="4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http://foodpro.dsa.vt.edu/menus/</a:t>
            </a:r>
            <a:endParaRPr sz="4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i="0" sz="3400" cap="none" strike="noStrike">
              <a:solidFill>
                <a:srgbClr val="272B2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"/>
          <p:cNvSpPr/>
          <p:nvPr/>
        </p:nvSpPr>
        <p:spPr>
          <a:xfrm>
            <a:off x="23114000" y="0"/>
            <a:ext cx="1270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" name="Google Shape;27;p2"/>
          <p:cNvPicPr preferRelativeResize="0"/>
          <p:nvPr/>
        </p:nvPicPr>
        <p:blipFill rotWithShape="1">
          <a:blip r:embed="rId3">
            <a:alphaModFix/>
          </a:blip>
          <a:srcRect b="0" l="27736" r="27735" t="0"/>
          <a:stretch/>
        </p:blipFill>
        <p:spPr>
          <a:xfrm>
            <a:off x="13970791" y="-2"/>
            <a:ext cx="9149622" cy="1371623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"/>
          <p:cNvSpPr/>
          <p:nvPr/>
        </p:nvSpPr>
        <p:spPr>
          <a:xfrm>
            <a:off x="12570685" y="1247079"/>
            <a:ext cx="2741547" cy="2741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2"/>
          <p:cNvSpPr/>
          <p:nvPr/>
        </p:nvSpPr>
        <p:spPr>
          <a:xfrm>
            <a:off x="13350292" y="2183019"/>
            <a:ext cx="1182334" cy="869669"/>
          </a:xfrm>
          <a:custGeom>
            <a:rect b="b" l="l" r="r" t="t"/>
            <a:pathLst>
              <a:path extrusionOk="0" h="21600" w="21600">
                <a:moveTo>
                  <a:pt x="7431" y="0"/>
                </a:moveTo>
                <a:lnTo>
                  <a:pt x="0" y="15913"/>
                </a:lnTo>
                <a:lnTo>
                  <a:pt x="2720" y="21600"/>
                </a:lnTo>
                <a:lnTo>
                  <a:pt x="7266" y="21600"/>
                </a:lnTo>
                <a:lnTo>
                  <a:pt x="4613" y="16048"/>
                </a:lnTo>
                <a:cubicBezTo>
                  <a:pt x="4613" y="16048"/>
                  <a:pt x="9787" y="5316"/>
                  <a:pt x="9787" y="5316"/>
                </a:cubicBezTo>
                <a:lnTo>
                  <a:pt x="7431" y="0"/>
                </a:lnTo>
                <a:close/>
                <a:moveTo>
                  <a:pt x="9771" y="0"/>
                </a:moveTo>
                <a:lnTo>
                  <a:pt x="16483" y="16048"/>
                </a:lnTo>
                <a:lnTo>
                  <a:pt x="11912" y="16048"/>
                </a:lnTo>
                <a:lnTo>
                  <a:pt x="13276" y="13261"/>
                </a:lnTo>
                <a:lnTo>
                  <a:pt x="10961" y="8002"/>
                </a:lnTo>
                <a:lnTo>
                  <a:pt x="6869" y="16284"/>
                </a:lnTo>
                <a:lnTo>
                  <a:pt x="9448" y="21600"/>
                </a:lnTo>
                <a:lnTo>
                  <a:pt x="18880" y="21600"/>
                </a:lnTo>
                <a:lnTo>
                  <a:pt x="21600" y="16678"/>
                </a:lnTo>
                <a:cubicBezTo>
                  <a:pt x="21600" y="16678"/>
                  <a:pt x="14631" y="0"/>
                  <a:pt x="14631" y="0"/>
                </a:cubicBezTo>
                <a:lnTo>
                  <a:pt x="977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" name="Google Shape;30;p2"/>
          <p:cNvSpPr txBox="1"/>
          <p:nvPr/>
        </p:nvSpPr>
        <p:spPr>
          <a:xfrm>
            <a:off x="1276019" y="3048057"/>
            <a:ext cx="9666300" cy="17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 Medium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i="0" lang="de-DE" sz="108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Outline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"/>
          <p:cNvSpPr txBox="1"/>
          <p:nvPr/>
        </p:nvSpPr>
        <p:spPr>
          <a:xfrm>
            <a:off x="1276019" y="6345805"/>
            <a:ext cx="96663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Vision &amp; Mission</a:t>
            </a:r>
            <a:endParaRPr sz="3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lang="de-DE" sz="3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Main Issues with Current System</a:t>
            </a:r>
            <a:endParaRPr sz="3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lang="de-DE" sz="3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Goals of Our System</a:t>
            </a:r>
            <a:endParaRPr sz="3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lang="de-DE" sz="3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Current Implementation</a:t>
            </a:r>
            <a:endParaRPr sz="3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Acknowledgements</a:t>
            </a:r>
            <a:endParaRPr b="0" i="0" sz="33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4381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Montserrat"/>
              <a:buAutoNum type="arabicPeriod"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References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"/>
          <p:cNvSpPr txBox="1"/>
          <p:nvPr/>
        </p:nvSpPr>
        <p:spPr>
          <a:xfrm>
            <a:off x="15404452" y="10281440"/>
            <a:ext cx="8271900" cy="2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0"/>
              <a:buFont typeface="Bebas Neue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-1" y="-1"/>
            <a:ext cx="24384002" cy="1371589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/>
          <p:nvPr/>
        </p:nvSpPr>
        <p:spPr>
          <a:xfrm>
            <a:off x="1627782" y="1757164"/>
            <a:ext cx="21128436" cy="1020167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0" rotWithShape="0">
              <a:srgbClr val="000000">
                <a:alpha val="2196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6"/>
          <p:cNvSpPr txBox="1"/>
          <p:nvPr/>
        </p:nvSpPr>
        <p:spPr>
          <a:xfrm>
            <a:off x="3264226" y="7247800"/>
            <a:ext cx="61365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b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Font typeface="Bebas Neue"/>
              <a:buNone/>
            </a:pPr>
            <a:r>
              <a:rPr b="1" i="0" lang="de-DE" sz="5900" u="none" cap="none" strike="noStrike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Vision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 vision is a safer dining experience for students across all universities. 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6"/>
          <p:cNvSpPr txBox="1"/>
          <p:nvPr/>
        </p:nvSpPr>
        <p:spPr>
          <a:xfrm>
            <a:off x="9868229" y="7247800"/>
            <a:ext cx="8085900" cy="3502800"/>
          </a:xfrm>
          <a:prstGeom prst="rect">
            <a:avLst/>
          </a:prstGeom>
          <a:noFill/>
          <a:ln>
            <a:noFill/>
          </a:ln>
        </p:spPr>
        <p:txBody>
          <a:bodyPr anchorCtr="0" anchor="b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Font typeface="Bebas Neue"/>
              <a:buNone/>
            </a:pPr>
            <a:r>
              <a:rPr b="1" i="0" lang="de-DE" sz="5700" u="none" cap="none" strike="noStrike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Mission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</a:pPr>
            <a:r>
              <a:rPr b="0" i="0" lang="de-DE" sz="3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are currently committed to the development of a better </a:t>
            </a:r>
            <a:r>
              <a:rPr lang="de-DE" sz="3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system</a:t>
            </a:r>
            <a:r>
              <a:rPr b="0" i="0" lang="de-DE" sz="3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de-DE" sz="3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for</a:t>
            </a:r>
            <a:r>
              <a:rPr b="0" i="0" lang="de-DE" sz="3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identifying allergens</a:t>
            </a:r>
            <a:r>
              <a:rPr lang="de-DE" sz="3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at Virginia Tech Dining Halls.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"/>
          <p:cNvSpPr txBox="1"/>
          <p:nvPr/>
        </p:nvSpPr>
        <p:spPr>
          <a:xfrm rot="-5400000">
            <a:off x="15059150" y="7120400"/>
            <a:ext cx="133302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1425" lIns="71425" spcFirstLastPara="1" rIns="71425" wrap="square" tIns="71425">
            <a:spAutoFit/>
          </a:bodyPr>
          <a:lstStyle/>
          <a:p>
            <a:pPr indent="0" lvl="0" marL="0" marR="0" rtl="0" algn="r">
              <a:lnSpc>
                <a:spcPct val="88957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300"/>
              <a:buFont typeface="Bebas Neue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6"/>
          <p:cNvSpPr/>
          <p:nvPr/>
        </p:nvSpPr>
        <p:spPr>
          <a:xfrm rot="-2700000">
            <a:off x="9868296" y="6303565"/>
            <a:ext cx="655638" cy="656035"/>
          </a:xfrm>
          <a:custGeom>
            <a:rect b="b" l="l" r="r" t="t"/>
            <a:pathLst>
              <a:path extrusionOk="0" h="21600" w="21600">
                <a:moveTo>
                  <a:pt x="7557" y="0"/>
                </a:moveTo>
                <a:lnTo>
                  <a:pt x="7557" y="7566"/>
                </a:lnTo>
                <a:lnTo>
                  <a:pt x="0" y="7566"/>
                </a:lnTo>
                <a:lnTo>
                  <a:pt x="0" y="14047"/>
                </a:lnTo>
                <a:lnTo>
                  <a:pt x="7557" y="14047"/>
                </a:lnTo>
                <a:lnTo>
                  <a:pt x="7557" y="21600"/>
                </a:lnTo>
                <a:lnTo>
                  <a:pt x="14043" y="21600"/>
                </a:lnTo>
                <a:lnTo>
                  <a:pt x="14043" y="14047"/>
                </a:lnTo>
                <a:lnTo>
                  <a:pt x="21600" y="14047"/>
                </a:lnTo>
                <a:lnTo>
                  <a:pt x="21600" y="7566"/>
                </a:lnTo>
                <a:lnTo>
                  <a:pt x="14043" y="7566"/>
                </a:lnTo>
                <a:lnTo>
                  <a:pt x="14043" y="0"/>
                </a:lnTo>
                <a:lnTo>
                  <a:pt x="755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" name="Google Shape;43;p6"/>
          <p:cNvSpPr/>
          <p:nvPr/>
        </p:nvSpPr>
        <p:spPr>
          <a:xfrm rot="-2700000">
            <a:off x="3264296" y="6303565"/>
            <a:ext cx="655638" cy="656035"/>
          </a:xfrm>
          <a:custGeom>
            <a:rect b="b" l="l" r="r" t="t"/>
            <a:pathLst>
              <a:path extrusionOk="0" h="21600" w="21600">
                <a:moveTo>
                  <a:pt x="7557" y="0"/>
                </a:moveTo>
                <a:lnTo>
                  <a:pt x="7557" y="7566"/>
                </a:lnTo>
                <a:lnTo>
                  <a:pt x="0" y="7566"/>
                </a:lnTo>
                <a:lnTo>
                  <a:pt x="0" y="14047"/>
                </a:lnTo>
                <a:lnTo>
                  <a:pt x="7557" y="14047"/>
                </a:lnTo>
                <a:lnTo>
                  <a:pt x="7557" y="21600"/>
                </a:lnTo>
                <a:lnTo>
                  <a:pt x="14043" y="21600"/>
                </a:lnTo>
                <a:lnTo>
                  <a:pt x="14043" y="14047"/>
                </a:lnTo>
                <a:lnTo>
                  <a:pt x="21600" y="14047"/>
                </a:lnTo>
                <a:lnTo>
                  <a:pt x="21600" y="7566"/>
                </a:lnTo>
                <a:lnTo>
                  <a:pt x="14043" y="7566"/>
                </a:lnTo>
                <a:lnTo>
                  <a:pt x="14043" y="0"/>
                </a:lnTo>
                <a:lnTo>
                  <a:pt x="755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" name="Google Shape;44;p6"/>
          <p:cNvSpPr txBox="1"/>
          <p:nvPr/>
        </p:nvSpPr>
        <p:spPr>
          <a:xfrm>
            <a:off x="3264228" y="2958825"/>
            <a:ext cx="12866100" cy="17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 Medium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i="0" lang="de-DE" sz="108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Our</a:t>
            </a:r>
            <a:r>
              <a:rPr b="1" i="0" lang="de-DE" sz="10800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b="1" i="1" lang="de-DE" sz="10800" cap="none" strike="noStrike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NEW</a:t>
            </a:r>
            <a:r>
              <a:rPr b="1" i="0" lang="de-DE" sz="108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  Vision </a:t>
            </a:r>
            <a:r>
              <a:rPr b="1" i="0" lang="de-DE" sz="10800" u="none" cap="none" strike="noStrike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&amp; Mission.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0f1d79867_0_36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" name="Google Shape;50;g120f1d79867_0_36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g120f1d79867_0_36"/>
          <p:cNvSpPr txBox="1"/>
          <p:nvPr/>
        </p:nvSpPr>
        <p:spPr>
          <a:xfrm>
            <a:off x="4205000" y="696675"/>
            <a:ext cx="148542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Main issues w/ current systeM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" name="Google Shape;52;g120f1d79867_0_36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3" name="Google Shape;53;g120f1d79867_0_36"/>
          <p:cNvSpPr txBox="1"/>
          <p:nvPr/>
        </p:nvSpPr>
        <p:spPr>
          <a:xfrm>
            <a:off x="976050" y="4161025"/>
            <a:ext cx="6662700" cy="69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3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Quick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g120f1d79867_0_36"/>
          <p:cNvSpPr/>
          <p:nvPr/>
        </p:nvSpPr>
        <p:spPr>
          <a:xfrm>
            <a:off x="245625" y="2738325"/>
            <a:ext cx="12494400" cy="6482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g120f1d79867_0_36"/>
          <p:cNvSpPr txBox="1"/>
          <p:nvPr/>
        </p:nvSpPr>
        <p:spPr>
          <a:xfrm>
            <a:off x="1192725" y="3431238"/>
            <a:ext cx="10600200" cy="51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Slow 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○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Search Latency: </a:t>
            </a:r>
            <a:r>
              <a:rPr b="1" lang="de-DE" sz="3600">
                <a:latin typeface="Montserrat"/>
                <a:ea typeface="Montserrat"/>
                <a:cs typeface="Montserrat"/>
                <a:sym typeface="Montserrat"/>
              </a:rPr>
              <a:t>8.5 secs </a:t>
            </a:r>
            <a:endParaRPr b="1"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○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Lookup Latency: </a:t>
            </a:r>
            <a:r>
              <a:rPr b="1" lang="de-DE" sz="3600">
                <a:latin typeface="Montserrat"/>
                <a:ea typeface="Montserrat"/>
                <a:cs typeface="Montserrat"/>
                <a:sym typeface="Montserrat"/>
              </a:rPr>
              <a:t>6.3 secs</a:t>
            </a:r>
            <a:endParaRPr b="1"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Running old software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○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Server Software is Windows IIS 8.5, released </a:t>
            </a:r>
            <a:r>
              <a:rPr b="1" lang="de-DE" sz="3600">
                <a:latin typeface="Montserrat"/>
                <a:ea typeface="Montserrat"/>
                <a:cs typeface="Montserrat"/>
                <a:sym typeface="Montserrat"/>
              </a:rPr>
              <a:t>9 years ago</a:t>
            </a:r>
            <a:endParaRPr b="1"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Data is not centralized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  <a:p>
            <a: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Char char="-"/>
            </a:pP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Overall lacks </a:t>
            </a: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intuitive</a:t>
            </a:r>
            <a:r>
              <a:rPr lang="de-DE" sz="3600">
                <a:latin typeface="Montserrat"/>
                <a:ea typeface="Montserrat"/>
                <a:cs typeface="Montserrat"/>
                <a:sym typeface="Montserrat"/>
              </a:rPr>
              <a:t> design </a:t>
            </a:r>
            <a:endParaRPr sz="3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6" name="Google Shape;56;g120f1d79867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80578" y="2738324"/>
            <a:ext cx="9671349" cy="813224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7" name="Google Shape;57;g120f1d79867_0_36"/>
          <p:cNvSpPr txBox="1"/>
          <p:nvPr/>
        </p:nvSpPr>
        <p:spPr>
          <a:xfrm>
            <a:off x="15759300" y="11060350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228613b52c_0_125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g1228613b52c_0_125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g1228613b52c_0_125"/>
          <p:cNvSpPr txBox="1"/>
          <p:nvPr/>
        </p:nvSpPr>
        <p:spPr>
          <a:xfrm>
            <a:off x="4205000" y="696675"/>
            <a:ext cx="148542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IIS 8.5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g1228613b52c_0_125"/>
          <p:cNvSpPr txBox="1"/>
          <p:nvPr/>
        </p:nvSpPr>
        <p:spPr>
          <a:xfrm>
            <a:off x="1866125" y="2587700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6" name="Google Shape;66;g1228613b52c_0_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50950" y="7433450"/>
            <a:ext cx="10329951" cy="5530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g1228613b52c_0_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725" y="2769888"/>
            <a:ext cx="12638035" cy="51555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8" name="Google Shape;68;g1228613b52c_0_125"/>
          <p:cNvSpPr txBox="1"/>
          <p:nvPr/>
        </p:nvSpPr>
        <p:spPr>
          <a:xfrm>
            <a:off x="15958975" y="6770450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" name="Google Shape;69;g1228613b52c_0_125"/>
          <p:cNvSpPr txBox="1"/>
          <p:nvPr/>
        </p:nvSpPr>
        <p:spPr>
          <a:xfrm>
            <a:off x="4103788" y="8064750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28613b52c_0_0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" name="Google Shape;75;g1228613b52c_0_0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" name="Google Shape;76;g1228613b52c_0_0"/>
          <p:cNvSpPr txBox="1"/>
          <p:nvPr/>
        </p:nvSpPr>
        <p:spPr>
          <a:xfrm>
            <a:off x="4764900" y="2022600"/>
            <a:ext cx="15809100" cy="80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0"/>
              <a:buFont typeface="Bebas Neue"/>
              <a:buNone/>
            </a:pPr>
            <a:r>
              <a:rPr b="1" lang="de-DE" sz="15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“i rarely use the website, i find it easier to just play it by ear”</a:t>
            </a:r>
            <a:endParaRPr b="1" sz="152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-863600" lvl="0" marL="45720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Font typeface="Bebas Neue"/>
              <a:buChar char="-"/>
            </a:pPr>
            <a:r>
              <a:rPr b="1" lang="de-DE" sz="10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Chris Provel</a:t>
            </a:r>
            <a:endParaRPr b="1" sz="100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" name="Google Shape;77;g1228613b52c_0_0"/>
          <p:cNvSpPr txBox="1"/>
          <p:nvPr/>
        </p:nvSpPr>
        <p:spPr>
          <a:xfrm>
            <a:off x="1946800" y="2576475"/>
            <a:ext cx="1219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" name="Google Shape;83;p9"/>
          <p:cNvSpPr txBox="1"/>
          <p:nvPr/>
        </p:nvSpPr>
        <p:spPr>
          <a:xfrm>
            <a:off x="9952625" y="4716400"/>
            <a:ext cx="104751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9"/>
          <p:cNvSpPr/>
          <p:nvPr/>
        </p:nvSpPr>
        <p:spPr>
          <a:xfrm>
            <a:off x="8546158" y="4802664"/>
            <a:ext cx="765612" cy="765882"/>
          </a:xfrm>
          <a:custGeom>
            <a:rect b="b" l="l" r="r" t="t"/>
            <a:pathLst>
              <a:path extrusionOk="0" h="21600" w="21600">
                <a:moveTo>
                  <a:pt x="4041" y="8771"/>
                </a:moveTo>
                <a:lnTo>
                  <a:pt x="4050" y="10804"/>
                </a:lnTo>
                <a:lnTo>
                  <a:pt x="6750" y="10796"/>
                </a:lnTo>
                <a:lnTo>
                  <a:pt x="6750" y="8762"/>
                </a:lnTo>
                <a:cubicBezTo>
                  <a:pt x="6750" y="8762"/>
                  <a:pt x="4041" y="8771"/>
                  <a:pt x="4041" y="8771"/>
                </a:cubicBezTo>
                <a:close/>
                <a:moveTo>
                  <a:pt x="2700" y="10804"/>
                </a:moveTo>
                <a:lnTo>
                  <a:pt x="2700" y="8762"/>
                </a:lnTo>
                <a:cubicBezTo>
                  <a:pt x="2700" y="8023"/>
                  <a:pt x="3302" y="7422"/>
                  <a:pt x="4041" y="7422"/>
                </a:cubicBezTo>
                <a:lnTo>
                  <a:pt x="6759" y="7422"/>
                </a:lnTo>
                <a:cubicBezTo>
                  <a:pt x="7498" y="7422"/>
                  <a:pt x="8100" y="8023"/>
                  <a:pt x="8100" y="8762"/>
                </a:cubicBezTo>
                <a:lnTo>
                  <a:pt x="8100" y="10804"/>
                </a:lnTo>
                <a:cubicBezTo>
                  <a:pt x="8100" y="11544"/>
                  <a:pt x="7498" y="12145"/>
                  <a:pt x="6759" y="12145"/>
                </a:cubicBezTo>
                <a:lnTo>
                  <a:pt x="4041" y="12145"/>
                </a:lnTo>
                <a:cubicBezTo>
                  <a:pt x="3302" y="12145"/>
                  <a:pt x="2700" y="11544"/>
                  <a:pt x="2700" y="10804"/>
                </a:cubicBezTo>
                <a:close/>
                <a:moveTo>
                  <a:pt x="4041" y="4048"/>
                </a:moveTo>
                <a:lnTo>
                  <a:pt x="4050" y="5407"/>
                </a:lnTo>
                <a:lnTo>
                  <a:pt x="17550" y="5398"/>
                </a:lnTo>
                <a:lnTo>
                  <a:pt x="17550" y="4039"/>
                </a:lnTo>
                <a:cubicBezTo>
                  <a:pt x="17550" y="4039"/>
                  <a:pt x="4041" y="4048"/>
                  <a:pt x="4041" y="4048"/>
                </a:cubicBezTo>
                <a:close/>
                <a:moveTo>
                  <a:pt x="2700" y="5407"/>
                </a:moveTo>
                <a:lnTo>
                  <a:pt x="2700" y="4039"/>
                </a:lnTo>
                <a:cubicBezTo>
                  <a:pt x="2700" y="3300"/>
                  <a:pt x="3302" y="2699"/>
                  <a:pt x="4041" y="2699"/>
                </a:cubicBezTo>
                <a:lnTo>
                  <a:pt x="17559" y="2699"/>
                </a:lnTo>
                <a:cubicBezTo>
                  <a:pt x="18298" y="2699"/>
                  <a:pt x="18900" y="3300"/>
                  <a:pt x="18900" y="4039"/>
                </a:cubicBezTo>
                <a:lnTo>
                  <a:pt x="18900" y="5407"/>
                </a:lnTo>
                <a:cubicBezTo>
                  <a:pt x="18900" y="6146"/>
                  <a:pt x="18298" y="6747"/>
                  <a:pt x="17559" y="6747"/>
                </a:cubicBezTo>
                <a:lnTo>
                  <a:pt x="4041" y="6747"/>
                </a:lnTo>
                <a:cubicBezTo>
                  <a:pt x="3302" y="6747"/>
                  <a:pt x="2700" y="6146"/>
                  <a:pt x="2700" y="5407"/>
                </a:cubicBezTo>
                <a:close/>
                <a:moveTo>
                  <a:pt x="20250" y="16868"/>
                </a:moveTo>
                <a:lnTo>
                  <a:pt x="20250" y="14844"/>
                </a:lnTo>
                <a:lnTo>
                  <a:pt x="1349" y="14844"/>
                </a:lnTo>
                <a:lnTo>
                  <a:pt x="1350" y="16877"/>
                </a:lnTo>
                <a:lnTo>
                  <a:pt x="10125" y="16873"/>
                </a:lnTo>
                <a:lnTo>
                  <a:pt x="10125" y="16868"/>
                </a:lnTo>
                <a:lnTo>
                  <a:pt x="11475" y="16868"/>
                </a:lnTo>
                <a:lnTo>
                  <a:pt x="11475" y="16872"/>
                </a:lnTo>
                <a:cubicBezTo>
                  <a:pt x="11475" y="16872"/>
                  <a:pt x="20250" y="16868"/>
                  <a:pt x="20250" y="16868"/>
                </a:cubicBezTo>
                <a:close/>
                <a:moveTo>
                  <a:pt x="17550" y="13494"/>
                </a:moveTo>
                <a:lnTo>
                  <a:pt x="17550" y="8762"/>
                </a:lnTo>
                <a:lnTo>
                  <a:pt x="10791" y="8771"/>
                </a:lnTo>
                <a:lnTo>
                  <a:pt x="10799" y="13494"/>
                </a:lnTo>
                <a:cubicBezTo>
                  <a:pt x="10799" y="13494"/>
                  <a:pt x="17550" y="13494"/>
                  <a:pt x="17550" y="13494"/>
                </a:cubicBezTo>
                <a:close/>
                <a:moveTo>
                  <a:pt x="1341" y="1349"/>
                </a:moveTo>
                <a:lnTo>
                  <a:pt x="1348" y="13494"/>
                </a:lnTo>
                <a:lnTo>
                  <a:pt x="9450" y="13494"/>
                </a:lnTo>
                <a:lnTo>
                  <a:pt x="9450" y="8762"/>
                </a:lnTo>
                <a:cubicBezTo>
                  <a:pt x="9450" y="8023"/>
                  <a:pt x="10052" y="7422"/>
                  <a:pt x="10791" y="7422"/>
                </a:cubicBezTo>
                <a:lnTo>
                  <a:pt x="17559" y="7422"/>
                </a:lnTo>
                <a:cubicBezTo>
                  <a:pt x="18298" y="7422"/>
                  <a:pt x="18900" y="8023"/>
                  <a:pt x="18900" y="8762"/>
                </a:cubicBezTo>
                <a:lnTo>
                  <a:pt x="18900" y="13494"/>
                </a:lnTo>
                <a:lnTo>
                  <a:pt x="20250" y="13494"/>
                </a:lnTo>
                <a:lnTo>
                  <a:pt x="20250" y="1341"/>
                </a:lnTo>
                <a:cubicBezTo>
                  <a:pt x="20250" y="1341"/>
                  <a:pt x="1341" y="1349"/>
                  <a:pt x="1341" y="1349"/>
                </a:cubicBezTo>
                <a:close/>
                <a:moveTo>
                  <a:pt x="21600" y="1341"/>
                </a:moveTo>
                <a:lnTo>
                  <a:pt x="21600" y="16877"/>
                </a:lnTo>
                <a:cubicBezTo>
                  <a:pt x="21600" y="17616"/>
                  <a:pt x="20998" y="18217"/>
                  <a:pt x="20259" y="18217"/>
                </a:cubicBezTo>
                <a:lnTo>
                  <a:pt x="11475" y="18217"/>
                </a:lnTo>
                <a:lnTo>
                  <a:pt x="11475" y="19567"/>
                </a:lnTo>
                <a:lnTo>
                  <a:pt x="16884" y="19567"/>
                </a:lnTo>
                <a:cubicBezTo>
                  <a:pt x="17623" y="19567"/>
                  <a:pt x="18225" y="20168"/>
                  <a:pt x="18225" y="20907"/>
                </a:cubicBezTo>
                <a:lnTo>
                  <a:pt x="18225" y="21600"/>
                </a:lnTo>
                <a:lnTo>
                  <a:pt x="16875" y="21600"/>
                </a:lnTo>
                <a:lnTo>
                  <a:pt x="16875" y="20907"/>
                </a:lnTo>
                <a:lnTo>
                  <a:pt x="11475" y="20911"/>
                </a:lnTo>
                <a:lnTo>
                  <a:pt x="11475" y="20916"/>
                </a:lnTo>
                <a:lnTo>
                  <a:pt x="10125" y="20916"/>
                </a:lnTo>
                <a:lnTo>
                  <a:pt x="10125" y="20912"/>
                </a:lnTo>
                <a:lnTo>
                  <a:pt x="4716" y="20916"/>
                </a:lnTo>
                <a:lnTo>
                  <a:pt x="4725" y="21600"/>
                </a:lnTo>
                <a:lnTo>
                  <a:pt x="3375" y="21600"/>
                </a:lnTo>
                <a:lnTo>
                  <a:pt x="3375" y="20907"/>
                </a:lnTo>
                <a:cubicBezTo>
                  <a:pt x="3375" y="20168"/>
                  <a:pt x="3977" y="19567"/>
                  <a:pt x="4716" y="19567"/>
                </a:cubicBezTo>
                <a:lnTo>
                  <a:pt x="10125" y="19567"/>
                </a:lnTo>
                <a:lnTo>
                  <a:pt x="10125" y="18217"/>
                </a:lnTo>
                <a:lnTo>
                  <a:pt x="1341" y="18217"/>
                </a:lnTo>
                <a:cubicBezTo>
                  <a:pt x="602" y="18217"/>
                  <a:pt x="0" y="17616"/>
                  <a:pt x="0" y="16877"/>
                </a:cubicBezTo>
                <a:lnTo>
                  <a:pt x="0" y="1341"/>
                </a:lnTo>
                <a:cubicBezTo>
                  <a:pt x="0" y="601"/>
                  <a:pt x="602" y="0"/>
                  <a:pt x="1341" y="0"/>
                </a:cubicBezTo>
                <a:lnTo>
                  <a:pt x="20259" y="0"/>
                </a:lnTo>
                <a:cubicBezTo>
                  <a:pt x="20998" y="0"/>
                  <a:pt x="21600" y="601"/>
                  <a:pt x="21600" y="1341"/>
                </a:cubicBezTo>
                <a:close/>
                <a:moveTo>
                  <a:pt x="16200" y="11470"/>
                </a:moveTo>
                <a:lnTo>
                  <a:pt x="12150" y="11470"/>
                </a:lnTo>
                <a:cubicBezTo>
                  <a:pt x="11777" y="11470"/>
                  <a:pt x="11475" y="11772"/>
                  <a:pt x="11475" y="12145"/>
                </a:cubicBezTo>
                <a:cubicBezTo>
                  <a:pt x="11475" y="12518"/>
                  <a:pt x="11777" y="12820"/>
                  <a:pt x="12150" y="12820"/>
                </a:cubicBezTo>
                <a:lnTo>
                  <a:pt x="16200" y="12820"/>
                </a:lnTo>
                <a:cubicBezTo>
                  <a:pt x="16573" y="12820"/>
                  <a:pt x="16875" y="12518"/>
                  <a:pt x="16875" y="12145"/>
                </a:cubicBezTo>
                <a:cubicBezTo>
                  <a:pt x="16875" y="11772"/>
                  <a:pt x="16573" y="11470"/>
                  <a:pt x="16200" y="11470"/>
                </a:cubicBezTo>
                <a:close/>
                <a:moveTo>
                  <a:pt x="11475" y="10121"/>
                </a:moveTo>
                <a:cubicBezTo>
                  <a:pt x="11475" y="9748"/>
                  <a:pt x="11777" y="9446"/>
                  <a:pt x="12150" y="9446"/>
                </a:cubicBezTo>
                <a:lnTo>
                  <a:pt x="16200" y="9446"/>
                </a:lnTo>
                <a:cubicBezTo>
                  <a:pt x="16573" y="9446"/>
                  <a:pt x="16875" y="9748"/>
                  <a:pt x="16875" y="10121"/>
                </a:cubicBezTo>
                <a:cubicBezTo>
                  <a:pt x="16875" y="10493"/>
                  <a:pt x="16573" y="10796"/>
                  <a:pt x="16200" y="10796"/>
                </a:cubicBezTo>
                <a:lnTo>
                  <a:pt x="12150" y="10796"/>
                </a:lnTo>
                <a:cubicBezTo>
                  <a:pt x="11777" y="10796"/>
                  <a:pt x="11475" y="10493"/>
                  <a:pt x="11475" y="10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9"/>
          <p:cNvSpPr txBox="1"/>
          <p:nvPr/>
        </p:nvSpPr>
        <p:spPr>
          <a:xfrm>
            <a:off x="9952624" y="8635125"/>
            <a:ext cx="8982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9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7" name="Google Shape;8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6800" y="2412700"/>
            <a:ext cx="20910399" cy="5545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8" name="Google Shape;88;p9"/>
          <p:cNvSpPr txBox="1"/>
          <p:nvPr/>
        </p:nvSpPr>
        <p:spPr>
          <a:xfrm>
            <a:off x="9535038" y="8204025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28613b52c_0_19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g1228613b52c_0_19"/>
          <p:cNvSpPr txBox="1"/>
          <p:nvPr/>
        </p:nvSpPr>
        <p:spPr>
          <a:xfrm>
            <a:off x="9952625" y="4716400"/>
            <a:ext cx="104751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1228613b52c_0_19"/>
          <p:cNvSpPr/>
          <p:nvPr/>
        </p:nvSpPr>
        <p:spPr>
          <a:xfrm>
            <a:off x="8546158" y="4802664"/>
            <a:ext cx="765612" cy="765882"/>
          </a:xfrm>
          <a:custGeom>
            <a:rect b="b" l="l" r="r" t="t"/>
            <a:pathLst>
              <a:path extrusionOk="0" h="21600" w="21600">
                <a:moveTo>
                  <a:pt x="4041" y="8771"/>
                </a:moveTo>
                <a:lnTo>
                  <a:pt x="4050" y="10804"/>
                </a:lnTo>
                <a:lnTo>
                  <a:pt x="6750" y="10796"/>
                </a:lnTo>
                <a:lnTo>
                  <a:pt x="6750" y="8762"/>
                </a:lnTo>
                <a:cubicBezTo>
                  <a:pt x="6750" y="8762"/>
                  <a:pt x="4041" y="8771"/>
                  <a:pt x="4041" y="8771"/>
                </a:cubicBezTo>
                <a:close/>
                <a:moveTo>
                  <a:pt x="2700" y="10804"/>
                </a:moveTo>
                <a:lnTo>
                  <a:pt x="2700" y="8762"/>
                </a:lnTo>
                <a:cubicBezTo>
                  <a:pt x="2700" y="8023"/>
                  <a:pt x="3302" y="7422"/>
                  <a:pt x="4041" y="7422"/>
                </a:cubicBezTo>
                <a:lnTo>
                  <a:pt x="6759" y="7422"/>
                </a:lnTo>
                <a:cubicBezTo>
                  <a:pt x="7498" y="7422"/>
                  <a:pt x="8100" y="8023"/>
                  <a:pt x="8100" y="8762"/>
                </a:cubicBezTo>
                <a:lnTo>
                  <a:pt x="8100" y="10804"/>
                </a:lnTo>
                <a:cubicBezTo>
                  <a:pt x="8100" y="11544"/>
                  <a:pt x="7498" y="12145"/>
                  <a:pt x="6759" y="12145"/>
                </a:cubicBezTo>
                <a:lnTo>
                  <a:pt x="4041" y="12145"/>
                </a:lnTo>
                <a:cubicBezTo>
                  <a:pt x="3302" y="12145"/>
                  <a:pt x="2700" y="11544"/>
                  <a:pt x="2700" y="10804"/>
                </a:cubicBezTo>
                <a:close/>
                <a:moveTo>
                  <a:pt x="4041" y="4048"/>
                </a:moveTo>
                <a:lnTo>
                  <a:pt x="4050" y="5407"/>
                </a:lnTo>
                <a:lnTo>
                  <a:pt x="17550" y="5398"/>
                </a:lnTo>
                <a:lnTo>
                  <a:pt x="17550" y="4039"/>
                </a:lnTo>
                <a:cubicBezTo>
                  <a:pt x="17550" y="4039"/>
                  <a:pt x="4041" y="4048"/>
                  <a:pt x="4041" y="4048"/>
                </a:cubicBezTo>
                <a:close/>
                <a:moveTo>
                  <a:pt x="2700" y="5407"/>
                </a:moveTo>
                <a:lnTo>
                  <a:pt x="2700" y="4039"/>
                </a:lnTo>
                <a:cubicBezTo>
                  <a:pt x="2700" y="3300"/>
                  <a:pt x="3302" y="2699"/>
                  <a:pt x="4041" y="2699"/>
                </a:cubicBezTo>
                <a:lnTo>
                  <a:pt x="17559" y="2699"/>
                </a:lnTo>
                <a:cubicBezTo>
                  <a:pt x="18298" y="2699"/>
                  <a:pt x="18900" y="3300"/>
                  <a:pt x="18900" y="4039"/>
                </a:cubicBezTo>
                <a:lnTo>
                  <a:pt x="18900" y="5407"/>
                </a:lnTo>
                <a:cubicBezTo>
                  <a:pt x="18900" y="6146"/>
                  <a:pt x="18298" y="6747"/>
                  <a:pt x="17559" y="6747"/>
                </a:cubicBezTo>
                <a:lnTo>
                  <a:pt x="4041" y="6747"/>
                </a:lnTo>
                <a:cubicBezTo>
                  <a:pt x="3302" y="6747"/>
                  <a:pt x="2700" y="6146"/>
                  <a:pt x="2700" y="5407"/>
                </a:cubicBezTo>
                <a:close/>
                <a:moveTo>
                  <a:pt x="20250" y="16868"/>
                </a:moveTo>
                <a:lnTo>
                  <a:pt x="20250" y="14844"/>
                </a:lnTo>
                <a:lnTo>
                  <a:pt x="1349" y="14844"/>
                </a:lnTo>
                <a:lnTo>
                  <a:pt x="1350" y="16877"/>
                </a:lnTo>
                <a:lnTo>
                  <a:pt x="10125" y="16873"/>
                </a:lnTo>
                <a:lnTo>
                  <a:pt x="10125" y="16868"/>
                </a:lnTo>
                <a:lnTo>
                  <a:pt x="11475" y="16868"/>
                </a:lnTo>
                <a:lnTo>
                  <a:pt x="11475" y="16872"/>
                </a:lnTo>
                <a:cubicBezTo>
                  <a:pt x="11475" y="16872"/>
                  <a:pt x="20250" y="16868"/>
                  <a:pt x="20250" y="16868"/>
                </a:cubicBezTo>
                <a:close/>
                <a:moveTo>
                  <a:pt x="17550" y="13494"/>
                </a:moveTo>
                <a:lnTo>
                  <a:pt x="17550" y="8762"/>
                </a:lnTo>
                <a:lnTo>
                  <a:pt x="10791" y="8771"/>
                </a:lnTo>
                <a:lnTo>
                  <a:pt x="10799" y="13494"/>
                </a:lnTo>
                <a:cubicBezTo>
                  <a:pt x="10799" y="13494"/>
                  <a:pt x="17550" y="13494"/>
                  <a:pt x="17550" y="13494"/>
                </a:cubicBezTo>
                <a:close/>
                <a:moveTo>
                  <a:pt x="1341" y="1349"/>
                </a:moveTo>
                <a:lnTo>
                  <a:pt x="1348" y="13494"/>
                </a:lnTo>
                <a:lnTo>
                  <a:pt x="9450" y="13494"/>
                </a:lnTo>
                <a:lnTo>
                  <a:pt x="9450" y="8762"/>
                </a:lnTo>
                <a:cubicBezTo>
                  <a:pt x="9450" y="8023"/>
                  <a:pt x="10052" y="7422"/>
                  <a:pt x="10791" y="7422"/>
                </a:cubicBezTo>
                <a:lnTo>
                  <a:pt x="17559" y="7422"/>
                </a:lnTo>
                <a:cubicBezTo>
                  <a:pt x="18298" y="7422"/>
                  <a:pt x="18900" y="8023"/>
                  <a:pt x="18900" y="8762"/>
                </a:cubicBezTo>
                <a:lnTo>
                  <a:pt x="18900" y="13494"/>
                </a:lnTo>
                <a:lnTo>
                  <a:pt x="20250" y="13494"/>
                </a:lnTo>
                <a:lnTo>
                  <a:pt x="20250" y="1341"/>
                </a:lnTo>
                <a:cubicBezTo>
                  <a:pt x="20250" y="1341"/>
                  <a:pt x="1341" y="1349"/>
                  <a:pt x="1341" y="1349"/>
                </a:cubicBezTo>
                <a:close/>
                <a:moveTo>
                  <a:pt x="21600" y="1341"/>
                </a:moveTo>
                <a:lnTo>
                  <a:pt x="21600" y="16877"/>
                </a:lnTo>
                <a:cubicBezTo>
                  <a:pt x="21600" y="17616"/>
                  <a:pt x="20998" y="18217"/>
                  <a:pt x="20259" y="18217"/>
                </a:cubicBezTo>
                <a:lnTo>
                  <a:pt x="11475" y="18217"/>
                </a:lnTo>
                <a:lnTo>
                  <a:pt x="11475" y="19567"/>
                </a:lnTo>
                <a:lnTo>
                  <a:pt x="16884" y="19567"/>
                </a:lnTo>
                <a:cubicBezTo>
                  <a:pt x="17623" y="19567"/>
                  <a:pt x="18225" y="20168"/>
                  <a:pt x="18225" y="20907"/>
                </a:cubicBezTo>
                <a:lnTo>
                  <a:pt x="18225" y="21600"/>
                </a:lnTo>
                <a:lnTo>
                  <a:pt x="16875" y="21600"/>
                </a:lnTo>
                <a:lnTo>
                  <a:pt x="16875" y="20907"/>
                </a:lnTo>
                <a:lnTo>
                  <a:pt x="11475" y="20911"/>
                </a:lnTo>
                <a:lnTo>
                  <a:pt x="11475" y="20916"/>
                </a:lnTo>
                <a:lnTo>
                  <a:pt x="10125" y="20916"/>
                </a:lnTo>
                <a:lnTo>
                  <a:pt x="10125" y="20912"/>
                </a:lnTo>
                <a:lnTo>
                  <a:pt x="4716" y="20916"/>
                </a:lnTo>
                <a:lnTo>
                  <a:pt x="4725" y="21600"/>
                </a:lnTo>
                <a:lnTo>
                  <a:pt x="3375" y="21600"/>
                </a:lnTo>
                <a:lnTo>
                  <a:pt x="3375" y="20907"/>
                </a:lnTo>
                <a:cubicBezTo>
                  <a:pt x="3375" y="20168"/>
                  <a:pt x="3977" y="19567"/>
                  <a:pt x="4716" y="19567"/>
                </a:cubicBezTo>
                <a:lnTo>
                  <a:pt x="10125" y="19567"/>
                </a:lnTo>
                <a:lnTo>
                  <a:pt x="10125" y="18217"/>
                </a:lnTo>
                <a:lnTo>
                  <a:pt x="1341" y="18217"/>
                </a:lnTo>
                <a:cubicBezTo>
                  <a:pt x="602" y="18217"/>
                  <a:pt x="0" y="17616"/>
                  <a:pt x="0" y="16877"/>
                </a:cubicBezTo>
                <a:lnTo>
                  <a:pt x="0" y="1341"/>
                </a:lnTo>
                <a:cubicBezTo>
                  <a:pt x="0" y="601"/>
                  <a:pt x="602" y="0"/>
                  <a:pt x="1341" y="0"/>
                </a:cubicBezTo>
                <a:lnTo>
                  <a:pt x="20259" y="0"/>
                </a:lnTo>
                <a:cubicBezTo>
                  <a:pt x="20998" y="0"/>
                  <a:pt x="21600" y="601"/>
                  <a:pt x="21600" y="1341"/>
                </a:cubicBezTo>
                <a:close/>
                <a:moveTo>
                  <a:pt x="16200" y="11470"/>
                </a:moveTo>
                <a:lnTo>
                  <a:pt x="12150" y="11470"/>
                </a:lnTo>
                <a:cubicBezTo>
                  <a:pt x="11777" y="11470"/>
                  <a:pt x="11475" y="11772"/>
                  <a:pt x="11475" y="12145"/>
                </a:cubicBezTo>
                <a:cubicBezTo>
                  <a:pt x="11475" y="12518"/>
                  <a:pt x="11777" y="12820"/>
                  <a:pt x="12150" y="12820"/>
                </a:cubicBezTo>
                <a:lnTo>
                  <a:pt x="16200" y="12820"/>
                </a:lnTo>
                <a:cubicBezTo>
                  <a:pt x="16573" y="12820"/>
                  <a:pt x="16875" y="12518"/>
                  <a:pt x="16875" y="12145"/>
                </a:cubicBezTo>
                <a:cubicBezTo>
                  <a:pt x="16875" y="11772"/>
                  <a:pt x="16573" y="11470"/>
                  <a:pt x="16200" y="11470"/>
                </a:cubicBezTo>
                <a:close/>
                <a:moveTo>
                  <a:pt x="11475" y="10121"/>
                </a:moveTo>
                <a:cubicBezTo>
                  <a:pt x="11475" y="9748"/>
                  <a:pt x="11777" y="9446"/>
                  <a:pt x="12150" y="9446"/>
                </a:cubicBezTo>
                <a:lnTo>
                  <a:pt x="16200" y="9446"/>
                </a:lnTo>
                <a:cubicBezTo>
                  <a:pt x="16573" y="9446"/>
                  <a:pt x="16875" y="9748"/>
                  <a:pt x="16875" y="10121"/>
                </a:cubicBezTo>
                <a:cubicBezTo>
                  <a:pt x="16875" y="10493"/>
                  <a:pt x="16573" y="10796"/>
                  <a:pt x="16200" y="10796"/>
                </a:cubicBezTo>
                <a:lnTo>
                  <a:pt x="12150" y="10796"/>
                </a:lnTo>
                <a:cubicBezTo>
                  <a:pt x="11777" y="10796"/>
                  <a:pt x="11475" y="10493"/>
                  <a:pt x="11475" y="10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6" name="Google Shape;96;g1228613b52c_0_19"/>
          <p:cNvSpPr txBox="1"/>
          <p:nvPr/>
        </p:nvSpPr>
        <p:spPr>
          <a:xfrm>
            <a:off x="9952624" y="8635125"/>
            <a:ext cx="8982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g1228613b52c_0_19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8" name="Google Shape;98;g1228613b52c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7375" y="1726850"/>
            <a:ext cx="16080174" cy="109939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9" name="Google Shape;99;g1228613b52c_0_19"/>
          <p:cNvSpPr txBox="1"/>
          <p:nvPr/>
        </p:nvSpPr>
        <p:spPr>
          <a:xfrm>
            <a:off x="9035713" y="12850775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28613b52c_0_30"/>
          <p:cNvSpPr/>
          <p:nvPr/>
        </p:nvSpPr>
        <p:spPr>
          <a:xfrm>
            <a:off x="0" y="0"/>
            <a:ext cx="24384000" cy="120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g1228613b52c_0_30"/>
          <p:cNvSpPr txBox="1"/>
          <p:nvPr/>
        </p:nvSpPr>
        <p:spPr>
          <a:xfrm>
            <a:off x="9952625" y="4716400"/>
            <a:ext cx="104751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1228613b52c_0_30"/>
          <p:cNvSpPr/>
          <p:nvPr/>
        </p:nvSpPr>
        <p:spPr>
          <a:xfrm>
            <a:off x="8546158" y="4802664"/>
            <a:ext cx="765612" cy="765882"/>
          </a:xfrm>
          <a:custGeom>
            <a:rect b="b" l="l" r="r" t="t"/>
            <a:pathLst>
              <a:path extrusionOk="0" h="21600" w="21600">
                <a:moveTo>
                  <a:pt x="4041" y="8771"/>
                </a:moveTo>
                <a:lnTo>
                  <a:pt x="4050" y="10804"/>
                </a:lnTo>
                <a:lnTo>
                  <a:pt x="6750" y="10796"/>
                </a:lnTo>
                <a:lnTo>
                  <a:pt x="6750" y="8762"/>
                </a:lnTo>
                <a:cubicBezTo>
                  <a:pt x="6750" y="8762"/>
                  <a:pt x="4041" y="8771"/>
                  <a:pt x="4041" y="8771"/>
                </a:cubicBezTo>
                <a:close/>
                <a:moveTo>
                  <a:pt x="2700" y="10804"/>
                </a:moveTo>
                <a:lnTo>
                  <a:pt x="2700" y="8762"/>
                </a:lnTo>
                <a:cubicBezTo>
                  <a:pt x="2700" y="8023"/>
                  <a:pt x="3302" y="7422"/>
                  <a:pt x="4041" y="7422"/>
                </a:cubicBezTo>
                <a:lnTo>
                  <a:pt x="6759" y="7422"/>
                </a:lnTo>
                <a:cubicBezTo>
                  <a:pt x="7498" y="7422"/>
                  <a:pt x="8100" y="8023"/>
                  <a:pt x="8100" y="8762"/>
                </a:cubicBezTo>
                <a:lnTo>
                  <a:pt x="8100" y="10804"/>
                </a:lnTo>
                <a:cubicBezTo>
                  <a:pt x="8100" y="11544"/>
                  <a:pt x="7498" y="12145"/>
                  <a:pt x="6759" y="12145"/>
                </a:cubicBezTo>
                <a:lnTo>
                  <a:pt x="4041" y="12145"/>
                </a:lnTo>
                <a:cubicBezTo>
                  <a:pt x="3302" y="12145"/>
                  <a:pt x="2700" y="11544"/>
                  <a:pt x="2700" y="10804"/>
                </a:cubicBezTo>
                <a:close/>
                <a:moveTo>
                  <a:pt x="4041" y="4048"/>
                </a:moveTo>
                <a:lnTo>
                  <a:pt x="4050" y="5407"/>
                </a:lnTo>
                <a:lnTo>
                  <a:pt x="17550" y="5398"/>
                </a:lnTo>
                <a:lnTo>
                  <a:pt x="17550" y="4039"/>
                </a:lnTo>
                <a:cubicBezTo>
                  <a:pt x="17550" y="4039"/>
                  <a:pt x="4041" y="4048"/>
                  <a:pt x="4041" y="4048"/>
                </a:cubicBezTo>
                <a:close/>
                <a:moveTo>
                  <a:pt x="2700" y="5407"/>
                </a:moveTo>
                <a:lnTo>
                  <a:pt x="2700" y="4039"/>
                </a:lnTo>
                <a:cubicBezTo>
                  <a:pt x="2700" y="3300"/>
                  <a:pt x="3302" y="2699"/>
                  <a:pt x="4041" y="2699"/>
                </a:cubicBezTo>
                <a:lnTo>
                  <a:pt x="17559" y="2699"/>
                </a:lnTo>
                <a:cubicBezTo>
                  <a:pt x="18298" y="2699"/>
                  <a:pt x="18900" y="3300"/>
                  <a:pt x="18900" y="4039"/>
                </a:cubicBezTo>
                <a:lnTo>
                  <a:pt x="18900" y="5407"/>
                </a:lnTo>
                <a:cubicBezTo>
                  <a:pt x="18900" y="6146"/>
                  <a:pt x="18298" y="6747"/>
                  <a:pt x="17559" y="6747"/>
                </a:cubicBezTo>
                <a:lnTo>
                  <a:pt x="4041" y="6747"/>
                </a:lnTo>
                <a:cubicBezTo>
                  <a:pt x="3302" y="6747"/>
                  <a:pt x="2700" y="6146"/>
                  <a:pt x="2700" y="5407"/>
                </a:cubicBezTo>
                <a:close/>
                <a:moveTo>
                  <a:pt x="20250" y="16868"/>
                </a:moveTo>
                <a:lnTo>
                  <a:pt x="20250" y="14844"/>
                </a:lnTo>
                <a:lnTo>
                  <a:pt x="1349" y="14844"/>
                </a:lnTo>
                <a:lnTo>
                  <a:pt x="1350" y="16877"/>
                </a:lnTo>
                <a:lnTo>
                  <a:pt x="10125" y="16873"/>
                </a:lnTo>
                <a:lnTo>
                  <a:pt x="10125" y="16868"/>
                </a:lnTo>
                <a:lnTo>
                  <a:pt x="11475" y="16868"/>
                </a:lnTo>
                <a:lnTo>
                  <a:pt x="11475" y="16872"/>
                </a:lnTo>
                <a:cubicBezTo>
                  <a:pt x="11475" y="16872"/>
                  <a:pt x="20250" y="16868"/>
                  <a:pt x="20250" y="16868"/>
                </a:cubicBezTo>
                <a:close/>
                <a:moveTo>
                  <a:pt x="17550" y="13494"/>
                </a:moveTo>
                <a:lnTo>
                  <a:pt x="17550" y="8762"/>
                </a:lnTo>
                <a:lnTo>
                  <a:pt x="10791" y="8771"/>
                </a:lnTo>
                <a:lnTo>
                  <a:pt x="10799" y="13494"/>
                </a:lnTo>
                <a:cubicBezTo>
                  <a:pt x="10799" y="13494"/>
                  <a:pt x="17550" y="13494"/>
                  <a:pt x="17550" y="13494"/>
                </a:cubicBezTo>
                <a:close/>
                <a:moveTo>
                  <a:pt x="1341" y="1349"/>
                </a:moveTo>
                <a:lnTo>
                  <a:pt x="1348" y="13494"/>
                </a:lnTo>
                <a:lnTo>
                  <a:pt x="9450" y="13494"/>
                </a:lnTo>
                <a:lnTo>
                  <a:pt x="9450" y="8762"/>
                </a:lnTo>
                <a:cubicBezTo>
                  <a:pt x="9450" y="8023"/>
                  <a:pt x="10052" y="7422"/>
                  <a:pt x="10791" y="7422"/>
                </a:cubicBezTo>
                <a:lnTo>
                  <a:pt x="17559" y="7422"/>
                </a:lnTo>
                <a:cubicBezTo>
                  <a:pt x="18298" y="7422"/>
                  <a:pt x="18900" y="8023"/>
                  <a:pt x="18900" y="8762"/>
                </a:cubicBezTo>
                <a:lnTo>
                  <a:pt x="18900" y="13494"/>
                </a:lnTo>
                <a:lnTo>
                  <a:pt x="20250" y="13494"/>
                </a:lnTo>
                <a:lnTo>
                  <a:pt x="20250" y="1341"/>
                </a:lnTo>
                <a:cubicBezTo>
                  <a:pt x="20250" y="1341"/>
                  <a:pt x="1341" y="1349"/>
                  <a:pt x="1341" y="1349"/>
                </a:cubicBezTo>
                <a:close/>
                <a:moveTo>
                  <a:pt x="21600" y="1341"/>
                </a:moveTo>
                <a:lnTo>
                  <a:pt x="21600" y="16877"/>
                </a:lnTo>
                <a:cubicBezTo>
                  <a:pt x="21600" y="17616"/>
                  <a:pt x="20998" y="18217"/>
                  <a:pt x="20259" y="18217"/>
                </a:cubicBezTo>
                <a:lnTo>
                  <a:pt x="11475" y="18217"/>
                </a:lnTo>
                <a:lnTo>
                  <a:pt x="11475" y="19567"/>
                </a:lnTo>
                <a:lnTo>
                  <a:pt x="16884" y="19567"/>
                </a:lnTo>
                <a:cubicBezTo>
                  <a:pt x="17623" y="19567"/>
                  <a:pt x="18225" y="20168"/>
                  <a:pt x="18225" y="20907"/>
                </a:cubicBezTo>
                <a:lnTo>
                  <a:pt x="18225" y="21600"/>
                </a:lnTo>
                <a:lnTo>
                  <a:pt x="16875" y="21600"/>
                </a:lnTo>
                <a:lnTo>
                  <a:pt x="16875" y="20907"/>
                </a:lnTo>
                <a:lnTo>
                  <a:pt x="11475" y="20911"/>
                </a:lnTo>
                <a:lnTo>
                  <a:pt x="11475" y="20916"/>
                </a:lnTo>
                <a:lnTo>
                  <a:pt x="10125" y="20916"/>
                </a:lnTo>
                <a:lnTo>
                  <a:pt x="10125" y="20912"/>
                </a:lnTo>
                <a:lnTo>
                  <a:pt x="4716" y="20916"/>
                </a:lnTo>
                <a:lnTo>
                  <a:pt x="4725" y="21600"/>
                </a:lnTo>
                <a:lnTo>
                  <a:pt x="3375" y="21600"/>
                </a:lnTo>
                <a:lnTo>
                  <a:pt x="3375" y="20907"/>
                </a:lnTo>
                <a:cubicBezTo>
                  <a:pt x="3375" y="20168"/>
                  <a:pt x="3977" y="19567"/>
                  <a:pt x="4716" y="19567"/>
                </a:cubicBezTo>
                <a:lnTo>
                  <a:pt x="10125" y="19567"/>
                </a:lnTo>
                <a:lnTo>
                  <a:pt x="10125" y="18217"/>
                </a:lnTo>
                <a:lnTo>
                  <a:pt x="1341" y="18217"/>
                </a:lnTo>
                <a:cubicBezTo>
                  <a:pt x="602" y="18217"/>
                  <a:pt x="0" y="17616"/>
                  <a:pt x="0" y="16877"/>
                </a:cubicBezTo>
                <a:lnTo>
                  <a:pt x="0" y="1341"/>
                </a:lnTo>
                <a:cubicBezTo>
                  <a:pt x="0" y="601"/>
                  <a:pt x="602" y="0"/>
                  <a:pt x="1341" y="0"/>
                </a:cubicBezTo>
                <a:lnTo>
                  <a:pt x="20259" y="0"/>
                </a:lnTo>
                <a:cubicBezTo>
                  <a:pt x="20998" y="0"/>
                  <a:pt x="21600" y="601"/>
                  <a:pt x="21600" y="1341"/>
                </a:cubicBezTo>
                <a:close/>
                <a:moveTo>
                  <a:pt x="16200" y="11470"/>
                </a:moveTo>
                <a:lnTo>
                  <a:pt x="12150" y="11470"/>
                </a:lnTo>
                <a:cubicBezTo>
                  <a:pt x="11777" y="11470"/>
                  <a:pt x="11475" y="11772"/>
                  <a:pt x="11475" y="12145"/>
                </a:cubicBezTo>
                <a:cubicBezTo>
                  <a:pt x="11475" y="12518"/>
                  <a:pt x="11777" y="12820"/>
                  <a:pt x="12150" y="12820"/>
                </a:cubicBezTo>
                <a:lnTo>
                  <a:pt x="16200" y="12820"/>
                </a:lnTo>
                <a:cubicBezTo>
                  <a:pt x="16573" y="12820"/>
                  <a:pt x="16875" y="12518"/>
                  <a:pt x="16875" y="12145"/>
                </a:cubicBezTo>
                <a:cubicBezTo>
                  <a:pt x="16875" y="11772"/>
                  <a:pt x="16573" y="11470"/>
                  <a:pt x="16200" y="11470"/>
                </a:cubicBezTo>
                <a:close/>
                <a:moveTo>
                  <a:pt x="11475" y="10121"/>
                </a:moveTo>
                <a:cubicBezTo>
                  <a:pt x="11475" y="9748"/>
                  <a:pt x="11777" y="9446"/>
                  <a:pt x="12150" y="9446"/>
                </a:cubicBezTo>
                <a:lnTo>
                  <a:pt x="16200" y="9446"/>
                </a:lnTo>
                <a:cubicBezTo>
                  <a:pt x="16573" y="9446"/>
                  <a:pt x="16875" y="9748"/>
                  <a:pt x="16875" y="10121"/>
                </a:cubicBezTo>
                <a:cubicBezTo>
                  <a:pt x="16875" y="10493"/>
                  <a:pt x="16573" y="10796"/>
                  <a:pt x="16200" y="10796"/>
                </a:cubicBezTo>
                <a:lnTo>
                  <a:pt x="12150" y="10796"/>
                </a:lnTo>
                <a:cubicBezTo>
                  <a:pt x="11777" y="10796"/>
                  <a:pt x="11475" y="10493"/>
                  <a:pt x="11475" y="10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" name="Google Shape;107;g1228613b52c_0_30"/>
          <p:cNvSpPr txBox="1"/>
          <p:nvPr/>
        </p:nvSpPr>
        <p:spPr>
          <a:xfrm>
            <a:off x="9952624" y="8635125"/>
            <a:ext cx="8982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g1228613b52c_0_30"/>
          <p:cNvSpPr/>
          <p:nvPr/>
        </p:nvSpPr>
        <p:spPr>
          <a:xfrm>
            <a:off x="8546171" y="8635122"/>
            <a:ext cx="765612" cy="765612"/>
          </a:xfrm>
          <a:custGeom>
            <a:rect b="b" l="l" r="r" t="t"/>
            <a:pathLst>
              <a:path extrusionOk="0" h="21600" w="21600">
                <a:moveTo>
                  <a:pt x="15525" y="11946"/>
                </a:moveTo>
                <a:lnTo>
                  <a:pt x="15525" y="4050"/>
                </a:lnTo>
                <a:lnTo>
                  <a:pt x="14175" y="4050"/>
                </a:lnTo>
                <a:lnTo>
                  <a:pt x="14175" y="11946"/>
                </a:lnTo>
                <a:lnTo>
                  <a:pt x="14850" y="12958"/>
                </a:lnTo>
                <a:cubicBezTo>
                  <a:pt x="14850" y="12958"/>
                  <a:pt x="15525" y="11946"/>
                  <a:pt x="15525" y="11946"/>
                </a:cubicBezTo>
                <a:close/>
                <a:moveTo>
                  <a:pt x="14175" y="2025"/>
                </a:moveTo>
                <a:lnTo>
                  <a:pt x="14175" y="2700"/>
                </a:lnTo>
                <a:lnTo>
                  <a:pt x="15525" y="2700"/>
                </a:lnTo>
                <a:lnTo>
                  <a:pt x="15525" y="2025"/>
                </a:lnTo>
                <a:cubicBezTo>
                  <a:pt x="15525" y="1653"/>
                  <a:pt x="15222" y="1350"/>
                  <a:pt x="14850" y="1350"/>
                </a:cubicBezTo>
                <a:cubicBezTo>
                  <a:pt x="14478" y="1350"/>
                  <a:pt x="14175" y="1653"/>
                  <a:pt x="14175" y="2025"/>
                </a:cubicBezTo>
                <a:close/>
                <a:moveTo>
                  <a:pt x="16875" y="12150"/>
                </a:moveTo>
                <a:cubicBezTo>
                  <a:pt x="16875" y="12283"/>
                  <a:pt x="16835" y="12414"/>
                  <a:pt x="16762" y="12524"/>
                </a:cubicBezTo>
                <a:lnTo>
                  <a:pt x="15412" y="14549"/>
                </a:lnTo>
                <a:cubicBezTo>
                  <a:pt x="15286" y="14737"/>
                  <a:pt x="15076" y="14850"/>
                  <a:pt x="14850" y="14850"/>
                </a:cubicBezTo>
                <a:cubicBezTo>
                  <a:pt x="14624" y="14850"/>
                  <a:pt x="14414" y="14737"/>
                  <a:pt x="14288" y="14549"/>
                </a:cubicBezTo>
                <a:lnTo>
                  <a:pt x="12938" y="12524"/>
                </a:lnTo>
                <a:cubicBezTo>
                  <a:pt x="12865" y="12414"/>
                  <a:pt x="12825" y="12283"/>
                  <a:pt x="12825" y="12150"/>
                </a:cubicBezTo>
                <a:lnTo>
                  <a:pt x="12825" y="2025"/>
                </a:lnTo>
                <a:cubicBezTo>
                  <a:pt x="12825" y="908"/>
                  <a:pt x="13733" y="0"/>
                  <a:pt x="14850" y="0"/>
                </a:cubicBezTo>
                <a:cubicBezTo>
                  <a:pt x="15967" y="0"/>
                  <a:pt x="16875" y="908"/>
                  <a:pt x="16875" y="2025"/>
                </a:cubicBezTo>
                <a:cubicBezTo>
                  <a:pt x="16875" y="2025"/>
                  <a:pt x="16875" y="12150"/>
                  <a:pt x="16875" y="12150"/>
                </a:cubicBezTo>
                <a:close/>
                <a:moveTo>
                  <a:pt x="3375" y="18900"/>
                </a:moveTo>
                <a:lnTo>
                  <a:pt x="6075" y="18900"/>
                </a:lnTo>
                <a:cubicBezTo>
                  <a:pt x="6448" y="18900"/>
                  <a:pt x="6750" y="18598"/>
                  <a:pt x="6750" y="18225"/>
                </a:cubicBezTo>
                <a:cubicBezTo>
                  <a:pt x="6750" y="17852"/>
                  <a:pt x="6448" y="17550"/>
                  <a:pt x="6075" y="17550"/>
                </a:cubicBezTo>
                <a:lnTo>
                  <a:pt x="3375" y="17550"/>
                </a:lnTo>
                <a:cubicBezTo>
                  <a:pt x="3002" y="17550"/>
                  <a:pt x="2700" y="17852"/>
                  <a:pt x="2700" y="18225"/>
                </a:cubicBezTo>
                <a:cubicBezTo>
                  <a:pt x="2700" y="18598"/>
                  <a:pt x="3002" y="18900"/>
                  <a:pt x="3375" y="18900"/>
                </a:cubicBezTo>
                <a:close/>
                <a:moveTo>
                  <a:pt x="3375" y="12825"/>
                </a:moveTo>
                <a:lnTo>
                  <a:pt x="4050" y="12825"/>
                </a:lnTo>
                <a:cubicBezTo>
                  <a:pt x="4423" y="12825"/>
                  <a:pt x="4725" y="12523"/>
                  <a:pt x="4725" y="12150"/>
                </a:cubicBezTo>
                <a:cubicBezTo>
                  <a:pt x="4725" y="11777"/>
                  <a:pt x="4423" y="11475"/>
                  <a:pt x="4050" y="11475"/>
                </a:cubicBezTo>
                <a:lnTo>
                  <a:pt x="3375" y="11475"/>
                </a:lnTo>
                <a:cubicBezTo>
                  <a:pt x="3002" y="11475"/>
                  <a:pt x="2700" y="11777"/>
                  <a:pt x="2700" y="12150"/>
                </a:cubicBezTo>
                <a:cubicBezTo>
                  <a:pt x="2700" y="12523"/>
                  <a:pt x="3002" y="12825"/>
                  <a:pt x="3375" y="12825"/>
                </a:cubicBezTo>
                <a:close/>
                <a:moveTo>
                  <a:pt x="3375" y="10800"/>
                </a:moveTo>
                <a:lnTo>
                  <a:pt x="4050" y="10800"/>
                </a:lnTo>
                <a:cubicBezTo>
                  <a:pt x="4423" y="10800"/>
                  <a:pt x="4725" y="10498"/>
                  <a:pt x="4725" y="10125"/>
                </a:cubicBezTo>
                <a:cubicBezTo>
                  <a:pt x="4725" y="9752"/>
                  <a:pt x="4423" y="9450"/>
                  <a:pt x="4050" y="9450"/>
                </a:cubicBezTo>
                <a:lnTo>
                  <a:pt x="3375" y="9450"/>
                </a:lnTo>
                <a:cubicBezTo>
                  <a:pt x="3002" y="9450"/>
                  <a:pt x="2700" y="9752"/>
                  <a:pt x="2700" y="10125"/>
                </a:cubicBezTo>
                <a:cubicBezTo>
                  <a:pt x="2700" y="10498"/>
                  <a:pt x="3002" y="10800"/>
                  <a:pt x="3375" y="10800"/>
                </a:cubicBezTo>
                <a:close/>
                <a:moveTo>
                  <a:pt x="3375" y="8775"/>
                </a:moveTo>
                <a:lnTo>
                  <a:pt x="4050" y="8775"/>
                </a:lnTo>
                <a:cubicBezTo>
                  <a:pt x="4423" y="8775"/>
                  <a:pt x="4725" y="8473"/>
                  <a:pt x="4725" y="8100"/>
                </a:cubicBezTo>
                <a:cubicBezTo>
                  <a:pt x="4725" y="7727"/>
                  <a:pt x="4423" y="7425"/>
                  <a:pt x="4050" y="7425"/>
                </a:cubicBezTo>
                <a:lnTo>
                  <a:pt x="3375" y="7425"/>
                </a:lnTo>
                <a:cubicBezTo>
                  <a:pt x="3002" y="7425"/>
                  <a:pt x="2700" y="7727"/>
                  <a:pt x="2700" y="8100"/>
                </a:cubicBezTo>
                <a:cubicBezTo>
                  <a:pt x="2700" y="8473"/>
                  <a:pt x="3002" y="8775"/>
                  <a:pt x="3375" y="8775"/>
                </a:cubicBezTo>
                <a:close/>
                <a:moveTo>
                  <a:pt x="16200" y="15525"/>
                </a:moveTo>
                <a:lnTo>
                  <a:pt x="13500" y="15525"/>
                </a:lnTo>
                <a:cubicBezTo>
                  <a:pt x="13127" y="15525"/>
                  <a:pt x="12825" y="15827"/>
                  <a:pt x="12825" y="16200"/>
                </a:cubicBezTo>
                <a:cubicBezTo>
                  <a:pt x="12825" y="16573"/>
                  <a:pt x="13127" y="16875"/>
                  <a:pt x="13500" y="16875"/>
                </a:cubicBezTo>
                <a:lnTo>
                  <a:pt x="16200" y="16875"/>
                </a:lnTo>
                <a:cubicBezTo>
                  <a:pt x="16573" y="16875"/>
                  <a:pt x="16875" y="16573"/>
                  <a:pt x="16875" y="16200"/>
                </a:cubicBezTo>
                <a:cubicBezTo>
                  <a:pt x="16875" y="15827"/>
                  <a:pt x="16573" y="15525"/>
                  <a:pt x="16200" y="15525"/>
                </a:cubicBezTo>
                <a:close/>
                <a:moveTo>
                  <a:pt x="21600" y="6066"/>
                </a:moveTo>
                <a:lnTo>
                  <a:pt x="21600" y="20259"/>
                </a:lnTo>
                <a:cubicBezTo>
                  <a:pt x="21600" y="20998"/>
                  <a:pt x="20998" y="21600"/>
                  <a:pt x="20259" y="21600"/>
                </a:cubicBezTo>
                <a:lnTo>
                  <a:pt x="1341" y="21600"/>
                </a:lnTo>
                <a:cubicBezTo>
                  <a:pt x="602" y="21600"/>
                  <a:pt x="0" y="20998"/>
                  <a:pt x="0" y="20259"/>
                </a:cubicBezTo>
                <a:lnTo>
                  <a:pt x="0" y="6066"/>
                </a:lnTo>
                <a:cubicBezTo>
                  <a:pt x="0" y="5327"/>
                  <a:pt x="602" y="4725"/>
                  <a:pt x="1341" y="4725"/>
                </a:cubicBezTo>
                <a:lnTo>
                  <a:pt x="11475" y="4725"/>
                </a:lnTo>
                <a:lnTo>
                  <a:pt x="11475" y="6075"/>
                </a:lnTo>
                <a:lnTo>
                  <a:pt x="1341" y="6075"/>
                </a:lnTo>
                <a:lnTo>
                  <a:pt x="1350" y="20259"/>
                </a:lnTo>
                <a:lnTo>
                  <a:pt x="20259" y="20250"/>
                </a:lnTo>
                <a:lnTo>
                  <a:pt x="20250" y="6066"/>
                </a:lnTo>
                <a:lnTo>
                  <a:pt x="18225" y="6075"/>
                </a:lnTo>
                <a:lnTo>
                  <a:pt x="18225" y="4725"/>
                </a:lnTo>
                <a:lnTo>
                  <a:pt x="20259" y="4725"/>
                </a:lnTo>
                <a:cubicBezTo>
                  <a:pt x="20998" y="4725"/>
                  <a:pt x="21600" y="5327"/>
                  <a:pt x="21600" y="6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9" name="Google Shape;109;g1228613b52c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1173" y="1016313"/>
            <a:ext cx="18861650" cy="100294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0" name="Google Shape;110;g1228613b52c_0_30"/>
          <p:cNvSpPr txBox="1"/>
          <p:nvPr/>
        </p:nvSpPr>
        <p:spPr>
          <a:xfrm>
            <a:off x="9535038" y="11309975"/>
            <a:ext cx="53139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i="1" lang="de-DE" sz="16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http://foodpro.dsa.vt.edu/menus/</a:t>
            </a:r>
            <a:r>
              <a:rPr i="1" lang="de-DE" sz="1600">
                <a:latin typeface="Montserrat"/>
                <a:ea typeface="Montserrat"/>
                <a:cs typeface="Montserrat"/>
                <a:sym typeface="Montserrat"/>
              </a:rPr>
              <a:t> [3]</a:t>
            </a:r>
            <a:endParaRPr i="1" sz="16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Powerbiz-Builder">
      <a:dk1>
        <a:srgbClr val="656D78"/>
      </a:dk1>
      <a:lt1>
        <a:srgbClr val="FFFFFF"/>
      </a:lt1>
      <a:dk2>
        <a:srgbClr val="B3B7BE"/>
      </a:dk2>
      <a:lt2>
        <a:srgbClr val="272B2F"/>
      </a:lt2>
      <a:accent1>
        <a:srgbClr val="18188C"/>
      </a:accent1>
      <a:accent2>
        <a:srgbClr val="3A65F2"/>
      </a:accent2>
      <a:accent3>
        <a:srgbClr val="FB4D3D"/>
      </a:accent3>
      <a:accent4>
        <a:srgbClr val="FFB400"/>
      </a:accent4>
      <a:accent5>
        <a:srgbClr val="06A77D"/>
      </a:accent5>
      <a:accent6>
        <a:srgbClr val="95C623"/>
      </a:accent6>
      <a:hlink>
        <a:srgbClr val="3A65F2"/>
      </a:hlink>
      <a:folHlink>
        <a:srgbClr val="3A65F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