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6858000" cy="91440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23" d="100"/>
          <a:sy n="23" d="100"/>
        </p:scale>
        <p:origin x="282" y="18"/>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9A77FD5-6CF7-466B-ADCD-9870DF9A4C48}" type="datetimeFigureOut">
              <a:rPr lang="en-US" smtClean="0"/>
              <a:t>2/16/2018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2049980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A77FD5-6CF7-466B-ADCD-9870DF9A4C48}" type="datetimeFigureOut">
              <a:rPr lang="en-US" smtClean="0"/>
              <a:t>2/16/2018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1824340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A77FD5-6CF7-466B-ADCD-9870DF9A4C48}" type="datetimeFigureOut">
              <a:rPr lang="en-US" smtClean="0"/>
              <a:t>2/16/2018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1560307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A77FD5-6CF7-466B-ADCD-9870DF9A4C48}" type="datetimeFigureOut">
              <a:rPr lang="en-US" smtClean="0"/>
              <a:t>2/16/2018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3432773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A77FD5-6CF7-466B-ADCD-9870DF9A4C48}" type="datetimeFigureOut">
              <a:rPr lang="en-US" smtClean="0"/>
              <a:t>2/16/2018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167992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9A77FD5-6CF7-466B-ADCD-9870DF9A4C48}" type="datetimeFigureOut">
              <a:rPr lang="en-US" smtClean="0"/>
              <a:t>2/16/2018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3969618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9A77FD5-6CF7-466B-ADCD-9870DF9A4C48}" type="datetimeFigureOut">
              <a:rPr lang="en-US" smtClean="0"/>
              <a:t>2/16/2018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2117763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9A77FD5-6CF7-466B-ADCD-9870DF9A4C48}" type="datetimeFigureOut">
              <a:rPr lang="en-US" smtClean="0"/>
              <a:t>2/16/2018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1439249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A77FD5-6CF7-466B-ADCD-9870DF9A4C48}" type="datetimeFigureOut">
              <a:rPr lang="en-US" smtClean="0"/>
              <a:t>2/16/2018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856432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E9A77FD5-6CF7-466B-ADCD-9870DF9A4C48}" type="datetimeFigureOut">
              <a:rPr lang="en-US" smtClean="0"/>
              <a:t>2/16/2018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2742361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E9A77FD5-6CF7-466B-ADCD-9870DF9A4C48}" type="datetimeFigureOut">
              <a:rPr lang="en-US" smtClean="0"/>
              <a:t>2/16/2018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3128477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E9A77FD5-6CF7-466B-ADCD-9870DF9A4C48}" type="datetimeFigureOut">
              <a:rPr lang="en-US" smtClean="0"/>
              <a:t>2/16/2018</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CF2C2C40-2BA3-4021-81F2-CF8B76F8637C}" type="slidenum">
              <a:rPr lang="en-US" smtClean="0"/>
              <a:t>‹#›</a:t>
            </a:fld>
            <a:endParaRPr lang="en-US"/>
          </a:p>
        </p:txBody>
      </p:sp>
    </p:spTree>
    <p:extLst>
      <p:ext uri="{BB962C8B-B14F-4D97-AF65-F5344CB8AC3E}">
        <p14:creationId xmlns:p14="http://schemas.microsoft.com/office/powerpoint/2010/main" val="1804334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anose="020B0604020202020204"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anose="020B0604020202020204"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anose="020B0604020202020204"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creativecommons.org/licenses/by-sa/2.0" TargetMode="External"/><Relationship Id="rId13" Type="http://schemas.openxmlformats.org/officeDocument/2006/relationships/hyperlink" Target="https://commons.wikimedia.org/wiki/File:Smith_chart_gen.svg" TargetMode="External"/><Relationship Id="rId3" Type="http://schemas.openxmlformats.org/officeDocument/2006/relationships/hyperlink" Target="https://creativecommons.org/licenses/by-sa/4.0" TargetMode="External"/><Relationship Id="rId7" Type="http://schemas.openxmlformats.org/officeDocument/2006/relationships/hyperlink" Target="https://flic.kr/p/dWAhx5" TargetMode="External"/><Relationship Id="rId12" Type="http://schemas.openxmlformats.org/officeDocument/2006/relationships/hyperlink" Target="https://creativecommons.org/licenses/by-sa/3.0/deed.en" TargetMode="External"/><Relationship Id="rId17" Type="http://schemas.openxmlformats.org/officeDocument/2006/relationships/image" Target="../media/image7.png"/><Relationship Id="rId2" Type="http://schemas.openxmlformats.org/officeDocument/2006/relationships/hyperlink" Target="https://doi.org/10.7294/W4WQ01ZM" TargetMode="External"/><Relationship Id="rId16"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jpg"/><Relationship Id="rId11" Type="http://schemas.openxmlformats.org/officeDocument/2006/relationships/image" Target="../media/image3.png"/><Relationship Id="rId5" Type="http://schemas.openxmlformats.org/officeDocument/2006/relationships/hyperlink" Target="https://wiki.creativecommons.org/wiki/Best_practices_for_attribution" TargetMode="External"/><Relationship Id="rId15" Type="http://schemas.openxmlformats.org/officeDocument/2006/relationships/image" Target="../media/image5.png"/><Relationship Id="rId10" Type="http://schemas.openxmlformats.org/officeDocument/2006/relationships/image" Target="../media/image2.png"/><Relationship Id="rId4" Type="http://schemas.openxmlformats.org/officeDocument/2006/relationships/hyperlink" Target="https://www.hewlett.org/strategy/open-educational-resources" TargetMode="External"/><Relationship Id="rId9" Type="http://schemas.openxmlformats.org/officeDocument/2006/relationships/hyperlink" Target="https://www.amazon.com/Electromagnetics-1-BETA-Steven-Ellingson/dp/0997920122/ref=sr_1_1?ie=UTF8&amp;qid=1516289453&amp;sr=8-1&amp;keywords=electromagnetics+ellingson" TargetMode="External"/><Relationship Id="rId1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28800" y="1463042"/>
            <a:ext cx="40965120" cy="2997744"/>
          </a:xfrm>
          <a:prstGeom prst="rect">
            <a:avLst/>
          </a:prstGeom>
          <a:noFill/>
        </p:spPr>
        <p:txBody>
          <a:bodyPr wrap="square" lIns="438912" tIns="219456" rIns="438912" bIns="219456" rtlCol="0">
            <a:spAutoFit/>
          </a:bodyPr>
          <a:lstStyle/>
          <a:p>
            <a:pPr algn="ctr"/>
            <a:r>
              <a:rPr lang="en-US" dirty="0"/>
              <a:t>Adaptable Course Materials: Creating an Open Textbook for Electromagnetics</a:t>
            </a:r>
          </a:p>
          <a:p>
            <a:pPr algn="ctr"/>
            <a:r>
              <a:rPr lang="en-US" sz="4000" b="1" dirty="0">
                <a:effectLst/>
              </a:rPr>
              <a:t>Anita R. Walz</a:t>
            </a:r>
            <a:r>
              <a:rPr lang="en-US" sz="4000" b="0" dirty="0">
                <a:effectLst/>
              </a:rPr>
              <a:t>, University Libraries; </a:t>
            </a:r>
            <a:r>
              <a:rPr lang="en-US" sz="4000" b="1" dirty="0">
                <a:effectLst/>
              </a:rPr>
              <a:t>Steven W. </a:t>
            </a:r>
            <a:r>
              <a:rPr lang="en-US" sz="4000" b="1" dirty="0" err="1"/>
              <a:t>Ellingson</a:t>
            </a:r>
            <a:r>
              <a:rPr lang="en-US" sz="4000" dirty="0"/>
              <a:t>, Electrical and Computer Engineering, Virginia Tech</a:t>
            </a:r>
          </a:p>
          <a:p>
            <a:pPr algn="ctr"/>
            <a:r>
              <a:rPr lang="en-US" sz="4000" dirty="0">
                <a:effectLst/>
              </a:rPr>
              <a:t>Conference on Higher Education Pedagogy, February 14-16, 2018, Blacksburg, VA</a:t>
            </a:r>
          </a:p>
        </p:txBody>
      </p:sp>
      <p:sp>
        <p:nvSpPr>
          <p:cNvPr id="6" name="TextBox 5"/>
          <p:cNvSpPr txBox="1"/>
          <p:nvPr/>
        </p:nvSpPr>
        <p:spPr>
          <a:xfrm>
            <a:off x="27177250" y="29080914"/>
            <a:ext cx="16942550" cy="4351961"/>
          </a:xfrm>
          <a:prstGeom prst="rect">
            <a:avLst/>
          </a:prstGeom>
          <a:noFill/>
        </p:spPr>
        <p:txBody>
          <a:bodyPr wrap="square" lIns="438912" tIns="219456" rIns="438912" bIns="219456" rtlCol="0">
            <a:spAutoFit/>
          </a:bodyPr>
          <a:lstStyle/>
          <a:p>
            <a:r>
              <a:rPr lang="en-US" sz="2400" dirty="0"/>
              <a:t>Suggested citation: </a:t>
            </a:r>
            <a:r>
              <a:rPr lang="en-US" sz="2400" dirty="0" err="1"/>
              <a:t>Ellingson</a:t>
            </a:r>
            <a:r>
              <a:rPr lang="en-US" sz="2400" dirty="0"/>
              <a:t>, Steven W. (2018) Electromagnetics, Vol. 1 (Beta). Blacksburg, VA: VT Publishing. </a:t>
            </a:r>
            <a:r>
              <a:rPr lang="en-US" sz="2400" dirty="0">
                <a:hlinkClick r:id="rId2"/>
              </a:rPr>
              <a:t>https://doi.org/10.7294/W4WQ01ZM</a:t>
            </a:r>
            <a:r>
              <a:rPr lang="en-US" sz="2400" dirty="0"/>
              <a:t> Licensed with CC BY-SA 4.0 </a:t>
            </a:r>
            <a:r>
              <a:rPr lang="en-US" sz="2400" dirty="0">
                <a:hlinkClick r:id="rId3"/>
              </a:rPr>
              <a:t>https://creativecommons.org/licenses/by-sa/4.0</a:t>
            </a:r>
            <a:endParaRPr lang="en-US" sz="2400" b="1" dirty="0"/>
          </a:p>
          <a:p>
            <a:r>
              <a:rPr lang="en-US" sz="2400" b="1" dirty="0"/>
              <a:t>References</a:t>
            </a:r>
            <a:endParaRPr lang="en-US" sz="2400" b="0" dirty="0">
              <a:effectLst/>
            </a:endParaRPr>
          </a:p>
          <a:p>
            <a:r>
              <a:rPr lang="en-US" sz="2400" dirty="0"/>
              <a:t>[1] William and Flora Hewlett Foundation </a:t>
            </a:r>
            <a:r>
              <a:rPr lang="en-US" sz="2400" dirty="0">
                <a:hlinkClick r:id="rId4"/>
              </a:rPr>
              <a:t>https://www.hewlett.org/strategy/open-educational-resources</a:t>
            </a:r>
            <a:r>
              <a:rPr lang="en-US" sz="2400" dirty="0"/>
              <a:t> </a:t>
            </a:r>
          </a:p>
          <a:p>
            <a:r>
              <a:rPr lang="en-US" sz="2400" b="0" dirty="0">
                <a:effectLst/>
              </a:rPr>
              <a:t>[2] Best Practices </a:t>
            </a:r>
            <a:r>
              <a:rPr lang="en-US" sz="2400" dirty="0"/>
              <a:t>for Attribution </a:t>
            </a:r>
            <a:r>
              <a:rPr lang="en-US" sz="2400" dirty="0">
                <a:hlinkClick r:id="rId5"/>
              </a:rPr>
              <a:t>https://wiki.creativecommons.org/wiki/Best_practices_for_attribution</a:t>
            </a:r>
            <a:r>
              <a:rPr lang="en-US" sz="2400" dirty="0"/>
              <a:t> </a:t>
            </a:r>
            <a:endParaRPr lang="en-US" sz="2400" b="0" dirty="0">
              <a:effectLst/>
            </a:endParaRPr>
          </a:p>
          <a:p>
            <a:endParaRPr lang="en-US" sz="2400" dirty="0"/>
          </a:p>
          <a:p>
            <a:r>
              <a:rPr lang="en-US" sz="2400" dirty="0"/>
              <a:t>                                                                               This poster is licensed with a Creative Commons Share-Alike 4.0 License. </a:t>
            </a:r>
            <a:r>
              <a:rPr lang="en-US" dirty="0"/>
              <a:t/>
            </a:r>
            <a:br>
              <a:rPr lang="en-US" dirty="0"/>
            </a:br>
            <a:endParaRPr lang="en-US" dirty="0"/>
          </a:p>
        </p:txBody>
      </p:sp>
      <p:sp>
        <p:nvSpPr>
          <p:cNvPr id="7" name="TextBox 6"/>
          <p:cNvSpPr txBox="1"/>
          <p:nvPr/>
        </p:nvSpPr>
        <p:spPr>
          <a:xfrm>
            <a:off x="838200" y="4911509"/>
            <a:ext cx="22707600" cy="1446550"/>
          </a:xfrm>
          <a:prstGeom prst="rect">
            <a:avLst/>
          </a:prstGeom>
          <a:noFill/>
        </p:spPr>
        <p:txBody>
          <a:bodyPr wrap="square" rtlCol="0">
            <a:spAutoFit/>
          </a:bodyPr>
          <a:lstStyle/>
          <a:p>
            <a:endParaRPr lang="en-US" sz="4400" dirty="0"/>
          </a:p>
          <a:p>
            <a:endParaRPr lang="en-US" sz="4400" b="1" dirty="0"/>
          </a:p>
        </p:txBody>
      </p:sp>
      <p:sp>
        <p:nvSpPr>
          <p:cNvPr id="8" name="TextBox 7"/>
          <p:cNvSpPr txBox="1"/>
          <p:nvPr/>
        </p:nvSpPr>
        <p:spPr>
          <a:xfrm>
            <a:off x="7467600" y="5486400"/>
            <a:ext cx="184731" cy="1415772"/>
          </a:xfrm>
          <a:prstGeom prst="rect">
            <a:avLst/>
          </a:prstGeom>
          <a:noFill/>
        </p:spPr>
        <p:txBody>
          <a:bodyPr wrap="none" rtlCol="0">
            <a:spAutoFit/>
          </a:bodyPr>
          <a:lstStyle/>
          <a:p>
            <a:endParaRPr lang="en-US" dirty="0"/>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360481" y="4839350"/>
            <a:ext cx="10744200" cy="13430250"/>
          </a:xfrm>
          <a:prstGeom prst="rect">
            <a:avLst/>
          </a:prstGeom>
        </p:spPr>
      </p:pic>
      <p:sp>
        <p:nvSpPr>
          <p:cNvPr id="3" name="TextBox 2"/>
          <p:cNvSpPr txBox="1"/>
          <p:nvPr/>
        </p:nvSpPr>
        <p:spPr>
          <a:xfrm>
            <a:off x="15360481" y="18492655"/>
            <a:ext cx="10744200" cy="1569660"/>
          </a:xfrm>
          <a:prstGeom prst="rect">
            <a:avLst/>
          </a:prstGeom>
          <a:noFill/>
        </p:spPr>
        <p:txBody>
          <a:bodyPr wrap="square" rtlCol="0">
            <a:spAutoFit/>
          </a:bodyPr>
          <a:lstStyle/>
          <a:p>
            <a:r>
              <a:rPr lang="en-US" sz="2400" dirty="0"/>
              <a:t>Cover credit: Robert Browder</a:t>
            </a:r>
          </a:p>
          <a:p>
            <a:r>
              <a:rPr lang="en-US" sz="2400" dirty="0"/>
              <a:t>Image credit: © Michelle Yost. Total Internal Reflection </a:t>
            </a:r>
            <a:r>
              <a:rPr lang="en-US" sz="2400" dirty="0">
                <a:hlinkClick r:id="rId7"/>
              </a:rPr>
              <a:t>https://flic.kr/p/dWAhx5</a:t>
            </a:r>
            <a:r>
              <a:rPr lang="en-US" sz="2400" dirty="0"/>
              <a:t>  is licensed with a Creative Commons Attribution-</a:t>
            </a:r>
            <a:r>
              <a:rPr lang="en-US" sz="2400" dirty="0" err="1"/>
              <a:t>ShareAlike</a:t>
            </a:r>
            <a:r>
              <a:rPr lang="en-US" sz="2400" dirty="0"/>
              <a:t> 2.0 license </a:t>
            </a:r>
            <a:r>
              <a:rPr lang="en-US" sz="2400" dirty="0">
                <a:hlinkClick r:id="rId8"/>
              </a:rPr>
              <a:t>https://creativecommons.org/licenses/by-sa/2.0</a:t>
            </a:r>
            <a:r>
              <a:rPr lang="en-US" sz="2400" dirty="0"/>
              <a:t> (Modified)</a:t>
            </a:r>
          </a:p>
        </p:txBody>
      </p:sp>
      <p:sp>
        <p:nvSpPr>
          <p:cNvPr id="9" name="TextBox 8"/>
          <p:cNvSpPr txBox="1"/>
          <p:nvPr/>
        </p:nvSpPr>
        <p:spPr>
          <a:xfrm>
            <a:off x="1828800" y="4911509"/>
            <a:ext cx="12268200" cy="14865608"/>
          </a:xfrm>
          <a:prstGeom prst="rect">
            <a:avLst/>
          </a:prstGeom>
          <a:noFill/>
        </p:spPr>
        <p:txBody>
          <a:bodyPr wrap="square" rtlCol="0">
            <a:spAutoFit/>
          </a:bodyPr>
          <a:lstStyle/>
          <a:p>
            <a:r>
              <a:rPr lang="en-US" sz="2400" b="1" i="1" dirty="0"/>
              <a:t>Electromagnetics</a:t>
            </a:r>
            <a:r>
              <a:rPr lang="en-US" sz="2400" b="1" dirty="0"/>
              <a:t> Volume 1 (Beta) </a:t>
            </a:r>
            <a:r>
              <a:rPr lang="en-US" sz="2400" dirty="0"/>
              <a:t>(CC BY-SA 4.0) is a 224 page Beta version of an open educational resource intended to serve as a primary textbook for a one-semester first course in undergraduate engineering electromagnetics. It includes: electric and magnetic fields; electromagnetic properties of materials; electromagnetic waves; and devices that operate according to associated electromagnetic principles including resistors, capacitors, inductors, transformers, generators, and transmission lines. This book employs the "transmission lines first" approach, in which transmission lines are introduced using a lumped-element equivalent circuit model for a differential length of transmission line, leading to one-dimensional wave equations for voltage and current. This is intended for electrical engineering students in the third year of a bachelor of science degree program. </a:t>
            </a:r>
          </a:p>
          <a:p>
            <a:endParaRPr lang="en-US" sz="2400" dirty="0"/>
          </a:p>
          <a:p>
            <a:r>
              <a:rPr lang="en-US" sz="2400" b="1" dirty="0"/>
              <a:t>Availability</a:t>
            </a:r>
            <a:r>
              <a:rPr lang="en-US" sz="2400" dirty="0"/>
              <a:t>: The Beta version of the book, freely and publically available as PDF in Virginia Tech’s Institutional Repository at </a:t>
            </a:r>
            <a:r>
              <a:rPr lang="en-US" sz="2400" dirty="0">
                <a:hlinkClick r:id="rId2"/>
              </a:rPr>
              <a:t>https://doi.org/10.7294/W4WQ01ZM</a:t>
            </a:r>
            <a:r>
              <a:rPr lang="en-US" sz="2400" dirty="0"/>
              <a:t> and for $27.55 from </a:t>
            </a:r>
            <a:r>
              <a:rPr lang="en-US" sz="2400" dirty="0">
                <a:hlinkClick r:id="rId9"/>
              </a:rPr>
              <a:t>Amazon.com</a:t>
            </a:r>
            <a:r>
              <a:rPr lang="en-US" sz="2400" dirty="0"/>
              <a:t> ISBN:978-0997920123). </a:t>
            </a:r>
          </a:p>
          <a:p>
            <a:endParaRPr lang="en-US" sz="2400" dirty="0"/>
          </a:p>
          <a:p>
            <a:r>
              <a:rPr lang="en-US" sz="2400" b="1" dirty="0"/>
              <a:t>Vol. 1 (BETA) &amp; future versions: </a:t>
            </a:r>
            <a:r>
              <a:rPr lang="en-US" sz="2400" dirty="0"/>
              <a:t>The BETA version of Volume 1 is being field tested in Virginia Tech’s ECE 3105 Spring 2018 course. Spring 2018 field testing includes mixed methods approaches: classroom observation, student survey, and student focus groups intended to identify student perceptions, usage patterns, and areas for improvement of the text. </a:t>
            </a:r>
          </a:p>
          <a:p>
            <a:endParaRPr lang="en-US" sz="2400" dirty="0"/>
          </a:p>
          <a:p>
            <a:r>
              <a:rPr lang="en-US" sz="2400" dirty="0"/>
              <a:t>Vol. 1 (BETA) will be updated and re-released in Summer 2018. The following will also be added: index (within the book), problem sets, solution manual, and </a:t>
            </a:r>
            <a:r>
              <a:rPr lang="en-US" sz="2400" dirty="0" err="1"/>
              <a:t>LaTeX</a:t>
            </a:r>
            <a:r>
              <a:rPr lang="en-US" sz="2400" dirty="0"/>
              <a:t> source code. A Vol. 2 (Beta) second semester text is planned for release in 2019.</a:t>
            </a:r>
          </a:p>
          <a:p>
            <a:endParaRPr lang="en-US" sz="2400" dirty="0"/>
          </a:p>
          <a:p>
            <a:r>
              <a:rPr lang="en-US" sz="2400" b="1" dirty="0"/>
              <a:t>Project funding and technical assistance:</a:t>
            </a:r>
          </a:p>
          <a:p>
            <a:r>
              <a:rPr lang="en-US" sz="2400" dirty="0"/>
              <a:t>This text is the result of a collaborative partnership between Virginia Tech’s University Libraries’ Open Education Faculty Initiative Grant Program and </a:t>
            </a:r>
            <a:r>
              <a:rPr lang="en-US" sz="2400" dirty="0" err="1"/>
              <a:t>VTPublishing</a:t>
            </a:r>
            <a:r>
              <a:rPr lang="en-US" sz="2400" dirty="0"/>
              <a:t>, and the author. </a:t>
            </a:r>
          </a:p>
          <a:p>
            <a:endParaRPr lang="en-US" sz="2400" b="1" dirty="0"/>
          </a:p>
          <a:p>
            <a:r>
              <a:rPr lang="en-US" sz="2400" b="1" dirty="0"/>
              <a:t>Project Intent and Intended Future Collaborative Development:</a:t>
            </a:r>
          </a:p>
          <a:p>
            <a:r>
              <a:rPr lang="en-US" sz="2400" dirty="0"/>
              <a:t>This textbook is part of the Open Electromagnetics Project led by Steven W. </a:t>
            </a:r>
            <a:r>
              <a:rPr lang="en-US" sz="2400" dirty="0" err="1"/>
              <a:t>Ellingson</a:t>
            </a:r>
            <a:r>
              <a:rPr lang="en-US" sz="2400" dirty="0"/>
              <a:t> at Virginia Tech. The goal of the project is to create no-cost openly-licensed content for courses in undergraduate engineering electromagnetics. </a:t>
            </a:r>
          </a:p>
          <a:p>
            <a:endParaRPr lang="en-US" sz="2400" b="1" i="1" dirty="0"/>
          </a:p>
          <a:p>
            <a:r>
              <a:rPr lang="en-US" sz="2400" b="1" i="1" dirty="0"/>
              <a:t>                                  The project is motivated by two things: lowering learning </a:t>
            </a:r>
          </a:p>
          <a:p>
            <a:r>
              <a:rPr lang="en-US" sz="2400" b="1" i="1" dirty="0"/>
              <a:t>                                 material costs for students and giving faculty the freedom </a:t>
            </a:r>
          </a:p>
          <a:p>
            <a:r>
              <a:rPr lang="en-US" sz="2400" b="1" i="1" dirty="0"/>
              <a:t>                                 to adopt, modify, and improve their educational resources.</a:t>
            </a:r>
            <a:r>
              <a:rPr lang="en-US" sz="2400" dirty="0"/>
              <a:t> </a:t>
            </a:r>
          </a:p>
          <a:p>
            <a:endParaRPr lang="en-US" sz="2400" dirty="0"/>
          </a:p>
          <a:p>
            <a:r>
              <a:rPr lang="en-US" sz="2400" dirty="0"/>
              <a:t>Use, sharing, contributions to, and customization of this book or portions of this book or figures are an inherent part of the intent of the way this book has been published. Potential collaborators are invited to contact the author.</a:t>
            </a:r>
          </a:p>
        </p:txBody>
      </p:sp>
      <p:sp>
        <p:nvSpPr>
          <p:cNvPr id="19" name="TextBox 18"/>
          <p:cNvSpPr txBox="1"/>
          <p:nvPr/>
        </p:nvSpPr>
        <p:spPr>
          <a:xfrm>
            <a:off x="27177250" y="4884104"/>
            <a:ext cx="16256750" cy="23729573"/>
          </a:xfrm>
          <a:prstGeom prst="rect">
            <a:avLst/>
          </a:prstGeom>
          <a:noFill/>
        </p:spPr>
        <p:txBody>
          <a:bodyPr wrap="square" rtlCol="0">
            <a:spAutoFit/>
          </a:bodyPr>
          <a:lstStyle/>
          <a:p>
            <a:r>
              <a:rPr lang="en-US" sz="2400" b="1" dirty="0"/>
              <a:t>Technical Solutions to Enabling Openness and Remix</a:t>
            </a:r>
          </a:p>
          <a:p>
            <a:endParaRPr lang="en-US" sz="2400" b="1" dirty="0"/>
          </a:p>
          <a:p>
            <a:r>
              <a:rPr lang="en-US" sz="2400" b="1" dirty="0"/>
              <a:t>Remix System</a:t>
            </a:r>
          </a:p>
          <a:p>
            <a:r>
              <a:rPr lang="en-US" sz="2400" dirty="0"/>
              <a:t>All books resulting from this project will be different remixes of the same common body of material. Here is a brief overview of the remix system.  The system is comprised of “modules” which normally correspond to sections within a book.</a:t>
            </a:r>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r>
              <a:rPr lang="en-US" sz="2400" dirty="0"/>
              <a:t>Each module consists of a plain text </a:t>
            </a:r>
            <a:r>
              <a:rPr lang="en-US" sz="2400" dirty="0" err="1"/>
              <a:t>LaTeX</a:t>
            </a:r>
            <a:r>
              <a:rPr lang="en-US" sz="2400" dirty="0"/>
              <a:t> file fragment (</a:t>
            </a:r>
            <a:r>
              <a:rPr lang="en-US" sz="2400" i="1" dirty="0"/>
              <a:t>not</a:t>
            </a:r>
            <a:r>
              <a:rPr lang="en-US" sz="2400" dirty="0"/>
              <a:t> a complete </a:t>
            </a:r>
            <a:r>
              <a:rPr lang="en-US" sz="2400" dirty="0" err="1"/>
              <a:t>LaTeX</a:t>
            </a:r>
            <a:r>
              <a:rPr lang="en-US" sz="2400" dirty="0"/>
              <a:t> document) and the figures reference the text. Some features unique to the system are implemented using commands embedded in comments in the </a:t>
            </a:r>
            <a:r>
              <a:rPr lang="en-US" sz="2400" dirty="0" err="1"/>
              <a:t>LaTeX</a:t>
            </a:r>
            <a:r>
              <a:rPr lang="en-US" sz="2400" dirty="0"/>
              <a:t> file. For example: commands that identify text that should appear within highlight boxes, or are treated as examples and set off from the main text. Anyone who has created a document using </a:t>
            </a:r>
            <a:r>
              <a:rPr lang="en-US" sz="2400" dirty="0" err="1"/>
              <a:t>LaTeX</a:t>
            </a:r>
            <a:r>
              <a:rPr lang="en-US" sz="2400" dirty="0"/>
              <a:t> that includes equations and figures already knows </a:t>
            </a:r>
            <a:r>
              <a:rPr lang="en-US" sz="2400" dirty="0" err="1"/>
              <a:t>LaTeX</a:t>
            </a:r>
            <a:r>
              <a:rPr lang="en-US" sz="2400" dirty="0"/>
              <a:t> editing skills required to write a module. </a:t>
            </a:r>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r>
              <a:rPr lang="en-US" sz="2400" b="1" dirty="0"/>
              <a:t>Remix using Source Files</a:t>
            </a:r>
          </a:p>
          <a:p>
            <a:r>
              <a:rPr lang="en-US" sz="2400" dirty="0"/>
              <a:t>Alternatively, the source files for </a:t>
            </a:r>
            <a:r>
              <a:rPr lang="en-US" sz="2400" i="1" dirty="0"/>
              <a:t>Electromagnetics </a:t>
            </a:r>
            <a:r>
              <a:rPr lang="en-US" sz="2400" dirty="0"/>
              <a:t>will be made freely available at </a:t>
            </a:r>
            <a:r>
              <a:rPr lang="en-US" sz="2400" dirty="0">
                <a:hlinkClick r:id="rId2"/>
              </a:rPr>
              <a:t>https://doi.org/10.7294/W4WQ01ZM</a:t>
            </a:r>
            <a:r>
              <a:rPr lang="en-US" sz="2400" dirty="0"/>
              <a:t>  with the revised Vol 1 in Summer 2018. </a:t>
            </a:r>
          </a:p>
          <a:p>
            <a:endParaRPr lang="en-US" sz="2400" dirty="0"/>
          </a:p>
          <a:p>
            <a:r>
              <a:rPr lang="en-US" sz="2400" b="1" dirty="0"/>
              <a:t>Remix by PDF Hacking</a:t>
            </a:r>
          </a:p>
          <a:p>
            <a:r>
              <a:rPr lang="en-US" sz="2400" dirty="0"/>
              <a:t>A third (but far less desirable approach) is to begin with the PDF, which may be reverse-engineered into a word processing program. </a:t>
            </a:r>
            <a:endParaRPr lang="en-US" sz="2400" b="1" dirty="0"/>
          </a:p>
        </p:txBody>
      </p:sp>
      <p:pic>
        <p:nvPicPr>
          <p:cNvPr id="5" name="Picture 4"/>
          <p:cNvPicPr>
            <a:picLocks noChangeAspect="1"/>
          </p:cNvPicPr>
          <p:nvPr/>
        </p:nvPicPr>
        <p:blipFill>
          <a:blip r:embed="rId10"/>
          <a:stretch>
            <a:fillRect/>
          </a:stretch>
        </p:blipFill>
        <p:spPr>
          <a:xfrm>
            <a:off x="6661482" y="27228202"/>
            <a:ext cx="4806098" cy="5118960"/>
          </a:xfrm>
          <a:prstGeom prst="rect">
            <a:avLst/>
          </a:prstGeom>
        </p:spPr>
      </p:pic>
      <p:sp>
        <p:nvSpPr>
          <p:cNvPr id="10" name="TextBox 9"/>
          <p:cNvSpPr txBox="1"/>
          <p:nvPr/>
        </p:nvSpPr>
        <p:spPr>
          <a:xfrm>
            <a:off x="14522281" y="20581992"/>
            <a:ext cx="12420600" cy="7478970"/>
          </a:xfrm>
          <a:prstGeom prst="rect">
            <a:avLst/>
          </a:prstGeom>
          <a:noFill/>
        </p:spPr>
        <p:txBody>
          <a:bodyPr wrap="square" rtlCol="0">
            <a:spAutoFit/>
          </a:bodyPr>
          <a:lstStyle/>
          <a:p>
            <a:r>
              <a:rPr lang="en-US" sz="2400" b="1" dirty="0"/>
              <a:t>Why Create an Intentionally </a:t>
            </a:r>
            <a:r>
              <a:rPr lang="en-US" sz="2400" b="1" dirty="0" err="1"/>
              <a:t>Remixable</a:t>
            </a:r>
            <a:r>
              <a:rPr lang="en-US" sz="2400" b="1" dirty="0"/>
              <a:t> Learning Resource?</a:t>
            </a:r>
            <a:endParaRPr lang="en-US" sz="2400" dirty="0"/>
          </a:p>
          <a:p>
            <a:endParaRPr lang="en-US" sz="2400" dirty="0"/>
          </a:p>
          <a:p>
            <a:r>
              <a:rPr lang="en-US" sz="2400" i="1" dirty="0"/>
              <a:t>Electromagnetics </a:t>
            </a:r>
            <a:r>
              <a:rPr lang="en-US" sz="2400" dirty="0"/>
              <a:t>Vol 1 (Beta) employs the popular “transmission lines first” structure, in which transmission line theory is addressed first, followed by electrostatics, etc. as seen below:</a:t>
            </a:r>
          </a:p>
          <a:p>
            <a:endParaRPr lang="en-US" sz="2400" dirty="0"/>
          </a:p>
          <a:p>
            <a:r>
              <a:rPr lang="en-US" sz="2400" dirty="0"/>
              <a:t>	Table of Contents</a:t>
            </a:r>
          </a:p>
          <a:p>
            <a:r>
              <a:rPr lang="en-US" sz="2400" dirty="0"/>
              <a:t>                                  Chapter 1: Preliminary Concepts                    (16 pages)</a:t>
            </a:r>
          </a:p>
          <a:p>
            <a:r>
              <a:rPr lang="en-US" sz="2400" dirty="0"/>
              <a:t>                                  Chapter 2: Electric &amp; Magnetic Fields            (11 pages)</a:t>
            </a:r>
          </a:p>
          <a:p>
            <a:r>
              <a:rPr lang="en-US" sz="2400" dirty="0"/>
              <a:t>                                  Chapter 3: Transmission Lines                         (37 pages)</a:t>
            </a:r>
          </a:p>
          <a:p>
            <a:r>
              <a:rPr lang="en-US" sz="2400" dirty="0"/>
              <a:t>                                  Chapter 4: Vector Analysis                               (24 pages)</a:t>
            </a:r>
          </a:p>
          <a:p>
            <a:r>
              <a:rPr lang="en-US" sz="2400" dirty="0"/>
              <a:t>                                  Chapter 5: Electrostatics                                  (37 pages)</a:t>
            </a:r>
          </a:p>
          <a:p>
            <a:r>
              <a:rPr lang="en-US" sz="2400" dirty="0"/>
              <a:t>                                  Chapter 6: Steady Current &amp; Conductivity   (12 pages)</a:t>
            </a:r>
          </a:p>
          <a:p>
            <a:r>
              <a:rPr lang="en-US" sz="2400" dirty="0"/>
              <a:t>                                  Chapter 7: </a:t>
            </a:r>
            <a:r>
              <a:rPr lang="en-US" sz="2400" dirty="0" err="1"/>
              <a:t>Magnetostatics</a:t>
            </a:r>
            <a:r>
              <a:rPr lang="en-US" sz="2400" dirty="0"/>
              <a:t>                              (27 pages)</a:t>
            </a:r>
          </a:p>
          <a:p>
            <a:r>
              <a:rPr lang="en-US" sz="2400" dirty="0"/>
              <a:t>                                  Chapter 8: Time-Varying Fields                      (20 pages)</a:t>
            </a:r>
          </a:p>
          <a:p>
            <a:r>
              <a:rPr lang="en-US" sz="2400" dirty="0"/>
              <a:t>                                  Chapter 9: Plane Waves in Lossless Media  (19 pages)</a:t>
            </a:r>
          </a:p>
          <a:p>
            <a:endParaRPr lang="en-US" sz="2400" b="1" dirty="0"/>
          </a:p>
          <a:p>
            <a:r>
              <a:rPr lang="en-US" sz="2400" dirty="0"/>
              <a:t>However, many institutions prefer a “waves first” structure, in which transmission lines are addressed after electromagnetic waves. “Transmission lines first” vs. “Waves first” is certainly not the only issue for which educators and textbooks vary. Another issue is whether and when to address </a:t>
            </a:r>
            <a:r>
              <a:rPr lang="en-US" sz="2400" i="1" dirty="0"/>
              <a:t>Smith Charts</a:t>
            </a:r>
            <a:r>
              <a:rPr lang="en-US" sz="2400" dirty="0"/>
              <a:t>. Many courses introduce Smith Charts as an integral part of a transmissions</a:t>
            </a:r>
          </a:p>
        </p:txBody>
      </p:sp>
      <p:sp>
        <p:nvSpPr>
          <p:cNvPr id="11" name="Rectangle 10"/>
          <p:cNvSpPr/>
          <p:nvPr/>
        </p:nvSpPr>
        <p:spPr>
          <a:xfrm>
            <a:off x="16762146" y="22340277"/>
            <a:ext cx="7010400" cy="3962400"/>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File:Smith chart gen.sv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481300" y="28464487"/>
            <a:ext cx="3200400" cy="32004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1462250" y="31733948"/>
            <a:ext cx="5715000" cy="523220"/>
          </a:xfrm>
          <a:prstGeom prst="rect">
            <a:avLst/>
          </a:prstGeom>
          <a:noFill/>
        </p:spPr>
        <p:txBody>
          <a:bodyPr wrap="square" rtlCol="0">
            <a:spAutoFit/>
          </a:bodyPr>
          <a:lstStyle/>
          <a:p>
            <a:r>
              <a:rPr lang="en-US" sz="1400" dirty="0"/>
              <a:t>A Smith chart ©</a:t>
            </a:r>
            <a:r>
              <a:rPr lang="en-US" sz="1400" dirty="0" err="1"/>
              <a:t>Wldwd</a:t>
            </a:r>
            <a:r>
              <a:rPr lang="en-US" sz="1400" dirty="0"/>
              <a:t> </a:t>
            </a:r>
            <a:r>
              <a:rPr lang="en-US" sz="1400" dirty="0">
                <a:hlinkClick r:id="rId12"/>
              </a:rPr>
              <a:t>CC BY SA 3.0</a:t>
            </a:r>
            <a:endParaRPr lang="en-US" sz="1400" dirty="0"/>
          </a:p>
          <a:p>
            <a:r>
              <a:rPr lang="en-US" sz="1400" dirty="0">
                <a:hlinkClick r:id="rId13"/>
              </a:rPr>
              <a:t>https://commons.wikimedia.org/wiki/File:Smith_chart_gen.svg</a:t>
            </a:r>
            <a:r>
              <a:rPr lang="en-US" sz="1400" dirty="0"/>
              <a:t> </a:t>
            </a:r>
          </a:p>
        </p:txBody>
      </p:sp>
      <p:sp>
        <p:nvSpPr>
          <p:cNvPr id="15" name="TextBox 14"/>
          <p:cNvSpPr txBox="1"/>
          <p:nvPr/>
        </p:nvSpPr>
        <p:spPr>
          <a:xfrm>
            <a:off x="14532169" y="27864533"/>
            <a:ext cx="7315200" cy="4154984"/>
          </a:xfrm>
          <a:prstGeom prst="rect">
            <a:avLst/>
          </a:prstGeom>
          <a:noFill/>
        </p:spPr>
        <p:txBody>
          <a:bodyPr wrap="square" rtlCol="0">
            <a:spAutoFit/>
          </a:bodyPr>
          <a:lstStyle/>
          <a:p>
            <a:r>
              <a:rPr lang="en-US" sz="2400" dirty="0"/>
              <a:t>lines curriculum, whereas others regard Smith Charts as a</a:t>
            </a:r>
          </a:p>
          <a:p>
            <a:r>
              <a:rPr lang="en-US" sz="2400" dirty="0"/>
              <a:t>separate topic or exclude it altogether. The most recent</a:t>
            </a:r>
          </a:p>
          <a:p>
            <a:r>
              <a:rPr lang="en-US" sz="2400" dirty="0"/>
              <a:t>Virginia Tech curriculum excludes Smith charts from the</a:t>
            </a:r>
          </a:p>
          <a:p>
            <a:r>
              <a:rPr lang="en-US" sz="2400" dirty="0"/>
              <a:t>two electromagnetics courses, so there is no </a:t>
            </a:r>
          </a:p>
          <a:p>
            <a:r>
              <a:rPr lang="en-US" sz="2400" dirty="0"/>
              <a:t>Immediate plan to include Smith Charts in a planned</a:t>
            </a:r>
          </a:p>
          <a:p>
            <a:r>
              <a:rPr lang="en-US" sz="2400" dirty="0"/>
              <a:t>Release of </a:t>
            </a:r>
            <a:r>
              <a:rPr lang="en-US" sz="2400" i="1" dirty="0"/>
              <a:t>Electromagnetics</a:t>
            </a:r>
            <a:r>
              <a:rPr lang="en-US" sz="2400" dirty="0"/>
              <a:t>, but we do plan to </a:t>
            </a:r>
          </a:p>
          <a:p>
            <a:r>
              <a:rPr lang="en-US" sz="2400" dirty="0"/>
              <a:t>Include Smith Chart material in the remix system</a:t>
            </a:r>
          </a:p>
          <a:p>
            <a:r>
              <a:rPr lang="en-US" sz="2400" dirty="0"/>
              <a:t>To support advanced courses that do address Smith</a:t>
            </a:r>
          </a:p>
          <a:p>
            <a:r>
              <a:rPr lang="en-US" sz="2400" dirty="0"/>
              <a:t>Charts, and as a service to those who a interested in </a:t>
            </a:r>
          </a:p>
          <a:p>
            <a:r>
              <a:rPr lang="en-US" sz="2400" dirty="0"/>
              <a:t>a remix of </a:t>
            </a:r>
            <a:r>
              <a:rPr lang="en-US" sz="2400" i="1" dirty="0"/>
              <a:t>Electromagnetics </a:t>
            </a:r>
            <a:r>
              <a:rPr lang="en-US" sz="2400" dirty="0"/>
              <a:t>that does contain this material. </a:t>
            </a:r>
          </a:p>
        </p:txBody>
      </p:sp>
      <p:sp>
        <p:nvSpPr>
          <p:cNvPr id="16" name="TextBox 15"/>
          <p:cNvSpPr txBox="1"/>
          <p:nvPr/>
        </p:nvSpPr>
        <p:spPr>
          <a:xfrm>
            <a:off x="1828800" y="19964400"/>
            <a:ext cx="11734800" cy="11172289"/>
          </a:xfrm>
          <a:prstGeom prst="rect">
            <a:avLst/>
          </a:prstGeom>
          <a:noFill/>
        </p:spPr>
        <p:txBody>
          <a:bodyPr wrap="square" rtlCol="0">
            <a:spAutoFit/>
          </a:bodyPr>
          <a:lstStyle/>
          <a:p>
            <a:r>
              <a:rPr lang="en-US" sz="2400" b="1" dirty="0"/>
              <a:t>Openness (with regarding to content)</a:t>
            </a:r>
          </a:p>
          <a:p>
            <a:endParaRPr lang="en-US" sz="2400" b="1" dirty="0"/>
          </a:p>
          <a:p>
            <a:r>
              <a:rPr lang="en-US" sz="2400" dirty="0"/>
              <a:t>As an </a:t>
            </a:r>
            <a:r>
              <a:rPr lang="en-US" sz="2400" b="1" dirty="0"/>
              <a:t>Open Educational Resource (OER)</a:t>
            </a:r>
            <a:r>
              <a:rPr lang="en-US" sz="2400" dirty="0"/>
              <a:t>, this textbook is not only freely available, it is also licensed to be modified and shared.</a:t>
            </a:r>
            <a:endParaRPr lang="en-US" sz="2400" b="1" dirty="0"/>
          </a:p>
          <a:p>
            <a:endParaRPr lang="en-US" sz="2400" b="1" dirty="0"/>
          </a:p>
          <a:p>
            <a:r>
              <a:rPr lang="en-US" sz="2400" dirty="0"/>
              <a:t>                           Open Educational Resource: “teaching, learning, and research resources that                      </a:t>
            </a:r>
          </a:p>
          <a:p>
            <a:r>
              <a:rPr lang="en-US" sz="2400" dirty="0"/>
              <a:t>                           reside in the public domain or have been released under an intellectual </a:t>
            </a:r>
          </a:p>
          <a:p>
            <a:r>
              <a:rPr lang="en-US" sz="2400" dirty="0"/>
              <a:t>                           property license that permits their free use and re-purposing by others. </a:t>
            </a:r>
          </a:p>
          <a:p>
            <a:endParaRPr lang="en-US" sz="2400" dirty="0"/>
          </a:p>
          <a:p>
            <a:r>
              <a:rPr lang="en-US" sz="2400" dirty="0"/>
              <a:t>                           Open educational resources include full courses, course materials, modules,           </a:t>
            </a:r>
          </a:p>
          <a:p>
            <a:r>
              <a:rPr lang="en-US" sz="2400" dirty="0"/>
              <a:t>                           textbooks, streaming videos, tests, software, and any other tools, materials, or  </a:t>
            </a:r>
          </a:p>
          <a:p>
            <a:r>
              <a:rPr lang="en-US" sz="2400" dirty="0"/>
              <a:t>                           techniques used to support access to knowledge.” [1] </a:t>
            </a:r>
          </a:p>
          <a:p>
            <a:endParaRPr lang="en-US" sz="2400" dirty="0"/>
          </a:p>
          <a:p>
            <a:r>
              <a:rPr lang="en-US" sz="2400" dirty="0"/>
              <a:t>* Source material: This text utilizes and properly attributes figures contributed to the Public Domain, with CC BY, and CC BY SA licenses. The cover art is even licensed with a Creative Commons Attribution Share-Alike license.</a:t>
            </a:r>
          </a:p>
          <a:p>
            <a:endParaRPr lang="en-US" sz="2400" dirty="0"/>
          </a:p>
          <a:p>
            <a:r>
              <a:rPr lang="en-US" sz="2400" dirty="0"/>
              <a:t>* Overall license:  The overall volume is licensed with a </a:t>
            </a:r>
            <a:r>
              <a:rPr lang="en-US" sz="2400" dirty="0">
                <a:hlinkClick r:id="rId3"/>
              </a:rPr>
              <a:t>Creative Commons Share-Alike (CC BY SA) 4.0 license</a:t>
            </a:r>
            <a:r>
              <a:rPr lang="en-US" sz="2400" dirty="0"/>
              <a:t> This license allows free use, adaptation, and sharing with attribution.[2]</a:t>
            </a:r>
          </a:p>
          <a:p>
            <a:endParaRPr lang="en-US" sz="2400" b="1"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p:txBody>
      </p:sp>
      <p:pic>
        <p:nvPicPr>
          <p:cNvPr id="20" name="Picture 1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901115" y="27777709"/>
            <a:ext cx="2688053" cy="940486"/>
          </a:xfrm>
          <a:prstGeom prst="rect">
            <a:avLst/>
          </a:prstGeom>
        </p:spPr>
      </p:pic>
      <p:pic>
        <p:nvPicPr>
          <p:cNvPr id="18" name="Picture 17"/>
          <p:cNvPicPr>
            <a:picLocks noChangeAspect="1"/>
          </p:cNvPicPr>
          <p:nvPr/>
        </p:nvPicPr>
        <p:blipFill>
          <a:blip r:embed="rId15"/>
          <a:stretch>
            <a:fillRect/>
          </a:stretch>
        </p:blipFill>
        <p:spPr>
          <a:xfrm>
            <a:off x="27889200" y="6803029"/>
            <a:ext cx="11963400" cy="11900435"/>
          </a:xfrm>
          <a:prstGeom prst="rect">
            <a:avLst/>
          </a:prstGeom>
        </p:spPr>
      </p:pic>
      <p:pic>
        <p:nvPicPr>
          <p:cNvPr id="22" name="Picture 21"/>
          <p:cNvPicPr>
            <a:picLocks noChangeAspect="1"/>
          </p:cNvPicPr>
          <p:nvPr/>
        </p:nvPicPr>
        <p:blipFill>
          <a:blip r:embed="rId16"/>
          <a:stretch>
            <a:fillRect/>
          </a:stretch>
        </p:blipFill>
        <p:spPr>
          <a:xfrm>
            <a:off x="30511000" y="21756917"/>
            <a:ext cx="7131800" cy="3512075"/>
          </a:xfrm>
          <a:prstGeom prst="rect">
            <a:avLst/>
          </a:prstGeom>
        </p:spPr>
      </p:pic>
      <p:sp>
        <p:nvSpPr>
          <p:cNvPr id="23" name="TextBox 22"/>
          <p:cNvSpPr txBox="1"/>
          <p:nvPr/>
        </p:nvSpPr>
        <p:spPr>
          <a:xfrm>
            <a:off x="30515011" y="21228661"/>
            <a:ext cx="10668000" cy="461665"/>
          </a:xfrm>
          <a:prstGeom prst="rect">
            <a:avLst/>
          </a:prstGeom>
          <a:noFill/>
        </p:spPr>
        <p:txBody>
          <a:bodyPr wrap="square" rtlCol="0">
            <a:spAutoFit/>
          </a:bodyPr>
          <a:lstStyle/>
          <a:p>
            <a:r>
              <a:rPr lang="en-US" sz="2400" dirty="0"/>
              <a:t>The first few lines of the remix specification file for </a:t>
            </a:r>
            <a:r>
              <a:rPr lang="en-US" sz="2400" i="1" dirty="0"/>
              <a:t>Electromagnetics</a:t>
            </a:r>
            <a:r>
              <a:rPr lang="en-US" sz="2400" dirty="0"/>
              <a:t> Vol. 1 (Beta)</a:t>
            </a:r>
          </a:p>
        </p:txBody>
      </p:sp>
      <p:pic>
        <p:nvPicPr>
          <p:cNvPr id="25" name="Picture 2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0621628" y="31975977"/>
            <a:ext cx="1122766" cy="392829"/>
          </a:xfrm>
          <a:prstGeom prst="rect">
            <a:avLst/>
          </a:prstGeom>
        </p:spPr>
      </p:pic>
      <p:sp>
        <p:nvSpPr>
          <p:cNvPr id="24" name="Rectangle 23"/>
          <p:cNvSpPr/>
          <p:nvPr/>
        </p:nvSpPr>
        <p:spPr>
          <a:xfrm>
            <a:off x="27177250" y="29128758"/>
            <a:ext cx="15189950" cy="2175980"/>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17"/>
          <a:stretch>
            <a:fillRect/>
          </a:stretch>
        </p:blipFill>
        <p:spPr>
          <a:xfrm>
            <a:off x="1117719" y="31553837"/>
            <a:ext cx="3401981" cy="695187"/>
          </a:xfrm>
          <a:prstGeom prst="rect">
            <a:avLst/>
          </a:prstGeom>
        </p:spPr>
      </p:pic>
    </p:spTree>
    <p:extLst>
      <p:ext uri="{BB962C8B-B14F-4D97-AF65-F5344CB8AC3E}">
        <p14:creationId xmlns:p14="http://schemas.microsoft.com/office/powerpoint/2010/main" val="1186269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TotalTime>
  <Words>1160</Words>
  <Application>Microsoft Office PowerPoint</Application>
  <PresentationFormat>Custom</PresentationFormat>
  <Paragraphs>140</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Walz, Anita</dc:creator>
  <cp:lastModifiedBy>Walz, Anita</cp:lastModifiedBy>
  <cp:revision>33</cp:revision>
  <dcterms:created xsi:type="dcterms:W3CDTF">2016-03-03T17:03:43Z</dcterms:created>
  <dcterms:modified xsi:type="dcterms:W3CDTF">2018-02-16T14:58:12Z</dcterms:modified>
</cp:coreProperties>
</file>