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Raleway"/>
      <p:regular r:id="rId26"/>
      <p:bold r:id="rId27"/>
      <p:italic r:id="rId28"/>
      <p:boldItalic r:id="rId29"/>
    </p:embeddedFont>
    <p:embeddedFont>
      <p:font typeface="Roboto"/>
      <p:regular r:id="rId30"/>
      <p:bold r:id="rId31"/>
      <p:italic r:id="rId32"/>
      <p:boldItalic r:id="rId33"/>
    </p:embeddedFont>
    <p:embeddedFont>
      <p:font typeface="Lato"/>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aleway-regular.fntdata"/><Relationship Id="rId25" Type="http://schemas.openxmlformats.org/officeDocument/2006/relationships/slide" Target="slides/slide20.xml"/><Relationship Id="rId28" Type="http://schemas.openxmlformats.org/officeDocument/2006/relationships/font" Target="fonts/Raleway-italic.fntdata"/><Relationship Id="rId27" Type="http://schemas.openxmlformats.org/officeDocument/2006/relationships/font" Target="fonts/Raleway-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aleway-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fntdata"/><Relationship Id="rId30" Type="http://schemas.openxmlformats.org/officeDocument/2006/relationships/font" Target="fonts/Roboto-regular.fntdata"/><Relationship Id="rId11" Type="http://schemas.openxmlformats.org/officeDocument/2006/relationships/slide" Target="slides/slide6.xml"/><Relationship Id="rId33" Type="http://schemas.openxmlformats.org/officeDocument/2006/relationships/font" Target="fonts/Roboto-boldItalic.fntdata"/><Relationship Id="rId10" Type="http://schemas.openxmlformats.org/officeDocument/2006/relationships/slide" Target="slides/slide5.xml"/><Relationship Id="rId32" Type="http://schemas.openxmlformats.org/officeDocument/2006/relationships/font" Target="fonts/Roboto-italic.fntdata"/><Relationship Id="rId13" Type="http://schemas.openxmlformats.org/officeDocument/2006/relationships/slide" Target="slides/slide8.xml"/><Relationship Id="rId35" Type="http://schemas.openxmlformats.org/officeDocument/2006/relationships/font" Target="fonts/Lato-bold.fntdata"/><Relationship Id="rId12" Type="http://schemas.openxmlformats.org/officeDocument/2006/relationships/slide" Target="slides/slide7.xml"/><Relationship Id="rId34" Type="http://schemas.openxmlformats.org/officeDocument/2006/relationships/font" Target="fonts/Lato-regular.fntdata"/><Relationship Id="rId15" Type="http://schemas.openxmlformats.org/officeDocument/2006/relationships/slide" Target="slides/slide10.xml"/><Relationship Id="rId37" Type="http://schemas.openxmlformats.org/officeDocument/2006/relationships/font" Target="fonts/Lato-boldItalic.fntdata"/><Relationship Id="rId14" Type="http://schemas.openxmlformats.org/officeDocument/2006/relationships/slide" Target="slides/slide9.xml"/><Relationship Id="rId36" Type="http://schemas.openxmlformats.org/officeDocument/2006/relationships/font" Target="fonts/Lato-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12066306d4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12066306d4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Zach</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274e4b6cd8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274e4b6cd8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11b595b1f8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11b595b1f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Shelby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11b595b1f8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11b595b1f8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Shelby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1b595b1f8d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11b595b1f8d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Shelby</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11b595b201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11b595b201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Shelby</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2066306d40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12066306d40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Shelby</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11b5317809c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11b5317809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Kecheng</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125d42872d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125d42872d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Kecheng</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112c3c6f844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112c3c6f844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Kecheng</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12c3c6f844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12c3c6f844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11336be81de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11336be81de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Kecheng</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112c3c6f84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112c3c6f84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000"/>
              </a:spcAft>
              <a:buClr>
                <a:schemeClr val="dk1"/>
              </a:buClr>
              <a:buSzPts val="1100"/>
              <a:buFont typeface="Arial"/>
              <a:buNone/>
            </a:pPr>
            <a:r>
              <a:rPr lang="en"/>
              <a:t>You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25d42872d7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25d42872d7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25d42872d7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125d42872d7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11f94c5a47e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11f94c5a47e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jiangyue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1208f54503c_1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1208f54503c_1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jiangyue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1322cc7c7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1322cc7c7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jiangyue</a:t>
            </a:r>
            <a:endParaRPr sz="9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sz="9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 sz="900">
                <a:solidFill>
                  <a:schemeClr val="dk1"/>
                </a:solidFill>
                <a:latin typeface="Lato"/>
                <a:ea typeface="Lato"/>
                <a:cs typeface="Lato"/>
                <a:sym typeface="Lato"/>
              </a:rPr>
              <a:t>Notes: </a:t>
            </a:r>
            <a:endParaRPr sz="9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 sz="900">
                <a:solidFill>
                  <a:schemeClr val="dk1"/>
                </a:solidFill>
                <a:latin typeface="Lato"/>
                <a:ea typeface="Lato"/>
                <a:cs typeface="Lato"/>
                <a:sym typeface="Lato"/>
              </a:rPr>
              <a:t>Add more tags because new type of element found in ETDs and client want them as separate tags</a:t>
            </a:r>
            <a:endParaRPr sz="9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 sz="900">
                <a:solidFill>
                  <a:schemeClr val="dk1"/>
                </a:solidFill>
                <a:latin typeface="Lato"/>
                <a:ea typeface="Lato"/>
                <a:cs typeface="Lato"/>
                <a:sym typeface="Lato"/>
              </a:rPr>
              <a:t>1. All types of Table of Contents (Table of Contents, Table of Figures, List of Figures, etc) are regarded as Table of Contents. They can be differentiated based on the TOC title.</a:t>
            </a:r>
            <a:endParaRPr sz="9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 sz="900">
                <a:solidFill>
                  <a:schemeClr val="dk1"/>
                </a:solidFill>
                <a:latin typeface="Lato"/>
                <a:ea typeface="Lato"/>
                <a:cs typeface="Lato"/>
                <a:sym typeface="Lato"/>
              </a:rPr>
              <a:t>2. Appendix is regarded as a chapter. It can be identified based on Chapter title. </a:t>
            </a:r>
            <a:endParaRPr sz="9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 sz="900">
                <a:solidFill>
                  <a:schemeClr val="dk1"/>
                </a:solidFill>
                <a:latin typeface="Lato"/>
                <a:ea typeface="Lato"/>
                <a:cs typeface="Lato"/>
                <a:sym typeface="Lato"/>
              </a:rPr>
              <a:t>3. For documents with only one chapter, regard different sections like introduction, experiments, conclusion etc as Chapters title.</a:t>
            </a:r>
            <a:endParaRPr sz="9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 sz="900">
                <a:solidFill>
                  <a:schemeClr val="dk1"/>
                </a:solidFill>
                <a:latin typeface="Lato"/>
                <a:ea typeface="Lato"/>
                <a:cs typeface="Lato"/>
                <a:sym typeface="Lato"/>
              </a:rPr>
              <a:t>4. For documents with multiple chapters, annotate  headings of different sections / subsections clearly with the “Section” label.</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1336be81de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1336be81de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Zach</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1.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s://pbs.twimg.com/profile_images/1426271234145325062/xIWWM_a-_400x400.jpg" TargetMode="External"/><Relationship Id="rId4" Type="http://schemas.openxmlformats.org/officeDocument/2006/relationships/hyperlink" Target="https://pbs.twimg.com/profile_images/1426271234145325062/xIWWM_a-_400x400.jpg" TargetMode="External"/><Relationship Id="rId10" Type="http://schemas.openxmlformats.org/officeDocument/2006/relationships/hyperlink" Target="https://arxiv.org/pdf/2006.01038.pdf" TargetMode="External"/><Relationship Id="rId9" Type="http://schemas.openxmlformats.org/officeDocument/2006/relationships/hyperlink" Target="https://github.com/doc-analysis/DocBank" TargetMode="External"/><Relationship Id="rId5" Type="http://schemas.openxmlformats.org/officeDocument/2006/relationships/hyperlink" Target="https://github.com/facebookresearch/detectron2" TargetMode="External"/><Relationship Id="rId6" Type="http://schemas.openxmlformats.org/officeDocument/2006/relationships/hyperlink" Target="https://pytorch.org/" TargetMode="External"/><Relationship Id="rId7" Type="http://schemas.openxmlformats.org/officeDocument/2006/relationships/hyperlink" Target="https://upload.wikimedia.org/wikipedia/commons/thumb/c/c3/Python-logo-notext.svg/1200px-Python-logo-notext.svg.png" TargetMode="External"/><Relationship Id="rId8" Type="http://schemas.openxmlformats.org/officeDocument/2006/relationships/hyperlink" Target="https://github.com/doc-analysis/DocBank"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5.png"/><Relationship Id="rId5" Type="http://schemas.openxmlformats.org/officeDocument/2006/relationships/image" Target="../media/image16.png"/><Relationship Id="rId6"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3"/>
          <p:cNvSpPr txBox="1"/>
          <p:nvPr>
            <p:ph type="ctrTitle"/>
          </p:nvPr>
        </p:nvSpPr>
        <p:spPr>
          <a:xfrm>
            <a:off x="727950" y="1162850"/>
            <a:ext cx="7688100" cy="166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Object Detection</a:t>
            </a:r>
            <a:endParaRPr/>
          </a:p>
        </p:txBody>
      </p:sp>
      <p:sp>
        <p:nvSpPr>
          <p:cNvPr id="87" name="Google Shape;87;p13"/>
          <p:cNvSpPr txBox="1"/>
          <p:nvPr>
            <p:ph idx="1" type="subTitle"/>
          </p:nvPr>
        </p:nvSpPr>
        <p:spPr>
          <a:xfrm>
            <a:off x="727950" y="2026675"/>
            <a:ext cx="7688100" cy="875100"/>
          </a:xfrm>
          <a:prstGeom prst="rect">
            <a:avLst/>
          </a:prstGeom>
        </p:spPr>
        <p:txBody>
          <a:bodyPr anchorCtr="0" anchor="t" bIns="91425" lIns="91425" spcFirstLastPara="1" rIns="91425" wrap="square" tIns="91425">
            <a:normAutofit fontScale="85000" lnSpcReduction="20000"/>
          </a:bodyPr>
          <a:lstStyle/>
          <a:p>
            <a:pPr indent="0" lvl="0" marL="0" rtl="0" algn="ctr">
              <a:spcBef>
                <a:spcPts val="0"/>
              </a:spcBef>
              <a:spcAft>
                <a:spcPts val="0"/>
              </a:spcAft>
              <a:buNone/>
            </a:pPr>
            <a:r>
              <a:rPr lang="en"/>
              <a:t>CS 4624: Multimedia, Hypertext, and Information Access</a:t>
            </a:r>
            <a:endParaRPr/>
          </a:p>
          <a:p>
            <a:pPr indent="0" lvl="0" marL="0" rtl="0" algn="ctr">
              <a:spcBef>
                <a:spcPts val="0"/>
              </a:spcBef>
              <a:spcAft>
                <a:spcPts val="0"/>
              </a:spcAft>
              <a:buNone/>
            </a:pPr>
            <a:r>
              <a:rPr lang="en"/>
              <a:t>Edward A. Fox</a:t>
            </a:r>
            <a:endParaRPr/>
          </a:p>
          <a:p>
            <a:pPr indent="0" lvl="0" marL="0" rtl="0" algn="ctr">
              <a:spcBef>
                <a:spcPts val="0"/>
              </a:spcBef>
              <a:spcAft>
                <a:spcPts val="0"/>
              </a:spcAft>
              <a:buNone/>
            </a:pPr>
            <a:r>
              <a:rPr lang="en"/>
              <a:t>Virginia Tech, Blacksburg VA 24061</a:t>
            </a:r>
            <a:endParaRPr/>
          </a:p>
          <a:p>
            <a:pPr indent="0" lvl="0" marL="0" rtl="0" algn="ctr">
              <a:spcBef>
                <a:spcPts val="0"/>
              </a:spcBef>
              <a:spcAft>
                <a:spcPts val="0"/>
              </a:spcAft>
              <a:buNone/>
            </a:pPr>
            <a:r>
              <a:rPr lang="en"/>
              <a:t>May 4, 2022</a:t>
            </a:r>
            <a:endParaRPr/>
          </a:p>
        </p:txBody>
      </p:sp>
      <p:sp>
        <p:nvSpPr>
          <p:cNvPr id="88" name="Google Shape;88;p13"/>
          <p:cNvSpPr txBox="1"/>
          <p:nvPr/>
        </p:nvSpPr>
        <p:spPr>
          <a:xfrm>
            <a:off x="551350" y="3104950"/>
            <a:ext cx="1356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Kecheng Zhu</a:t>
            </a:r>
            <a:endParaRPr>
              <a:latin typeface="Lato"/>
              <a:ea typeface="Lato"/>
              <a:cs typeface="Lato"/>
              <a:sym typeface="Lato"/>
            </a:endParaRPr>
          </a:p>
        </p:txBody>
      </p:sp>
      <p:sp>
        <p:nvSpPr>
          <p:cNvPr id="89" name="Google Shape;89;p13"/>
          <p:cNvSpPr txBox="1"/>
          <p:nvPr/>
        </p:nvSpPr>
        <p:spPr>
          <a:xfrm>
            <a:off x="2042163" y="3104950"/>
            <a:ext cx="1356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JiangYue Li</a:t>
            </a:r>
            <a:endParaRPr>
              <a:latin typeface="Lato"/>
              <a:ea typeface="Lato"/>
              <a:cs typeface="Lato"/>
              <a:sym typeface="Lato"/>
            </a:endParaRPr>
          </a:p>
        </p:txBody>
      </p:sp>
      <p:sp>
        <p:nvSpPr>
          <p:cNvPr id="90" name="Google Shape;90;p13"/>
          <p:cNvSpPr txBox="1"/>
          <p:nvPr/>
        </p:nvSpPr>
        <p:spPr>
          <a:xfrm>
            <a:off x="3532975" y="3104950"/>
            <a:ext cx="1356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Zachary Gager</a:t>
            </a:r>
            <a:endParaRPr>
              <a:latin typeface="Lato"/>
              <a:ea typeface="Lato"/>
              <a:cs typeface="Lato"/>
              <a:sym typeface="Lato"/>
            </a:endParaRPr>
          </a:p>
        </p:txBody>
      </p:sp>
      <p:sp>
        <p:nvSpPr>
          <p:cNvPr id="91" name="Google Shape;91;p13"/>
          <p:cNvSpPr txBox="1"/>
          <p:nvPr/>
        </p:nvSpPr>
        <p:spPr>
          <a:xfrm>
            <a:off x="5219750" y="3104950"/>
            <a:ext cx="1356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You Peng</a:t>
            </a:r>
            <a:endParaRPr>
              <a:latin typeface="Lato"/>
              <a:ea typeface="Lato"/>
              <a:cs typeface="Lato"/>
              <a:sym typeface="Lato"/>
            </a:endParaRPr>
          </a:p>
        </p:txBody>
      </p:sp>
      <p:sp>
        <p:nvSpPr>
          <p:cNvPr id="92" name="Google Shape;92;p13"/>
          <p:cNvSpPr txBox="1"/>
          <p:nvPr/>
        </p:nvSpPr>
        <p:spPr>
          <a:xfrm>
            <a:off x="6797700" y="3104950"/>
            <a:ext cx="1356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Shelby Neal</a:t>
            </a:r>
            <a:endParaRPr>
              <a:latin typeface="Lato"/>
              <a:ea typeface="Lato"/>
              <a:cs typeface="Lato"/>
              <a:sym typeface="Lato"/>
            </a:endParaRPr>
          </a:p>
        </p:txBody>
      </p:sp>
      <p:sp>
        <p:nvSpPr>
          <p:cNvPr id="93" name="Google Shape;93;p13"/>
          <p:cNvSpPr txBox="1"/>
          <p:nvPr/>
        </p:nvSpPr>
        <p:spPr>
          <a:xfrm>
            <a:off x="551350" y="3505150"/>
            <a:ext cx="12369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Lato"/>
                <a:ea typeface="Lato"/>
                <a:cs typeface="Lato"/>
                <a:sym typeface="Lato"/>
              </a:rPr>
              <a:t>Dataset </a:t>
            </a:r>
            <a:r>
              <a:rPr lang="en" sz="1000">
                <a:latin typeface="Lato"/>
                <a:ea typeface="Lato"/>
                <a:cs typeface="Lato"/>
                <a:sym typeface="Lato"/>
              </a:rPr>
              <a:t>Creation</a:t>
            </a:r>
            <a:r>
              <a:rPr lang="en" sz="1000">
                <a:latin typeface="Lato"/>
                <a:ea typeface="Lato"/>
                <a:cs typeface="Lato"/>
                <a:sym typeface="Lato"/>
              </a:rPr>
              <a:t>,</a:t>
            </a:r>
            <a:endParaRPr sz="1000">
              <a:latin typeface="Lato"/>
              <a:ea typeface="Lato"/>
              <a:cs typeface="Lato"/>
              <a:sym typeface="Lato"/>
            </a:endParaRPr>
          </a:p>
          <a:p>
            <a:pPr indent="0" lvl="0" marL="0" rtl="0" algn="ctr">
              <a:spcBef>
                <a:spcPts val="0"/>
              </a:spcBef>
              <a:spcAft>
                <a:spcPts val="0"/>
              </a:spcAft>
              <a:buNone/>
            </a:pPr>
            <a:r>
              <a:rPr lang="en" sz="1000">
                <a:latin typeface="Lato"/>
                <a:ea typeface="Lato"/>
                <a:cs typeface="Lato"/>
                <a:sym typeface="Lato"/>
              </a:rPr>
              <a:t>Main Contact</a:t>
            </a:r>
            <a:endParaRPr sz="1000">
              <a:latin typeface="Lato"/>
              <a:ea typeface="Lato"/>
              <a:cs typeface="Lato"/>
              <a:sym typeface="Lato"/>
            </a:endParaRPr>
          </a:p>
        </p:txBody>
      </p:sp>
      <p:sp>
        <p:nvSpPr>
          <p:cNvPr id="94" name="Google Shape;94;p13"/>
          <p:cNvSpPr txBox="1"/>
          <p:nvPr/>
        </p:nvSpPr>
        <p:spPr>
          <a:xfrm>
            <a:off x="2042175" y="3505150"/>
            <a:ext cx="12369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Lato"/>
                <a:ea typeface="Lato"/>
                <a:cs typeface="Lato"/>
                <a:sym typeface="Lato"/>
              </a:rPr>
              <a:t>Dataset Creation,</a:t>
            </a:r>
            <a:endParaRPr sz="1000">
              <a:latin typeface="Lato"/>
              <a:ea typeface="Lato"/>
              <a:cs typeface="Lato"/>
              <a:sym typeface="Lato"/>
            </a:endParaRPr>
          </a:p>
          <a:p>
            <a:pPr indent="0" lvl="0" marL="0" rtl="0" algn="ctr">
              <a:spcBef>
                <a:spcPts val="0"/>
              </a:spcBef>
              <a:spcAft>
                <a:spcPts val="0"/>
              </a:spcAft>
              <a:buNone/>
            </a:pPr>
            <a:r>
              <a:rPr lang="en" sz="1000">
                <a:latin typeface="Lato"/>
                <a:ea typeface="Lato"/>
                <a:cs typeface="Lato"/>
                <a:sym typeface="Lato"/>
              </a:rPr>
              <a:t>Documentation</a:t>
            </a:r>
            <a:endParaRPr sz="1000">
              <a:latin typeface="Lato"/>
              <a:ea typeface="Lato"/>
              <a:cs typeface="Lato"/>
              <a:sym typeface="Lato"/>
            </a:endParaRPr>
          </a:p>
        </p:txBody>
      </p:sp>
      <p:sp>
        <p:nvSpPr>
          <p:cNvPr id="95" name="Google Shape;95;p13"/>
          <p:cNvSpPr txBox="1"/>
          <p:nvPr/>
        </p:nvSpPr>
        <p:spPr>
          <a:xfrm>
            <a:off x="3533000" y="3505150"/>
            <a:ext cx="11535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Lato"/>
                <a:ea typeface="Lato"/>
                <a:cs typeface="Lato"/>
                <a:sym typeface="Lato"/>
              </a:rPr>
              <a:t>Pipeline Model development</a:t>
            </a:r>
            <a:endParaRPr sz="1000">
              <a:latin typeface="Lato"/>
              <a:ea typeface="Lato"/>
              <a:cs typeface="Lato"/>
              <a:sym typeface="Lato"/>
            </a:endParaRPr>
          </a:p>
          <a:p>
            <a:pPr indent="0" lvl="0" marL="0" rtl="0" algn="ctr">
              <a:spcBef>
                <a:spcPts val="0"/>
              </a:spcBef>
              <a:spcAft>
                <a:spcPts val="0"/>
              </a:spcAft>
              <a:buNone/>
            </a:pPr>
            <a:r>
              <a:t/>
            </a:r>
            <a:endParaRPr sz="1200">
              <a:latin typeface="Lato"/>
              <a:ea typeface="Lato"/>
              <a:cs typeface="Lato"/>
              <a:sym typeface="Lato"/>
            </a:endParaRPr>
          </a:p>
        </p:txBody>
      </p:sp>
      <p:sp>
        <p:nvSpPr>
          <p:cNvPr id="96" name="Google Shape;96;p13"/>
          <p:cNvSpPr txBox="1"/>
          <p:nvPr/>
        </p:nvSpPr>
        <p:spPr>
          <a:xfrm>
            <a:off x="5143575" y="3505150"/>
            <a:ext cx="12369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Lato"/>
                <a:ea typeface="Lato"/>
                <a:cs typeface="Lato"/>
                <a:sym typeface="Lato"/>
              </a:rPr>
              <a:t>Dataset Creation,</a:t>
            </a:r>
            <a:endParaRPr sz="1000">
              <a:latin typeface="Lato"/>
              <a:ea typeface="Lato"/>
              <a:cs typeface="Lato"/>
              <a:sym typeface="Lato"/>
            </a:endParaRPr>
          </a:p>
          <a:p>
            <a:pPr indent="0" lvl="0" marL="0" rtl="0" algn="ctr">
              <a:spcBef>
                <a:spcPts val="0"/>
              </a:spcBef>
              <a:spcAft>
                <a:spcPts val="0"/>
              </a:spcAft>
              <a:buNone/>
            </a:pPr>
            <a:r>
              <a:rPr lang="en" sz="1000">
                <a:latin typeface="Lato"/>
                <a:ea typeface="Lato"/>
                <a:cs typeface="Lato"/>
                <a:sym typeface="Lato"/>
              </a:rPr>
              <a:t>Documentation</a:t>
            </a:r>
            <a:endParaRPr sz="1000">
              <a:latin typeface="Lato"/>
              <a:ea typeface="Lato"/>
              <a:cs typeface="Lato"/>
              <a:sym typeface="Lato"/>
            </a:endParaRPr>
          </a:p>
          <a:p>
            <a:pPr indent="0" lvl="0" marL="0" rtl="0" algn="ctr">
              <a:spcBef>
                <a:spcPts val="0"/>
              </a:spcBef>
              <a:spcAft>
                <a:spcPts val="0"/>
              </a:spcAft>
              <a:buNone/>
            </a:pPr>
            <a:r>
              <a:t/>
            </a:r>
            <a:endParaRPr sz="1200">
              <a:latin typeface="Lato"/>
              <a:ea typeface="Lato"/>
              <a:cs typeface="Lato"/>
              <a:sym typeface="Lato"/>
            </a:endParaRPr>
          </a:p>
        </p:txBody>
      </p:sp>
      <p:sp>
        <p:nvSpPr>
          <p:cNvPr id="97" name="Google Shape;97;p13"/>
          <p:cNvSpPr txBox="1"/>
          <p:nvPr/>
        </p:nvSpPr>
        <p:spPr>
          <a:xfrm>
            <a:off x="6703225" y="3505150"/>
            <a:ext cx="12879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latin typeface="Lato"/>
                <a:ea typeface="Lato"/>
                <a:cs typeface="Lato"/>
                <a:sym typeface="Lato"/>
              </a:rPr>
              <a:t>Assistating</a:t>
            </a:r>
            <a:r>
              <a:rPr lang="en" sz="1000">
                <a:latin typeface="Lato"/>
                <a:ea typeface="Lato"/>
                <a:cs typeface="Lato"/>
                <a:sym typeface="Lato"/>
              </a:rPr>
              <a:t> Pipeline Development, Evaluation</a:t>
            </a:r>
            <a:endParaRPr sz="1000">
              <a:latin typeface="Lato"/>
              <a:ea typeface="Lato"/>
              <a:cs typeface="Lato"/>
              <a:sym typeface="Lato"/>
            </a:endParaRPr>
          </a:p>
          <a:p>
            <a:pPr indent="0" lvl="0" marL="0" rtl="0" algn="ctr">
              <a:spcBef>
                <a:spcPts val="0"/>
              </a:spcBef>
              <a:spcAft>
                <a:spcPts val="0"/>
              </a:spcAft>
              <a:buNone/>
            </a:pPr>
            <a:r>
              <a:t/>
            </a:r>
            <a:endParaRPr sz="1200">
              <a:latin typeface="Lato"/>
              <a:ea typeface="Lato"/>
              <a:cs typeface="Lato"/>
              <a:sym typeface="Lato"/>
            </a:endParaRPr>
          </a:p>
        </p:txBody>
      </p:sp>
      <p:sp>
        <p:nvSpPr>
          <p:cNvPr id="98" name="Google Shape;98;p13"/>
          <p:cNvSpPr txBox="1"/>
          <p:nvPr/>
        </p:nvSpPr>
        <p:spPr>
          <a:xfrm>
            <a:off x="551350" y="4336450"/>
            <a:ext cx="1824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Client: Aman Ahuja</a:t>
            </a:r>
            <a:endParaRPr>
              <a:latin typeface="Lato"/>
              <a:ea typeface="Lato"/>
              <a:cs typeface="Lato"/>
              <a:sym typeface="La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Object Detection Model</a:t>
            </a:r>
            <a:endParaRPr/>
          </a:p>
        </p:txBody>
      </p:sp>
      <p:sp>
        <p:nvSpPr>
          <p:cNvPr id="219" name="Google Shape;219;p22"/>
          <p:cNvSpPr txBox="1"/>
          <p:nvPr>
            <p:ph idx="1" type="body"/>
          </p:nvPr>
        </p:nvSpPr>
        <p:spPr>
          <a:xfrm>
            <a:off x="332100" y="2072150"/>
            <a:ext cx="4239900" cy="2535000"/>
          </a:xfrm>
          <a:prstGeom prst="rect">
            <a:avLst/>
          </a:prstGeom>
        </p:spPr>
        <p:txBody>
          <a:bodyPr anchorCtr="0" anchor="t" bIns="91425" lIns="91425" spcFirstLastPara="1" rIns="91425" wrap="square" tIns="91425">
            <a:noAutofit/>
          </a:bodyPr>
          <a:lstStyle/>
          <a:p>
            <a:pPr indent="-331462" lvl="0" marL="457200" rtl="0" algn="l">
              <a:spcBef>
                <a:spcPts val="0"/>
              </a:spcBef>
              <a:spcAft>
                <a:spcPts val="0"/>
              </a:spcAft>
              <a:buClr>
                <a:schemeClr val="dk2"/>
              </a:buClr>
              <a:buSzPts val="1620"/>
              <a:buChar char="●"/>
            </a:pPr>
            <a:r>
              <a:rPr lang="en" sz="1619">
                <a:solidFill>
                  <a:schemeClr val="dk2"/>
                </a:solidFill>
              </a:rPr>
              <a:t>Detectron2</a:t>
            </a:r>
            <a:endParaRPr sz="1619">
              <a:solidFill>
                <a:schemeClr val="dk2"/>
              </a:solidFill>
            </a:endParaRPr>
          </a:p>
          <a:p>
            <a:pPr indent="-331462" lvl="1" marL="914400" rtl="0" algn="l">
              <a:spcBef>
                <a:spcPts val="0"/>
              </a:spcBef>
              <a:spcAft>
                <a:spcPts val="0"/>
              </a:spcAft>
              <a:buClr>
                <a:schemeClr val="dk2"/>
              </a:buClr>
              <a:buSzPts val="1620"/>
              <a:buChar char="○"/>
            </a:pPr>
            <a:r>
              <a:rPr lang="en" sz="1619">
                <a:solidFill>
                  <a:schemeClr val="dk2"/>
                </a:solidFill>
              </a:rPr>
              <a:t>Neural network (</a:t>
            </a:r>
            <a:r>
              <a:rPr i="1" lang="en" sz="1619">
                <a:solidFill>
                  <a:schemeClr val="dk2"/>
                </a:solidFill>
              </a:rPr>
              <a:t>B</a:t>
            </a:r>
            <a:r>
              <a:rPr i="1" lang="en" sz="1619">
                <a:solidFill>
                  <a:schemeClr val="dk2"/>
                </a:solidFill>
              </a:rPr>
              <a:t>ase - RCNN- FPN Model</a:t>
            </a:r>
            <a:r>
              <a:rPr lang="en" sz="1619">
                <a:solidFill>
                  <a:schemeClr val="dk2"/>
                </a:solidFill>
              </a:rPr>
              <a:t>)</a:t>
            </a:r>
            <a:r>
              <a:rPr lang="en" sz="1619">
                <a:solidFill>
                  <a:schemeClr val="dk2"/>
                </a:solidFill>
              </a:rPr>
              <a:t> </a:t>
            </a:r>
            <a:endParaRPr sz="1619">
              <a:solidFill>
                <a:schemeClr val="dk2"/>
              </a:solidFill>
            </a:endParaRPr>
          </a:p>
          <a:p>
            <a:pPr indent="-331462" lvl="0" marL="457200" rtl="0" algn="l">
              <a:spcBef>
                <a:spcPts val="0"/>
              </a:spcBef>
              <a:spcAft>
                <a:spcPts val="0"/>
              </a:spcAft>
              <a:buClr>
                <a:schemeClr val="dk2"/>
              </a:buClr>
              <a:buSzPts val="1620"/>
              <a:buChar char="●"/>
            </a:pPr>
            <a:r>
              <a:rPr lang="en" sz="1619">
                <a:solidFill>
                  <a:schemeClr val="dk2"/>
                </a:solidFill>
              </a:rPr>
              <a:t>Evaluation</a:t>
            </a:r>
            <a:endParaRPr sz="1619">
              <a:solidFill>
                <a:schemeClr val="dk2"/>
              </a:solidFill>
            </a:endParaRPr>
          </a:p>
          <a:p>
            <a:pPr indent="-331462" lvl="1" marL="914400" rtl="0" algn="l">
              <a:spcBef>
                <a:spcPts val="0"/>
              </a:spcBef>
              <a:spcAft>
                <a:spcPts val="0"/>
              </a:spcAft>
              <a:buClr>
                <a:schemeClr val="dk2"/>
              </a:buClr>
              <a:buSzPts val="1620"/>
              <a:buChar char="○"/>
            </a:pPr>
            <a:r>
              <a:rPr lang="en" sz="1619">
                <a:solidFill>
                  <a:schemeClr val="dk2"/>
                </a:solidFill>
              </a:rPr>
              <a:t>COCO evaluator (Common Objects in Context)</a:t>
            </a:r>
            <a:endParaRPr sz="1619">
              <a:solidFill>
                <a:schemeClr val="dk2"/>
              </a:solidFill>
            </a:endParaRPr>
          </a:p>
          <a:p>
            <a:pPr indent="-331462" lvl="0" marL="457200" rtl="0" algn="l">
              <a:spcBef>
                <a:spcPts val="0"/>
              </a:spcBef>
              <a:spcAft>
                <a:spcPts val="0"/>
              </a:spcAft>
              <a:buClr>
                <a:schemeClr val="dk2"/>
              </a:buClr>
              <a:buSzPts val="1620"/>
              <a:buChar char="●"/>
            </a:pPr>
            <a:r>
              <a:rPr lang="en" sz="1619">
                <a:solidFill>
                  <a:schemeClr val="dk2"/>
                </a:solidFill>
              </a:rPr>
              <a:t>Train environment</a:t>
            </a:r>
            <a:endParaRPr sz="1619">
              <a:solidFill>
                <a:schemeClr val="dk2"/>
              </a:solidFill>
            </a:endParaRPr>
          </a:p>
          <a:p>
            <a:pPr indent="-331462" lvl="1" marL="914400" rtl="0" algn="l">
              <a:spcBef>
                <a:spcPts val="0"/>
              </a:spcBef>
              <a:spcAft>
                <a:spcPts val="0"/>
              </a:spcAft>
              <a:buClr>
                <a:schemeClr val="dk2"/>
              </a:buClr>
              <a:buSzPts val="1620"/>
              <a:buChar char="○"/>
            </a:pPr>
            <a:r>
              <a:rPr lang="en" sz="1619">
                <a:solidFill>
                  <a:schemeClr val="dk2"/>
                </a:solidFill>
              </a:rPr>
              <a:t>CUDA-enabled server (runs on private GPU)</a:t>
            </a:r>
            <a:endParaRPr/>
          </a:p>
          <a:p>
            <a:pPr indent="0" lvl="0" marL="0" rtl="0" algn="l">
              <a:spcBef>
                <a:spcPts val="1200"/>
              </a:spcBef>
              <a:spcAft>
                <a:spcPts val="1200"/>
              </a:spcAft>
              <a:buNone/>
            </a:pPr>
            <a:r>
              <a:t/>
            </a:r>
            <a:endParaRPr/>
          </a:p>
        </p:txBody>
      </p:sp>
      <p:pic>
        <p:nvPicPr>
          <p:cNvPr id="220" name="Google Shape;220;p22"/>
          <p:cNvPicPr preferRelativeResize="0"/>
          <p:nvPr/>
        </p:nvPicPr>
        <p:blipFill>
          <a:blip r:embed="rId3">
            <a:alphaModFix/>
          </a:blip>
          <a:stretch>
            <a:fillRect/>
          </a:stretch>
        </p:blipFill>
        <p:spPr>
          <a:xfrm>
            <a:off x="5409625" y="557250"/>
            <a:ext cx="3594249" cy="4502700"/>
          </a:xfrm>
          <a:prstGeom prst="rect">
            <a:avLst/>
          </a:prstGeom>
          <a:noFill/>
          <a:ln>
            <a:noFill/>
          </a:ln>
        </p:spPr>
      </p:pic>
      <p:sp>
        <p:nvSpPr>
          <p:cNvPr id="221" name="Google Shape;221;p22"/>
          <p:cNvSpPr txBox="1"/>
          <p:nvPr/>
        </p:nvSpPr>
        <p:spPr>
          <a:xfrm>
            <a:off x="4719375" y="1703275"/>
            <a:ext cx="619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table</a:t>
            </a:r>
            <a:endParaRPr>
              <a:latin typeface="Lato"/>
              <a:ea typeface="Lato"/>
              <a:cs typeface="Lato"/>
              <a:sym typeface="Lato"/>
            </a:endParaRPr>
          </a:p>
        </p:txBody>
      </p:sp>
      <p:sp>
        <p:nvSpPr>
          <p:cNvPr id="222" name="Google Shape;222;p22"/>
          <p:cNvSpPr txBox="1"/>
          <p:nvPr/>
        </p:nvSpPr>
        <p:spPr>
          <a:xfrm>
            <a:off x="4790125" y="3484900"/>
            <a:ext cx="979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paragraph</a:t>
            </a:r>
            <a:endParaRPr>
              <a:latin typeface="Lato"/>
              <a:ea typeface="Lato"/>
              <a:cs typeface="Lato"/>
              <a:sym typeface="Lato"/>
            </a:endParaRPr>
          </a:p>
        </p:txBody>
      </p:sp>
      <p:sp>
        <p:nvSpPr>
          <p:cNvPr id="223" name="Google Shape;223;p22"/>
          <p:cNvSpPr txBox="1"/>
          <p:nvPr/>
        </p:nvSpPr>
        <p:spPr>
          <a:xfrm>
            <a:off x="4719375" y="1200225"/>
            <a:ext cx="1302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t</a:t>
            </a:r>
            <a:r>
              <a:rPr lang="en">
                <a:latin typeface="Lato"/>
                <a:ea typeface="Lato"/>
                <a:cs typeface="Lato"/>
                <a:sym typeface="Lato"/>
              </a:rPr>
              <a:t>able caption</a:t>
            </a:r>
            <a:endParaRPr>
              <a:latin typeface="Lato"/>
              <a:ea typeface="Lato"/>
              <a:cs typeface="Lato"/>
              <a:sym typeface="Lato"/>
            </a:endParaRPr>
          </a:p>
        </p:txBody>
      </p:sp>
      <p:cxnSp>
        <p:nvCxnSpPr>
          <p:cNvPr id="224" name="Google Shape;224;p22"/>
          <p:cNvCxnSpPr>
            <a:stCxn id="223" idx="3"/>
            <a:endCxn id="223" idx="3"/>
          </p:cNvCxnSpPr>
          <p:nvPr/>
        </p:nvCxnSpPr>
        <p:spPr>
          <a:xfrm>
            <a:off x="6021975" y="1400325"/>
            <a:ext cx="0" cy="0"/>
          </a:xfrm>
          <a:prstGeom prst="straightConnector1">
            <a:avLst/>
          </a:prstGeom>
          <a:noFill/>
          <a:ln cap="flat" cmpd="sng" w="9525">
            <a:solidFill>
              <a:schemeClr val="dk2"/>
            </a:solidFill>
            <a:prstDash val="solid"/>
            <a:round/>
            <a:headEnd len="med" w="med" type="none"/>
            <a:tailEnd len="med" w="med" type="none"/>
          </a:ln>
        </p:spPr>
      </p:cxnSp>
      <p:cxnSp>
        <p:nvCxnSpPr>
          <p:cNvPr id="225" name="Google Shape;225;p22"/>
          <p:cNvCxnSpPr/>
          <p:nvPr/>
        </p:nvCxnSpPr>
        <p:spPr>
          <a:xfrm>
            <a:off x="5863875" y="1400325"/>
            <a:ext cx="316500" cy="0"/>
          </a:xfrm>
          <a:prstGeom prst="straightConnector1">
            <a:avLst/>
          </a:prstGeom>
          <a:noFill/>
          <a:ln cap="flat" cmpd="sng" w="9525">
            <a:solidFill>
              <a:schemeClr val="dk2"/>
            </a:solidFill>
            <a:prstDash val="solid"/>
            <a:round/>
            <a:headEnd len="med" w="med" type="none"/>
            <a:tailEnd len="med" w="med" type="triangle"/>
          </a:ln>
        </p:spPr>
      </p:cxnSp>
      <p:cxnSp>
        <p:nvCxnSpPr>
          <p:cNvPr id="226" name="Google Shape;226;p22"/>
          <p:cNvCxnSpPr/>
          <p:nvPr/>
        </p:nvCxnSpPr>
        <p:spPr>
          <a:xfrm flipH="1" rot="10800000">
            <a:off x="5338875" y="1898575"/>
            <a:ext cx="545100" cy="4800"/>
          </a:xfrm>
          <a:prstGeom prst="straightConnector1">
            <a:avLst/>
          </a:prstGeom>
          <a:noFill/>
          <a:ln cap="flat" cmpd="sng" w="9525">
            <a:solidFill>
              <a:schemeClr val="dk2"/>
            </a:solidFill>
            <a:prstDash val="solid"/>
            <a:round/>
            <a:headEnd len="med" w="med" type="none"/>
            <a:tailEnd len="med" w="med" type="triangle"/>
          </a:ln>
        </p:spPr>
      </p:cxnSp>
      <p:cxnSp>
        <p:nvCxnSpPr>
          <p:cNvPr id="227" name="Google Shape;227;p22"/>
          <p:cNvCxnSpPr/>
          <p:nvPr/>
        </p:nvCxnSpPr>
        <p:spPr>
          <a:xfrm>
            <a:off x="5705775" y="3685000"/>
            <a:ext cx="205200" cy="42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23"/>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Evaluated Metrics</a:t>
            </a:r>
            <a:endParaRPr/>
          </a:p>
        </p:txBody>
      </p:sp>
      <p:sp>
        <p:nvSpPr>
          <p:cNvPr id="233" name="Google Shape;233;p23"/>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000000"/>
              </a:buClr>
              <a:buSzPts val="1600"/>
              <a:buFont typeface="Arial"/>
              <a:buChar char="●"/>
            </a:pPr>
            <a:r>
              <a:rPr lang="en" sz="1600">
                <a:solidFill>
                  <a:srgbClr val="000000"/>
                </a:solidFill>
                <a:highlight>
                  <a:srgbClr val="FFFFFF"/>
                </a:highlight>
                <a:latin typeface="Arial"/>
                <a:ea typeface="Arial"/>
                <a:cs typeface="Arial"/>
                <a:sym typeface="Arial"/>
              </a:rPr>
              <a:t>Average Precision (AP):</a:t>
            </a:r>
            <a:endParaRPr sz="1600">
              <a:solidFill>
                <a:srgbClr val="000000"/>
              </a:solidFill>
              <a:highlight>
                <a:srgbClr val="FFFFFF"/>
              </a:highlight>
              <a:latin typeface="Arial"/>
              <a:ea typeface="Arial"/>
              <a:cs typeface="Arial"/>
              <a:sym typeface="Arial"/>
            </a:endParaRPr>
          </a:p>
          <a:p>
            <a:pPr indent="-330200" lvl="1" marL="914400" rtl="0" algn="l">
              <a:spcBef>
                <a:spcPts val="0"/>
              </a:spcBef>
              <a:spcAft>
                <a:spcPts val="0"/>
              </a:spcAft>
              <a:buClr>
                <a:srgbClr val="000000"/>
              </a:buClr>
              <a:buSzPts val="1600"/>
              <a:buFont typeface="Arial"/>
              <a:buChar char="○"/>
            </a:pPr>
            <a:r>
              <a:rPr lang="en" sz="1600">
                <a:solidFill>
                  <a:srgbClr val="000000"/>
                </a:solidFill>
                <a:highlight>
                  <a:srgbClr val="FFFFFF"/>
                </a:highlight>
                <a:latin typeface="Arial"/>
                <a:ea typeface="Arial"/>
                <a:cs typeface="Arial"/>
                <a:sym typeface="Arial"/>
              </a:rPr>
              <a:t>AP - Percentage AP at IoU = 0.50:0.05:0.95 (primary challenge metric)</a:t>
            </a:r>
            <a:endParaRPr sz="1600">
              <a:solidFill>
                <a:srgbClr val="000000"/>
              </a:solidFill>
              <a:highlight>
                <a:srgbClr val="FFFFFF"/>
              </a:highlight>
              <a:latin typeface="Arial"/>
              <a:ea typeface="Arial"/>
              <a:cs typeface="Arial"/>
              <a:sym typeface="Arial"/>
            </a:endParaRPr>
          </a:p>
          <a:p>
            <a:pPr indent="-330200" lvl="1" marL="914400" rtl="0" algn="l">
              <a:spcBef>
                <a:spcPts val="0"/>
              </a:spcBef>
              <a:spcAft>
                <a:spcPts val="0"/>
              </a:spcAft>
              <a:buClr>
                <a:srgbClr val="000000"/>
              </a:buClr>
              <a:buSzPts val="1600"/>
              <a:buFont typeface="Arial"/>
              <a:buChar char="○"/>
            </a:pPr>
            <a:r>
              <a:rPr lang="en" sz="1600">
                <a:solidFill>
                  <a:srgbClr val="000000"/>
                </a:solidFill>
                <a:highlight>
                  <a:srgbClr val="FFFFFF"/>
                </a:highlight>
                <a:latin typeface="Arial"/>
                <a:ea typeface="Arial"/>
                <a:cs typeface="Arial"/>
                <a:sym typeface="Arial"/>
              </a:rPr>
              <a:t>AP50 - Percentage AP at IoU = 0.50 (PASCAL VOC metric)</a:t>
            </a:r>
            <a:endParaRPr sz="1600">
              <a:solidFill>
                <a:srgbClr val="000000"/>
              </a:solidFill>
              <a:highlight>
                <a:srgbClr val="FFFFFF"/>
              </a:highlight>
              <a:latin typeface="Arial"/>
              <a:ea typeface="Arial"/>
              <a:cs typeface="Arial"/>
              <a:sym typeface="Arial"/>
            </a:endParaRPr>
          </a:p>
          <a:p>
            <a:pPr indent="-330200" lvl="1" marL="914400" rtl="0" algn="l">
              <a:spcBef>
                <a:spcPts val="0"/>
              </a:spcBef>
              <a:spcAft>
                <a:spcPts val="0"/>
              </a:spcAft>
              <a:buClr>
                <a:srgbClr val="000000"/>
              </a:buClr>
              <a:buSzPts val="1600"/>
              <a:buFont typeface="Arial"/>
              <a:buChar char="○"/>
            </a:pPr>
            <a:r>
              <a:rPr lang="en" sz="1600">
                <a:solidFill>
                  <a:srgbClr val="000000"/>
                </a:solidFill>
                <a:highlight>
                  <a:srgbClr val="FFFFFF"/>
                </a:highlight>
                <a:latin typeface="Arial"/>
                <a:ea typeface="Arial"/>
                <a:cs typeface="Arial"/>
                <a:sym typeface="Arial"/>
              </a:rPr>
              <a:t>AP75 - Percentage AP at IoU = 0.75 (strict metric)</a:t>
            </a:r>
            <a:endParaRPr sz="1600">
              <a:solidFill>
                <a:srgbClr val="000000"/>
              </a:solidFill>
              <a:highlight>
                <a:srgbClr val="FFFFFF"/>
              </a:highlight>
              <a:latin typeface="Arial"/>
              <a:ea typeface="Arial"/>
              <a:cs typeface="Arial"/>
              <a:sym typeface="Arial"/>
            </a:endParaRPr>
          </a:p>
          <a:p>
            <a:pPr indent="-330200" lvl="0" marL="457200" rtl="0" algn="l">
              <a:spcBef>
                <a:spcPts val="0"/>
              </a:spcBef>
              <a:spcAft>
                <a:spcPts val="0"/>
              </a:spcAft>
              <a:buClr>
                <a:srgbClr val="000000"/>
              </a:buClr>
              <a:buSzPts val="1600"/>
              <a:buFont typeface="Arial"/>
              <a:buChar char="●"/>
            </a:pPr>
            <a:r>
              <a:rPr lang="en" sz="1600">
                <a:solidFill>
                  <a:srgbClr val="000000"/>
                </a:solidFill>
                <a:highlight>
                  <a:srgbClr val="FFFFFF"/>
                </a:highlight>
                <a:latin typeface="Arial"/>
                <a:ea typeface="Arial"/>
                <a:cs typeface="Arial"/>
                <a:sym typeface="Arial"/>
              </a:rPr>
              <a:t>AP Across Scales:</a:t>
            </a:r>
            <a:endParaRPr sz="1600">
              <a:solidFill>
                <a:srgbClr val="000000"/>
              </a:solidFill>
              <a:highlight>
                <a:srgbClr val="FFFFFF"/>
              </a:highlight>
              <a:latin typeface="Arial"/>
              <a:ea typeface="Arial"/>
              <a:cs typeface="Arial"/>
              <a:sym typeface="Arial"/>
            </a:endParaRPr>
          </a:p>
          <a:p>
            <a:pPr indent="-330200" lvl="1" marL="914400" rtl="0" algn="l">
              <a:spcBef>
                <a:spcPts val="0"/>
              </a:spcBef>
              <a:spcAft>
                <a:spcPts val="0"/>
              </a:spcAft>
              <a:buClr>
                <a:srgbClr val="000000"/>
              </a:buClr>
              <a:buSzPts val="1600"/>
              <a:buFont typeface="Arial"/>
              <a:buChar char="○"/>
            </a:pPr>
            <a:r>
              <a:rPr lang="en" sz="1600">
                <a:solidFill>
                  <a:srgbClr val="000000"/>
                </a:solidFill>
                <a:highlight>
                  <a:srgbClr val="FFFFFF"/>
                </a:highlight>
                <a:latin typeface="Arial"/>
                <a:ea typeface="Arial"/>
                <a:cs typeface="Arial"/>
                <a:sym typeface="Arial"/>
              </a:rPr>
              <a:t>APs - Percentage AP for small objects: area &lt; 32^2</a:t>
            </a:r>
            <a:endParaRPr sz="1600">
              <a:solidFill>
                <a:srgbClr val="000000"/>
              </a:solidFill>
              <a:highlight>
                <a:srgbClr val="FFFFFF"/>
              </a:highlight>
              <a:latin typeface="Arial"/>
              <a:ea typeface="Arial"/>
              <a:cs typeface="Arial"/>
              <a:sym typeface="Arial"/>
            </a:endParaRPr>
          </a:p>
          <a:p>
            <a:pPr indent="-330200" lvl="1" marL="914400" rtl="0" algn="l">
              <a:spcBef>
                <a:spcPts val="0"/>
              </a:spcBef>
              <a:spcAft>
                <a:spcPts val="0"/>
              </a:spcAft>
              <a:buClr>
                <a:srgbClr val="000000"/>
              </a:buClr>
              <a:buSzPts val="1600"/>
              <a:buFont typeface="Arial"/>
              <a:buChar char="○"/>
            </a:pPr>
            <a:r>
              <a:rPr lang="en" sz="1600">
                <a:solidFill>
                  <a:srgbClr val="000000"/>
                </a:solidFill>
                <a:highlight>
                  <a:srgbClr val="FFFFFF"/>
                </a:highlight>
                <a:latin typeface="Arial"/>
                <a:ea typeface="Arial"/>
                <a:cs typeface="Arial"/>
                <a:sym typeface="Arial"/>
              </a:rPr>
              <a:t>APm - Percentage AP for medium objects: 32^2 &lt; area &lt; 96^2</a:t>
            </a:r>
            <a:endParaRPr sz="1600">
              <a:solidFill>
                <a:srgbClr val="000000"/>
              </a:solidFill>
              <a:highlight>
                <a:srgbClr val="FFFFFF"/>
              </a:highlight>
              <a:latin typeface="Arial"/>
              <a:ea typeface="Arial"/>
              <a:cs typeface="Arial"/>
              <a:sym typeface="Arial"/>
            </a:endParaRPr>
          </a:p>
          <a:p>
            <a:pPr indent="-330200" lvl="1" marL="914400" rtl="0" algn="l">
              <a:spcBef>
                <a:spcPts val="0"/>
              </a:spcBef>
              <a:spcAft>
                <a:spcPts val="0"/>
              </a:spcAft>
              <a:buClr>
                <a:srgbClr val="000000"/>
              </a:buClr>
              <a:buSzPts val="1600"/>
              <a:buFont typeface="Arial"/>
              <a:buChar char="○"/>
            </a:pPr>
            <a:r>
              <a:rPr lang="en" sz="1600">
                <a:solidFill>
                  <a:srgbClr val="000000"/>
                </a:solidFill>
                <a:highlight>
                  <a:srgbClr val="FFFFFF"/>
                </a:highlight>
                <a:latin typeface="Arial"/>
                <a:ea typeface="Arial"/>
                <a:cs typeface="Arial"/>
                <a:sym typeface="Arial"/>
              </a:rPr>
              <a:t>APl - Percentage AP for large objects: area &gt; 96^2</a:t>
            </a:r>
            <a:endParaRPr sz="17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24"/>
          <p:cNvSpPr txBox="1"/>
          <p:nvPr>
            <p:ph type="title"/>
          </p:nvPr>
        </p:nvSpPr>
        <p:spPr>
          <a:xfrm>
            <a:off x="779600" y="54442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Results with Scanned ETDs</a:t>
            </a:r>
            <a:endParaRPr/>
          </a:p>
        </p:txBody>
      </p:sp>
      <p:sp>
        <p:nvSpPr>
          <p:cNvPr id="239" name="Google Shape;239;p24"/>
          <p:cNvSpPr txBox="1"/>
          <p:nvPr>
            <p:ph idx="1" type="body"/>
          </p:nvPr>
        </p:nvSpPr>
        <p:spPr>
          <a:xfrm>
            <a:off x="6097450" y="1794150"/>
            <a:ext cx="2707500" cy="15552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Clr>
                <a:schemeClr val="dk2"/>
              </a:buClr>
              <a:buSzPts val="1300"/>
              <a:buChar char="●"/>
            </a:pPr>
            <a:r>
              <a:rPr lang="en">
                <a:solidFill>
                  <a:schemeClr val="dk2"/>
                </a:solidFill>
              </a:rPr>
              <a:t>AP ~ 24</a:t>
            </a:r>
            <a:endParaRPr>
              <a:solidFill>
                <a:schemeClr val="dk2"/>
              </a:solidFill>
            </a:endParaRPr>
          </a:p>
          <a:p>
            <a:pPr indent="-311150" lvl="0" marL="457200" rtl="0" algn="l">
              <a:spcBef>
                <a:spcPts val="0"/>
              </a:spcBef>
              <a:spcAft>
                <a:spcPts val="0"/>
              </a:spcAft>
              <a:buClr>
                <a:schemeClr val="dk2"/>
              </a:buClr>
              <a:buSzPts val="1300"/>
              <a:buChar char="●"/>
            </a:pPr>
            <a:r>
              <a:rPr lang="en">
                <a:solidFill>
                  <a:schemeClr val="dk2"/>
                </a:solidFill>
              </a:rPr>
              <a:t>Repeat Factor Sampling</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Model weakened</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Captions improved</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Found list-of-content-text</a:t>
            </a:r>
            <a:endParaRPr>
              <a:solidFill>
                <a:schemeClr val="dk2"/>
              </a:solidFill>
            </a:endParaRPr>
          </a:p>
          <a:p>
            <a:pPr indent="-311150" lvl="0" marL="457200" rtl="0" algn="l">
              <a:spcBef>
                <a:spcPts val="0"/>
              </a:spcBef>
              <a:spcAft>
                <a:spcPts val="0"/>
              </a:spcAft>
              <a:buClr>
                <a:schemeClr val="dk2"/>
              </a:buClr>
              <a:buSzPts val="1300"/>
              <a:buChar char="●"/>
            </a:pPr>
            <a:r>
              <a:rPr lang="en">
                <a:solidFill>
                  <a:schemeClr val="dk2"/>
                </a:solidFill>
              </a:rPr>
              <a:t>2nd Strongest Model</a:t>
            </a:r>
            <a:endParaRPr>
              <a:solidFill>
                <a:schemeClr val="dk2"/>
              </a:solidFill>
            </a:endParaRPr>
          </a:p>
        </p:txBody>
      </p:sp>
      <p:pic>
        <p:nvPicPr>
          <p:cNvPr id="240" name="Google Shape;240;p24"/>
          <p:cNvPicPr preferRelativeResize="0"/>
          <p:nvPr/>
        </p:nvPicPr>
        <p:blipFill>
          <a:blip r:embed="rId3">
            <a:alphaModFix/>
          </a:blip>
          <a:stretch>
            <a:fillRect/>
          </a:stretch>
        </p:blipFill>
        <p:spPr>
          <a:xfrm>
            <a:off x="779600" y="1110900"/>
            <a:ext cx="4857750" cy="1924050"/>
          </a:xfrm>
          <a:prstGeom prst="rect">
            <a:avLst/>
          </a:prstGeom>
          <a:noFill/>
          <a:ln>
            <a:noFill/>
          </a:ln>
        </p:spPr>
      </p:pic>
      <p:pic>
        <p:nvPicPr>
          <p:cNvPr id="241" name="Google Shape;241;p24"/>
          <p:cNvPicPr preferRelativeResize="0"/>
          <p:nvPr/>
        </p:nvPicPr>
        <p:blipFill>
          <a:blip r:embed="rId4">
            <a:alphaModFix/>
          </a:blip>
          <a:stretch>
            <a:fillRect/>
          </a:stretch>
        </p:blipFill>
        <p:spPr>
          <a:xfrm>
            <a:off x="779600" y="978175"/>
            <a:ext cx="5317849" cy="1998650"/>
          </a:xfrm>
          <a:prstGeom prst="rect">
            <a:avLst/>
          </a:prstGeom>
          <a:noFill/>
          <a:ln>
            <a:noFill/>
          </a:ln>
        </p:spPr>
      </p:pic>
      <p:pic>
        <p:nvPicPr>
          <p:cNvPr id="242" name="Google Shape;242;p24"/>
          <p:cNvPicPr preferRelativeResize="0"/>
          <p:nvPr/>
        </p:nvPicPr>
        <p:blipFill>
          <a:blip r:embed="rId5">
            <a:alphaModFix/>
          </a:blip>
          <a:stretch>
            <a:fillRect/>
          </a:stretch>
        </p:blipFill>
        <p:spPr>
          <a:xfrm>
            <a:off x="810300" y="2976825"/>
            <a:ext cx="5256442" cy="20504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5"/>
          <p:cNvSpPr txBox="1"/>
          <p:nvPr>
            <p:ph type="title"/>
          </p:nvPr>
        </p:nvSpPr>
        <p:spPr>
          <a:xfrm>
            <a:off x="727650" y="56462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Results with Digital ETDs</a:t>
            </a:r>
            <a:endParaRPr/>
          </a:p>
        </p:txBody>
      </p:sp>
      <p:sp>
        <p:nvSpPr>
          <p:cNvPr id="248" name="Google Shape;248;p25"/>
          <p:cNvSpPr txBox="1"/>
          <p:nvPr>
            <p:ph idx="1" type="body"/>
          </p:nvPr>
        </p:nvSpPr>
        <p:spPr>
          <a:xfrm>
            <a:off x="5935375" y="2078875"/>
            <a:ext cx="2482800" cy="2261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Clr>
                <a:schemeClr val="dk2"/>
              </a:buClr>
              <a:buSzPts val="1300"/>
              <a:buChar char="●"/>
            </a:pPr>
            <a:r>
              <a:rPr lang="en">
                <a:solidFill>
                  <a:schemeClr val="dk2"/>
                </a:solidFill>
              </a:rPr>
              <a:t>AP ~ 28</a:t>
            </a:r>
            <a:endParaRPr>
              <a:solidFill>
                <a:schemeClr val="dk2"/>
              </a:solidFill>
            </a:endParaRPr>
          </a:p>
          <a:p>
            <a:pPr indent="-311150" lvl="0" marL="457200" rtl="0" algn="l">
              <a:spcBef>
                <a:spcPts val="0"/>
              </a:spcBef>
              <a:spcAft>
                <a:spcPts val="0"/>
              </a:spcAft>
              <a:buClr>
                <a:schemeClr val="dk2"/>
              </a:buClr>
              <a:buSzPts val="1300"/>
              <a:buChar char="●"/>
            </a:pPr>
            <a:r>
              <a:rPr lang="en">
                <a:solidFill>
                  <a:schemeClr val="dk2"/>
                </a:solidFill>
              </a:rPr>
              <a:t>Repeat Factor Sampling</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Model weakened</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Captions improved</a:t>
            </a:r>
            <a:endParaRPr>
              <a:solidFill>
                <a:schemeClr val="dk2"/>
              </a:solidFill>
            </a:endParaRPr>
          </a:p>
          <a:p>
            <a:pPr indent="-311150" lvl="0" marL="457200" rtl="0" algn="l">
              <a:spcBef>
                <a:spcPts val="0"/>
              </a:spcBef>
              <a:spcAft>
                <a:spcPts val="0"/>
              </a:spcAft>
              <a:buClr>
                <a:schemeClr val="dk2"/>
              </a:buClr>
              <a:buSzPts val="1300"/>
              <a:buChar char="●"/>
            </a:pPr>
            <a:r>
              <a:rPr lang="en">
                <a:solidFill>
                  <a:schemeClr val="dk2"/>
                </a:solidFill>
              </a:rPr>
              <a:t>Strongest Model</a:t>
            </a:r>
            <a:endParaRPr>
              <a:solidFill>
                <a:schemeClr val="dk2"/>
              </a:solidFill>
            </a:endParaRPr>
          </a:p>
          <a:p>
            <a:pPr indent="0" lvl="0" marL="0" rtl="0" algn="l">
              <a:spcBef>
                <a:spcPts val="1200"/>
              </a:spcBef>
              <a:spcAft>
                <a:spcPts val="1200"/>
              </a:spcAft>
              <a:buNone/>
            </a:pPr>
            <a:r>
              <a:t/>
            </a:r>
            <a:endParaRPr/>
          </a:p>
        </p:txBody>
      </p:sp>
      <p:pic>
        <p:nvPicPr>
          <p:cNvPr id="249" name="Google Shape;249;p25"/>
          <p:cNvPicPr preferRelativeResize="0"/>
          <p:nvPr/>
        </p:nvPicPr>
        <p:blipFill>
          <a:blip r:embed="rId3">
            <a:alphaModFix/>
          </a:blip>
          <a:stretch>
            <a:fillRect/>
          </a:stretch>
        </p:blipFill>
        <p:spPr>
          <a:xfrm>
            <a:off x="820375" y="1035400"/>
            <a:ext cx="5114999" cy="1987575"/>
          </a:xfrm>
          <a:prstGeom prst="rect">
            <a:avLst/>
          </a:prstGeom>
          <a:noFill/>
          <a:ln>
            <a:noFill/>
          </a:ln>
        </p:spPr>
      </p:pic>
      <p:pic>
        <p:nvPicPr>
          <p:cNvPr id="250" name="Google Shape;250;p25"/>
          <p:cNvPicPr preferRelativeResize="0"/>
          <p:nvPr/>
        </p:nvPicPr>
        <p:blipFill>
          <a:blip r:embed="rId4">
            <a:alphaModFix/>
          </a:blip>
          <a:stretch>
            <a:fillRect/>
          </a:stretch>
        </p:blipFill>
        <p:spPr>
          <a:xfrm>
            <a:off x="820375" y="3037349"/>
            <a:ext cx="5151326" cy="202457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26"/>
          <p:cNvSpPr txBox="1"/>
          <p:nvPr>
            <p:ph type="title"/>
          </p:nvPr>
        </p:nvSpPr>
        <p:spPr>
          <a:xfrm>
            <a:off x="729450" y="58482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Results With Merged ETDs</a:t>
            </a:r>
            <a:endParaRPr/>
          </a:p>
        </p:txBody>
      </p:sp>
      <p:sp>
        <p:nvSpPr>
          <p:cNvPr id="256" name="Google Shape;256;p26"/>
          <p:cNvSpPr txBox="1"/>
          <p:nvPr>
            <p:ph idx="1" type="body"/>
          </p:nvPr>
        </p:nvSpPr>
        <p:spPr>
          <a:xfrm>
            <a:off x="5643700" y="2078875"/>
            <a:ext cx="2774400" cy="2261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Clr>
                <a:schemeClr val="dk2"/>
              </a:buClr>
              <a:buSzPts val="1300"/>
              <a:buChar char="●"/>
            </a:pPr>
            <a:r>
              <a:rPr lang="en">
                <a:solidFill>
                  <a:schemeClr val="dk2"/>
                </a:solidFill>
              </a:rPr>
              <a:t>AP ~ 22</a:t>
            </a:r>
            <a:endParaRPr>
              <a:solidFill>
                <a:schemeClr val="dk2"/>
              </a:solidFill>
            </a:endParaRPr>
          </a:p>
          <a:p>
            <a:pPr indent="-311150" lvl="0" marL="457200" rtl="0" algn="l">
              <a:spcBef>
                <a:spcPts val="0"/>
              </a:spcBef>
              <a:spcAft>
                <a:spcPts val="0"/>
              </a:spcAft>
              <a:buClr>
                <a:schemeClr val="dk2"/>
              </a:buClr>
              <a:buSzPts val="1300"/>
              <a:buChar char="●"/>
            </a:pPr>
            <a:r>
              <a:rPr lang="en">
                <a:solidFill>
                  <a:schemeClr val="dk2"/>
                </a:solidFill>
              </a:rPr>
              <a:t>Repeat Factor Sampling</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Model improved</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Captions weakened</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Found author</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Lost date</a:t>
            </a:r>
            <a:endParaRPr>
              <a:solidFill>
                <a:schemeClr val="dk2"/>
              </a:solidFill>
            </a:endParaRPr>
          </a:p>
          <a:p>
            <a:pPr indent="-311150" lvl="0" marL="457200" rtl="0" algn="l">
              <a:spcBef>
                <a:spcPts val="0"/>
              </a:spcBef>
              <a:spcAft>
                <a:spcPts val="0"/>
              </a:spcAft>
              <a:buClr>
                <a:schemeClr val="dk2"/>
              </a:buClr>
              <a:buSzPts val="1300"/>
              <a:buChar char="●"/>
            </a:pPr>
            <a:r>
              <a:rPr lang="en">
                <a:solidFill>
                  <a:schemeClr val="dk2"/>
                </a:solidFill>
              </a:rPr>
              <a:t>Weakest Model</a:t>
            </a:r>
            <a:endParaRPr>
              <a:solidFill>
                <a:schemeClr val="dk2"/>
              </a:solidFill>
            </a:endParaRPr>
          </a:p>
        </p:txBody>
      </p:sp>
      <p:pic>
        <p:nvPicPr>
          <p:cNvPr id="257" name="Google Shape;257;p26"/>
          <p:cNvPicPr preferRelativeResize="0"/>
          <p:nvPr/>
        </p:nvPicPr>
        <p:blipFill>
          <a:blip r:embed="rId3">
            <a:alphaModFix/>
          </a:blip>
          <a:stretch>
            <a:fillRect/>
          </a:stretch>
        </p:blipFill>
        <p:spPr>
          <a:xfrm>
            <a:off x="758525" y="1029575"/>
            <a:ext cx="4748224" cy="1967200"/>
          </a:xfrm>
          <a:prstGeom prst="rect">
            <a:avLst/>
          </a:prstGeom>
          <a:noFill/>
          <a:ln>
            <a:noFill/>
          </a:ln>
        </p:spPr>
      </p:pic>
      <p:pic>
        <p:nvPicPr>
          <p:cNvPr id="258" name="Google Shape;258;p26"/>
          <p:cNvPicPr preferRelativeResize="0"/>
          <p:nvPr/>
        </p:nvPicPr>
        <p:blipFill>
          <a:blip r:embed="rId4">
            <a:alphaModFix/>
          </a:blip>
          <a:stretch>
            <a:fillRect/>
          </a:stretch>
        </p:blipFill>
        <p:spPr>
          <a:xfrm>
            <a:off x="758525" y="2996775"/>
            <a:ext cx="4885174" cy="2023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Results Takeaways</a:t>
            </a:r>
            <a:endParaRPr/>
          </a:p>
        </p:txBody>
      </p:sp>
      <p:sp>
        <p:nvSpPr>
          <p:cNvPr id="264" name="Google Shape;264;p27"/>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Clr>
                <a:schemeClr val="dk2"/>
              </a:buClr>
              <a:buSzPts val="1300"/>
              <a:buChar char="●"/>
            </a:pPr>
            <a:r>
              <a:rPr lang="en">
                <a:solidFill>
                  <a:schemeClr val="dk2"/>
                </a:solidFill>
              </a:rPr>
              <a:t>Repeat Factor (RF) Sampling is a tool to address dataset label distribution imbalance</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i.e., many instances of “paragraph”, one instance of “title”</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Used because it is difficult to predict sparse elements</a:t>
            </a:r>
            <a:endParaRPr>
              <a:solidFill>
                <a:schemeClr val="dk2"/>
              </a:solidFill>
            </a:endParaRPr>
          </a:p>
          <a:p>
            <a:pPr indent="-311150" lvl="0" marL="457200" rtl="0" algn="l">
              <a:spcBef>
                <a:spcPts val="0"/>
              </a:spcBef>
              <a:spcAft>
                <a:spcPts val="0"/>
              </a:spcAft>
              <a:buClr>
                <a:schemeClr val="dk2"/>
              </a:buClr>
              <a:buSzPts val="1300"/>
              <a:buChar char="●"/>
            </a:pPr>
            <a:r>
              <a:rPr lang="en">
                <a:solidFill>
                  <a:schemeClr val="dk2"/>
                </a:solidFill>
              </a:rPr>
              <a:t>3 models trained with and without RF Sampling</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Digital ETDs are easiest to predict</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Merged ETDs are the most difficult</a:t>
            </a:r>
            <a:endParaRPr>
              <a:solidFill>
                <a:schemeClr val="dk2"/>
              </a:solidFill>
            </a:endParaRPr>
          </a:p>
          <a:p>
            <a:pPr indent="-298450" lvl="1" marL="914400" rtl="0" algn="l">
              <a:spcBef>
                <a:spcPts val="0"/>
              </a:spcBef>
              <a:spcAft>
                <a:spcPts val="0"/>
              </a:spcAft>
              <a:buClr>
                <a:schemeClr val="dk2"/>
              </a:buClr>
              <a:buSzPts val="1100"/>
              <a:buChar char="○"/>
            </a:pPr>
            <a:r>
              <a:rPr lang="en">
                <a:solidFill>
                  <a:schemeClr val="dk2"/>
                </a:solidFill>
              </a:rPr>
              <a:t>RF Sampling caused minor changes to results</a:t>
            </a:r>
            <a:endParaRPr>
              <a:solidFill>
                <a:schemeClr val="dk2"/>
              </a:solidFill>
            </a:endParaRPr>
          </a:p>
          <a:p>
            <a:pPr indent="-298450" lvl="2" marL="1371600" rtl="0" algn="l">
              <a:spcBef>
                <a:spcPts val="0"/>
              </a:spcBef>
              <a:spcAft>
                <a:spcPts val="0"/>
              </a:spcAft>
              <a:buClr>
                <a:schemeClr val="dk2"/>
              </a:buClr>
              <a:buSzPts val="1100"/>
              <a:buChar char="■"/>
            </a:pPr>
            <a:r>
              <a:rPr lang="en">
                <a:solidFill>
                  <a:schemeClr val="dk2"/>
                </a:solidFill>
              </a:rPr>
              <a:t>Some good, some bad, inconsistent at this point</a:t>
            </a:r>
            <a:endParaRPr>
              <a:solidFill>
                <a:schemeClr val="dk2"/>
              </a:solidFill>
            </a:endParaRPr>
          </a:p>
          <a:p>
            <a:pPr indent="-298450" lvl="2" marL="1371600" rtl="0" algn="l">
              <a:spcBef>
                <a:spcPts val="0"/>
              </a:spcBef>
              <a:spcAft>
                <a:spcPts val="0"/>
              </a:spcAft>
              <a:buClr>
                <a:schemeClr val="dk2"/>
              </a:buClr>
              <a:buSzPts val="1100"/>
              <a:buChar char="■"/>
            </a:pPr>
            <a:r>
              <a:rPr lang="en">
                <a:solidFill>
                  <a:schemeClr val="dk2"/>
                </a:solidFill>
              </a:rPr>
              <a:t>Expected to be a valuable tool given more data</a:t>
            </a:r>
            <a:endParaRPr>
              <a:solidFill>
                <a:schemeClr val="dk2"/>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2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OCR (Optical Character Recognition)</a:t>
            </a:r>
            <a:endParaRPr/>
          </a:p>
        </p:txBody>
      </p:sp>
      <p:pic>
        <p:nvPicPr>
          <p:cNvPr id="270" name="Google Shape;270;p28"/>
          <p:cNvPicPr preferRelativeResize="0"/>
          <p:nvPr/>
        </p:nvPicPr>
        <p:blipFill>
          <a:blip r:embed="rId3">
            <a:alphaModFix/>
          </a:blip>
          <a:stretch>
            <a:fillRect/>
          </a:stretch>
        </p:blipFill>
        <p:spPr>
          <a:xfrm>
            <a:off x="570500" y="1853850"/>
            <a:ext cx="8002975" cy="29848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9"/>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Generated </a:t>
            </a:r>
            <a:r>
              <a:rPr lang="en"/>
              <a:t>XML</a:t>
            </a:r>
            <a:endParaRPr/>
          </a:p>
        </p:txBody>
      </p:sp>
      <p:sp>
        <p:nvSpPr>
          <p:cNvPr id="276" name="Google Shape;276;p29"/>
          <p:cNvSpPr txBox="1"/>
          <p:nvPr>
            <p:ph idx="1" type="body"/>
          </p:nvPr>
        </p:nvSpPr>
        <p:spPr>
          <a:xfrm>
            <a:off x="729450" y="1853850"/>
            <a:ext cx="3274500" cy="2261100"/>
          </a:xfrm>
          <a:prstGeom prst="rect">
            <a:avLst/>
          </a:prstGeom>
        </p:spPr>
        <p:txBody>
          <a:bodyPr anchorCtr="0" anchor="t" bIns="91425" lIns="91425" spcFirstLastPara="1" rIns="91425" wrap="square" tIns="91425">
            <a:normAutofit fontScale="25000" lnSpcReduction="20000"/>
          </a:bodyPr>
          <a:lstStyle/>
          <a:p>
            <a:pPr indent="-331115" lvl="0" marL="457200" rtl="0" algn="l">
              <a:spcBef>
                <a:spcPts val="0"/>
              </a:spcBef>
              <a:spcAft>
                <a:spcPts val="0"/>
              </a:spcAft>
              <a:buClr>
                <a:schemeClr val="dk2"/>
              </a:buClr>
              <a:buSzPct val="100000"/>
              <a:buChar char="●"/>
            </a:pPr>
            <a:r>
              <a:rPr lang="en" sz="6457">
                <a:solidFill>
                  <a:schemeClr val="dk2"/>
                </a:solidFill>
              </a:rPr>
              <a:t>Front</a:t>
            </a:r>
            <a:endParaRPr sz="6457">
              <a:solidFill>
                <a:schemeClr val="dk2"/>
              </a:solidFill>
            </a:endParaRPr>
          </a:p>
          <a:p>
            <a:pPr indent="-331115" lvl="1" marL="914400" rtl="0" algn="l">
              <a:spcBef>
                <a:spcPts val="0"/>
              </a:spcBef>
              <a:spcAft>
                <a:spcPts val="0"/>
              </a:spcAft>
              <a:buClr>
                <a:schemeClr val="dk2"/>
              </a:buClr>
              <a:buSzPct val="100000"/>
              <a:buChar char="○"/>
            </a:pPr>
            <a:r>
              <a:rPr lang="en" sz="6457">
                <a:solidFill>
                  <a:schemeClr val="dk2"/>
                </a:solidFill>
              </a:rPr>
              <a:t>Metadata: Title, author, etc.</a:t>
            </a:r>
            <a:endParaRPr sz="6457">
              <a:solidFill>
                <a:schemeClr val="dk2"/>
              </a:solidFill>
            </a:endParaRPr>
          </a:p>
          <a:p>
            <a:pPr indent="-331115" lvl="0" marL="457200" rtl="0" algn="l">
              <a:spcBef>
                <a:spcPts val="0"/>
              </a:spcBef>
              <a:spcAft>
                <a:spcPts val="0"/>
              </a:spcAft>
              <a:buClr>
                <a:schemeClr val="dk2"/>
              </a:buClr>
              <a:buSzPct val="100000"/>
              <a:buChar char="●"/>
            </a:pPr>
            <a:r>
              <a:rPr lang="en" sz="6457">
                <a:solidFill>
                  <a:schemeClr val="dk2"/>
                </a:solidFill>
              </a:rPr>
              <a:t>Body</a:t>
            </a:r>
            <a:endParaRPr sz="6457">
              <a:solidFill>
                <a:schemeClr val="dk2"/>
              </a:solidFill>
            </a:endParaRPr>
          </a:p>
          <a:p>
            <a:pPr indent="-331115" lvl="1" marL="914400" rtl="0" algn="l">
              <a:spcBef>
                <a:spcPts val="0"/>
              </a:spcBef>
              <a:spcAft>
                <a:spcPts val="0"/>
              </a:spcAft>
              <a:buClr>
                <a:schemeClr val="dk2"/>
              </a:buClr>
              <a:buSzPct val="100000"/>
              <a:buChar char="○"/>
            </a:pPr>
            <a:r>
              <a:rPr lang="en" sz="6457">
                <a:solidFill>
                  <a:schemeClr val="dk2"/>
                </a:solidFill>
              </a:rPr>
              <a:t>List of chapters</a:t>
            </a:r>
            <a:endParaRPr sz="6457">
              <a:solidFill>
                <a:schemeClr val="dk2"/>
              </a:solidFill>
            </a:endParaRPr>
          </a:p>
          <a:p>
            <a:pPr indent="-331115" lvl="2" marL="1371600" rtl="0" algn="l">
              <a:spcBef>
                <a:spcPts val="0"/>
              </a:spcBef>
              <a:spcAft>
                <a:spcPts val="0"/>
              </a:spcAft>
              <a:buClr>
                <a:schemeClr val="dk2"/>
              </a:buClr>
              <a:buSzPct val="100000"/>
              <a:buChar char="■"/>
            </a:pPr>
            <a:r>
              <a:rPr lang="en" sz="6457">
                <a:solidFill>
                  <a:schemeClr val="dk2"/>
                </a:solidFill>
              </a:rPr>
              <a:t>Paragraphs</a:t>
            </a:r>
            <a:endParaRPr sz="6457">
              <a:solidFill>
                <a:schemeClr val="dk2"/>
              </a:solidFill>
            </a:endParaRPr>
          </a:p>
          <a:p>
            <a:pPr indent="-331115" lvl="2" marL="1371600" rtl="0" algn="l">
              <a:spcBef>
                <a:spcPts val="0"/>
              </a:spcBef>
              <a:spcAft>
                <a:spcPts val="0"/>
              </a:spcAft>
              <a:buClr>
                <a:schemeClr val="dk2"/>
              </a:buClr>
              <a:buSzPct val="100000"/>
              <a:buChar char="■"/>
            </a:pPr>
            <a:r>
              <a:rPr lang="en" sz="6457">
                <a:solidFill>
                  <a:schemeClr val="dk2"/>
                </a:solidFill>
              </a:rPr>
              <a:t>Figures</a:t>
            </a:r>
            <a:endParaRPr sz="6457">
              <a:solidFill>
                <a:schemeClr val="dk2"/>
              </a:solidFill>
            </a:endParaRPr>
          </a:p>
          <a:p>
            <a:pPr indent="-331115" lvl="2" marL="1371600" rtl="0" algn="l">
              <a:spcBef>
                <a:spcPts val="0"/>
              </a:spcBef>
              <a:spcAft>
                <a:spcPts val="0"/>
              </a:spcAft>
              <a:buClr>
                <a:schemeClr val="dk2"/>
              </a:buClr>
              <a:buSzPct val="100000"/>
              <a:buChar char="■"/>
            </a:pPr>
            <a:r>
              <a:rPr lang="en" sz="6457">
                <a:solidFill>
                  <a:schemeClr val="dk2"/>
                </a:solidFill>
              </a:rPr>
              <a:t>Tables</a:t>
            </a:r>
            <a:endParaRPr sz="6457">
              <a:solidFill>
                <a:schemeClr val="dk2"/>
              </a:solidFill>
            </a:endParaRPr>
          </a:p>
          <a:p>
            <a:pPr indent="-331115" lvl="2" marL="1371600" rtl="0" algn="l">
              <a:spcBef>
                <a:spcPts val="0"/>
              </a:spcBef>
              <a:spcAft>
                <a:spcPts val="0"/>
              </a:spcAft>
              <a:buClr>
                <a:schemeClr val="dk2"/>
              </a:buClr>
              <a:buSzPct val="100000"/>
              <a:buChar char="■"/>
            </a:pPr>
            <a:r>
              <a:rPr lang="en" sz="6457">
                <a:solidFill>
                  <a:schemeClr val="dk2"/>
                </a:solidFill>
              </a:rPr>
              <a:t>Subheadings</a:t>
            </a:r>
            <a:endParaRPr sz="6457">
              <a:solidFill>
                <a:schemeClr val="dk2"/>
              </a:solidFill>
            </a:endParaRPr>
          </a:p>
          <a:p>
            <a:pPr indent="-331115" lvl="2" marL="1371600" rtl="0" algn="l">
              <a:spcBef>
                <a:spcPts val="0"/>
              </a:spcBef>
              <a:spcAft>
                <a:spcPts val="0"/>
              </a:spcAft>
              <a:buClr>
                <a:schemeClr val="dk2"/>
              </a:buClr>
              <a:buSzPct val="100000"/>
              <a:buChar char="■"/>
            </a:pPr>
            <a:r>
              <a:rPr lang="en" sz="6457">
                <a:solidFill>
                  <a:schemeClr val="dk2"/>
                </a:solidFill>
              </a:rPr>
              <a:t>Algorithms</a:t>
            </a:r>
            <a:endParaRPr sz="6457">
              <a:solidFill>
                <a:schemeClr val="dk2"/>
              </a:solidFill>
            </a:endParaRPr>
          </a:p>
          <a:p>
            <a:pPr indent="-331115" lvl="0" marL="457200" rtl="0" algn="l">
              <a:spcBef>
                <a:spcPts val="0"/>
              </a:spcBef>
              <a:spcAft>
                <a:spcPts val="0"/>
              </a:spcAft>
              <a:buClr>
                <a:schemeClr val="dk2"/>
              </a:buClr>
              <a:buSzPct val="100000"/>
              <a:buChar char="●"/>
            </a:pPr>
            <a:r>
              <a:rPr lang="en" sz="6457">
                <a:solidFill>
                  <a:schemeClr val="dk2"/>
                </a:solidFill>
              </a:rPr>
              <a:t>Back</a:t>
            </a:r>
            <a:endParaRPr sz="6457">
              <a:solidFill>
                <a:schemeClr val="dk2"/>
              </a:solidFill>
            </a:endParaRPr>
          </a:p>
          <a:p>
            <a:pPr indent="-331115" lvl="1" marL="914400" rtl="0" algn="l">
              <a:spcBef>
                <a:spcPts val="0"/>
              </a:spcBef>
              <a:spcAft>
                <a:spcPts val="0"/>
              </a:spcAft>
              <a:buClr>
                <a:schemeClr val="dk2"/>
              </a:buClr>
              <a:buSzPct val="100000"/>
              <a:buChar char="○"/>
            </a:pPr>
            <a:r>
              <a:rPr lang="en" sz="6457">
                <a:solidFill>
                  <a:schemeClr val="dk2"/>
                </a:solidFill>
              </a:rPr>
              <a:t>References</a:t>
            </a:r>
            <a:endParaRPr sz="6457">
              <a:solidFill>
                <a:schemeClr val="dk2"/>
              </a:solidFill>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277" name="Google Shape;277;p29"/>
          <p:cNvPicPr preferRelativeResize="0"/>
          <p:nvPr/>
        </p:nvPicPr>
        <p:blipFill rotWithShape="1">
          <a:blip r:embed="rId3">
            <a:alphaModFix/>
          </a:blip>
          <a:srcRect b="0" l="-5970" r="5970" t="0"/>
          <a:stretch/>
        </p:blipFill>
        <p:spPr>
          <a:xfrm>
            <a:off x="4156350" y="1090675"/>
            <a:ext cx="4149976" cy="390042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30"/>
          <p:cNvSpPr txBox="1"/>
          <p:nvPr>
            <p:ph type="title"/>
          </p:nvPr>
        </p:nvSpPr>
        <p:spPr>
          <a:xfrm>
            <a:off x="727650" y="55790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Visualization in HTML</a:t>
            </a:r>
            <a:endParaRPr/>
          </a:p>
        </p:txBody>
      </p:sp>
      <p:pic>
        <p:nvPicPr>
          <p:cNvPr id="283" name="Google Shape;283;p30"/>
          <p:cNvPicPr preferRelativeResize="0"/>
          <p:nvPr/>
        </p:nvPicPr>
        <p:blipFill>
          <a:blip r:embed="rId3">
            <a:alphaModFix/>
          </a:blip>
          <a:stretch>
            <a:fillRect/>
          </a:stretch>
        </p:blipFill>
        <p:spPr>
          <a:xfrm>
            <a:off x="729450" y="1030050"/>
            <a:ext cx="7573651" cy="39722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31"/>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Acknowledgements</a:t>
            </a:r>
            <a:endParaRPr/>
          </a:p>
        </p:txBody>
      </p:sp>
      <p:sp>
        <p:nvSpPr>
          <p:cNvPr id="289" name="Google Shape;289;p31"/>
          <p:cNvSpPr txBox="1"/>
          <p:nvPr>
            <p:ph idx="1" type="body"/>
          </p:nvPr>
        </p:nvSpPr>
        <p:spPr>
          <a:xfrm>
            <a:off x="2623275" y="2088250"/>
            <a:ext cx="3335400" cy="22611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1800">
                <a:solidFill>
                  <a:srgbClr val="222222"/>
                </a:solidFill>
                <a:highlight>
                  <a:srgbClr val="FFFFFF"/>
                </a:highlight>
              </a:rPr>
              <a:t>Aman Ahuja</a:t>
            </a:r>
            <a:endParaRPr sz="1800">
              <a:solidFill>
                <a:srgbClr val="222222"/>
              </a:solidFill>
              <a:highlight>
                <a:srgbClr val="FFFFFF"/>
              </a:highlight>
            </a:endParaRPr>
          </a:p>
          <a:p>
            <a:pPr indent="0" lvl="0" marL="0" rtl="0" algn="ctr">
              <a:spcBef>
                <a:spcPts val="1200"/>
              </a:spcBef>
              <a:spcAft>
                <a:spcPts val="1200"/>
              </a:spcAft>
              <a:buNone/>
            </a:pPr>
            <a:r>
              <a:rPr lang="en" sz="1800">
                <a:solidFill>
                  <a:srgbClr val="222222"/>
                </a:solidFill>
                <a:highlight>
                  <a:srgbClr val="FFFFFF"/>
                </a:highlight>
              </a:rPr>
              <a:t>Professor Edward A. Fox</a:t>
            </a:r>
            <a:endParaRPr sz="1800">
              <a:solidFill>
                <a:srgbClr val="222222"/>
              </a:solidFill>
              <a:highlight>
                <a:srgbClr val="FFFFFF"/>
              </a:highligh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Outline</a:t>
            </a:r>
            <a:endParaRPr/>
          </a:p>
        </p:txBody>
      </p:sp>
      <p:sp>
        <p:nvSpPr>
          <p:cNvPr id="104" name="Google Shape;104;p14"/>
          <p:cNvSpPr txBox="1"/>
          <p:nvPr>
            <p:ph idx="1" type="body"/>
          </p:nvPr>
        </p:nvSpPr>
        <p:spPr>
          <a:xfrm>
            <a:off x="729450" y="2078875"/>
            <a:ext cx="4582200" cy="2261100"/>
          </a:xfrm>
          <a:prstGeom prst="rect">
            <a:avLst/>
          </a:prstGeom>
        </p:spPr>
        <p:txBody>
          <a:bodyPr anchorCtr="0" anchor="t" bIns="91425" lIns="91425" spcFirstLastPara="1" rIns="91425" wrap="square" tIns="91425">
            <a:noAutofit/>
          </a:bodyPr>
          <a:lstStyle/>
          <a:p>
            <a:pPr indent="-336550" lvl="0" marL="457200" rtl="0" algn="l">
              <a:spcBef>
                <a:spcPts val="0"/>
              </a:spcBef>
              <a:spcAft>
                <a:spcPts val="0"/>
              </a:spcAft>
              <a:buClr>
                <a:schemeClr val="dk2"/>
              </a:buClr>
              <a:buSzPts val="1700"/>
              <a:buChar char="●"/>
            </a:pPr>
            <a:r>
              <a:rPr lang="en" sz="1800">
                <a:solidFill>
                  <a:schemeClr val="dk2"/>
                </a:solidFill>
              </a:rPr>
              <a:t>Objectives Recap</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TimeLine</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Dataset</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Pipeline</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Current Results</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OCR</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XML &amp; Visualization</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Acknowledgements</a:t>
            </a:r>
            <a:endParaRPr sz="1800">
              <a:solidFill>
                <a:schemeClr val="dk2"/>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3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References</a:t>
            </a:r>
            <a:endParaRPr/>
          </a:p>
        </p:txBody>
      </p:sp>
      <p:sp>
        <p:nvSpPr>
          <p:cNvPr id="295" name="Google Shape;295;p32"/>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Clr>
                <a:schemeClr val="dk2"/>
              </a:buClr>
              <a:buSzPts val="1300"/>
              <a:buAutoNum type="arabicPeriod"/>
            </a:pPr>
            <a:r>
              <a:rPr lang="en" u="sng">
                <a:solidFill>
                  <a:schemeClr val="hlink"/>
                </a:solidFill>
                <a:hlinkClick r:id="rId3"/>
              </a:rPr>
              <a:t>Roboflo</a:t>
            </a:r>
            <a:r>
              <a:rPr lang="en" u="sng">
                <a:solidFill>
                  <a:schemeClr val="hlink"/>
                </a:solidFill>
                <a:hlinkClick r:id="rId4"/>
              </a:rPr>
              <a:t>w Logo</a:t>
            </a:r>
            <a:endParaRPr>
              <a:solidFill>
                <a:schemeClr val="dk2"/>
              </a:solidFill>
            </a:endParaRPr>
          </a:p>
          <a:p>
            <a:pPr indent="-311150" lvl="0" marL="457200" rtl="0" algn="l">
              <a:spcBef>
                <a:spcPts val="0"/>
              </a:spcBef>
              <a:spcAft>
                <a:spcPts val="0"/>
              </a:spcAft>
              <a:buClr>
                <a:schemeClr val="dk2"/>
              </a:buClr>
              <a:buSzPts val="1300"/>
              <a:buAutoNum type="arabicPeriod"/>
            </a:pPr>
            <a:r>
              <a:rPr lang="en" u="sng">
                <a:solidFill>
                  <a:schemeClr val="hlink"/>
                </a:solidFill>
                <a:hlinkClick r:id="rId5"/>
              </a:rPr>
              <a:t>Detectron2</a:t>
            </a:r>
            <a:endParaRPr>
              <a:solidFill>
                <a:schemeClr val="dk2"/>
              </a:solidFill>
            </a:endParaRPr>
          </a:p>
          <a:p>
            <a:pPr indent="-311150" lvl="0" marL="457200" rtl="0" algn="l">
              <a:spcBef>
                <a:spcPts val="0"/>
              </a:spcBef>
              <a:spcAft>
                <a:spcPts val="0"/>
              </a:spcAft>
              <a:buClr>
                <a:schemeClr val="dk2"/>
              </a:buClr>
              <a:buSzPts val="1300"/>
              <a:buAutoNum type="arabicPeriod"/>
            </a:pPr>
            <a:r>
              <a:rPr lang="en" u="sng">
                <a:solidFill>
                  <a:schemeClr val="hlink"/>
                </a:solidFill>
                <a:hlinkClick r:id="rId6"/>
              </a:rPr>
              <a:t>PyTorch</a:t>
            </a:r>
            <a:endParaRPr>
              <a:solidFill>
                <a:schemeClr val="dk2"/>
              </a:solidFill>
            </a:endParaRPr>
          </a:p>
          <a:p>
            <a:pPr indent="-311150" lvl="0" marL="457200" rtl="0" algn="l">
              <a:spcBef>
                <a:spcPts val="0"/>
              </a:spcBef>
              <a:spcAft>
                <a:spcPts val="0"/>
              </a:spcAft>
              <a:buClr>
                <a:schemeClr val="dk2"/>
              </a:buClr>
              <a:buSzPts val="1300"/>
              <a:buAutoNum type="arabicPeriod"/>
            </a:pPr>
            <a:r>
              <a:rPr lang="en" u="sng">
                <a:solidFill>
                  <a:schemeClr val="hlink"/>
                </a:solidFill>
                <a:hlinkClick r:id="rId7"/>
              </a:rPr>
              <a:t>Python Logo</a:t>
            </a:r>
            <a:endParaRPr>
              <a:solidFill>
                <a:schemeClr val="dk2"/>
              </a:solidFill>
            </a:endParaRPr>
          </a:p>
          <a:p>
            <a:pPr indent="-311150" lvl="0" marL="457200" rtl="0" algn="l">
              <a:spcBef>
                <a:spcPts val="0"/>
              </a:spcBef>
              <a:spcAft>
                <a:spcPts val="0"/>
              </a:spcAft>
              <a:buClr>
                <a:schemeClr val="dk2"/>
              </a:buClr>
              <a:buSzPts val="1300"/>
              <a:buAutoNum type="arabicPeriod"/>
            </a:pPr>
            <a:r>
              <a:rPr lang="en" u="sng">
                <a:solidFill>
                  <a:schemeClr val="hlink"/>
                </a:solidFill>
                <a:hlinkClick r:id="rId8"/>
              </a:rPr>
              <a:t>DocBank</a:t>
            </a:r>
            <a:r>
              <a:rPr lang="en" u="sng">
                <a:solidFill>
                  <a:schemeClr val="hlink"/>
                </a:solidFill>
                <a:hlinkClick r:id="rId9"/>
              </a:rPr>
              <a:t> Repo</a:t>
            </a:r>
            <a:endParaRPr/>
          </a:p>
          <a:p>
            <a:pPr indent="-311150" lvl="0" marL="457200" rtl="0" algn="l">
              <a:spcBef>
                <a:spcPts val="0"/>
              </a:spcBef>
              <a:spcAft>
                <a:spcPts val="0"/>
              </a:spcAft>
              <a:buSzPts val="1300"/>
              <a:buAutoNum type="arabicPeriod"/>
            </a:pPr>
            <a:r>
              <a:rPr lang="en" u="sng">
                <a:solidFill>
                  <a:schemeClr val="hlink"/>
                </a:solidFill>
                <a:hlinkClick r:id="rId10"/>
              </a:rPr>
              <a:t>DocBank Essay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5"/>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Objectives Recap</a:t>
            </a:r>
            <a:endParaRPr/>
          </a:p>
        </p:txBody>
      </p:sp>
      <p:sp>
        <p:nvSpPr>
          <p:cNvPr id="110" name="Google Shape;110;p15"/>
          <p:cNvSpPr txBox="1"/>
          <p:nvPr>
            <p:ph idx="1" type="body"/>
          </p:nvPr>
        </p:nvSpPr>
        <p:spPr>
          <a:xfrm>
            <a:off x="475575" y="2049850"/>
            <a:ext cx="5522400" cy="2826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2"/>
              </a:buClr>
              <a:buSzPts val="1800"/>
              <a:buChar char="●"/>
            </a:pPr>
            <a:r>
              <a:rPr lang="en" sz="1800">
                <a:solidFill>
                  <a:schemeClr val="dk2"/>
                </a:solidFill>
                <a:highlight>
                  <a:schemeClr val="lt1"/>
                </a:highlight>
              </a:rPr>
              <a:t>Annotate </a:t>
            </a:r>
            <a:r>
              <a:rPr lang="en" sz="1800">
                <a:solidFill>
                  <a:schemeClr val="dk2"/>
                </a:solidFill>
                <a:highlight>
                  <a:schemeClr val="lt1"/>
                </a:highlight>
              </a:rPr>
              <a:t>dataset of 150 - 200 ETDs</a:t>
            </a:r>
            <a:endParaRPr sz="1800">
              <a:solidFill>
                <a:schemeClr val="dk2"/>
              </a:solidFill>
              <a:highlight>
                <a:schemeClr val="lt1"/>
              </a:highlight>
            </a:endParaRPr>
          </a:p>
          <a:p>
            <a:pPr indent="-342900" lvl="1" marL="914400" rtl="0" algn="l">
              <a:spcBef>
                <a:spcPts val="0"/>
              </a:spcBef>
              <a:spcAft>
                <a:spcPts val="0"/>
              </a:spcAft>
              <a:buClr>
                <a:schemeClr val="dk2"/>
              </a:buClr>
              <a:buSzPts val="1800"/>
              <a:buChar char="○"/>
            </a:pPr>
            <a:r>
              <a:rPr lang="en" sz="1800">
                <a:solidFill>
                  <a:schemeClr val="dk2"/>
                </a:solidFill>
              </a:rPr>
              <a:t>ETDs: Electronic Theses and Dissertations</a:t>
            </a:r>
            <a:endParaRPr sz="1800">
              <a:solidFill>
                <a:schemeClr val="dk2"/>
              </a:solidFill>
            </a:endParaRPr>
          </a:p>
          <a:p>
            <a:pPr indent="-342900" lvl="1" marL="914400" rtl="0" algn="l">
              <a:spcBef>
                <a:spcPts val="0"/>
              </a:spcBef>
              <a:spcAft>
                <a:spcPts val="0"/>
              </a:spcAft>
              <a:buClr>
                <a:schemeClr val="dk2"/>
              </a:buClr>
              <a:buSzPts val="1800"/>
              <a:buChar char="○"/>
            </a:pPr>
            <a:r>
              <a:rPr lang="en" sz="1800">
                <a:solidFill>
                  <a:schemeClr val="dk2"/>
                </a:solidFill>
              </a:rPr>
              <a:t>Scanned ETDs (older papers) </a:t>
            </a:r>
            <a:endParaRPr sz="1800">
              <a:solidFill>
                <a:schemeClr val="dk2"/>
              </a:solidFill>
            </a:endParaRPr>
          </a:p>
          <a:p>
            <a:pPr indent="-342900" lvl="1" marL="914400" rtl="0" algn="l">
              <a:spcBef>
                <a:spcPts val="0"/>
              </a:spcBef>
              <a:spcAft>
                <a:spcPts val="0"/>
              </a:spcAft>
              <a:buClr>
                <a:schemeClr val="dk2"/>
              </a:buClr>
              <a:buSzPts val="1800"/>
              <a:buChar char="○"/>
            </a:pPr>
            <a:r>
              <a:rPr lang="en" sz="1800">
                <a:solidFill>
                  <a:schemeClr val="dk2"/>
                </a:solidFill>
              </a:rPr>
              <a:t>Digital / Electronic ETDs (embedded text)</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Train / develop </a:t>
            </a:r>
            <a:r>
              <a:rPr lang="en" sz="1800">
                <a:solidFill>
                  <a:schemeClr val="dk2"/>
                </a:solidFill>
              </a:rPr>
              <a:t>model </a:t>
            </a:r>
            <a:r>
              <a:rPr lang="en" sz="1800">
                <a:solidFill>
                  <a:schemeClr val="dk2"/>
                </a:solidFill>
                <a:highlight>
                  <a:schemeClr val="lt1"/>
                </a:highlight>
              </a:rPr>
              <a:t>that converts ETDs into machine readable format</a:t>
            </a:r>
            <a:endParaRPr sz="1800">
              <a:solidFill>
                <a:schemeClr val="dk2"/>
              </a:solidFill>
              <a:highlight>
                <a:schemeClr val="lt1"/>
              </a:highlight>
            </a:endParaRPr>
          </a:p>
          <a:p>
            <a:pPr indent="-342900" lvl="0" marL="457200" rtl="0" algn="l">
              <a:spcBef>
                <a:spcPts val="0"/>
              </a:spcBef>
              <a:spcAft>
                <a:spcPts val="0"/>
              </a:spcAft>
              <a:buClr>
                <a:schemeClr val="dk2"/>
              </a:buClr>
              <a:buSzPts val="1800"/>
              <a:buChar char="●"/>
            </a:pPr>
            <a:r>
              <a:rPr lang="en" sz="1800">
                <a:solidFill>
                  <a:schemeClr val="dk2"/>
                </a:solidFill>
                <a:highlight>
                  <a:schemeClr val="lt1"/>
                </a:highlight>
              </a:rPr>
              <a:t>Visualize results</a:t>
            </a:r>
            <a:endParaRPr sz="1800">
              <a:solidFill>
                <a:schemeClr val="dk2"/>
              </a:solidFill>
              <a:highlight>
                <a:schemeClr val="lt1"/>
              </a:highlight>
            </a:endParaRPr>
          </a:p>
        </p:txBody>
      </p:sp>
      <p:pic>
        <p:nvPicPr>
          <p:cNvPr id="111" name="Google Shape;111;p15"/>
          <p:cNvPicPr preferRelativeResize="0"/>
          <p:nvPr/>
        </p:nvPicPr>
        <p:blipFill>
          <a:blip r:embed="rId3">
            <a:alphaModFix/>
          </a:blip>
          <a:stretch>
            <a:fillRect/>
          </a:stretch>
        </p:blipFill>
        <p:spPr>
          <a:xfrm>
            <a:off x="5880675" y="2238350"/>
            <a:ext cx="3009349" cy="15269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6"/>
          <p:cNvSpPr txBox="1"/>
          <p:nvPr>
            <p:ph type="title"/>
          </p:nvPr>
        </p:nvSpPr>
        <p:spPr>
          <a:xfrm>
            <a:off x="7276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Timeline</a:t>
            </a:r>
            <a:endParaRPr/>
          </a:p>
        </p:txBody>
      </p:sp>
      <p:grpSp>
        <p:nvGrpSpPr>
          <p:cNvPr id="117" name="Google Shape;117;p16"/>
          <p:cNvGrpSpPr/>
          <p:nvPr/>
        </p:nvGrpSpPr>
        <p:grpSpPr>
          <a:xfrm>
            <a:off x="4268776" y="1397720"/>
            <a:ext cx="3085501" cy="2253599"/>
            <a:chOff x="4526684" y="1419095"/>
            <a:chExt cx="3032434" cy="2167548"/>
          </a:xfrm>
        </p:grpSpPr>
        <p:sp>
          <p:nvSpPr>
            <p:cNvPr id="118" name="Google Shape;118;p16"/>
            <p:cNvSpPr/>
            <p:nvPr/>
          </p:nvSpPr>
          <p:spPr>
            <a:xfrm>
              <a:off x="4849302" y="3079475"/>
              <a:ext cx="1958400" cy="133500"/>
            </a:xfrm>
            <a:prstGeom prst="rect">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9" name="Google Shape;119;p16"/>
            <p:cNvGrpSpPr/>
            <p:nvPr/>
          </p:nvGrpSpPr>
          <p:grpSpPr>
            <a:xfrm>
              <a:off x="4526684" y="1419095"/>
              <a:ext cx="3032434" cy="2167548"/>
              <a:chOff x="4526684" y="1419095"/>
              <a:chExt cx="3032434" cy="2167548"/>
            </a:xfrm>
          </p:grpSpPr>
          <p:grpSp>
            <p:nvGrpSpPr>
              <p:cNvPr id="120" name="Google Shape;120;p16"/>
              <p:cNvGrpSpPr/>
              <p:nvPr/>
            </p:nvGrpSpPr>
            <p:grpSpPr>
              <a:xfrm>
                <a:off x="4808316" y="2800065"/>
                <a:ext cx="92400" cy="411825"/>
                <a:chOff x="845575" y="2563700"/>
                <a:chExt cx="92400" cy="411825"/>
              </a:xfrm>
            </p:grpSpPr>
            <p:cxnSp>
              <p:nvCxnSpPr>
                <p:cNvPr id="121" name="Google Shape;121;p16"/>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22" name="Google Shape;122;p16"/>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3" name="Google Shape;123;p16"/>
              <p:cNvSpPr txBox="1"/>
              <p:nvPr/>
            </p:nvSpPr>
            <p:spPr>
              <a:xfrm>
                <a:off x="4526684" y="3215243"/>
                <a:ext cx="8244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t/>
                </a:r>
                <a:endParaRPr b="1" sz="1600">
                  <a:latin typeface="Roboto"/>
                  <a:ea typeface="Roboto"/>
                  <a:cs typeface="Roboto"/>
                  <a:sym typeface="Roboto"/>
                </a:endParaRPr>
              </a:p>
            </p:txBody>
          </p:sp>
          <p:sp>
            <p:nvSpPr>
              <p:cNvPr id="124" name="Google Shape;124;p16"/>
              <p:cNvSpPr txBox="1"/>
              <p:nvPr/>
            </p:nvSpPr>
            <p:spPr>
              <a:xfrm>
                <a:off x="4753218" y="1419095"/>
                <a:ext cx="2805900" cy="138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Roboto"/>
                    <a:ea typeface="Roboto"/>
                    <a:cs typeface="Roboto"/>
                    <a:sym typeface="Roboto"/>
                  </a:rPr>
                  <a:t>Dataset Creation</a:t>
                </a:r>
                <a:endParaRPr b="1" sz="1600">
                  <a:latin typeface="Roboto"/>
                  <a:ea typeface="Roboto"/>
                  <a:cs typeface="Roboto"/>
                  <a:sym typeface="Roboto"/>
                </a:endParaRPr>
              </a:p>
              <a:p>
                <a:pPr indent="0" lvl="0" marL="0" rtl="0" algn="l">
                  <a:spcBef>
                    <a:spcPts val="0"/>
                  </a:spcBef>
                  <a:spcAft>
                    <a:spcPts val="0"/>
                  </a:spcAft>
                  <a:buNone/>
                </a:pPr>
                <a:r>
                  <a:t/>
                </a:r>
                <a:endParaRPr b="1" sz="1600">
                  <a:latin typeface="Roboto"/>
                  <a:ea typeface="Roboto"/>
                  <a:cs typeface="Roboto"/>
                  <a:sym typeface="Roboto"/>
                </a:endParaRPr>
              </a:p>
              <a:p>
                <a:pPr indent="0" lvl="0" marL="0" rtl="0" algn="l">
                  <a:spcBef>
                    <a:spcPts val="0"/>
                  </a:spcBef>
                  <a:spcAft>
                    <a:spcPts val="0"/>
                  </a:spcAft>
                  <a:buNone/>
                </a:pPr>
                <a:r>
                  <a:rPr lang="en" sz="1600">
                    <a:latin typeface="Roboto"/>
                    <a:ea typeface="Roboto"/>
                    <a:cs typeface="Roboto"/>
                    <a:sym typeface="Roboto"/>
                  </a:rPr>
                  <a:t>-Finish labeling the first 50 ETDs (25% of the total labeling)</a:t>
                </a:r>
                <a:endParaRPr sz="800">
                  <a:latin typeface="Roboto"/>
                  <a:ea typeface="Roboto"/>
                  <a:cs typeface="Roboto"/>
                  <a:sym typeface="Roboto"/>
                </a:endParaRPr>
              </a:p>
              <a:p>
                <a:pPr indent="0" lvl="0" marL="0" rtl="0" algn="l">
                  <a:spcBef>
                    <a:spcPts val="1600"/>
                  </a:spcBef>
                  <a:spcAft>
                    <a:spcPts val="1600"/>
                  </a:spcAft>
                  <a:buNone/>
                </a:pPr>
                <a:r>
                  <a:t/>
                </a:r>
                <a:endParaRPr sz="800">
                  <a:latin typeface="Roboto"/>
                  <a:ea typeface="Roboto"/>
                  <a:cs typeface="Roboto"/>
                  <a:sym typeface="Roboto"/>
                </a:endParaRPr>
              </a:p>
            </p:txBody>
          </p:sp>
        </p:grpSp>
      </p:grpSp>
      <p:grpSp>
        <p:nvGrpSpPr>
          <p:cNvPr id="125" name="Google Shape;125;p16"/>
          <p:cNvGrpSpPr/>
          <p:nvPr/>
        </p:nvGrpSpPr>
        <p:grpSpPr>
          <a:xfrm>
            <a:off x="6211298" y="2732175"/>
            <a:ext cx="2790378" cy="1804569"/>
            <a:chOff x="6435796" y="2702595"/>
            <a:chExt cx="2742386" cy="1735663"/>
          </a:xfrm>
        </p:grpSpPr>
        <p:sp>
          <p:nvSpPr>
            <p:cNvPr id="126" name="Google Shape;126;p16"/>
            <p:cNvSpPr/>
            <p:nvPr/>
          </p:nvSpPr>
          <p:spPr>
            <a:xfrm>
              <a:off x="6807650" y="3079475"/>
              <a:ext cx="2349300" cy="133500"/>
            </a:xfrm>
            <a:prstGeom prst="rect">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7" name="Google Shape;127;p16"/>
            <p:cNvGrpSpPr/>
            <p:nvPr/>
          </p:nvGrpSpPr>
          <p:grpSpPr>
            <a:xfrm>
              <a:off x="6435796" y="2702595"/>
              <a:ext cx="2742386" cy="1735663"/>
              <a:chOff x="6435796" y="2702595"/>
              <a:chExt cx="2742386" cy="1735663"/>
            </a:xfrm>
          </p:grpSpPr>
          <p:grpSp>
            <p:nvGrpSpPr>
              <p:cNvPr id="128" name="Google Shape;128;p16"/>
              <p:cNvGrpSpPr/>
              <p:nvPr/>
            </p:nvGrpSpPr>
            <p:grpSpPr>
              <a:xfrm rot="10800000">
                <a:off x="6760035" y="3079467"/>
                <a:ext cx="92400" cy="411825"/>
                <a:chOff x="2070100" y="2563700"/>
                <a:chExt cx="92400" cy="411825"/>
              </a:xfrm>
            </p:grpSpPr>
            <p:cxnSp>
              <p:nvCxnSpPr>
                <p:cNvPr id="129" name="Google Shape;129;p16"/>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30" name="Google Shape;130;p16"/>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1" name="Google Shape;131;p16"/>
              <p:cNvSpPr txBox="1"/>
              <p:nvPr/>
            </p:nvSpPr>
            <p:spPr>
              <a:xfrm>
                <a:off x="6435796" y="2702595"/>
                <a:ext cx="9000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600">
                    <a:latin typeface="Roboto"/>
                    <a:ea typeface="Roboto"/>
                    <a:cs typeface="Roboto"/>
                    <a:sym typeface="Roboto"/>
                  </a:rPr>
                  <a:t>March</a:t>
                </a:r>
                <a:endParaRPr b="1" sz="1600">
                  <a:latin typeface="Roboto"/>
                  <a:ea typeface="Roboto"/>
                  <a:cs typeface="Roboto"/>
                  <a:sym typeface="Roboto"/>
                </a:endParaRPr>
              </a:p>
            </p:txBody>
          </p:sp>
          <p:sp>
            <p:nvSpPr>
              <p:cNvPr id="132" name="Google Shape;132;p16"/>
              <p:cNvSpPr txBox="1"/>
              <p:nvPr/>
            </p:nvSpPr>
            <p:spPr>
              <a:xfrm>
                <a:off x="6676782" y="3494458"/>
                <a:ext cx="25014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Roboto"/>
                    <a:ea typeface="Roboto"/>
                    <a:cs typeface="Roboto"/>
                    <a:sym typeface="Roboto"/>
                  </a:rPr>
                  <a:t>Modeling</a:t>
                </a:r>
                <a:endParaRPr b="1" sz="1600">
                  <a:latin typeface="Roboto"/>
                  <a:ea typeface="Roboto"/>
                  <a:cs typeface="Roboto"/>
                  <a:sym typeface="Roboto"/>
                </a:endParaRPr>
              </a:p>
              <a:p>
                <a:pPr indent="0" lvl="0" marL="0" rtl="0" algn="l">
                  <a:spcBef>
                    <a:spcPts val="0"/>
                  </a:spcBef>
                  <a:spcAft>
                    <a:spcPts val="0"/>
                  </a:spcAft>
                  <a:buNone/>
                </a:pPr>
                <a:r>
                  <a:t/>
                </a:r>
                <a:endParaRPr b="1" sz="1600">
                  <a:latin typeface="Roboto"/>
                  <a:ea typeface="Roboto"/>
                  <a:cs typeface="Roboto"/>
                  <a:sym typeface="Roboto"/>
                </a:endParaRPr>
              </a:p>
              <a:p>
                <a:pPr indent="0" lvl="0" marL="0" rtl="0" algn="l">
                  <a:spcBef>
                    <a:spcPts val="0"/>
                  </a:spcBef>
                  <a:spcAft>
                    <a:spcPts val="1600"/>
                  </a:spcAft>
                  <a:buNone/>
                </a:pPr>
                <a:r>
                  <a:rPr lang="en" sz="1600">
                    <a:solidFill>
                      <a:srgbClr val="222222"/>
                    </a:solidFill>
                    <a:highlight>
                      <a:srgbClr val="FFFFFF"/>
                    </a:highlight>
                    <a:latin typeface="Roboto"/>
                    <a:ea typeface="Roboto"/>
                    <a:cs typeface="Roboto"/>
                    <a:sym typeface="Roboto"/>
                  </a:rPr>
                  <a:t>-</a:t>
                </a:r>
                <a:r>
                  <a:rPr lang="en" sz="1600">
                    <a:solidFill>
                      <a:srgbClr val="222222"/>
                    </a:solidFill>
                    <a:highlight>
                      <a:srgbClr val="FFFFFF"/>
                    </a:highlight>
                    <a:latin typeface="Roboto"/>
                    <a:ea typeface="Roboto"/>
                    <a:cs typeface="Roboto"/>
                    <a:sym typeface="Roboto"/>
                  </a:rPr>
                  <a:t>Preliminary Training</a:t>
                </a:r>
                <a:r>
                  <a:rPr lang="en" sz="1600">
                    <a:solidFill>
                      <a:srgbClr val="222222"/>
                    </a:solidFill>
                    <a:highlight>
                      <a:srgbClr val="FFFFFF"/>
                    </a:highlight>
                    <a:latin typeface="Roboto"/>
                    <a:ea typeface="Roboto"/>
                    <a:cs typeface="Roboto"/>
                    <a:sym typeface="Roboto"/>
                  </a:rPr>
                  <a:t> </a:t>
                </a:r>
                <a:endParaRPr sz="1600">
                  <a:solidFill>
                    <a:srgbClr val="222222"/>
                  </a:solidFill>
                  <a:highlight>
                    <a:srgbClr val="FFFFFF"/>
                  </a:highlight>
                  <a:latin typeface="Roboto"/>
                  <a:ea typeface="Roboto"/>
                  <a:cs typeface="Roboto"/>
                  <a:sym typeface="Roboto"/>
                </a:endParaRPr>
              </a:p>
            </p:txBody>
          </p:sp>
        </p:grpSp>
      </p:grpSp>
      <p:grpSp>
        <p:nvGrpSpPr>
          <p:cNvPr id="133" name="Google Shape;133;p16"/>
          <p:cNvGrpSpPr/>
          <p:nvPr/>
        </p:nvGrpSpPr>
        <p:grpSpPr>
          <a:xfrm>
            <a:off x="167551" y="1750917"/>
            <a:ext cx="2684814" cy="1900428"/>
            <a:chOff x="495996" y="1758805"/>
            <a:chExt cx="2638638" cy="1827862"/>
          </a:xfrm>
        </p:grpSpPr>
        <p:sp>
          <p:nvSpPr>
            <p:cNvPr id="134" name="Google Shape;134;p16"/>
            <p:cNvSpPr/>
            <p:nvPr/>
          </p:nvSpPr>
          <p:spPr>
            <a:xfrm>
              <a:off x="932600" y="3079475"/>
              <a:ext cx="1958400" cy="133500"/>
            </a:xfrm>
            <a:prstGeom prst="rect">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5" name="Google Shape;135;p16"/>
            <p:cNvGrpSpPr/>
            <p:nvPr/>
          </p:nvGrpSpPr>
          <p:grpSpPr>
            <a:xfrm>
              <a:off x="495996" y="1758805"/>
              <a:ext cx="2638638" cy="1827862"/>
              <a:chOff x="495996" y="1758805"/>
              <a:chExt cx="2638638" cy="1827862"/>
            </a:xfrm>
          </p:grpSpPr>
          <p:sp>
            <p:nvSpPr>
              <p:cNvPr id="136" name="Google Shape;136;p16"/>
              <p:cNvSpPr txBox="1"/>
              <p:nvPr/>
            </p:nvSpPr>
            <p:spPr>
              <a:xfrm>
                <a:off x="495996" y="3215267"/>
                <a:ext cx="9786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600">
                    <a:latin typeface="Roboto"/>
                    <a:ea typeface="Roboto"/>
                    <a:cs typeface="Roboto"/>
                    <a:sym typeface="Roboto"/>
                  </a:rPr>
                  <a:t>February</a:t>
                </a:r>
                <a:endParaRPr b="1" sz="1600">
                  <a:latin typeface="Roboto"/>
                  <a:ea typeface="Roboto"/>
                  <a:cs typeface="Roboto"/>
                  <a:sym typeface="Roboto"/>
                </a:endParaRPr>
              </a:p>
            </p:txBody>
          </p:sp>
          <p:grpSp>
            <p:nvGrpSpPr>
              <p:cNvPr id="137" name="Google Shape;137;p16"/>
              <p:cNvGrpSpPr/>
              <p:nvPr/>
            </p:nvGrpSpPr>
            <p:grpSpPr>
              <a:xfrm>
                <a:off x="881025" y="2800065"/>
                <a:ext cx="92400" cy="411825"/>
                <a:chOff x="845575" y="2563700"/>
                <a:chExt cx="92400" cy="411825"/>
              </a:xfrm>
            </p:grpSpPr>
            <p:cxnSp>
              <p:nvCxnSpPr>
                <p:cNvPr id="138" name="Google Shape;138;p16"/>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39" name="Google Shape;139;p16"/>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0" name="Google Shape;140;p16"/>
              <p:cNvSpPr txBox="1"/>
              <p:nvPr/>
            </p:nvSpPr>
            <p:spPr>
              <a:xfrm>
                <a:off x="881033" y="1758805"/>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Roboto"/>
                    <a:ea typeface="Roboto"/>
                    <a:cs typeface="Roboto"/>
                    <a:sym typeface="Roboto"/>
                  </a:rPr>
                  <a:t>Dataset Creation</a:t>
                </a:r>
                <a:endParaRPr b="1" sz="1600">
                  <a:latin typeface="Roboto"/>
                  <a:ea typeface="Roboto"/>
                  <a:cs typeface="Roboto"/>
                  <a:sym typeface="Roboto"/>
                </a:endParaRPr>
              </a:p>
              <a:p>
                <a:pPr indent="0" lvl="0" marL="0" rtl="0" algn="l">
                  <a:spcBef>
                    <a:spcPts val="0"/>
                  </a:spcBef>
                  <a:spcAft>
                    <a:spcPts val="0"/>
                  </a:spcAft>
                  <a:buNone/>
                </a:pPr>
                <a:r>
                  <a:t/>
                </a:r>
                <a:endParaRPr b="1" sz="1600">
                  <a:latin typeface="Roboto"/>
                  <a:ea typeface="Roboto"/>
                  <a:cs typeface="Roboto"/>
                  <a:sym typeface="Roboto"/>
                </a:endParaRPr>
              </a:p>
              <a:p>
                <a:pPr indent="0" lvl="0" marL="0" rtl="0" algn="l">
                  <a:spcBef>
                    <a:spcPts val="0"/>
                  </a:spcBef>
                  <a:spcAft>
                    <a:spcPts val="1600"/>
                  </a:spcAft>
                  <a:buNone/>
                </a:pPr>
                <a:r>
                  <a:rPr lang="en" sz="1600">
                    <a:solidFill>
                      <a:srgbClr val="222222"/>
                    </a:solidFill>
                    <a:highlight>
                      <a:srgbClr val="FFFFFF"/>
                    </a:highlight>
                    <a:latin typeface="Roboto"/>
                    <a:ea typeface="Roboto"/>
                    <a:cs typeface="Roboto"/>
                    <a:sym typeface="Roboto"/>
                  </a:rPr>
                  <a:t>-Converting ETDs into pictures </a:t>
                </a:r>
                <a:endParaRPr b="1" sz="1600">
                  <a:latin typeface="Roboto"/>
                  <a:ea typeface="Roboto"/>
                  <a:cs typeface="Roboto"/>
                  <a:sym typeface="Roboto"/>
                </a:endParaRPr>
              </a:p>
            </p:txBody>
          </p:sp>
        </p:grpSp>
      </p:grpSp>
      <p:grpSp>
        <p:nvGrpSpPr>
          <p:cNvPr id="141" name="Google Shape;141;p16"/>
          <p:cNvGrpSpPr/>
          <p:nvPr/>
        </p:nvGrpSpPr>
        <p:grpSpPr>
          <a:xfrm>
            <a:off x="2232678" y="2732175"/>
            <a:ext cx="2545119" cy="1804560"/>
            <a:chOff x="2525604" y="2702595"/>
            <a:chExt cx="2501346" cy="1735655"/>
          </a:xfrm>
        </p:grpSpPr>
        <p:sp>
          <p:nvSpPr>
            <p:cNvPr id="142" name="Google Shape;142;p16"/>
            <p:cNvSpPr/>
            <p:nvPr/>
          </p:nvSpPr>
          <p:spPr>
            <a:xfrm>
              <a:off x="2890952" y="3079475"/>
              <a:ext cx="1958400" cy="133500"/>
            </a:xfrm>
            <a:prstGeom prst="rect">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3" name="Google Shape;143;p16"/>
            <p:cNvGrpSpPr/>
            <p:nvPr/>
          </p:nvGrpSpPr>
          <p:grpSpPr>
            <a:xfrm>
              <a:off x="2525604" y="2702595"/>
              <a:ext cx="2501346" cy="1735655"/>
              <a:chOff x="2525604" y="2702595"/>
              <a:chExt cx="2501346" cy="1735655"/>
            </a:xfrm>
          </p:grpSpPr>
          <p:sp>
            <p:nvSpPr>
              <p:cNvPr id="144" name="Google Shape;144;p16"/>
              <p:cNvSpPr txBox="1"/>
              <p:nvPr/>
            </p:nvSpPr>
            <p:spPr>
              <a:xfrm>
                <a:off x="2525604" y="2702595"/>
                <a:ext cx="1015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t/>
                </a:r>
                <a:endParaRPr b="1" sz="1600">
                  <a:latin typeface="Roboto"/>
                  <a:ea typeface="Roboto"/>
                  <a:cs typeface="Roboto"/>
                  <a:sym typeface="Roboto"/>
                </a:endParaRPr>
              </a:p>
            </p:txBody>
          </p:sp>
          <p:grpSp>
            <p:nvGrpSpPr>
              <p:cNvPr id="145" name="Google Shape;145;p16"/>
              <p:cNvGrpSpPr/>
              <p:nvPr/>
            </p:nvGrpSpPr>
            <p:grpSpPr>
              <a:xfrm rot="10800000">
                <a:off x="2849073" y="3079467"/>
                <a:ext cx="92400" cy="411825"/>
                <a:chOff x="2070100" y="2563700"/>
                <a:chExt cx="92400" cy="411825"/>
              </a:xfrm>
            </p:grpSpPr>
            <p:cxnSp>
              <p:nvCxnSpPr>
                <p:cNvPr id="146" name="Google Shape;146;p16"/>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47" name="Google Shape;147;p16"/>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8" name="Google Shape;148;p16"/>
              <p:cNvSpPr txBox="1"/>
              <p:nvPr/>
            </p:nvSpPr>
            <p:spPr>
              <a:xfrm>
                <a:off x="2773350" y="3494450"/>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Roboto"/>
                    <a:ea typeface="Roboto"/>
                    <a:cs typeface="Roboto"/>
                    <a:sym typeface="Roboto"/>
                  </a:rPr>
                  <a:t>Modeling</a:t>
                </a:r>
                <a:endParaRPr b="1" sz="1600">
                  <a:latin typeface="Roboto"/>
                  <a:ea typeface="Roboto"/>
                  <a:cs typeface="Roboto"/>
                  <a:sym typeface="Roboto"/>
                </a:endParaRPr>
              </a:p>
              <a:p>
                <a:pPr indent="0" lvl="0" marL="0" rtl="0" algn="l">
                  <a:spcBef>
                    <a:spcPts val="0"/>
                  </a:spcBef>
                  <a:spcAft>
                    <a:spcPts val="0"/>
                  </a:spcAft>
                  <a:buNone/>
                </a:pPr>
                <a:r>
                  <a:t/>
                </a:r>
                <a:endParaRPr b="1" sz="1600">
                  <a:latin typeface="Roboto"/>
                  <a:ea typeface="Roboto"/>
                  <a:cs typeface="Roboto"/>
                  <a:sym typeface="Roboto"/>
                </a:endParaRPr>
              </a:p>
              <a:p>
                <a:pPr indent="0" lvl="0" marL="0" rtl="0" algn="l">
                  <a:spcBef>
                    <a:spcPts val="0"/>
                  </a:spcBef>
                  <a:spcAft>
                    <a:spcPts val="0"/>
                  </a:spcAft>
                  <a:buNone/>
                </a:pPr>
                <a:r>
                  <a:rPr lang="en" sz="1600">
                    <a:latin typeface="Roboto"/>
                    <a:ea typeface="Roboto"/>
                    <a:cs typeface="Roboto"/>
                    <a:sym typeface="Roboto"/>
                  </a:rPr>
                  <a:t>-Set up the  Detectron2 model pretrained on Docbank dataset.</a:t>
                </a:r>
                <a:endParaRPr sz="1600">
                  <a:latin typeface="Roboto"/>
                  <a:ea typeface="Roboto"/>
                  <a:cs typeface="Roboto"/>
                  <a:sym typeface="Roboto"/>
                </a:endParaRPr>
              </a:p>
              <a:p>
                <a:pPr indent="0" lvl="0" marL="0" rtl="0" algn="l">
                  <a:spcBef>
                    <a:spcPts val="1600"/>
                  </a:spcBef>
                  <a:spcAft>
                    <a:spcPts val="1600"/>
                  </a:spcAft>
                  <a:buNone/>
                </a:pPr>
                <a:r>
                  <a:t/>
                </a:r>
                <a:endParaRPr sz="800">
                  <a:latin typeface="Roboto"/>
                  <a:ea typeface="Roboto"/>
                  <a:cs typeface="Roboto"/>
                  <a:sym typeface="Roboto"/>
                </a:endParaRPr>
              </a:p>
            </p:txBody>
          </p:sp>
        </p:gr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1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Timeline</a:t>
            </a:r>
            <a:endParaRPr/>
          </a:p>
        </p:txBody>
      </p:sp>
      <p:grpSp>
        <p:nvGrpSpPr>
          <p:cNvPr id="154" name="Google Shape;154;p17"/>
          <p:cNvGrpSpPr/>
          <p:nvPr/>
        </p:nvGrpSpPr>
        <p:grpSpPr>
          <a:xfrm>
            <a:off x="4274000" y="1253251"/>
            <a:ext cx="2328097" cy="2431974"/>
            <a:chOff x="4526675" y="1154675"/>
            <a:chExt cx="2328097" cy="2431974"/>
          </a:xfrm>
        </p:grpSpPr>
        <p:sp>
          <p:nvSpPr>
            <p:cNvPr id="155" name="Google Shape;155;p17"/>
            <p:cNvSpPr/>
            <p:nvPr/>
          </p:nvSpPr>
          <p:spPr>
            <a:xfrm>
              <a:off x="4849302" y="3079475"/>
              <a:ext cx="1958400" cy="133500"/>
            </a:xfrm>
            <a:prstGeom prst="rect">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6" name="Google Shape;156;p17"/>
            <p:cNvGrpSpPr/>
            <p:nvPr/>
          </p:nvGrpSpPr>
          <p:grpSpPr>
            <a:xfrm>
              <a:off x="4526675" y="1154675"/>
              <a:ext cx="2328097" cy="2431974"/>
              <a:chOff x="4526675" y="1154675"/>
              <a:chExt cx="2328097" cy="2431974"/>
            </a:xfrm>
          </p:grpSpPr>
          <p:grpSp>
            <p:nvGrpSpPr>
              <p:cNvPr id="157" name="Google Shape;157;p17"/>
              <p:cNvGrpSpPr/>
              <p:nvPr/>
            </p:nvGrpSpPr>
            <p:grpSpPr>
              <a:xfrm>
                <a:off x="4808316" y="2800065"/>
                <a:ext cx="92400" cy="411825"/>
                <a:chOff x="845575" y="2563700"/>
                <a:chExt cx="92400" cy="411825"/>
              </a:xfrm>
            </p:grpSpPr>
            <p:cxnSp>
              <p:nvCxnSpPr>
                <p:cNvPr id="158" name="Google Shape;158;p17"/>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59" name="Google Shape;159;p17"/>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0" name="Google Shape;160;p17"/>
              <p:cNvSpPr txBox="1"/>
              <p:nvPr/>
            </p:nvSpPr>
            <p:spPr>
              <a:xfrm>
                <a:off x="4526675" y="3215249"/>
                <a:ext cx="964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t/>
                </a:r>
                <a:endParaRPr b="1" sz="1600">
                  <a:latin typeface="Roboto"/>
                  <a:ea typeface="Roboto"/>
                  <a:cs typeface="Roboto"/>
                  <a:sym typeface="Roboto"/>
                </a:endParaRPr>
              </a:p>
            </p:txBody>
          </p:sp>
          <p:sp>
            <p:nvSpPr>
              <p:cNvPr id="161" name="Google Shape;161;p17"/>
              <p:cNvSpPr txBox="1"/>
              <p:nvPr/>
            </p:nvSpPr>
            <p:spPr>
              <a:xfrm>
                <a:off x="4601173" y="1154675"/>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Roboto"/>
                    <a:ea typeface="Roboto"/>
                    <a:cs typeface="Roboto"/>
                    <a:sym typeface="Roboto"/>
                  </a:rPr>
                  <a:t>Dataset Creation</a:t>
                </a:r>
                <a:endParaRPr b="1" sz="1600">
                  <a:latin typeface="Roboto"/>
                  <a:ea typeface="Roboto"/>
                  <a:cs typeface="Roboto"/>
                  <a:sym typeface="Roboto"/>
                </a:endParaRPr>
              </a:p>
              <a:p>
                <a:pPr indent="0" lvl="0" marL="0" rtl="0" algn="l">
                  <a:spcBef>
                    <a:spcPts val="0"/>
                  </a:spcBef>
                  <a:spcAft>
                    <a:spcPts val="0"/>
                  </a:spcAft>
                  <a:buNone/>
                </a:pPr>
                <a:r>
                  <a:t/>
                </a:r>
                <a:endParaRPr b="1" sz="1600">
                  <a:latin typeface="Roboto"/>
                  <a:ea typeface="Roboto"/>
                  <a:cs typeface="Roboto"/>
                  <a:sym typeface="Roboto"/>
                </a:endParaRPr>
              </a:p>
              <a:p>
                <a:pPr indent="0" lvl="0" marL="0" rtl="0" algn="l">
                  <a:spcBef>
                    <a:spcPts val="0"/>
                  </a:spcBef>
                  <a:spcAft>
                    <a:spcPts val="1600"/>
                  </a:spcAft>
                  <a:buNone/>
                </a:pPr>
                <a:r>
                  <a:rPr lang="en" sz="1600">
                    <a:latin typeface="Roboto"/>
                    <a:ea typeface="Roboto"/>
                    <a:cs typeface="Roboto"/>
                    <a:sym typeface="Roboto"/>
                  </a:rPr>
                  <a:t>-Complete all the labeling work and review the previous labeling</a:t>
                </a:r>
                <a:endParaRPr b="1" sz="1600">
                  <a:latin typeface="Roboto"/>
                  <a:ea typeface="Roboto"/>
                  <a:cs typeface="Roboto"/>
                  <a:sym typeface="Roboto"/>
                </a:endParaRPr>
              </a:p>
            </p:txBody>
          </p:sp>
        </p:grpSp>
      </p:grpSp>
      <p:grpSp>
        <p:nvGrpSpPr>
          <p:cNvPr id="162" name="Google Shape;162;p17"/>
          <p:cNvGrpSpPr/>
          <p:nvPr/>
        </p:nvGrpSpPr>
        <p:grpSpPr>
          <a:xfrm>
            <a:off x="6183122" y="2801175"/>
            <a:ext cx="2962278" cy="2397749"/>
            <a:chOff x="6435797" y="2702599"/>
            <a:chExt cx="2962278" cy="2397749"/>
          </a:xfrm>
        </p:grpSpPr>
        <p:sp>
          <p:nvSpPr>
            <p:cNvPr id="163" name="Google Shape;163;p17"/>
            <p:cNvSpPr/>
            <p:nvPr/>
          </p:nvSpPr>
          <p:spPr>
            <a:xfrm>
              <a:off x="6807650" y="3079475"/>
              <a:ext cx="2349300" cy="133500"/>
            </a:xfrm>
            <a:prstGeom prst="rect">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4" name="Google Shape;164;p17"/>
            <p:cNvGrpSpPr/>
            <p:nvPr/>
          </p:nvGrpSpPr>
          <p:grpSpPr>
            <a:xfrm>
              <a:off x="6435797" y="2702599"/>
              <a:ext cx="2962278" cy="2397749"/>
              <a:chOff x="6435797" y="2702599"/>
              <a:chExt cx="2962278" cy="2397749"/>
            </a:xfrm>
          </p:grpSpPr>
          <p:grpSp>
            <p:nvGrpSpPr>
              <p:cNvPr id="165" name="Google Shape;165;p17"/>
              <p:cNvGrpSpPr/>
              <p:nvPr/>
            </p:nvGrpSpPr>
            <p:grpSpPr>
              <a:xfrm rot="10800000">
                <a:off x="6760035" y="3079467"/>
                <a:ext cx="92400" cy="411825"/>
                <a:chOff x="2070100" y="2563700"/>
                <a:chExt cx="92400" cy="411825"/>
              </a:xfrm>
            </p:grpSpPr>
            <p:cxnSp>
              <p:nvCxnSpPr>
                <p:cNvPr id="166" name="Google Shape;166;p17"/>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67" name="Google Shape;167;p17"/>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8" name="Google Shape;168;p17"/>
              <p:cNvSpPr txBox="1"/>
              <p:nvPr/>
            </p:nvSpPr>
            <p:spPr>
              <a:xfrm>
                <a:off x="6435797" y="2702599"/>
                <a:ext cx="949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600">
                    <a:latin typeface="Roboto"/>
                    <a:ea typeface="Roboto"/>
                    <a:cs typeface="Roboto"/>
                    <a:sym typeface="Roboto"/>
                  </a:rPr>
                  <a:t>April</a:t>
                </a:r>
                <a:endParaRPr b="1" sz="1600">
                  <a:latin typeface="Roboto"/>
                  <a:ea typeface="Roboto"/>
                  <a:cs typeface="Roboto"/>
                  <a:sym typeface="Roboto"/>
                </a:endParaRPr>
              </a:p>
            </p:txBody>
          </p:sp>
          <p:sp>
            <p:nvSpPr>
              <p:cNvPr id="169" name="Google Shape;169;p17"/>
              <p:cNvSpPr txBox="1"/>
              <p:nvPr/>
            </p:nvSpPr>
            <p:spPr>
              <a:xfrm>
                <a:off x="6676775" y="3494448"/>
                <a:ext cx="2721300" cy="160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Roboto"/>
                    <a:ea typeface="Roboto"/>
                    <a:cs typeface="Roboto"/>
                    <a:sym typeface="Roboto"/>
                  </a:rPr>
                  <a:t>Modeling</a:t>
                </a:r>
                <a:endParaRPr b="1" sz="1600">
                  <a:latin typeface="Roboto"/>
                  <a:ea typeface="Roboto"/>
                  <a:cs typeface="Roboto"/>
                  <a:sym typeface="Roboto"/>
                </a:endParaRPr>
              </a:p>
              <a:p>
                <a:pPr indent="0" lvl="0" marL="0" rtl="0" algn="l">
                  <a:spcBef>
                    <a:spcPts val="0"/>
                  </a:spcBef>
                  <a:spcAft>
                    <a:spcPts val="0"/>
                  </a:spcAft>
                  <a:buNone/>
                </a:pPr>
                <a:r>
                  <a:t/>
                </a:r>
                <a:endParaRPr b="1" sz="1600">
                  <a:latin typeface="Roboto"/>
                  <a:ea typeface="Roboto"/>
                  <a:cs typeface="Roboto"/>
                  <a:sym typeface="Roboto"/>
                </a:endParaRPr>
              </a:p>
              <a:p>
                <a:pPr indent="0" lvl="0" marL="0" rtl="0" algn="l">
                  <a:spcBef>
                    <a:spcPts val="0"/>
                  </a:spcBef>
                  <a:spcAft>
                    <a:spcPts val="0"/>
                  </a:spcAft>
                  <a:buNone/>
                </a:pPr>
                <a:r>
                  <a:rPr lang="en" sz="1600">
                    <a:solidFill>
                      <a:srgbClr val="222222"/>
                    </a:solidFill>
                    <a:highlight>
                      <a:srgbClr val="FFFFFF"/>
                    </a:highlight>
                    <a:latin typeface="Roboto"/>
                    <a:ea typeface="Roboto"/>
                    <a:cs typeface="Roboto"/>
                    <a:sym typeface="Roboto"/>
                  </a:rPr>
                  <a:t>-Finalize the pipeline</a:t>
                </a:r>
                <a:endParaRPr sz="1600">
                  <a:solidFill>
                    <a:srgbClr val="222222"/>
                  </a:solidFill>
                  <a:highlight>
                    <a:srgbClr val="FFFFFF"/>
                  </a:highlight>
                  <a:latin typeface="Roboto"/>
                  <a:ea typeface="Roboto"/>
                  <a:cs typeface="Roboto"/>
                  <a:sym typeface="Roboto"/>
                </a:endParaRPr>
              </a:p>
              <a:p>
                <a:pPr indent="0" lvl="0" marL="0" rtl="0" algn="l">
                  <a:spcBef>
                    <a:spcPts val="1600"/>
                  </a:spcBef>
                  <a:spcAft>
                    <a:spcPts val="1600"/>
                  </a:spcAft>
                  <a:buNone/>
                </a:pPr>
                <a:r>
                  <a:rPr lang="en" sz="1600">
                    <a:solidFill>
                      <a:srgbClr val="222222"/>
                    </a:solidFill>
                    <a:highlight>
                      <a:srgbClr val="FFFFFF"/>
                    </a:highlight>
                    <a:latin typeface="Roboto"/>
                    <a:ea typeface="Roboto"/>
                    <a:cs typeface="Roboto"/>
                    <a:sym typeface="Roboto"/>
                  </a:rPr>
                  <a:t>-Retrain the model</a:t>
                </a:r>
                <a:endParaRPr sz="1600">
                  <a:solidFill>
                    <a:srgbClr val="222222"/>
                  </a:solidFill>
                  <a:highlight>
                    <a:srgbClr val="FFFFFF"/>
                  </a:highlight>
                  <a:latin typeface="Roboto"/>
                  <a:ea typeface="Roboto"/>
                  <a:cs typeface="Roboto"/>
                  <a:sym typeface="Roboto"/>
                </a:endParaRPr>
              </a:p>
            </p:txBody>
          </p:sp>
        </p:grpSp>
      </p:grpSp>
      <p:grpSp>
        <p:nvGrpSpPr>
          <p:cNvPr id="170" name="Google Shape;170;p17"/>
          <p:cNvGrpSpPr/>
          <p:nvPr/>
        </p:nvGrpSpPr>
        <p:grpSpPr>
          <a:xfrm>
            <a:off x="243316" y="1956376"/>
            <a:ext cx="2580731" cy="1728863"/>
            <a:chOff x="495991" y="1857800"/>
            <a:chExt cx="2580731" cy="1728863"/>
          </a:xfrm>
        </p:grpSpPr>
        <p:sp>
          <p:nvSpPr>
            <p:cNvPr id="171" name="Google Shape;171;p17"/>
            <p:cNvSpPr/>
            <p:nvPr/>
          </p:nvSpPr>
          <p:spPr>
            <a:xfrm>
              <a:off x="932600" y="3079475"/>
              <a:ext cx="1958400" cy="133500"/>
            </a:xfrm>
            <a:prstGeom prst="rect">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2" name="Google Shape;172;p17"/>
            <p:cNvGrpSpPr/>
            <p:nvPr/>
          </p:nvGrpSpPr>
          <p:grpSpPr>
            <a:xfrm>
              <a:off x="495991" y="1857800"/>
              <a:ext cx="2580731" cy="1728863"/>
              <a:chOff x="495991" y="1857800"/>
              <a:chExt cx="2580731" cy="1728863"/>
            </a:xfrm>
          </p:grpSpPr>
          <p:sp>
            <p:nvSpPr>
              <p:cNvPr id="173" name="Google Shape;173;p17"/>
              <p:cNvSpPr txBox="1"/>
              <p:nvPr/>
            </p:nvSpPr>
            <p:spPr>
              <a:xfrm>
                <a:off x="495991" y="3215263"/>
                <a:ext cx="871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600">
                    <a:latin typeface="Roboto"/>
                    <a:ea typeface="Roboto"/>
                    <a:cs typeface="Roboto"/>
                    <a:sym typeface="Roboto"/>
                  </a:rPr>
                  <a:t>March</a:t>
                </a:r>
                <a:endParaRPr b="1" sz="1600">
                  <a:latin typeface="Roboto"/>
                  <a:ea typeface="Roboto"/>
                  <a:cs typeface="Roboto"/>
                  <a:sym typeface="Roboto"/>
                </a:endParaRPr>
              </a:p>
            </p:txBody>
          </p:sp>
          <p:grpSp>
            <p:nvGrpSpPr>
              <p:cNvPr id="174" name="Google Shape;174;p17"/>
              <p:cNvGrpSpPr/>
              <p:nvPr/>
            </p:nvGrpSpPr>
            <p:grpSpPr>
              <a:xfrm>
                <a:off x="881025" y="2800065"/>
                <a:ext cx="92400" cy="411825"/>
                <a:chOff x="845575" y="2563700"/>
                <a:chExt cx="92400" cy="411825"/>
              </a:xfrm>
            </p:grpSpPr>
            <p:cxnSp>
              <p:nvCxnSpPr>
                <p:cNvPr id="175" name="Google Shape;175;p17"/>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76" name="Google Shape;176;p17"/>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7" name="Google Shape;177;p17"/>
              <p:cNvSpPr txBox="1"/>
              <p:nvPr/>
            </p:nvSpPr>
            <p:spPr>
              <a:xfrm>
                <a:off x="823122" y="1857800"/>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Roboto"/>
                    <a:ea typeface="Roboto"/>
                    <a:cs typeface="Roboto"/>
                    <a:sym typeface="Roboto"/>
                  </a:rPr>
                  <a:t>Dataset Creation</a:t>
                </a:r>
                <a:endParaRPr b="1" sz="1600">
                  <a:latin typeface="Roboto"/>
                  <a:ea typeface="Roboto"/>
                  <a:cs typeface="Roboto"/>
                  <a:sym typeface="Roboto"/>
                </a:endParaRPr>
              </a:p>
              <a:p>
                <a:pPr indent="0" lvl="0" marL="0" rtl="0" algn="l">
                  <a:spcBef>
                    <a:spcPts val="0"/>
                  </a:spcBef>
                  <a:spcAft>
                    <a:spcPts val="0"/>
                  </a:spcAft>
                  <a:buNone/>
                </a:pPr>
                <a:r>
                  <a:t/>
                </a:r>
                <a:endParaRPr b="1" sz="800">
                  <a:latin typeface="Roboto"/>
                  <a:ea typeface="Roboto"/>
                  <a:cs typeface="Roboto"/>
                  <a:sym typeface="Roboto"/>
                </a:endParaRPr>
              </a:p>
              <a:p>
                <a:pPr indent="0" lvl="0" marL="0" rtl="0" algn="l">
                  <a:spcBef>
                    <a:spcPts val="0"/>
                  </a:spcBef>
                  <a:spcAft>
                    <a:spcPts val="1600"/>
                  </a:spcAft>
                  <a:buNone/>
                </a:pPr>
                <a:r>
                  <a:rPr lang="en" sz="1600">
                    <a:latin typeface="Roboto"/>
                    <a:ea typeface="Roboto"/>
                    <a:cs typeface="Roboto"/>
                    <a:sym typeface="Roboto"/>
                  </a:rPr>
                  <a:t>-Complete 50% of the total labeling work</a:t>
                </a:r>
                <a:endParaRPr b="1" sz="1600">
                  <a:latin typeface="Roboto"/>
                  <a:ea typeface="Roboto"/>
                  <a:cs typeface="Roboto"/>
                  <a:sym typeface="Roboto"/>
                </a:endParaRPr>
              </a:p>
            </p:txBody>
          </p:sp>
        </p:grpSp>
      </p:grpSp>
      <p:grpSp>
        <p:nvGrpSpPr>
          <p:cNvPr id="178" name="Google Shape;178;p17"/>
          <p:cNvGrpSpPr/>
          <p:nvPr/>
        </p:nvGrpSpPr>
        <p:grpSpPr>
          <a:xfrm>
            <a:off x="2272927" y="2801175"/>
            <a:ext cx="3166448" cy="2280450"/>
            <a:chOff x="2525602" y="2702599"/>
            <a:chExt cx="3166448" cy="2280450"/>
          </a:xfrm>
        </p:grpSpPr>
        <p:sp>
          <p:nvSpPr>
            <p:cNvPr id="179" name="Google Shape;179;p17"/>
            <p:cNvSpPr/>
            <p:nvPr/>
          </p:nvSpPr>
          <p:spPr>
            <a:xfrm>
              <a:off x="2890952" y="3079475"/>
              <a:ext cx="1958400" cy="133500"/>
            </a:xfrm>
            <a:prstGeom prst="rect">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80" name="Google Shape;180;p17"/>
            <p:cNvGrpSpPr/>
            <p:nvPr/>
          </p:nvGrpSpPr>
          <p:grpSpPr>
            <a:xfrm>
              <a:off x="2525602" y="2702599"/>
              <a:ext cx="3166448" cy="2280450"/>
              <a:chOff x="2525602" y="2702599"/>
              <a:chExt cx="3166448" cy="2280450"/>
            </a:xfrm>
          </p:grpSpPr>
          <p:sp>
            <p:nvSpPr>
              <p:cNvPr id="181" name="Google Shape;181;p17"/>
              <p:cNvSpPr txBox="1"/>
              <p:nvPr/>
            </p:nvSpPr>
            <p:spPr>
              <a:xfrm>
                <a:off x="2525602" y="2702599"/>
                <a:ext cx="10449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600">
                    <a:latin typeface="Roboto"/>
                    <a:ea typeface="Roboto"/>
                    <a:cs typeface="Roboto"/>
                    <a:sym typeface="Roboto"/>
                  </a:rPr>
                  <a:t>April</a:t>
                </a:r>
                <a:endParaRPr b="1" sz="1600">
                  <a:latin typeface="Roboto"/>
                  <a:ea typeface="Roboto"/>
                  <a:cs typeface="Roboto"/>
                  <a:sym typeface="Roboto"/>
                </a:endParaRPr>
              </a:p>
            </p:txBody>
          </p:sp>
          <p:grpSp>
            <p:nvGrpSpPr>
              <p:cNvPr id="182" name="Google Shape;182;p17"/>
              <p:cNvGrpSpPr/>
              <p:nvPr/>
            </p:nvGrpSpPr>
            <p:grpSpPr>
              <a:xfrm rot="10800000">
                <a:off x="2849073" y="3079467"/>
                <a:ext cx="92400" cy="411825"/>
                <a:chOff x="2070100" y="2563700"/>
                <a:chExt cx="92400" cy="411825"/>
              </a:xfrm>
            </p:grpSpPr>
            <p:cxnSp>
              <p:nvCxnSpPr>
                <p:cNvPr id="183" name="Google Shape;183;p17"/>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84" name="Google Shape;184;p17"/>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5" name="Google Shape;185;p17"/>
              <p:cNvSpPr txBox="1"/>
              <p:nvPr/>
            </p:nvSpPr>
            <p:spPr>
              <a:xfrm>
                <a:off x="2773350" y="3494449"/>
                <a:ext cx="2918700" cy="148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Roboto"/>
                    <a:ea typeface="Roboto"/>
                    <a:cs typeface="Roboto"/>
                    <a:sym typeface="Roboto"/>
                  </a:rPr>
                  <a:t>Modeling</a:t>
                </a:r>
                <a:endParaRPr b="1" sz="1600">
                  <a:latin typeface="Roboto"/>
                  <a:ea typeface="Roboto"/>
                  <a:cs typeface="Roboto"/>
                  <a:sym typeface="Roboto"/>
                </a:endParaRPr>
              </a:p>
              <a:p>
                <a:pPr indent="0" lvl="0" marL="0" rtl="0" algn="l">
                  <a:spcBef>
                    <a:spcPts val="0"/>
                  </a:spcBef>
                  <a:spcAft>
                    <a:spcPts val="0"/>
                  </a:spcAft>
                  <a:buNone/>
                </a:pPr>
                <a:r>
                  <a:t/>
                </a:r>
                <a:endParaRPr b="1" sz="800">
                  <a:latin typeface="Roboto"/>
                  <a:ea typeface="Roboto"/>
                  <a:cs typeface="Roboto"/>
                  <a:sym typeface="Roboto"/>
                </a:endParaRPr>
              </a:p>
              <a:p>
                <a:pPr indent="0" lvl="0" marL="0" rtl="0" algn="l">
                  <a:spcBef>
                    <a:spcPts val="0"/>
                  </a:spcBef>
                  <a:spcAft>
                    <a:spcPts val="0"/>
                  </a:spcAft>
                  <a:buNone/>
                </a:pPr>
                <a:r>
                  <a:rPr lang="en" sz="1600">
                    <a:solidFill>
                      <a:srgbClr val="222222"/>
                    </a:solidFill>
                    <a:highlight>
                      <a:srgbClr val="FFFFFF"/>
                    </a:highlight>
                    <a:latin typeface="Roboto"/>
                    <a:ea typeface="Roboto"/>
                    <a:cs typeface="Roboto"/>
                    <a:sym typeface="Roboto"/>
                  </a:rPr>
                  <a:t>-Retrain Model with more data</a:t>
                </a:r>
                <a:endParaRPr sz="1600">
                  <a:solidFill>
                    <a:srgbClr val="222222"/>
                  </a:solidFill>
                  <a:highlight>
                    <a:srgbClr val="FFFFFF"/>
                  </a:highlight>
                  <a:latin typeface="Roboto"/>
                  <a:ea typeface="Roboto"/>
                  <a:cs typeface="Roboto"/>
                  <a:sym typeface="Roboto"/>
                </a:endParaRPr>
              </a:p>
              <a:p>
                <a:pPr indent="0" lvl="0" marL="0" rtl="0" algn="l">
                  <a:spcBef>
                    <a:spcPts val="1600"/>
                  </a:spcBef>
                  <a:spcAft>
                    <a:spcPts val="1600"/>
                  </a:spcAft>
                  <a:buNone/>
                </a:pPr>
                <a:r>
                  <a:rPr lang="en" sz="1600">
                    <a:solidFill>
                      <a:srgbClr val="222222"/>
                    </a:solidFill>
                    <a:highlight>
                      <a:srgbClr val="FFFFFF"/>
                    </a:highlight>
                    <a:latin typeface="Roboto"/>
                    <a:ea typeface="Roboto"/>
                    <a:cs typeface="Roboto"/>
                    <a:sym typeface="Roboto"/>
                  </a:rPr>
                  <a:t>-Finish images to text function (OCR)</a:t>
                </a:r>
                <a:endParaRPr sz="1600">
                  <a:solidFill>
                    <a:srgbClr val="222222"/>
                  </a:solidFill>
                  <a:highlight>
                    <a:srgbClr val="FFFFFF"/>
                  </a:highlight>
                  <a:latin typeface="Roboto"/>
                  <a:ea typeface="Roboto"/>
                  <a:cs typeface="Roboto"/>
                  <a:sym typeface="Roboto"/>
                </a:endParaRPr>
              </a:p>
            </p:txBody>
          </p:sp>
        </p:gr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8"/>
          <p:cNvSpPr txBox="1"/>
          <p:nvPr>
            <p:ph type="title"/>
          </p:nvPr>
        </p:nvSpPr>
        <p:spPr>
          <a:xfrm>
            <a:off x="673650" y="60460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Completed Work</a:t>
            </a:r>
            <a:endParaRPr/>
          </a:p>
        </p:txBody>
      </p:sp>
      <p:sp>
        <p:nvSpPr>
          <p:cNvPr id="191" name="Google Shape;191;p18"/>
          <p:cNvSpPr txBox="1"/>
          <p:nvPr>
            <p:ph idx="1" type="body"/>
          </p:nvPr>
        </p:nvSpPr>
        <p:spPr>
          <a:xfrm>
            <a:off x="729450" y="1324525"/>
            <a:ext cx="5187900" cy="35913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2"/>
              </a:buClr>
              <a:buSzPts val="1800"/>
              <a:buChar char="●"/>
            </a:pPr>
            <a:r>
              <a:rPr lang="en" sz="1800">
                <a:solidFill>
                  <a:schemeClr val="dk2"/>
                </a:solidFill>
              </a:rPr>
              <a:t>Annotated 100 scanned and 100 digital ETDs</a:t>
            </a:r>
            <a:endParaRPr sz="1800">
              <a:solidFill>
                <a:schemeClr val="dk2"/>
              </a:solidFill>
            </a:endParaRPr>
          </a:p>
          <a:p>
            <a:pPr indent="-342900" lvl="0" marL="457200" rtl="0" algn="l">
              <a:spcBef>
                <a:spcPts val="1000"/>
              </a:spcBef>
              <a:spcAft>
                <a:spcPts val="0"/>
              </a:spcAft>
              <a:buClr>
                <a:schemeClr val="dk2"/>
              </a:buClr>
              <a:buSzPts val="1800"/>
              <a:buChar char="●"/>
            </a:pPr>
            <a:r>
              <a:rPr lang="en" sz="1800">
                <a:solidFill>
                  <a:schemeClr val="dk2"/>
                </a:solidFill>
              </a:rPr>
              <a:t>Trained 3 models on 10k iterations for scanned, digital, and merged (both scanned and digital)</a:t>
            </a:r>
            <a:endParaRPr sz="1800">
              <a:solidFill>
                <a:schemeClr val="dk2"/>
              </a:solidFill>
            </a:endParaRPr>
          </a:p>
          <a:p>
            <a:pPr indent="-342900" lvl="0" marL="457200" rtl="0" algn="l">
              <a:spcBef>
                <a:spcPts val="1000"/>
              </a:spcBef>
              <a:spcAft>
                <a:spcPts val="0"/>
              </a:spcAft>
              <a:buClr>
                <a:schemeClr val="dk2"/>
              </a:buClr>
              <a:buSzPts val="1800"/>
              <a:buChar char="●"/>
            </a:pPr>
            <a:r>
              <a:rPr lang="en" sz="1800">
                <a:solidFill>
                  <a:schemeClr val="dk2"/>
                </a:solidFill>
              </a:rPr>
              <a:t>Developed text extraction script </a:t>
            </a:r>
            <a:endParaRPr sz="1800">
              <a:solidFill>
                <a:schemeClr val="dk2"/>
              </a:solidFill>
            </a:endParaRPr>
          </a:p>
          <a:p>
            <a:pPr indent="-342900" lvl="0" marL="457200" rtl="0" algn="l">
              <a:spcBef>
                <a:spcPts val="1000"/>
              </a:spcBef>
              <a:spcAft>
                <a:spcPts val="0"/>
              </a:spcAft>
              <a:buClr>
                <a:schemeClr val="dk2"/>
              </a:buClr>
              <a:buSzPts val="1800"/>
              <a:buChar char="●"/>
            </a:pPr>
            <a:r>
              <a:rPr lang="en" sz="1800">
                <a:solidFill>
                  <a:schemeClr val="dk2"/>
                </a:solidFill>
              </a:rPr>
              <a:t>Developed visualization script</a:t>
            </a:r>
            <a:endParaRPr sz="1800">
              <a:solidFill>
                <a:schemeClr val="dk2"/>
              </a:solidFill>
            </a:endParaRPr>
          </a:p>
          <a:p>
            <a:pPr indent="-342900" lvl="0" marL="457200" rtl="0" algn="l">
              <a:spcBef>
                <a:spcPts val="1000"/>
              </a:spcBef>
              <a:spcAft>
                <a:spcPts val="0"/>
              </a:spcAft>
              <a:buClr>
                <a:schemeClr val="dk2"/>
              </a:buClr>
              <a:buSzPts val="1800"/>
              <a:buChar char="●"/>
            </a:pPr>
            <a:r>
              <a:rPr lang="en" sz="1800">
                <a:solidFill>
                  <a:schemeClr val="dk2"/>
                </a:solidFill>
              </a:rPr>
              <a:t>Evaluated and reported results to the client</a:t>
            </a:r>
            <a:endParaRPr sz="1800">
              <a:solidFill>
                <a:schemeClr val="dk2"/>
              </a:solidFill>
            </a:endParaRPr>
          </a:p>
        </p:txBody>
      </p:sp>
      <p:pic>
        <p:nvPicPr>
          <p:cNvPr id="192" name="Google Shape;192;p18"/>
          <p:cNvPicPr preferRelativeResize="0"/>
          <p:nvPr/>
        </p:nvPicPr>
        <p:blipFill>
          <a:blip r:embed="rId3">
            <a:alphaModFix/>
          </a:blip>
          <a:stretch>
            <a:fillRect/>
          </a:stretch>
        </p:blipFill>
        <p:spPr>
          <a:xfrm>
            <a:off x="6347488" y="1085475"/>
            <a:ext cx="881000" cy="881000"/>
          </a:xfrm>
          <a:prstGeom prst="rect">
            <a:avLst/>
          </a:prstGeom>
          <a:noFill/>
          <a:ln>
            <a:noFill/>
          </a:ln>
        </p:spPr>
      </p:pic>
      <p:pic>
        <p:nvPicPr>
          <p:cNvPr id="193" name="Google Shape;193;p18"/>
          <p:cNvPicPr preferRelativeResize="0"/>
          <p:nvPr/>
        </p:nvPicPr>
        <p:blipFill>
          <a:blip r:embed="rId4">
            <a:alphaModFix/>
          </a:blip>
          <a:stretch>
            <a:fillRect/>
          </a:stretch>
        </p:blipFill>
        <p:spPr>
          <a:xfrm>
            <a:off x="6202474" y="2857975"/>
            <a:ext cx="1171074" cy="881000"/>
          </a:xfrm>
          <a:prstGeom prst="rect">
            <a:avLst/>
          </a:prstGeom>
          <a:noFill/>
          <a:ln>
            <a:noFill/>
          </a:ln>
        </p:spPr>
      </p:pic>
      <p:pic>
        <p:nvPicPr>
          <p:cNvPr id="194" name="Google Shape;194;p18"/>
          <p:cNvPicPr preferRelativeResize="0"/>
          <p:nvPr/>
        </p:nvPicPr>
        <p:blipFill>
          <a:blip r:embed="rId5">
            <a:alphaModFix/>
          </a:blip>
          <a:stretch>
            <a:fillRect/>
          </a:stretch>
        </p:blipFill>
        <p:spPr>
          <a:xfrm>
            <a:off x="7658650" y="1819550"/>
            <a:ext cx="1097477" cy="1097477"/>
          </a:xfrm>
          <a:prstGeom prst="rect">
            <a:avLst/>
          </a:prstGeom>
          <a:noFill/>
          <a:ln>
            <a:noFill/>
          </a:ln>
        </p:spPr>
      </p:pic>
      <p:pic>
        <p:nvPicPr>
          <p:cNvPr id="195" name="Google Shape;195;p18"/>
          <p:cNvPicPr preferRelativeResize="0"/>
          <p:nvPr/>
        </p:nvPicPr>
        <p:blipFill>
          <a:blip r:embed="rId6">
            <a:alphaModFix/>
          </a:blip>
          <a:stretch>
            <a:fillRect/>
          </a:stretch>
        </p:blipFill>
        <p:spPr>
          <a:xfrm>
            <a:off x="7690025" y="3881125"/>
            <a:ext cx="1034700" cy="1034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9"/>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ETDs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Elements</a:t>
            </a:r>
            <a:endParaRPr/>
          </a:p>
        </p:txBody>
      </p:sp>
      <p:pic>
        <p:nvPicPr>
          <p:cNvPr id="201" name="Google Shape;201;p19"/>
          <p:cNvPicPr preferRelativeResize="0"/>
          <p:nvPr/>
        </p:nvPicPr>
        <p:blipFill>
          <a:blip r:embed="rId3">
            <a:alphaModFix/>
          </a:blip>
          <a:stretch>
            <a:fillRect/>
          </a:stretch>
        </p:blipFill>
        <p:spPr>
          <a:xfrm>
            <a:off x="771875" y="1777025"/>
            <a:ext cx="7603845" cy="328964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0"/>
          <p:cNvSpPr txBox="1"/>
          <p:nvPr>
            <p:ph type="title"/>
          </p:nvPr>
        </p:nvSpPr>
        <p:spPr>
          <a:xfrm>
            <a:off x="727650" y="6821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Preprocessing</a:t>
            </a:r>
            <a:endParaRPr/>
          </a:p>
        </p:txBody>
      </p:sp>
      <p:sp>
        <p:nvSpPr>
          <p:cNvPr id="207" name="Google Shape;207;p20"/>
          <p:cNvSpPr txBox="1"/>
          <p:nvPr/>
        </p:nvSpPr>
        <p:spPr>
          <a:xfrm>
            <a:off x="413500" y="1436400"/>
            <a:ext cx="80028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Lato"/>
              <a:ea typeface="Lato"/>
              <a:cs typeface="Lato"/>
              <a:sym typeface="Lato"/>
            </a:endParaRPr>
          </a:p>
          <a:p>
            <a:pPr indent="-330200" lvl="0" marL="457200" rtl="0" algn="l">
              <a:spcBef>
                <a:spcPts val="0"/>
              </a:spcBef>
              <a:spcAft>
                <a:spcPts val="0"/>
              </a:spcAft>
              <a:buSzPts val="1600"/>
              <a:buFont typeface="Lato"/>
              <a:buChar char="●"/>
            </a:pPr>
            <a:r>
              <a:rPr lang="en" sz="1600">
                <a:latin typeface="Lato"/>
                <a:ea typeface="Lato"/>
                <a:cs typeface="Lato"/>
                <a:sym typeface="Lato"/>
              </a:rPr>
              <a:t>Rules For Labeling</a:t>
            </a:r>
            <a:endParaRPr sz="1600">
              <a:latin typeface="Lato"/>
              <a:ea typeface="Lato"/>
              <a:cs typeface="Lato"/>
              <a:sym typeface="Lato"/>
            </a:endParaRPr>
          </a:p>
          <a:p>
            <a:pPr indent="-330200" lvl="1" marL="914400" rtl="0" algn="l">
              <a:spcBef>
                <a:spcPts val="0"/>
              </a:spcBef>
              <a:spcAft>
                <a:spcPts val="0"/>
              </a:spcAft>
              <a:buSzPts val="1600"/>
              <a:buFont typeface="Lato"/>
              <a:buChar char="○"/>
            </a:pPr>
            <a:r>
              <a:rPr lang="en" sz="1600">
                <a:latin typeface="Lato"/>
                <a:ea typeface="Lato"/>
                <a:cs typeface="Lato"/>
                <a:sym typeface="Lato"/>
              </a:rPr>
              <a:t>Tables that are not part of the Table of Contents are labeled as Table</a:t>
            </a:r>
            <a:endParaRPr sz="1600">
              <a:latin typeface="Lato"/>
              <a:ea typeface="Lato"/>
              <a:cs typeface="Lato"/>
              <a:sym typeface="Lato"/>
            </a:endParaRPr>
          </a:p>
          <a:p>
            <a:pPr indent="-330200" lvl="2" marL="1371600" rtl="0" algn="l">
              <a:spcBef>
                <a:spcPts val="0"/>
              </a:spcBef>
              <a:spcAft>
                <a:spcPts val="0"/>
              </a:spcAft>
              <a:buSzPts val="1600"/>
              <a:buFont typeface="Lato"/>
              <a:buChar char="■"/>
            </a:pPr>
            <a:r>
              <a:rPr lang="en" sz="1600">
                <a:latin typeface="Lato"/>
                <a:ea typeface="Lato"/>
                <a:cs typeface="Lato"/>
                <a:sym typeface="Lato"/>
              </a:rPr>
              <a:t>Only the Table of Contents can be labeled Table of Contents</a:t>
            </a:r>
            <a:endParaRPr sz="1600">
              <a:latin typeface="Lato"/>
              <a:ea typeface="Lato"/>
              <a:cs typeface="Lato"/>
              <a:sym typeface="Lato"/>
            </a:endParaRPr>
          </a:p>
          <a:p>
            <a:pPr indent="-330200" lvl="1" marL="914400" rtl="0" algn="l">
              <a:spcBef>
                <a:spcPts val="0"/>
              </a:spcBef>
              <a:spcAft>
                <a:spcPts val="0"/>
              </a:spcAft>
              <a:buSzPts val="1600"/>
              <a:buFont typeface="Lato"/>
              <a:buChar char="○"/>
            </a:pPr>
            <a:r>
              <a:rPr lang="en" sz="1600">
                <a:latin typeface="Lato"/>
                <a:ea typeface="Lato"/>
                <a:cs typeface="Lato"/>
                <a:sym typeface="Lato"/>
              </a:rPr>
              <a:t>Appendix is labeled as Chapter</a:t>
            </a:r>
            <a:endParaRPr sz="1600">
              <a:latin typeface="Lato"/>
              <a:ea typeface="Lato"/>
              <a:cs typeface="Lato"/>
              <a:sym typeface="Lato"/>
            </a:endParaRPr>
          </a:p>
          <a:p>
            <a:pPr indent="-330200" lvl="2" marL="1371600" rtl="0" algn="l">
              <a:spcBef>
                <a:spcPts val="0"/>
              </a:spcBef>
              <a:spcAft>
                <a:spcPts val="0"/>
              </a:spcAft>
              <a:buSzPts val="1600"/>
              <a:buFont typeface="Lato"/>
              <a:buChar char="■"/>
            </a:pPr>
            <a:r>
              <a:rPr lang="en" sz="1600">
                <a:latin typeface="Lato"/>
                <a:ea typeface="Lato"/>
                <a:cs typeface="Lato"/>
                <a:sym typeface="Lato"/>
              </a:rPr>
              <a:t>Can be identified by Chapter title</a:t>
            </a:r>
            <a:endParaRPr sz="1600">
              <a:latin typeface="Lato"/>
              <a:ea typeface="Lato"/>
              <a:cs typeface="Lato"/>
              <a:sym typeface="Lato"/>
            </a:endParaRPr>
          </a:p>
          <a:p>
            <a:pPr indent="-330200" lvl="1" marL="914400" rtl="0" algn="l">
              <a:spcBef>
                <a:spcPts val="0"/>
              </a:spcBef>
              <a:spcAft>
                <a:spcPts val="0"/>
              </a:spcAft>
              <a:buSzPts val="1600"/>
              <a:buFont typeface="Lato"/>
              <a:buChar char="○"/>
            </a:pPr>
            <a:r>
              <a:rPr lang="en" sz="1600">
                <a:latin typeface="Lato"/>
                <a:ea typeface="Lato"/>
                <a:cs typeface="Lato"/>
                <a:sym typeface="Lato"/>
              </a:rPr>
              <a:t>Subsections of One-chapter ETDs are labeled as Chapter titles</a:t>
            </a:r>
            <a:endParaRPr sz="1600">
              <a:latin typeface="Lato"/>
              <a:ea typeface="Lato"/>
              <a:cs typeface="Lato"/>
              <a:sym typeface="Lato"/>
            </a:endParaRPr>
          </a:p>
          <a:p>
            <a:pPr indent="-330200" lvl="1" marL="914400" rtl="0" algn="l">
              <a:spcBef>
                <a:spcPts val="0"/>
              </a:spcBef>
              <a:spcAft>
                <a:spcPts val="0"/>
              </a:spcAft>
              <a:buSzPts val="1600"/>
              <a:buFont typeface="Lato"/>
              <a:buChar char="○"/>
            </a:pPr>
            <a:r>
              <a:rPr lang="en" sz="1600">
                <a:latin typeface="Lato"/>
                <a:ea typeface="Lato"/>
                <a:cs typeface="Lato"/>
                <a:sym typeface="Lato"/>
              </a:rPr>
              <a:t>Subsections of Multi-chapter ETDs are labeled as Section</a:t>
            </a:r>
            <a:endParaRPr sz="1600">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1"/>
          <p:cNvSpPr txBox="1"/>
          <p:nvPr>
            <p:ph type="title"/>
          </p:nvPr>
        </p:nvSpPr>
        <p:spPr>
          <a:xfrm>
            <a:off x="729450" y="6253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PipeLine Diagram</a:t>
            </a:r>
            <a:endParaRPr/>
          </a:p>
        </p:txBody>
      </p:sp>
      <p:pic>
        <p:nvPicPr>
          <p:cNvPr id="213" name="Google Shape;213;p21"/>
          <p:cNvPicPr preferRelativeResize="0"/>
          <p:nvPr/>
        </p:nvPicPr>
        <p:blipFill>
          <a:blip r:embed="rId3">
            <a:alphaModFix/>
          </a:blip>
          <a:stretch>
            <a:fillRect/>
          </a:stretch>
        </p:blipFill>
        <p:spPr>
          <a:xfrm>
            <a:off x="871201" y="515800"/>
            <a:ext cx="6882675" cy="45669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