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43"/>
  </p:normalViewPr>
  <p:slideViewPr>
    <p:cSldViewPr snapToGrid="0" snapToObjects="1">
      <p:cViewPr varScale="1">
        <p:scale>
          <a:sx n="115" d="100"/>
          <a:sy n="115" d="100"/>
        </p:scale>
        <p:origin x="6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7944101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192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6770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260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Mike </a:t>
            </a:r>
          </a:p>
        </p:txBody>
      </p:sp>
    </p:spTree>
    <p:extLst>
      <p:ext uri="{BB962C8B-B14F-4D97-AF65-F5344CB8AC3E}">
        <p14:creationId xmlns:p14="http://schemas.microsoft.com/office/powerpoint/2010/main" val="408419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Mike</a:t>
            </a:r>
          </a:p>
        </p:txBody>
      </p:sp>
    </p:spTree>
    <p:extLst>
      <p:ext uri="{BB962C8B-B14F-4D97-AF65-F5344CB8AC3E}">
        <p14:creationId xmlns:p14="http://schemas.microsoft.com/office/powerpoint/2010/main" val="947556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John</a:t>
            </a:r>
          </a:p>
        </p:txBody>
      </p:sp>
    </p:spTree>
    <p:extLst>
      <p:ext uri="{BB962C8B-B14F-4D97-AF65-F5344CB8AC3E}">
        <p14:creationId xmlns:p14="http://schemas.microsoft.com/office/powerpoint/2010/main" val="1998752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Gil</a:t>
            </a:r>
          </a:p>
        </p:txBody>
      </p:sp>
    </p:spTree>
    <p:extLst>
      <p:ext uri="{BB962C8B-B14F-4D97-AF65-F5344CB8AC3E}">
        <p14:creationId xmlns:p14="http://schemas.microsoft.com/office/powerpoint/2010/main" val="2090447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Irtiza</a:t>
            </a:r>
          </a:p>
        </p:txBody>
      </p:sp>
    </p:spTree>
    <p:extLst>
      <p:ext uri="{BB962C8B-B14F-4D97-AF65-F5344CB8AC3E}">
        <p14:creationId xmlns:p14="http://schemas.microsoft.com/office/powerpoint/2010/main" val="13207012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Irtiza</a:t>
            </a:r>
          </a:p>
        </p:txBody>
      </p:sp>
    </p:spTree>
    <p:extLst>
      <p:ext uri="{BB962C8B-B14F-4D97-AF65-F5344CB8AC3E}">
        <p14:creationId xmlns:p14="http://schemas.microsoft.com/office/powerpoint/2010/main" val="634546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226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err="1"/>
              <a:t>Irtiza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23648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200"/>
            </a:lvl1pPr>
            <a:lvl2pPr lvl="1" rtl="0">
              <a:spcBef>
                <a:spcPts val="0"/>
              </a:spcBef>
              <a:buSzPct val="100000"/>
              <a:defRPr sz="4200"/>
            </a:lvl2pPr>
            <a:lvl3pPr lvl="2" rtl="0">
              <a:spcBef>
                <a:spcPts val="0"/>
              </a:spcBef>
              <a:buSzPct val="100000"/>
              <a:defRPr sz="4200"/>
            </a:lvl3pPr>
            <a:lvl4pPr lvl="3" rtl="0">
              <a:spcBef>
                <a:spcPts val="0"/>
              </a:spcBef>
              <a:buSzPct val="100000"/>
              <a:defRPr sz="4200"/>
            </a:lvl4pPr>
            <a:lvl5pPr lvl="4" rtl="0">
              <a:spcBef>
                <a:spcPts val="0"/>
              </a:spcBef>
              <a:buSzPct val="100000"/>
              <a:defRPr sz="4200"/>
            </a:lvl5pPr>
            <a:lvl6pPr lvl="5" rtl="0">
              <a:spcBef>
                <a:spcPts val="0"/>
              </a:spcBef>
              <a:buSzPct val="100000"/>
              <a:defRPr sz="4200"/>
            </a:lvl6pPr>
            <a:lvl7pPr lvl="6" rtl="0">
              <a:spcBef>
                <a:spcPts val="0"/>
              </a:spcBef>
              <a:buSzPct val="100000"/>
              <a:defRPr sz="4200"/>
            </a:lvl7pPr>
            <a:lvl8pPr lvl="7" rtl="0">
              <a:spcBef>
                <a:spcPts val="0"/>
              </a:spcBef>
              <a:buSzPct val="100000"/>
              <a:defRPr sz="4200"/>
            </a:lvl8pPr>
            <a:lvl9pPr lvl="8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buSzPct val="100000"/>
              <a:defRPr sz="1800"/>
            </a:lvl4pPr>
            <a:lvl5pPr lvl="4" rtl="0">
              <a:spcBef>
                <a:spcPts val="0"/>
              </a:spcBef>
              <a:buSzPct val="100000"/>
              <a:defRPr sz="1800"/>
            </a:lvl5pPr>
            <a:lvl6pPr lvl="5" rtl="0">
              <a:spcBef>
                <a:spcPts val="0"/>
              </a:spcBef>
              <a:buSzPct val="100000"/>
              <a:defRPr sz="1800"/>
            </a:lvl6pPr>
            <a:lvl7pPr lvl="6" rtl="0">
              <a:spcBef>
                <a:spcPts val="0"/>
              </a:spcBef>
              <a:buSzPct val="100000"/>
              <a:defRPr sz="1800"/>
            </a:lvl7pPr>
            <a:lvl8pPr lvl="7" rtl="0">
              <a:spcBef>
                <a:spcPts val="0"/>
              </a:spcBef>
              <a:buSzPct val="100000"/>
              <a:defRPr sz="1800"/>
            </a:lvl8pPr>
            <a:lvl9pPr lvl="8" rtl="0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6000"/>
            </a:lvl1pPr>
            <a:lvl2pPr lvl="1" rtl="0">
              <a:spcBef>
                <a:spcPts val="0"/>
              </a:spcBef>
              <a:buSzPct val="100000"/>
              <a:defRPr sz="6000"/>
            </a:lvl2pPr>
            <a:lvl3pPr lvl="2" rtl="0">
              <a:spcBef>
                <a:spcPts val="0"/>
              </a:spcBef>
              <a:buSzPct val="100000"/>
              <a:defRPr sz="6000"/>
            </a:lvl3pPr>
            <a:lvl4pPr lvl="3" rtl="0">
              <a:spcBef>
                <a:spcPts val="0"/>
              </a:spcBef>
              <a:buSzPct val="100000"/>
              <a:defRPr sz="6000"/>
            </a:lvl4pPr>
            <a:lvl5pPr lvl="4" rtl="0">
              <a:spcBef>
                <a:spcPts val="0"/>
              </a:spcBef>
              <a:buSzPct val="100000"/>
              <a:defRPr sz="6000"/>
            </a:lvl5pPr>
            <a:lvl6pPr lvl="5" rtl="0">
              <a:spcBef>
                <a:spcPts val="0"/>
              </a:spcBef>
              <a:buSzPct val="100000"/>
              <a:defRPr sz="6000"/>
            </a:lvl6pPr>
            <a:lvl7pPr lvl="6" rtl="0">
              <a:spcBef>
                <a:spcPts val="0"/>
              </a:spcBef>
              <a:buSzPct val="100000"/>
              <a:defRPr sz="6000"/>
            </a:lvl7pPr>
            <a:lvl8pPr lvl="7" rtl="0">
              <a:spcBef>
                <a:spcPts val="0"/>
              </a:spcBef>
              <a:buSzPct val="100000"/>
              <a:defRPr sz="6000"/>
            </a:lvl8pPr>
            <a:lvl9pPr lvl="8" rtl="0"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zenodo.readthedocs.io/" TargetMode="External"/><Relationship Id="rId7" Type="http://schemas.openxmlformats.org/officeDocument/2006/relationships/hyperlink" Target="http://fox.cs.vt.edu/foxinfo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en.wikipedia.org/wiki/DSpace" TargetMode="External"/><Relationship Id="rId5" Type="http://schemas.openxmlformats.org/officeDocument/2006/relationships/hyperlink" Target="http://www.lsu.edu/chse/slis/about_us/bios/yang.php" TargetMode="External"/><Relationship Id="rId4" Type="http://schemas.openxmlformats.org/officeDocument/2006/relationships/hyperlink" Target="http://developers.zenodo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517275" y="1280625"/>
            <a:ext cx="8222100" cy="93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Zenodo Data Archive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311700" y="2637748"/>
            <a:ext cx="8520600" cy="73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dirty="0" err="1"/>
              <a:t>Irtiza</a:t>
            </a:r>
            <a:r>
              <a:rPr lang="en" dirty="0"/>
              <a:t> </a:t>
            </a:r>
            <a:r>
              <a:rPr lang="en" dirty="0" err="1"/>
              <a:t>Delwar</a:t>
            </a:r>
            <a:r>
              <a:rPr lang="en" dirty="0"/>
              <a:t>, Michael </a:t>
            </a:r>
            <a:r>
              <a:rPr lang="en" dirty="0" err="1"/>
              <a:t>Culhane</a:t>
            </a:r>
            <a:r>
              <a:rPr lang="en" dirty="0"/>
              <a:t>, John Sizemore, Gil Turner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dirty="0"/>
              <a:t>Client: Dr. </a:t>
            </a:r>
            <a:r>
              <a:rPr lang="en" dirty="0" err="1"/>
              <a:t>Seungwon</a:t>
            </a:r>
            <a:r>
              <a:rPr lang="en" dirty="0"/>
              <a:t> Yang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dirty="0"/>
              <a:t>Instructor: Dr. Edward A. Fox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dirty="0"/>
              <a:t>CS 4624 Multimedia, Hypertext, and Information Access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dirty="0"/>
              <a:t>Virginia Tech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dirty="0"/>
              <a:t>Blacksburg, VA 24061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dirty="0"/>
              <a:t>April 27,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6837" y="968800"/>
            <a:ext cx="121920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2332" y="2986025"/>
            <a:ext cx="1108226" cy="155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 txBox="1"/>
          <p:nvPr/>
        </p:nvSpPr>
        <p:spPr>
          <a:xfrm>
            <a:off x="3108300" y="930775"/>
            <a:ext cx="5476500" cy="150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Dr. Edward A. Fox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Instructor:  CS4624 Multimedia, Hypertext, &amp; Information Access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Professor, Department of Computer Science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Virginia Tech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x="3108300" y="3009375"/>
            <a:ext cx="5476500" cy="150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Dr. Seungwon Yang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Client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Assistant Professor, School of Library and Information Science and Center for Computer Computation and Technology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Louisiana State University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 txBox="1"/>
          <p:nvPr/>
        </p:nvSpPr>
        <p:spPr>
          <a:xfrm>
            <a:off x="1182325" y="4537525"/>
            <a:ext cx="687900" cy="27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[3]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1126850" y="2397550"/>
            <a:ext cx="631500" cy="2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[5]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142" name="Shape 142"/>
          <p:cNvSpPr txBox="1"/>
          <p:nvPr/>
        </p:nvSpPr>
        <p:spPr>
          <a:xfrm>
            <a:off x="197475" y="834800"/>
            <a:ext cx="8727300" cy="410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100" dirty="0"/>
              <a:t>“</a:t>
            </a:r>
            <a:r>
              <a:rPr lang="en" sz="1100" dirty="0" err="1"/>
              <a:t>Zenodo</a:t>
            </a:r>
            <a:r>
              <a:rPr lang="en" sz="1100" dirty="0"/>
              <a:t> - Research. Shared.” </a:t>
            </a:r>
            <a:r>
              <a:rPr lang="en" sz="1100" i="1" dirty="0" err="1"/>
              <a:t>Zenodo</a:t>
            </a:r>
            <a:r>
              <a:rPr lang="en" sz="1100" i="1" dirty="0"/>
              <a:t> 3.0.0.dev20150000 Documentation</a:t>
            </a:r>
            <a:r>
              <a:rPr lang="en" sz="1100" dirty="0"/>
              <a:t>, CERN, 2015. Accessed 26 Apr. 2017. &lt;</a:t>
            </a:r>
            <a:r>
              <a:rPr lang="en" sz="1100" u="sng" dirty="0">
                <a:solidFill>
                  <a:schemeClr val="hlink"/>
                </a:solidFill>
                <a:hlinkClick r:id="rId3"/>
              </a:rPr>
              <a:t>http://zenodo.readthedocs.io/</a:t>
            </a:r>
            <a:r>
              <a:rPr lang="en" sz="1100" dirty="0"/>
              <a:t>&gt;.  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100" dirty="0"/>
              <a:t> "REST API." Developers </a:t>
            </a:r>
            <a:r>
              <a:rPr lang="en" sz="1100" dirty="0" err="1"/>
              <a:t>Zenodo</a:t>
            </a:r>
            <a:r>
              <a:rPr lang="en" sz="1100" dirty="0"/>
              <a:t>. CERN Data Centre &amp; </a:t>
            </a:r>
            <a:r>
              <a:rPr lang="en" sz="1100" dirty="0" err="1"/>
              <a:t>Invenio</a:t>
            </a:r>
            <a:r>
              <a:rPr lang="en" sz="1100" dirty="0"/>
              <a:t>, 2017, Web. 26 Apr. 2017. &lt;</a:t>
            </a:r>
            <a:r>
              <a:rPr lang="en" sz="1100" u="sng" dirty="0">
                <a:solidFill>
                  <a:schemeClr val="hlink"/>
                </a:solidFill>
                <a:hlinkClick r:id="rId4"/>
              </a:rPr>
              <a:t>http://developers.zenodo.org/</a:t>
            </a:r>
            <a:r>
              <a:rPr lang="en" sz="1100" dirty="0"/>
              <a:t>&gt;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100" dirty="0"/>
              <a:t> Yang, </a:t>
            </a:r>
            <a:r>
              <a:rPr lang="en" sz="1100" dirty="0" err="1"/>
              <a:t>Seungwon</a:t>
            </a:r>
            <a:r>
              <a:rPr lang="en" sz="1100" dirty="0"/>
              <a:t>. “</a:t>
            </a:r>
            <a:r>
              <a:rPr lang="en" sz="1100" dirty="0" err="1"/>
              <a:t>Seungwon</a:t>
            </a:r>
            <a:r>
              <a:rPr lang="en" sz="1100" dirty="0"/>
              <a:t> Yang.” </a:t>
            </a:r>
            <a:r>
              <a:rPr lang="en" sz="1100" i="1" dirty="0"/>
              <a:t>LSU School of Library &amp; Information Science</a:t>
            </a:r>
            <a:r>
              <a:rPr lang="en" sz="1100" dirty="0"/>
              <a:t>, Louisiana State University, 2017.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100" dirty="0"/>
              <a:t>             Accessed 20 Feb. 2017. &lt;</a:t>
            </a:r>
            <a:r>
              <a:rPr lang="en" sz="1100" u="sng" dirty="0">
                <a:solidFill>
                  <a:schemeClr val="hlink"/>
                </a:solidFill>
                <a:hlinkClick r:id="rId5"/>
              </a:rPr>
              <a:t>http://</a:t>
            </a:r>
            <a:r>
              <a:rPr lang="en" sz="1100" u="sng" dirty="0" smtClean="0">
                <a:solidFill>
                  <a:schemeClr val="hlink"/>
                </a:solidFill>
                <a:hlinkClick r:id="rId5"/>
              </a:rPr>
              <a:t>www.lsu.edu/chse/slis/about_us/bios/yang.php</a:t>
            </a:r>
            <a:r>
              <a:rPr lang="en" sz="1100" dirty="0" smtClean="0"/>
              <a:t>&gt;</a:t>
            </a:r>
            <a:endParaRPr lang="en" sz="1100" dirty="0"/>
          </a:p>
          <a:p>
            <a:pPr marL="158750" lvl="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1100" dirty="0" smtClean="0"/>
              <a:t>4.      </a:t>
            </a:r>
            <a:r>
              <a:rPr lang="en" sz="1100" dirty="0" smtClean="0"/>
              <a:t>"</a:t>
            </a:r>
            <a:r>
              <a:rPr lang="en" sz="1100" dirty="0" err="1" smtClean="0"/>
              <a:t>DSpace</a:t>
            </a:r>
            <a:r>
              <a:rPr lang="en" sz="1100" dirty="0"/>
              <a:t>." Wikipedia. Wikimedia Foundation, </a:t>
            </a:r>
            <a:r>
              <a:rPr lang="en" sz="1100" dirty="0" err="1"/>
              <a:t>n.d.</a:t>
            </a:r>
            <a:r>
              <a:rPr lang="en" sz="1100" dirty="0"/>
              <a:t> Web. 26 Apr. 2017. &lt;</a:t>
            </a:r>
            <a:r>
              <a:rPr lang="en" sz="1100" u="sng" dirty="0">
                <a:solidFill>
                  <a:schemeClr val="hlink"/>
                </a:solidFill>
                <a:hlinkClick r:id="rId6"/>
              </a:rPr>
              <a:t>https://en.wikipedia.org/wiki/DSpace</a:t>
            </a:r>
            <a:r>
              <a:rPr lang="en" sz="1100" dirty="0"/>
              <a:t>&gt;.</a:t>
            </a:r>
          </a:p>
          <a:p>
            <a:pPr marL="158750" lvl="0" rtl="0">
              <a:spcBef>
                <a:spcPts val="0"/>
              </a:spcBef>
              <a:buSzPct val="100000"/>
            </a:pPr>
            <a:r>
              <a:rPr lang="en-US" sz="1100" dirty="0" smtClean="0"/>
              <a:t>5.      </a:t>
            </a:r>
            <a:r>
              <a:rPr lang="en" sz="1100" dirty="0" smtClean="0"/>
              <a:t>Fox</a:t>
            </a:r>
            <a:r>
              <a:rPr lang="en" sz="1100" dirty="0"/>
              <a:t>, Edward A. Edward A. Fox Information Page. Virginia Tech, 2017. Web. 26 Apr. 2017. &lt;</a:t>
            </a:r>
            <a:r>
              <a:rPr lang="en" sz="1100" u="sng" dirty="0">
                <a:solidFill>
                  <a:schemeClr val="hlink"/>
                </a:solidFill>
                <a:hlinkClick r:id="rId7"/>
              </a:rPr>
              <a:t>http://fox.cs.vt.edu/foxinfo.html</a:t>
            </a:r>
            <a:r>
              <a:rPr lang="en" sz="1100" dirty="0"/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Application Overview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4294967295"/>
          </p:nvPr>
        </p:nvSpPr>
        <p:spPr>
          <a:xfrm>
            <a:off x="471900" y="827475"/>
            <a:ext cx="7890900" cy="3801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u="sng" dirty="0"/>
              <a:t>Goals at the beginning of the semester:</a:t>
            </a:r>
          </a:p>
          <a:p>
            <a:pPr marL="457200" lvl="0" indent="-228600">
              <a:spcBef>
                <a:spcPts val="0"/>
              </a:spcBef>
              <a:buChar char="●"/>
            </a:pPr>
            <a:r>
              <a:rPr lang="en" dirty="0"/>
              <a:t>Set up a data archive application (</a:t>
            </a:r>
            <a:r>
              <a:rPr lang="en" dirty="0" err="1"/>
              <a:t>Zenodo</a:t>
            </a:r>
            <a:r>
              <a:rPr lang="en" dirty="0"/>
              <a:t>) on a server running </a:t>
            </a:r>
            <a:r>
              <a:rPr lang="en" dirty="0" err="1"/>
              <a:t>CentOS</a:t>
            </a:r>
            <a:r>
              <a:rPr lang="en" dirty="0"/>
              <a:t> 7 operating system</a:t>
            </a:r>
          </a:p>
          <a:p>
            <a:pPr marL="457200" lvl="0" indent="-228600">
              <a:spcBef>
                <a:spcPts val="0"/>
              </a:spcBef>
              <a:buChar char="●"/>
            </a:pPr>
            <a:r>
              <a:rPr lang="en" dirty="0"/>
              <a:t>Configure and populate archive with datasets</a:t>
            </a:r>
          </a:p>
          <a:p>
            <a:pPr marL="457200" lvl="0" indent="-228600">
              <a:spcBef>
                <a:spcPts val="0"/>
              </a:spcBef>
              <a:buChar char="●"/>
            </a:pPr>
            <a:r>
              <a:rPr lang="en" dirty="0"/>
              <a:t>Create detailed Admin / User Guide</a:t>
            </a:r>
          </a:p>
          <a:p>
            <a:pPr marL="457200" lvl="0" indent="-228600" rtl="0">
              <a:spcBef>
                <a:spcPts val="0"/>
              </a:spcBef>
              <a:buChar char="●"/>
            </a:pPr>
            <a:r>
              <a:rPr lang="en" dirty="0"/>
              <a:t>Add additional scripts for bulk uploads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r>
              <a:rPr lang="en" sz="11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👍 </a:t>
            </a:r>
            <a:r>
              <a:rPr lang="en" dirty="0"/>
              <a:t>All goals completed!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 idx="4294967295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4A86E8"/>
                </a:solidFill>
              </a:rPr>
              <a:t>Timeline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Figure: Gantt Chart representing the timeline of our project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5600" y="497225"/>
            <a:ext cx="6445100" cy="414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Design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Tools Used: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Linux CentOS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SSH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Zenodo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DSpace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PostgreSQL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Python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Zenodo Developer API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9126" y="357800"/>
            <a:ext cx="2659855" cy="399512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/>
          <p:nvPr/>
        </p:nvSpPr>
        <p:spPr>
          <a:xfrm>
            <a:off x="4730187" y="4502125"/>
            <a:ext cx="2417700" cy="3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 Flow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Refinement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Python Scripts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Zenodo Developer API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Single Upload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Bulk Upload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Python 2 v Python 3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Delete?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9875" y="904825"/>
            <a:ext cx="5560623" cy="3163499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x="3449875" y="4068325"/>
            <a:ext cx="778200" cy="24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[2]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Testing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4294967295"/>
          </p:nvPr>
        </p:nvSpPr>
        <p:spPr>
          <a:xfrm>
            <a:off x="471900" y="900425"/>
            <a:ext cx="3808200" cy="3728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Upload different types of data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marL="457200" lvl="0" indent="-228600">
              <a:spcBef>
                <a:spcPts val="0"/>
              </a:spcBef>
            </a:pPr>
            <a:r>
              <a:rPr lang="en"/>
              <a:t>Search for different data sets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Create communities and upload to them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Export Metadata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Create additional scripts</a:t>
            </a:r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3675" y="1343787"/>
            <a:ext cx="2628900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8179" y="871961"/>
            <a:ext cx="4950044" cy="339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Guides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4294967295"/>
          </p:nvPr>
        </p:nvSpPr>
        <p:spPr>
          <a:xfrm>
            <a:off x="471900" y="777074"/>
            <a:ext cx="3999900" cy="385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Administrator Guide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Installation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Configuration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API Information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Adding Scripts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4294967295"/>
          </p:nvPr>
        </p:nvSpPr>
        <p:spPr>
          <a:xfrm>
            <a:off x="4694250" y="777075"/>
            <a:ext cx="3999900" cy="385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General User Guide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Account Creation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Search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Upload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Communities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Metadata Export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Local Zenodo Installation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Upload a dataset</a:t>
            </a:r>
          </a:p>
          <a:p>
            <a:pPr marL="1371600" lvl="2" indent="-228600" rtl="0">
              <a:spcBef>
                <a:spcPts val="0"/>
              </a:spcBef>
            </a:pPr>
            <a:r>
              <a:rPr lang="en"/>
              <a:t>Basic information</a:t>
            </a:r>
          </a:p>
          <a:p>
            <a:pPr marL="1371600" lvl="2" indent="-228600" rtl="0">
              <a:spcBef>
                <a:spcPts val="0"/>
              </a:spcBef>
            </a:pPr>
            <a:r>
              <a:rPr lang="en"/>
              <a:t>Licensing information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Search for a dataset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Exporting metadata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Automated Python Scripts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Single upload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Batch upload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Publishing option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Lessons Learned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4294967295"/>
          </p:nvPr>
        </p:nvSpPr>
        <p:spPr>
          <a:xfrm>
            <a:off x="460950" y="925100"/>
            <a:ext cx="8222100" cy="376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5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sz="1200" dirty="0"/>
              <a:t>Planning Effectively for a Large Technical Project</a:t>
            </a:r>
          </a:p>
          <a:p>
            <a:pPr marL="971550" lvl="1" indent="-285750" rtl="0">
              <a:lnSpc>
                <a:spcPct val="15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sz="1200" dirty="0"/>
              <a:t>Short term</a:t>
            </a:r>
          </a:p>
          <a:p>
            <a:pPr marL="971550" lvl="1" indent="-285750" rtl="0">
              <a:lnSpc>
                <a:spcPct val="15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sz="1200" dirty="0"/>
              <a:t>Long term</a:t>
            </a:r>
          </a:p>
          <a:p>
            <a:pPr marL="971550" lvl="1" indent="-285750" rtl="0">
              <a:lnSpc>
                <a:spcPct val="15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sz="1200" dirty="0"/>
              <a:t>Unforeseen issues</a:t>
            </a:r>
          </a:p>
          <a:p>
            <a:pPr marL="1428750" lvl="2" indent="-285750" rtl="0">
              <a:lnSpc>
                <a:spcPct val="15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sz="1200" dirty="0"/>
              <a:t>Port issues</a:t>
            </a:r>
          </a:p>
          <a:p>
            <a:pPr marL="514350" lvl="0" indent="-285750" rtl="0">
              <a:lnSpc>
                <a:spcPct val="15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sz="1200" dirty="0"/>
              <a:t>The Importance of Communication</a:t>
            </a:r>
          </a:p>
          <a:p>
            <a:pPr marL="971550" lvl="1" indent="-285750" rtl="0">
              <a:lnSpc>
                <a:spcPct val="15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sz="1200" dirty="0"/>
              <a:t>Long distance communication</a:t>
            </a:r>
          </a:p>
          <a:p>
            <a:pPr marL="971550" lvl="1" indent="-285750" rtl="0">
              <a:lnSpc>
                <a:spcPct val="15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sz="1200" dirty="0"/>
              <a:t>Dynamic project goals in accordance with client’s needs</a:t>
            </a:r>
          </a:p>
          <a:p>
            <a:pPr marL="514350" lvl="0" indent="-285750" rtl="0">
              <a:lnSpc>
                <a:spcPct val="15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sz="1200" dirty="0"/>
              <a:t>Attention to Detail</a:t>
            </a:r>
          </a:p>
          <a:p>
            <a:pPr marL="457200" lvl="0" indent="0">
              <a:spcBef>
                <a:spcPts val="0"/>
              </a:spcBef>
              <a:buNone/>
            </a:pPr>
            <a:endParaRPr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454</Words>
  <Application>Microsoft Office PowerPoint</Application>
  <PresentationFormat>On-screen Show (16:9)</PresentationFormat>
  <Paragraphs>101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Roboto</vt:lpstr>
      <vt:lpstr>Arial</vt:lpstr>
      <vt:lpstr>material</vt:lpstr>
      <vt:lpstr>Zenodo Data Archive</vt:lpstr>
      <vt:lpstr>Application Overview</vt:lpstr>
      <vt:lpstr>Timeline</vt:lpstr>
      <vt:lpstr>Design</vt:lpstr>
      <vt:lpstr>Refinement</vt:lpstr>
      <vt:lpstr>Testing</vt:lpstr>
      <vt:lpstr>Guides</vt:lpstr>
      <vt:lpstr>Demo</vt:lpstr>
      <vt:lpstr>Lessons Learned</vt:lpstr>
      <vt:lpstr>Acknowledgements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Zenodo Data Archive</dc:title>
  <dc:creator>Gil Turner</dc:creator>
  <cp:lastModifiedBy>Gil Turner</cp:lastModifiedBy>
  <cp:revision>2</cp:revision>
  <dcterms:modified xsi:type="dcterms:W3CDTF">2017-05-10T16:02:32Z</dcterms:modified>
</cp:coreProperties>
</file>