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6858000" cy="9144000"/>
  <p:embeddedFontLst>
    <p:embeddedFont>
      <p:font typeface="Raleway"/>
      <p:regular r:id="rId23"/>
      <p:bold r:id="rId24"/>
      <p:italic r:id="rId25"/>
      <p:boldItalic r:id="rId26"/>
    </p:embeddedFont>
    <p:embeddedFont>
      <p:font typeface="Roboto"/>
      <p:regular r:id="rId27"/>
      <p:bold r:id="rId28"/>
      <p:italic r:id="rId29"/>
      <p:boldItalic r:id="rId30"/>
    </p:embeddedFont>
    <p:embeddedFont>
      <p:font typeface="Lato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Raleway-bold.fntdata"/><Relationship Id="rId23" Type="http://schemas.openxmlformats.org/officeDocument/2006/relationships/font" Target="fonts/Raleway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Raleway-boldItalic.fntdata"/><Relationship Id="rId25" Type="http://schemas.openxmlformats.org/officeDocument/2006/relationships/font" Target="fonts/Raleway-italic.fntdata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Lato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5.xml"/><Relationship Id="rId33" Type="http://schemas.openxmlformats.org/officeDocument/2006/relationships/font" Target="fonts/Lato-italic.fntdata"/><Relationship Id="rId10" Type="http://schemas.openxmlformats.org/officeDocument/2006/relationships/slide" Target="slides/slide4.xml"/><Relationship Id="rId32" Type="http://schemas.openxmlformats.org/officeDocument/2006/relationships/font" Target="fonts/Lato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schemas.openxmlformats.org/officeDocument/2006/relationships/font" Target="fonts/Lato-bold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263523f859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263523f859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7b24fef44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27b24fef4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263523f859_0_3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263523f859_0_3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1b59f312f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1b59f312f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100"/>
              <a:buFont typeface="Lato"/>
              <a:buChar char="○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1b59f312f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11b59f312f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263523f859_0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1263523f859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263523f859_0_2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1263523f859_0_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27b24fef44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127b24fef44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263523f859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263523f859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63523f859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263523f859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63523f859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263523f859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263523f859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263523f859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263523f859_0_3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263523f859_0_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263523f859_0_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263523f859_0_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263523f859_0_3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1263523f859_0_3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263523f859_0_3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1263523f859_0_3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" name="Google Shape;56;p1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7" name="Google Shape;57;p1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14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1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1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15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0" name="Google Shape;70;p1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1" name="Google Shape;71;p1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3" name="Google Shape;73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" name="Google Shape;78;p1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9" name="Google Shape;79;p1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" name="Google Shape;81;p1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3" name="Google Shape;83;p17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" name="Google Shape;87;p1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88" name="Google Shape;88;p1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0" name="Google Shape;90;p18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91" name="Google Shape;91;p1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4" name="Google Shape;94;p1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95" name="Google Shape;95;p1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" name="Google Shape;97;p19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oogle Shape;101;p2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02" name="Google Shape;102;p2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2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Google Shape;104;p20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p2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8" name="Google Shape;108;p2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09" name="Google Shape;109;p2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2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1" name="Google Shape;111;p21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112" name="Google Shape;112;p21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3" name="Google Shape;113;p21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4" name="Google Shape;114;p2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17" name="Google Shape;117;p2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oogle Shape;119;p23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20" name="Google Shape;120;p2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2" name="Google Shape;122;p23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3" name="Google Shape;123;p23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FreeSpeechApp4VT</a:t>
            </a:r>
            <a:endParaRPr/>
          </a:p>
        </p:txBody>
      </p:sp>
      <p:sp>
        <p:nvSpPr>
          <p:cNvPr id="132" name="Google Shape;132;p25"/>
          <p:cNvSpPr txBox="1"/>
          <p:nvPr>
            <p:ph idx="1" type="subTitle"/>
          </p:nvPr>
        </p:nvSpPr>
        <p:spPr>
          <a:xfrm>
            <a:off x="727950" y="2571750"/>
            <a:ext cx="7688100" cy="115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Andy Cho, Chaitanya Gupta, Samuel Oh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CS 4624</a:t>
            </a:r>
            <a:r>
              <a:rPr lang="en" sz="1800"/>
              <a:t> </a:t>
            </a:r>
            <a:r>
              <a:rPr lang="en" sz="1800"/>
              <a:t>Multimedia, Hypertext, and Information Access Capstone, Dr. Fox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Virginia Tech, Blacksburg VA 24061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05/8/22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 Walkthrough - Delete Tiles</a:t>
            </a:r>
            <a:endParaRPr/>
          </a:p>
        </p:txBody>
      </p:sp>
      <p:sp>
        <p:nvSpPr>
          <p:cNvPr id="233" name="Google Shape;233;p3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34"/>
          <p:cNvSpPr/>
          <p:nvPr/>
        </p:nvSpPr>
        <p:spPr>
          <a:xfrm>
            <a:off x="813975" y="2381250"/>
            <a:ext cx="710100" cy="190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5" name="Google Shape;23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900" y="2041500"/>
            <a:ext cx="3815524" cy="287999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4"/>
          <p:cNvSpPr/>
          <p:nvPr/>
        </p:nvSpPr>
        <p:spPr>
          <a:xfrm>
            <a:off x="333150" y="3179500"/>
            <a:ext cx="396300" cy="190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7" name="Google Shape;23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1950" y="2041500"/>
            <a:ext cx="3820161" cy="2879999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4"/>
          <p:cNvSpPr/>
          <p:nvPr/>
        </p:nvSpPr>
        <p:spPr>
          <a:xfrm>
            <a:off x="4243125" y="3142675"/>
            <a:ext cx="710100" cy="133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 Walkthrough - References Tab</a:t>
            </a:r>
            <a:endParaRPr/>
          </a:p>
        </p:txBody>
      </p:sp>
      <p:sp>
        <p:nvSpPr>
          <p:cNvPr id="244" name="Google Shape;244;p3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45" name="Google Shape;24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3730" y="2078875"/>
            <a:ext cx="3595076" cy="2695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5"/>
          <p:cNvSpPr/>
          <p:nvPr/>
        </p:nvSpPr>
        <p:spPr>
          <a:xfrm>
            <a:off x="4927025" y="4565000"/>
            <a:ext cx="354900" cy="190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252" name="Google Shape;252;p3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Data management</a:t>
            </a:r>
            <a:endParaRPr sz="1700"/>
          </a:p>
          <a:p>
            <a:pPr indent="-3365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How can we store data in a way that would be easily accessible for our speech grid, while being able to support the desired functionalities?</a:t>
            </a:r>
            <a:endParaRPr sz="1700"/>
          </a:p>
          <a:p>
            <a:pPr indent="0" lvl="0" marL="9144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Design</a:t>
            </a:r>
            <a:endParaRPr sz="1700"/>
          </a:p>
          <a:p>
            <a:pPr indent="-3365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How can we create a design that fits the desires of our client, </a:t>
            </a:r>
            <a:r>
              <a:rPr lang="en" sz="1700"/>
              <a:t>while also maintaining support for our target audience?</a:t>
            </a:r>
            <a:endParaRPr sz="17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58" name="Google Shape;258;p3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Communication with client is essential for proper direction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Make design choices with users in mind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Need to allocate more time to debug programs in a timeline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Constantly learn</a:t>
            </a:r>
            <a:endParaRPr sz="17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64" name="Google Shape;264;p3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Predictive Tiles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Prediction of next inputs for tiles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Additional Settings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Custom voices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Different profiles</a:t>
            </a:r>
            <a:endParaRPr sz="1800"/>
          </a:p>
        </p:txBody>
      </p:sp>
      <p:pic>
        <p:nvPicPr>
          <p:cNvPr id="265" name="Google Shape;2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0995" y="2315200"/>
            <a:ext cx="3247149" cy="178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71" name="Google Shape;271;p39"/>
          <p:cNvSpPr txBox="1"/>
          <p:nvPr>
            <p:ph idx="1" type="body"/>
          </p:nvPr>
        </p:nvSpPr>
        <p:spPr>
          <a:xfrm>
            <a:off x="729450" y="2078875"/>
            <a:ext cx="57192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480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30"/>
              <a:buChar char="●"/>
            </a:pPr>
            <a:r>
              <a:rPr lang="en" sz="1829"/>
              <a:t>Mr. Matthew Newton</a:t>
            </a:r>
            <a:endParaRPr sz="1829"/>
          </a:p>
          <a:p>
            <a:pPr indent="-34480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30"/>
              <a:buChar char="○"/>
            </a:pPr>
            <a:r>
              <a:rPr lang="en" sz="1829"/>
              <a:t>Coordinator of Assistive and Educational Technology at Virginia Tech</a:t>
            </a:r>
            <a:endParaRPr sz="1829"/>
          </a:p>
          <a:p>
            <a:pPr indent="-34480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30"/>
              <a:buChar char="●"/>
            </a:pPr>
            <a:r>
              <a:rPr lang="en" sz="1829"/>
              <a:t>Dr. Edward A. Fox</a:t>
            </a:r>
            <a:endParaRPr sz="1829"/>
          </a:p>
          <a:p>
            <a:pPr indent="-34480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30"/>
              <a:buChar char="○"/>
            </a:pPr>
            <a:r>
              <a:rPr lang="en" sz="1829"/>
              <a:t>Professor of CS 4624</a:t>
            </a:r>
            <a:endParaRPr sz="1829"/>
          </a:p>
          <a:p>
            <a:pPr indent="-34480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30"/>
              <a:buChar char="○"/>
            </a:pPr>
            <a:r>
              <a:rPr lang="en" sz="1829"/>
              <a:t>Mentor and advisor</a:t>
            </a:r>
            <a:endParaRPr sz="1829"/>
          </a:p>
        </p:txBody>
      </p:sp>
      <p:pic>
        <p:nvPicPr>
          <p:cNvPr id="272" name="Google Shape;27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1637" y="1162902"/>
            <a:ext cx="1387549" cy="208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72675" y="3357475"/>
            <a:ext cx="2145475" cy="160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79" name="Google Shape;279;p40"/>
          <p:cNvSpPr txBox="1"/>
          <p:nvPr>
            <p:ph idx="1" type="body"/>
          </p:nvPr>
        </p:nvSpPr>
        <p:spPr>
          <a:xfrm>
            <a:off x="729450" y="1853850"/>
            <a:ext cx="7688700" cy="320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U.S. Department of Justice. (2020, February). 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Guide to Disability Rights Laws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ADA.gov. Retrieved April 12, 2022, from https://www.ada.gov/cguide.htm#anchor62335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U.S. Department of Health and Human Services. (2016, May 19). 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Quick statistics about voice, speech, language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National Institute of Deafness and Other Communication Disorders. Retrieved April 12, 2022, from https://www.nidcd.nih.gov/health/statistics/quick-statistics-voice-speech-language </a:t>
            </a:r>
            <a:endParaRPr i="1"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Disability Impacts All of Us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Centers for Disease Control and Prevention. (2020, September 16). Retrieved April 12, 2022, from https://www.cdc.gov/ncbddd/disabilityandhealth/infographic-disability-impacts-all.html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Calder, A., &amp; Townsend, B. (2021, December 24). Freespeech. Retrieved April 25, 2022, from https://app.freespeechaac.com/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Proloquo2Go - AAC app with symbols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AssistiveWare. (2022). Retrieved April 25, 2022, from https://www.assistiveware.com/products/proloquo2go</a:t>
            </a:r>
            <a:endParaRPr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38" name="Google Shape;138;p2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2105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30"/>
              <a:buAutoNum type="arabicPeriod"/>
            </a:pPr>
            <a:r>
              <a:rPr lang="en" sz="1629"/>
              <a:t>Project Overview</a:t>
            </a:r>
            <a:endParaRPr sz="1629"/>
          </a:p>
          <a:p>
            <a:pPr indent="-332105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30"/>
              <a:buAutoNum type="arabicPeriod"/>
            </a:pPr>
            <a:r>
              <a:rPr lang="en" sz="1629"/>
              <a:t>Project Timeline</a:t>
            </a:r>
            <a:endParaRPr sz="1629"/>
          </a:p>
          <a:p>
            <a:pPr indent="-332105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30"/>
              <a:buAutoNum type="arabicPeriod"/>
            </a:pPr>
            <a:r>
              <a:rPr lang="en" sz="1629"/>
              <a:t>Application Walkthrough</a:t>
            </a:r>
            <a:endParaRPr sz="1629"/>
          </a:p>
          <a:p>
            <a:pPr indent="-332105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30"/>
              <a:buAutoNum type="arabicPeriod"/>
            </a:pPr>
            <a:r>
              <a:rPr lang="en" sz="1629"/>
              <a:t>Challenges</a:t>
            </a:r>
            <a:endParaRPr sz="1629"/>
          </a:p>
          <a:p>
            <a:pPr indent="-332105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30"/>
              <a:buAutoNum type="arabicPeriod"/>
            </a:pPr>
            <a:r>
              <a:rPr lang="en" sz="1629"/>
              <a:t>Lessons Learned</a:t>
            </a:r>
            <a:endParaRPr sz="1629"/>
          </a:p>
          <a:p>
            <a:pPr indent="-332105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30"/>
              <a:buAutoNum type="arabicPeriod"/>
            </a:pPr>
            <a:r>
              <a:rPr lang="en" sz="1629"/>
              <a:t>Future Work</a:t>
            </a:r>
            <a:endParaRPr sz="1629"/>
          </a:p>
          <a:p>
            <a:pPr indent="-332105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30"/>
              <a:buAutoNum type="arabicPeriod"/>
            </a:pPr>
            <a:r>
              <a:rPr lang="en" sz="1629"/>
              <a:t>Acknowledgements</a:t>
            </a:r>
            <a:endParaRPr sz="1629"/>
          </a:p>
          <a:p>
            <a:pPr indent="-332105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30"/>
              <a:buAutoNum type="arabicPeriod"/>
            </a:pPr>
            <a:r>
              <a:rPr lang="en" sz="1629"/>
              <a:t>References</a:t>
            </a:r>
            <a:endParaRPr sz="1629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144" name="Google Shape;144;p27"/>
          <p:cNvSpPr txBox="1"/>
          <p:nvPr>
            <p:ph idx="1" type="body"/>
          </p:nvPr>
        </p:nvSpPr>
        <p:spPr>
          <a:xfrm>
            <a:off x="729450" y="2078875"/>
            <a:ext cx="7688700" cy="27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 free iOS application that serves as a medium for non-verbal communication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Selectable tiles representing words to create sentences that will be spoken through the Apple Text-to-Speech engine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Customizability to allow the user to communicate in their own way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Tile formation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Custom images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Personal audio recordings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Timeline</a:t>
            </a:r>
            <a:endParaRPr/>
          </a:p>
        </p:txBody>
      </p:sp>
      <p:grpSp>
        <p:nvGrpSpPr>
          <p:cNvPr id="150" name="Google Shape;150;p28"/>
          <p:cNvGrpSpPr/>
          <p:nvPr/>
        </p:nvGrpSpPr>
        <p:grpSpPr>
          <a:xfrm>
            <a:off x="4513729" y="1864925"/>
            <a:ext cx="3453646" cy="1728854"/>
            <a:chOff x="4526679" y="1857799"/>
            <a:chExt cx="3453646" cy="1728854"/>
          </a:xfrm>
        </p:grpSpPr>
        <p:sp>
          <p:nvSpPr>
            <p:cNvPr id="151" name="Google Shape;151;p28"/>
            <p:cNvSpPr/>
            <p:nvPr/>
          </p:nvSpPr>
          <p:spPr>
            <a:xfrm>
              <a:off x="4849302" y="3079475"/>
              <a:ext cx="1958400" cy="133500"/>
            </a:xfrm>
            <a:prstGeom prst="rect">
              <a:avLst/>
            </a:prstGeom>
            <a:solidFill>
              <a:srgbClr val="0E945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2" name="Google Shape;152;p28"/>
            <p:cNvGrpSpPr/>
            <p:nvPr/>
          </p:nvGrpSpPr>
          <p:grpSpPr>
            <a:xfrm>
              <a:off x="4526679" y="1857799"/>
              <a:ext cx="3453646" cy="1728854"/>
              <a:chOff x="4526679" y="1857799"/>
              <a:chExt cx="3453646" cy="1728854"/>
            </a:xfrm>
          </p:grpSpPr>
          <p:grpSp>
            <p:nvGrpSpPr>
              <p:cNvPr id="153" name="Google Shape;153;p28"/>
              <p:cNvGrpSpPr/>
              <p:nvPr/>
            </p:nvGrpSpPr>
            <p:grpSpPr>
              <a:xfrm>
                <a:off x="4808316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154" name="Google Shape;154;p28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55" name="Google Shape;155;p28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56" name="Google Shape;156;p28"/>
              <p:cNvSpPr txBox="1"/>
              <p:nvPr/>
            </p:nvSpPr>
            <p:spPr>
              <a:xfrm>
                <a:off x="4526679" y="3215253"/>
                <a:ext cx="6927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600">
                    <a:latin typeface="Roboto"/>
                    <a:ea typeface="Roboto"/>
                    <a:cs typeface="Roboto"/>
                    <a:sym typeface="Roboto"/>
                  </a:rPr>
                  <a:t>April</a:t>
                </a:r>
                <a:endParaRPr b="1" sz="16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57" name="Google Shape;157;p28"/>
              <p:cNvSpPr txBox="1"/>
              <p:nvPr/>
            </p:nvSpPr>
            <p:spPr>
              <a:xfrm>
                <a:off x="4753225" y="1857799"/>
                <a:ext cx="32271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"/>
                    <a:ea typeface="Roboto"/>
                    <a:cs typeface="Roboto"/>
                    <a:sym typeface="Roboto"/>
                  </a:rPr>
                  <a:t>Minimum expectations complete, customizability features introduced based on priority</a:t>
                </a:r>
                <a:endParaRPr b="1" sz="16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158" name="Google Shape;158;p28"/>
          <p:cNvGrpSpPr/>
          <p:nvPr/>
        </p:nvGrpSpPr>
        <p:grpSpPr>
          <a:xfrm>
            <a:off x="6422860" y="2709722"/>
            <a:ext cx="2721140" cy="1735654"/>
            <a:chOff x="6435810" y="2702596"/>
            <a:chExt cx="2721140" cy="1735654"/>
          </a:xfrm>
        </p:grpSpPr>
        <p:sp>
          <p:nvSpPr>
            <p:cNvPr id="159" name="Google Shape;159;p28"/>
            <p:cNvSpPr/>
            <p:nvPr/>
          </p:nvSpPr>
          <p:spPr>
            <a:xfrm>
              <a:off x="6807650" y="3079475"/>
              <a:ext cx="2349300" cy="1335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0" name="Google Shape;160;p28"/>
            <p:cNvGrpSpPr/>
            <p:nvPr/>
          </p:nvGrpSpPr>
          <p:grpSpPr>
            <a:xfrm>
              <a:off x="6435810" y="2702596"/>
              <a:ext cx="2494563" cy="1735654"/>
              <a:chOff x="6435810" y="2702596"/>
              <a:chExt cx="2494563" cy="1735654"/>
            </a:xfrm>
          </p:grpSpPr>
          <p:grpSp>
            <p:nvGrpSpPr>
              <p:cNvPr id="161" name="Google Shape;161;p28"/>
              <p:cNvGrpSpPr/>
              <p:nvPr/>
            </p:nvGrpSpPr>
            <p:grpSpPr>
              <a:xfrm rot="10800000">
                <a:off x="6760035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162" name="Google Shape;162;p28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63" name="Google Shape;163;p28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64" name="Google Shape;164;p28"/>
              <p:cNvSpPr txBox="1"/>
              <p:nvPr/>
            </p:nvSpPr>
            <p:spPr>
              <a:xfrm>
                <a:off x="6435810" y="2702596"/>
                <a:ext cx="7458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600">
                    <a:latin typeface="Roboto"/>
                    <a:ea typeface="Roboto"/>
                    <a:cs typeface="Roboto"/>
                    <a:sym typeface="Roboto"/>
                  </a:rPr>
                  <a:t>May</a:t>
                </a:r>
                <a:endParaRPr b="1" sz="16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65" name="Google Shape;165;p28"/>
              <p:cNvSpPr txBox="1"/>
              <p:nvPr/>
            </p:nvSpPr>
            <p:spPr>
              <a:xfrm>
                <a:off x="6676773" y="349445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1600">
                    <a:latin typeface="Roboto"/>
                    <a:ea typeface="Roboto"/>
                    <a:cs typeface="Roboto"/>
                    <a:sym typeface="Roboto"/>
                  </a:rPr>
                  <a:t>Customizability features implemented, final report and presentations</a:t>
                </a:r>
                <a:endParaRPr b="1" sz="16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166" name="Google Shape;166;p28"/>
          <p:cNvGrpSpPr/>
          <p:nvPr/>
        </p:nvGrpSpPr>
        <p:grpSpPr>
          <a:xfrm>
            <a:off x="483054" y="1864926"/>
            <a:ext cx="2580718" cy="1728874"/>
            <a:chOff x="496004" y="1857800"/>
            <a:chExt cx="2580718" cy="1728874"/>
          </a:xfrm>
        </p:grpSpPr>
        <p:sp>
          <p:nvSpPr>
            <p:cNvPr id="167" name="Google Shape;167;p28"/>
            <p:cNvSpPr/>
            <p:nvPr/>
          </p:nvSpPr>
          <p:spPr>
            <a:xfrm>
              <a:off x="932600" y="3079475"/>
              <a:ext cx="1958400" cy="133500"/>
            </a:xfrm>
            <a:prstGeom prst="rect">
              <a:avLst/>
            </a:prstGeom>
            <a:solidFill>
              <a:srgbClr val="0E945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8" name="Google Shape;168;p28"/>
            <p:cNvGrpSpPr/>
            <p:nvPr/>
          </p:nvGrpSpPr>
          <p:grpSpPr>
            <a:xfrm>
              <a:off x="496004" y="1857800"/>
              <a:ext cx="2580718" cy="1728874"/>
              <a:chOff x="496004" y="1857800"/>
              <a:chExt cx="2580718" cy="1728874"/>
            </a:xfrm>
          </p:grpSpPr>
          <p:sp>
            <p:nvSpPr>
              <p:cNvPr id="169" name="Google Shape;169;p28"/>
              <p:cNvSpPr txBox="1"/>
              <p:nvPr/>
            </p:nvSpPr>
            <p:spPr>
              <a:xfrm>
                <a:off x="496004" y="3215274"/>
                <a:ext cx="12204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600">
                    <a:latin typeface="Roboto"/>
                    <a:ea typeface="Roboto"/>
                    <a:cs typeface="Roboto"/>
                    <a:sym typeface="Roboto"/>
                  </a:rPr>
                  <a:t>February</a:t>
                </a:r>
                <a:endParaRPr b="1" sz="16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170" name="Google Shape;170;p28"/>
              <p:cNvGrpSpPr/>
              <p:nvPr/>
            </p:nvGrpSpPr>
            <p:grpSpPr>
              <a:xfrm>
                <a:off x="881025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171" name="Google Shape;171;p28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72" name="Google Shape;172;p28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73" name="Google Shape;173;p28"/>
              <p:cNvSpPr txBox="1"/>
              <p:nvPr/>
            </p:nvSpPr>
            <p:spPr>
              <a:xfrm>
                <a:off x="823122" y="185780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1600">
                    <a:latin typeface="Roboto"/>
                    <a:ea typeface="Roboto"/>
                    <a:cs typeface="Roboto"/>
                    <a:sym typeface="Roboto"/>
                  </a:rPr>
                  <a:t>Design planning, wireframing, </a:t>
                </a:r>
                <a:r>
                  <a:rPr lang="en" sz="1600">
                    <a:latin typeface="Roboto"/>
                    <a:ea typeface="Roboto"/>
                    <a:cs typeface="Roboto"/>
                    <a:sym typeface="Roboto"/>
                  </a:rPr>
                  <a:t>define basic specifications</a:t>
                </a:r>
                <a:endParaRPr b="1" sz="16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174" name="Google Shape;174;p28"/>
          <p:cNvGrpSpPr/>
          <p:nvPr/>
        </p:nvGrpSpPr>
        <p:grpSpPr>
          <a:xfrm>
            <a:off x="2512653" y="2709725"/>
            <a:ext cx="2501347" cy="1735651"/>
            <a:chOff x="2525603" y="2702599"/>
            <a:chExt cx="2501347" cy="1735651"/>
          </a:xfrm>
        </p:grpSpPr>
        <p:sp>
          <p:nvSpPr>
            <p:cNvPr id="175" name="Google Shape;175;p28"/>
            <p:cNvSpPr/>
            <p:nvPr/>
          </p:nvSpPr>
          <p:spPr>
            <a:xfrm>
              <a:off x="2890952" y="3079475"/>
              <a:ext cx="1958400" cy="1335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76" name="Google Shape;176;p28"/>
            <p:cNvGrpSpPr/>
            <p:nvPr/>
          </p:nvGrpSpPr>
          <p:grpSpPr>
            <a:xfrm>
              <a:off x="2525603" y="2702599"/>
              <a:ext cx="2501347" cy="1735651"/>
              <a:chOff x="2525603" y="2702599"/>
              <a:chExt cx="2501347" cy="1735651"/>
            </a:xfrm>
          </p:grpSpPr>
          <p:sp>
            <p:nvSpPr>
              <p:cNvPr id="177" name="Google Shape;177;p28"/>
              <p:cNvSpPr txBox="1"/>
              <p:nvPr/>
            </p:nvSpPr>
            <p:spPr>
              <a:xfrm>
                <a:off x="2525603" y="2702599"/>
                <a:ext cx="11964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600">
                    <a:latin typeface="Roboto"/>
                    <a:ea typeface="Roboto"/>
                    <a:cs typeface="Roboto"/>
                    <a:sym typeface="Roboto"/>
                  </a:rPr>
                  <a:t>March</a:t>
                </a:r>
                <a:endParaRPr b="1" sz="16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178" name="Google Shape;178;p28"/>
              <p:cNvGrpSpPr/>
              <p:nvPr/>
            </p:nvGrpSpPr>
            <p:grpSpPr>
              <a:xfrm rot="10800000">
                <a:off x="2849073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179" name="Google Shape;179;p28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80" name="Google Shape;180;p28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81" name="Google Shape;181;p28"/>
              <p:cNvSpPr txBox="1"/>
              <p:nvPr/>
            </p:nvSpPr>
            <p:spPr>
              <a:xfrm>
                <a:off x="2773350" y="349445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latin typeface="Roboto"/>
                    <a:ea typeface="Roboto"/>
                    <a:cs typeface="Roboto"/>
                    <a:sym typeface="Roboto"/>
                  </a:rPr>
                  <a:t>Begin implementation with a focus on design and ergonomics with basic TTS implemented</a:t>
                </a:r>
                <a:endParaRPr b="1" sz="16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 Walkthrough</a:t>
            </a:r>
            <a:endParaRPr/>
          </a:p>
        </p:txBody>
      </p:sp>
      <p:pic>
        <p:nvPicPr>
          <p:cNvPr id="187" name="Google Shape;18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502" y="1966400"/>
            <a:ext cx="3929350" cy="299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3053" y="1970975"/>
            <a:ext cx="3953198" cy="2984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 Walkthrough - Add Tile</a:t>
            </a:r>
            <a:endParaRPr/>
          </a:p>
        </p:txBody>
      </p:sp>
      <p:pic>
        <p:nvPicPr>
          <p:cNvPr id="194" name="Google Shape;19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700" y="1997600"/>
            <a:ext cx="3958854" cy="2984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4" y="1997600"/>
            <a:ext cx="4013737" cy="2984849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0"/>
          <p:cNvSpPr/>
          <p:nvPr/>
        </p:nvSpPr>
        <p:spPr>
          <a:xfrm>
            <a:off x="493575" y="2381250"/>
            <a:ext cx="354900" cy="190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30"/>
          <p:cNvSpPr/>
          <p:nvPr/>
        </p:nvSpPr>
        <p:spPr>
          <a:xfrm>
            <a:off x="2135350" y="4715725"/>
            <a:ext cx="354900" cy="190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8" name="Google Shape;198;p30"/>
          <p:cNvCxnSpPr/>
          <p:nvPr/>
        </p:nvCxnSpPr>
        <p:spPr>
          <a:xfrm>
            <a:off x="3915125" y="2498150"/>
            <a:ext cx="980100" cy="13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 Walkthrough - Add to Edit Tile</a:t>
            </a:r>
            <a:endParaRPr/>
          </a:p>
        </p:txBody>
      </p:sp>
      <p:sp>
        <p:nvSpPr>
          <p:cNvPr id="204" name="Google Shape;204;p3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5" name="Google Shape;20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502" y="1853850"/>
            <a:ext cx="4135952" cy="3136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853850"/>
            <a:ext cx="4135951" cy="311837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1"/>
          <p:cNvSpPr/>
          <p:nvPr/>
        </p:nvSpPr>
        <p:spPr>
          <a:xfrm>
            <a:off x="4719225" y="2571750"/>
            <a:ext cx="354900" cy="190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 Walkthrough - Edit Tile</a:t>
            </a:r>
            <a:endParaRPr/>
          </a:p>
        </p:txBody>
      </p:sp>
      <p:sp>
        <p:nvSpPr>
          <p:cNvPr id="213" name="Google Shape;213;p3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4" name="Google Shape;21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8750" y="2036000"/>
            <a:ext cx="3815527" cy="2891001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2"/>
          <p:cNvSpPr/>
          <p:nvPr/>
        </p:nvSpPr>
        <p:spPr>
          <a:xfrm>
            <a:off x="813975" y="2381250"/>
            <a:ext cx="710100" cy="190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32"/>
          <p:cNvSpPr/>
          <p:nvPr/>
        </p:nvSpPr>
        <p:spPr>
          <a:xfrm>
            <a:off x="4906250" y="2381250"/>
            <a:ext cx="354900" cy="190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7" name="Google Shape;21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450" y="2041500"/>
            <a:ext cx="3815524" cy="287999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2"/>
          <p:cNvSpPr/>
          <p:nvPr/>
        </p:nvSpPr>
        <p:spPr>
          <a:xfrm>
            <a:off x="813975" y="2476500"/>
            <a:ext cx="903600" cy="190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9" name="Google Shape;219;p32"/>
          <p:cNvCxnSpPr/>
          <p:nvPr/>
        </p:nvCxnSpPr>
        <p:spPr>
          <a:xfrm flipH="1" rot="10800000">
            <a:off x="3588500" y="2304850"/>
            <a:ext cx="1504500" cy="312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 Walkthrough - Edit Tile</a:t>
            </a:r>
            <a:endParaRPr/>
          </a:p>
        </p:txBody>
      </p:sp>
      <p:sp>
        <p:nvSpPr>
          <p:cNvPr id="225" name="Google Shape;225;p3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6" name="Google Shape;22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450" y="2078875"/>
            <a:ext cx="3819225" cy="2856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3925" y="2076918"/>
            <a:ext cx="3819224" cy="2860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