
<file path=[Content_Types].xml><?xml version="1.0" encoding="utf-8"?>
<Types xmlns="http://schemas.openxmlformats.org/package/2006/content-types">
  <Default ContentType="image/jpeg" Extension="jpg"/>
  <Default ContentType="application/x-fontdata" Extension="fntdata"/>
  <Default ContentType="application/vnd.openxmlformats-officedocument.oleObject" Extension="bin"/>
  <Default ContentType="application/xml" Extension="xml"/>
  <Default ContentType="image/png" Extension="pn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1.xml"/>
  <Override ContentType="application/vnd.openxmlformats-officedocument.theme+xml" PartName="/ppt/theme/theme1.xml"/>
  <Override ContentType="application/vnd.openxmlformats-officedocument.theme+xml" PartName="/ppt/theme/theme2.xml"/>
  <Override ContentType="application/vnd.openxmlformats-officedocument.drawingml.chart+xml" PartName="/ppt/charts/chart1.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ms-office.chartstyle+xml" PartName="/ppt/charts/style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12192000"/>
  <p:notesSz cx="6858000" cy="9144000"/>
  <p:embeddedFontLst>
    <p:embeddedFont>
      <p:font typeface="Roboto"/>
      <p:regular r:id="rId21"/>
      <p:bold r:id="rId22"/>
      <p:italic r:id="rId23"/>
      <p:boldItalic r:id="rId24"/>
    </p:embeddedFont>
    <p:embeddedFont>
      <p:font typeface="Garamond"/>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29" roundtripDataSignature="AMtx7mjxvdGGwz7o/WglPVjuYLH5dexg+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bold.fntdata"/><Relationship Id="rId21" Type="http://schemas.openxmlformats.org/officeDocument/2006/relationships/font" Target="fonts/Roboto-regular.fntdata"/><Relationship Id="rId24" Type="http://schemas.openxmlformats.org/officeDocument/2006/relationships/font" Target="fonts/Roboto-boldItalic.fntdata"/><Relationship Id="rId23" Type="http://schemas.openxmlformats.org/officeDocument/2006/relationships/font" Target="fonts/Robo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Garamond-bold.fntdata"/><Relationship Id="rId25" Type="http://schemas.openxmlformats.org/officeDocument/2006/relationships/font" Target="fonts/Garamond-regular.fntdata"/><Relationship Id="rId28" Type="http://schemas.openxmlformats.org/officeDocument/2006/relationships/font" Target="fonts/Garamond-boldItalic.fntdata"/><Relationship Id="rId27" Type="http://schemas.openxmlformats.org/officeDocument/2006/relationships/font" Target="fonts/Garamon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lumMod val="50000"/>
              </a:schemeClr>
            </a:solidFill>
            <a:ln>
              <a:noFill/>
            </a:ln>
            <a:effectLst/>
          </c:spPr>
          <c:invertIfNegative val="0"/>
          <c:cat>
            <c:strRef>
              <c:f>'[Edelman Trust Barometer.xlsx]Sheet1'!$A$5:$A$31</c:f>
              <c:strCache>
                <c:ptCount val="27"/>
                <c:pt idx="0">
                  <c:v>China</c:v>
                </c:pt>
                <c:pt idx="1">
                  <c:v>Saudi Arabia</c:v>
                </c:pt>
                <c:pt idx="2">
                  <c:v>India</c:v>
                </c:pt>
                <c:pt idx="3">
                  <c:v>Indonesia</c:v>
                </c:pt>
                <c:pt idx="4">
                  <c:v>UAE</c:v>
                </c:pt>
                <c:pt idx="5">
                  <c:v>Canada</c:v>
                </c:pt>
                <c:pt idx="6">
                  <c:v>Malaysia</c:v>
                </c:pt>
                <c:pt idx="7">
                  <c:v>Singapore</c:v>
                </c:pt>
                <c:pt idx="8">
                  <c:v>Mexico</c:v>
                </c:pt>
                <c:pt idx="9">
                  <c:v>The Netherlands</c:v>
                </c:pt>
                <c:pt idx="10">
                  <c:v>Hong Kong</c:v>
                </c:pt>
                <c:pt idx="11">
                  <c:v>UK</c:v>
                </c:pt>
                <c:pt idx="12">
                  <c:v>S. Korea</c:v>
                </c:pt>
                <c:pt idx="13">
                  <c:v>Germany</c:v>
                </c:pt>
                <c:pt idx="14">
                  <c:v>USA</c:v>
                </c:pt>
                <c:pt idx="15">
                  <c:v>Australia</c:v>
                </c:pt>
                <c:pt idx="16">
                  <c:v>France</c:v>
                </c:pt>
                <c:pt idx="17">
                  <c:v>Colombia</c:v>
                </c:pt>
                <c:pt idx="18">
                  <c:v>Argentina</c:v>
                </c:pt>
                <c:pt idx="19">
                  <c:v>Italy</c:v>
                </c:pt>
                <c:pt idx="20">
                  <c:v>Japan</c:v>
                </c:pt>
                <c:pt idx="21">
                  <c:v>S. Africa</c:v>
                </c:pt>
                <c:pt idx="22">
                  <c:v>Turkey</c:v>
                </c:pt>
                <c:pt idx="23">
                  <c:v>Brazil</c:v>
                </c:pt>
                <c:pt idx="24">
                  <c:v>Ireland</c:v>
                </c:pt>
                <c:pt idx="25">
                  <c:v>Spain</c:v>
                </c:pt>
                <c:pt idx="26">
                  <c:v>Russia</c:v>
                </c:pt>
              </c:strCache>
            </c:strRef>
          </c:cat>
          <c:val>
            <c:numRef>
              <c:f>'[Edelman Trust Barometer.xlsx]Sheet1'!$B$5:$B$31</c:f>
              <c:numCache>
                <c:formatCode>General</c:formatCode>
                <c:ptCount val="27"/>
                <c:pt idx="0">
                  <c:v>88</c:v>
                </c:pt>
                <c:pt idx="1">
                  <c:v>84</c:v>
                </c:pt>
                <c:pt idx="2">
                  <c:v>83</c:v>
                </c:pt>
                <c:pt idx="3">
                  <c:v>83</c:v>
                </c:pt>
                <c:pt idx="4">
                  <c:v>83</c:v>
                </c:pt>
                <c:pt idx="5">
                  <c:v>74</c:v>
                </c:pt>
                <c:pt idx="6">
                  <c:v>70</c:v>
                </c:pt>
                <c:pt idx="7">
                  <c:v>69</c:v>
                </c:pt>
                <c:pt idx="8">
                  <c:v>68</c:v>
                </c:pt>
                <c:pt idx="9">
                  <c:v>67</c:v>
                </c:pt>
                <c:pt idx="10">
                  <c:v>66</c:v>
                </c:pt>
                <c:pt idx="11">
                  <c:v>64</c:v>
                </c:pt>
                <c:pt idx="12">
                  <c:v>61</c:v>
                </c:pt>
                <c:pt idx="13">
                  <c:v>60</c:v>
                </c:pt>
                <c:pt idx="14">
                  <c:v>60</c:v>
                </c:pt>
                <c:pt idx="15">
                  <c:v>59</c:v>
                </c:pt>
                <c:pt idx="16">
                  <c:v>59</c:v>
                </c:pt>
                <c:pt idx="17">
                  <c:v>56</c:v>
                </c:pt>
                <c:pt idx="18">
                  <c:v>53</c:v>
                </c:pt>
                <c:pt idx="19">
                  <c:v>53</c:v>
                </c:pt>
                <c:pt idx="20">
                  <c:v>53</c:v>
                </c:pt>
                <c:pt idx="21">
                  <c:v>53</c:v>
                </c:pt>
                <c:pt idx="22">
                  <c:v>53</c:v>
                </c:pt>
                <c:pt idx="23">
                  <c:v>51</c:v>
                </c:pt>
                <c:pt idx="24">
                  <c:v>48</c:v>
                </c:pt>
                <c:pt idx="25">
                  <c:v>47</c:v>
                </c:pt>
                <c:pt idx="26">
                  <c:v>35</c:v>
                </c:pt>
              </c:numCache>
            </c:numRef>
          </c:val>
          <c:extLst>
            <c:ext xmlns:c16="http://schemas.microsoft.com/office/drawing/2014/chart" uri="{C3380CC4-5D6E-409C-BE32-E72D297353CC}">
              <c16:uniqueId val="{00000000-47DD-0746-AF25-F8882B3CC2FB}"/>
            </c:ext>
          </c:extLst>
        </c:ser>
        <c:dLbls>
          <c:showLegendKey val="0"/>
          <c:showVal val="0"/>
          <c:showCatName val="0"/>
          <c:showSerName val="0"/>
          <c:showPercent val="0"/>
          <c:showBubbleSize val="0"/>
        </c:dLbls>
        <c:gapWidth val="219"/>
        <c:overlap val="-27"/>
        <c:axId val="498916232"/>
        <c:axId val="498916888"/>
      </c:barChart>
      <c:catAx>
        <c:axId val="498916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8916888"/>
        <c:crosses val="autoZero"/>
        <c:auto val="1"/>
        <c:lblAlgn val="ctr"/>
        <c:lblOffset val="100"/>
        <c:noMultiLvlLbl val="0"/>
      </c:catAx>
      <c:valAx>
        <c:axId val="4989168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8916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1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Play to 5:05 ish</a:t>
            </a:r>
            <a:endParaRPr/>
          </a:p>
        </p:txBody>
      </p:sp>
      <p:sp>
        <p:nvSpPr>
          <p:cNvPr id="164" name="Google Shape;164;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1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Show until I get bored with him</a:t>
            </a:r>
            <a:endParaRPr/>
          </a:p>
        </p:txBody>
      </p:sp>
      <p:sp>
        <p:nvSpPr>
          <p:cNvPr id="175" name="Google Shape;175;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1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If the two positions are held by one person, what are the disadvantages for building a sustainable competitive advantage?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If the two positions are held by one person, what are the disadvantages for stakeholder management?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Are there situations where it would be advantageous to have one person in both positions?</a:t>
            </a:r>
            <a:endParaRPr/>
          </a:p>
          <a:p>
            <a:pPr indent="0" lvl="0" marL="0" rtl="0" algn="l">
              <a:spcBef>
                <a:spcPts val="0"/>
              </a:spcBef>
              <a:spcAft>
                <a:spcPts val="0"/>
              </a:spcAft>
              <a:buNone/>
            </a:pPr>
            <a:r>
              <a:t/>
            </a:r>
            <a:endParaRPr/>
          </a:p>
        </p:txBody>
      </p:sp>
      <p:sp>
        <p:nvSpPr>
          <p:cNvPr id="186" name="Google Shape;18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3" name="Google Shape;193;p1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Above 60, USA and above, there is a sense of trust</a:t>
            </a:r>
            <a:endParaRPr/>
          </a:p>
          <a:p>
            <a:pPr indent="0" lvl="0" marL="0" rtl="0" algn="l">
              <a:spcBef>
                <a:spcPts val="0"/>
              </a:spcBef>
              <a:spcAft>
                <a:spcPts val="0"/>
              </a:spcAft>
              <a:buNone/>
            </a:pPr>
            <a:r>
              <a:rPr lang="en-US"/>
              <a:t>50 – 59, sense of trust is neutral, Australia  &gt; Brazil</a:t>
            </a:r>
            <a:endParaRPr/>
          </a:p>
          <a:p>
            <a:pPr indent="0" lvl="0" marL="0" rtl="0" algn="l">
              <a:spcBef>
                <a:spcPts val="0"/>
              </a:spcBef>
              <a:spcAft>
                <a:spcPts val="0"/>
              </a:spcAft>
              <a:buNone/>
            </a:pPr>
            <a:r>
              <a:rPr lang="en-US"/>
              <a:t>49 and below, Ireland and below, there is an overall sense of distrust</a:t>
            </a:r>
            <a:endParaRPr/>
          </a:p>
          <a:p>
            <a:pPr indent="0" lvl="0" marL="0" rtl="0" algn="l">
              <a:spcBef>
                <a:spcPts val="0"/>
              </a:spcBef>
              <a:spcAft>
                <a:spcPts val="0"/>
              </a:spcAft>
              <a:buNone/>
            </a:pPr>
            <a:r>
              <a:t/>
            </a:r>
            <a:endParaRPr/>
          </a:p>
        </p:txBody>
      </p:sp>
      <p:sp>
        <p:nvSpPr>
          <p:cNvPr id="194" name="Google Shape;19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5: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9" name="Google Shape;20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lang="en-US"/>
              <a:t>An hierarchy of authority exists in a public stock company. A state charter has authority over shareholders which have authority of the board of directors which have authority over management which has authority over employees. </a:t>
            </a:r>
            <a:endParaRPr/>
          </a:p>
        </p:txBody>
      </p:sp>
      <p:sp>
        <p:nvSpPr>
          <p:cNvPr id="109" name="Google Shape;10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 name="Google Shape;126;p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If the two positions are held by one person, what are the disadvantages for building a sustainable competitive advantage?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If the two positions are held by one person, what are the disadvantages for stakeholder management?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Are there situations where it would be advantageous to have one person in both positions?</a:t>
            </a:r>
            <a:endParaRPr/>
          </a:p>
          <a:p>
            <a:pPr indent="0" lvl="0" marL="0" rtl="0" algn="l">
              <a:spcBef>
                <a:spcPts val="0"/>
              </a:spcBef>
              <a:spcAft>
                <a:spcPts val="0"/>
              </a:spcAft>
              <a:buNone/>
            </a:pPr>
            <a:r>
              <a:t/>
            </a:r>
            <a:endParaRPr/>
          </a:p>
        </p:txBody>
      </p:sp>
      <p:sp>
        <p:nvSpPr>
          <p:cNvPr id="127" name="Google Shape;127;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6: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p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INSTRUCTOR: An Interactive video activity is available online through McGraw-Hill Connect on this section of the text. The video is a talk on Africa’s business future.  It covers learning objective 12.3.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Small Group exercise 1 ties in here and may be a good option for some deeper thinking around these important topics. </a:t>
            </a:r>
            <a:endParaRPr/>
          </a:p>
          <a:p>
            <a:pPr indent="0" lvl="0" marL="0" rtl="0" algn="l">
              <a:spcBef>
                <a:spcPts val="0"/>
              </a:spcBef>
              <a:spcAft>
                <a:spcPts val="0"/>
              </a:spcAft>
              <a:buNone/>
            </a:pPr>
            <a:r>
              <a:t/>
            </a:r>
            <a:endParaRPr/>
          </a:p>
          <a:p>
            <a:pPr indent="0" lvl="0" marL="0" rtl="0" algn="l">
              <a:spcBef>
                <a:spcPts val="0"/>
              </a:spcBef>
              <a:spcAft>
                <a:spcPts val="0"/>
              </a:spcAft>
              <a:buNone/>
            </a:pPr>
            <a:r>
              <a:rPr b="1" i="0" lang="en-US" sz="1200" u="none" strike="noStrike">
                <a:solidFill>
                  <a:schemeClr val="dk1"/>
                </a:solidFill>
                <a:latin typeface="Arial"/>
                <a:ea typeface="Arial"/>
                <a:cs typeface="Arial"/>
                <a:sym typeface="Arial"/>
              </a:rPr>
              <a:t>Discuss in your group the contrasting perspectives of </a:t>
            </a:r>
            <a:r>
              <a:rPr b="0" i="0" lang="en-US" sz="1200" u="none" strike="noStrike">
                <a:solidFill>
                  <a:schemeClr val="dk1"/>
                </a:solidFill>
                <a:latin typeface="Arial"/>
                <a:ea typeface="Arial"/>
                <a:cs typeface="Arial"/>
                <a:sym typeface="Arial"/>
              </a:rPr>
              <a:t>“</a:t>
            </a:r>
            <a:r>
              <a:rPr b="1" i="0" lang="en-US" sz="1200" u="none" strike="noStrike">
                <a:solidFill>
                  <a:schemeClr val="dk1"/>
                </a:solidFill>
                <a:latin typeface="Arial"/>
                <a:ea typeface="Arial"/>
                <a:cs typeface="Arial"/>
                <a:sym typeface="Arial"/>
              </a:rPr>
              <a:t>shareholder versus stakeholder</a:t>
            </a:r>
            <a:r>
              <a:rPr b="0" i="0" lang="en-US" sz="1200" u="none" strike="noStrike">
                <a:solidFill>
                  <a:schemeClr val="dk1"/>
                </a:solidFill>
                <a:latin typeface="Arial"/>
                <a:ea typeface="Arial"/>
                <a:cs typeface="Arial"/>
                <a:sym typeface="Arial"/>
              </a:rPr>
              <a:t>” </a:t>
            </a:r>
            <a:r>
              <a:rPr b="1" i="0" lang="en-US" sz="1200" u="none" strike="noStrike">
                <a:solidFill>
                  <a:schemeClr val="dk1"/>
                </a:solidFill>
                <a:latin typeface="Arial"/>
                <a:ea typeface="Arial"/>
                <a:cs typeface="Arial"/>
                <a:sym typeface="Arial"/>
              </a:rPr>
              <a:t>governance. What benefits and drawbacks can you find in each view?</a:t>
            </a:r>
            <a:endParaRPr/>
          </a:p>
          <a:p>
            <a:pPr indent="0" lvl="0" marL="0" rtl="0" algn="l">
              <a:spcBef>
                <a:spcPts val="0"/>
              </a:spcBef>
              <a:spcAft>
                <a:spcPts val="0"/>
              </a:spcAft>
              <a:buNone/>
            </a:pPr>
            <a:r>
              <a:rPr b="0" i="0" lang="en-US" sz="1200" u="none" strike="noStrike">
                <a:solidFill>
                  <a:schemeClr val="dk1"/>
                </a:solidFill>
                <a:latin typeface="Arial"/>
                <a:ea typeface="Arial"/>
                <a:cs typeface="Arial"/>
                <a:sym typeface="Arial"/>
              </a:rPr>
              <a:t>Students need to understand the difference between shareholders and stakeholders. Shareholders focus on self-interest and profitability, while stakeholders emphasize responsibilities and all the parties involved. They must also realize that national and cultural differences play a role when designing the governance structure.</a:t>
            </a:r>
            <a:endParaRPr/>
          </a:p>
          <a:p>
            <a:pPr indent="0" lvl="0" marL="0" rtl="0" algn="l">
              <a:spcBef>
                <a:spcPts val="0"/>
              </a:spcBef>
              <a:spcAft>
                <a:spcPts val="0"/>
              </a:spcAft>
              <a:buNone/>
            </a:pPr>
            <a:r>
              <a:t/>
            </a:r>
            <a:endParaRPr b="0" i="0" sz="1200" u="none" strike="noStrike">
              <a:solidFill>
                <a:schemeClr val="dk1"/>
              </a:solidFill>
              <a:latin typeface="Arial"/>
              <a:ea typeface="Arial"/>
              <a:cs typeface="Arial"/>
              <a:sym typeface="Arial"/>
            </a:endParaRPr>
          </a:p>
          <a:p>
            <a:pPr indent="0" lvl="0" marL="0" rtl="0" algn="l">
              <a:spcBef>
                <a:spcPts val="0"/>
              </a:spcBef>
              <a:spcAft>
                <a:spcPts val="0"/>
              </a:spcAft>
              <a:buNone/>
            </a:pPr>
            <a:r>
              <a:rPr b="1" i="0" lang="en-US" sz="1200" u="none" strike="noStrike">
                <a:solidFill>
                  <a:schemeClr val="dk1"/>
                </a:solidFill>
                <a:latin typeface="Arial"/>
                <a:ea typeface="Arial"/>
                <a:cs typeface="Arial"/>
                <a:sym typeface="Arial"/>
              </a:rPr>
              <a:t>Next, go online to find two sets of examples: (a) firms in the U.S. or Britain saving jobs by offering reduced hours to workers rather than having layoffs, and (b) large firms in Germany or Japan laying off employees or closing plants. What do the results of your search say about the impact of governance structure on corporate decisions?</a:t>
            </a:r>
            <a:endParaRPr/>
          </a:p>
          <a:p>
            <a:pPr indent="0" lvl="0" marL="0" rtl="0" algn="l">
              <a:spcBef>
                <a:spcPts val="0"/>
              </a:spcBef>
              <a:spcAft>
                <a:spcPts val="0"/>
              </a:spcAft>
              <a:buNone/>
            </a:pPr>
            <a:r>
              <a:rPr b="0" i="0" lang="en-US" sz="1200" u="none" strike="noStrike">
                <a:solidFill>
                  <a:schemeClr val="dk1"/>
                </a:solidFill>
                <a:latin typeface="Arial"/>
                <a:ea typeface="Arial"/>
                <a:cs typeface="Arial"/>
                <a:sym typeface="Arial"/>
              </a:rPr>
              <a:t>German firms are more debt-financed than equity. Thus, large national banks are a major stakeholder and encourage</a:t>
            </a:r>
            <a:endParaRPr/>
          </a:p>
          <a:p>
            <a:pPr indent="0" lvl="0" marL="0" rtl="0" algn="l">
              <a:spcBef>
                <a:spcPts val="0"/>
              </a:spcBef>
              <a:spcAft>
                <a:spcPts val="0"/>
              </a:spcAft>
              <a:buNone/>
            </a:pPr>
            <a:r>
              <a:rPr b="0" i="0" lang="en-US" sz="1200" u="none" strike="noStrike">
                <a:solidFill>
                  <a:schemeClr val="dk1"/>
                </a:solidFill>
                <a:latin typeface="Arial"/>
                <a:ea typeface="Arial"/>
                <a:cs typeface="Arial"/>
                <a:sym typeface="Arial"/>
              </a:rPr>
              <a:t>maintaining a high level of employment. The closure of a plant in Germany is seen as the very last resort, whereas in the UK or U.S., layoffs and plant closures are more common.</a:t>
            </a:r>
            <a:endParaRPr/>
          </a:p>
          <a:p>
            <a:pPr indent="0" lvl="0" marL="0" rtl="0" algn="l">
              <a:spcBef>
                <a:spcPts val="0"/>
              </a:spcBef>
              <a:spcAft>
                <a:spcPts val="0"/>
              </a:spcAft>
              <a:buNone/>
            </a:pPr>
            <a:r>
              <a:t/>
            </a:r>
            <a:endParaRPr/>
          </a:p>
        </p:txBody>
      </p:sp>
      <p:sp>
        <p:nvSpPr>
          <p:cNvPr id="142" name="Google Shape;14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8: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9: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17"/>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 name="Google Shape;19;p17"/>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0" name="Google Shape;20;p17"/>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17"/>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spcBef>
                <a:spcPts val="0"/>
              </a:spcBef>
              <a:spcAft>
                <a:spcPts val="0"/>
              </a:spcAft>
              <a:buSzPts val="2000"/>
              <a:buNone/>
              <a:defRPr sz="2000">
                <a:solidFill>
                  <a:schemeClr val="dk1"/>
                </a:solidFill>
              </a:defRPr>
            </a:lvl1pPr>
            <a:lvl2pPr indent="-228600" lvl="1" marL="914400" algn="l">
              <a:spcBef>
                <a:spcPts val="1600"/>
              </a:spcBef>
              <a:spcAft>
                <a:spcPts val="0"/>
              </a:spcAft>
              <a:buSzPts val="1800"/>
              <a:buNone/>
              <a:defRPr sz="1800">
                <a:solidFill>
                  <a:srgbClr val="888888"/>
                </a:solidFill>
              </a:defRPr>
            </a:lvl2pPr>
            <a:lvl3pPr indent="-228600" lvl="2" marL="1371600" algn="l">
              <a:spcBef>
                <a:spcPts val="12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800"/>
              </a:spcBef>
              <a:spcAft>
                <a:spcPts val="0"/>
              </a:spcAft>
              <a:buSzPts val="1400"/>
              <a:buNone/>
              <a:defRPr sz="1400">
                <a:solidFill>
                  <a:srgbClr val="888888"/>
                </a:solidFill>
              </a:defRPr>
            </a:lvl5pPr>
            <a:lvl6pPr indent="-228600" lvl="5" marL="2743200" algn="l">
              <a:spcBef>
                <a:spcPts val="600"/>
              </a:spcBef>
              <a:spcAft>
                <a:spcPts val="0"/>
              </a:spcAft>
              <a:buSzPts val="1400"/>
              <a:buNone/>
              <a:defRPr sz="1400">
                <a:solidFill>
                  <a:srgbClr val="888888"/>
                </a:solidFill>
              </a:defRPr>
            </a:lvl6pPr>
            <a:lvl7pPr indent="-228600" lvl="6" marL="3200400" algn="l">
              <a:spcBef>
                <a:spcPts val="600"/>
              </a:spcBef>
              <a:spcAft>
                <a:spcPts val="0"/>
              </a:spcAft>
              <a:buSzPts val="1400"/>
              <a:buNone/>
              <a:defRPr sz="1400">
                <a:solidFill>
                  <a:srgbClr val="888888"/>
                </a:solidFill>
              </a:defRPr>
            </a:lvl7pPr>
            <a:lvl8pPr indent="-228600" lvl="7" marL="3657600" algn="l">
              <a:spcBef>
                <a:spcPts val="600"/>
              </a:spcBef>
              <a:spcAft>
                <a:spcPts val="0"/>
              </a:spcAft>
              <a:buSzPts val="1400"/>
              <a:buNone/>
              <a:defRPr sz="1400">
                <a:solidFill>
                  <a:srgbClr val="888888"/>
                </a:solidFill>
              </a:defRPr>
            </a:lvl8pPr>
            <a:lvl9pPr indent="-228600" lvl="8" marL="4114800" algn="l">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2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26"/>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74" name="Google Shape;74;p26"/>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26"/>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6"/>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27"/>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79" name="Google Shape;79;p27"/>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27"/>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27"/>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82" name="Google Shape;82;p2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2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1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8"/>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25" name="Google Shape;25;p18"/>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18"/>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8"/>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28" name="Shape 28"/>
        <p:cNvGrpSpPr/>
        <p:nvPr/>
      </p:nvGrpSpPr>
      <p:grpSpPr>
        <a:xfrm>
          <a:off x="0" y="0"/>
          <a:ext cx="0" cy="0"/>
          <a:chOff x="0" y="0"/>
          <a:chExt cx="0" cy="0"/>
        </a:xfrm>
      </p:grpSpPr>
      <p:sp>
        <p:nvSpPr>
          <p:cNvPr id="29" name="Google Shape;29;p19"/>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0" name="Google Shape;30;p19"/>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31" name="Google Shape;31;p19"/>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32" name="Google Shape;32;p19"/>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800"/>
              <a:buNone/>
              <a:defRPr sz="1800">
                <a:solidFill>
                  <a:schemeClr val="dk1"/>
                </a:solidFill>
              </a:defRPr>
            </a:lvl1pPr>
            <a:lvl2pPr lvl="1" algn="ctr">
              <a:spcBef>
                <a:spcPts val="1600"/>
              </a:spcBef>
              <a:spcAft>
                <a:spcPts val="0"/>
              </a:spcAft>
              <a:buSzPts val="2800"/>
              <a:buNone/>
              <a:defRPr sz="2800"/>
            </a:lvl2pPr>
            <a:lvl3pPr lvl="2" algn="ctr">
              <a:spcBef>
                <a:spcPts val="1200"/>
              </a:spcBef>
              <a:spcAft>
                <a:spcPts val="0"/>
              </a:spcAft>
              <a:buSzPts val="2400"/>
              <a:buNone/>
              <a:defRPr sz="2400"/>
            </a:lvl3pPr>
            <a:lvl4pPr lvl="3" algn="ctr">
              <a:spcBef>
                <a:spcPts val="1000"/>
              </a:spcBef>
              <a:spcAft>
                <a:spcPts val="0"/>
              </a:spcAft>
              <a:buSzPts val="2000"/>
              <a:buNone/>
              <a:defRPr sz="2000"/>
            </a:lvl4pPr>
            <a:lvl5pPr lvl="4" algn="ctr">
              <a:spcBef>
                <a:spcPts val="800"/>
              </a:spcBef>
              <a:spcAft>
                <a:spcPts val="0"/>
              </a:spcAft>
              <a:buSzPts val="2000"/>
              <a:buNone/>
              <a:defRPr sz="2000"/>
            </a:lvl5pPr>
            <a:lvl6pPr lvl="5" algn="ctr">
              <a:spcBef>
                <a:spcPts val="600"/>
              </a:spcBef>
              <a:spcAft>
                <a:spcPts val="0"/>
              </a:spcAft>
              <a:buSzPts val="2000"/>
              <a:buNone/>
              <a:defRPr sz="2000"/>
            </a:lvl6pPr>
            <a:lvl7pPr lvl="6" algn="ctr">
              <a:spcBef>
                <a:spcPts val="600"/>
              </a:spcBef>
              <a:spcAft>
                <a:spcPts val="0"/>
              </a:spcAft>
              <a:buSzPts val="2000"/>
              <a:buNone/>
              <a:defRPr sz="2000"/>
            </a:lvl7pPr>
            <a:lvl8pPr lvl="7" algn="ctr">
              <a:spcBef>
                <a:spcPts val="600"/>
              </a:spcBef>
              <a:spcAft>
                <a:spcPts val="0"/>
              </a:spcAft>
              <a:buSzPts val="2000"/>
              <a:buNone/>
              <a:defRPr sz="2000"/>
            </a:lvl8pPr>
            <a:lvl9pPr lvl="8" algn="ctr">
              <a:spcBef>
                <a:spcPts val="600"/>
              </a:spcBef>
              <a:spcAft>
                <a:spcPts val="0"/>
              </a:spcAft>
              <a:buSzPts val="2000"/>
              <a:buNone/>
              <a:defRPr sz="2000"/>
            </a:lvl9pPr>
          </a:lstStyle>
          <a:p/>
        </p:txBody>
      </p:sp>
      <p:pic>
        <p:nvPicPr>
          <p:cNvPr descr="Closeup of test tubes" id="33" name="Google Shape;33;p19"/>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2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0"/>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37" name="Google Shape;37;p20"/>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38" name="Google Shape;38;p20"/>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9" name="Google Shape;39;p20"/>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20"/>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 name="Shape 41"/>
        <p:cNvGrpSpPr/>
        <p:nvPr/>
      </p:nvGrpSpPr>
      <p:grpSpPr>
        <a:xfrm>
          <a:off x="0" y="0"/>
          <a:ext cx="0" cy="0"/>
          <a:chOff x="0" y="0"/>
          <a:chExt cx="0" cy="0"/>
        </a:xfrm>
      </p:grpSpPr>
      <p:sp>
        <p:nvSpPr>
          <p:cNvPr id="42" name="Google Shape;42;p2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21"/>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44" name="Google Shape;44;p21"/>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45" name="Google Shape;45;p21"/>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46" name="Google Shape;46;p21"/>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47" name="Google Shape;47;p21"/>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21"/>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1"/>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2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2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3" name="Google Shape;53;p2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55" name="Shape 55"/>
        <p:cNvGrpSpPr/>
        <p:nvPr/>
      </p:nvGrpSpPr>
      <p:grpSpPr>
        <a:xfrm>
          <a:off x="0" y="0"/>
          <a:ext cx="0" cy="0"/>
          <a:chOff x="0" y="0"/>
          <a:chExt cx="0" cy="0"/>
        </a:xfrm>
      </p:grpSpPr>
      <p:sp>
        <p:nvSpPr>
          <p:cNvPr id="56" name="Google Shape;56;p23"/>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23"/>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3"/>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24"/>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1" name="Google Shape;61;p24"/>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24"/>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4"/>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id="64" name="Google Shape;64;p24"/>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spcBef>
                <a:spcPts val="2200"/>
              </a:spcBef>
              <a:spcAft>
                <a:spcPts val="0"/>
              </a:spcAft>
              <a:buSzPts val="2200"/>
              <a:buChar char="•"/>
              <a:defRPr sz="22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25"/>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7" name="Google Shape;67;p25"/>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25"/>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25"/>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25"/>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 name="Google Shape;11;p1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2" name="Google Shape;12;p16"/>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1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16"/>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Arial"/>
                <a:ea typeface="Arial"/>
                <a:cs typeface="Arial"/>
                <a:sym typeface="Arial"/>
              </a:defRPr>
            </a:lvl1pPr>
            <a:lvl2pPr indent="0" lvl="1" marL="0" marR="0" rtl="0" algn="r">
              <a:spcBef>
                <a:spcPts val="0"/>
              </a:spcBef>
              <a:buNone/>
              <a:defRPr b="0" i="0" sz="1200" u="none" cap="none" strike="noStrike">
                <a:solidFill>
                  <a:schemeClr val="dk1"/>
                </a:solidFill>
                <a:latin typeface="Arial"/>
                <a:ea typeface="Arial"/>
                <a:cs typeface="Arial"/>
                <a:sym typeface="Arial"/>
              </a:defRPr>
            </a:lvl2pPr>
            <a:lvl3pPr indent="0" lvl="2" marL="0" marR="0" rtl="0" algn="r">
              <a:spcBef>
                <a:spcPts val="0"/>
              </a:spcBef>
              <a:buNone/>
              <a:defRPr b="0" i="0" sz="1200" u="none" cap="none" strike="noStrike">
                <a:solidFill>
                  <a:schemeClr val="dk1"/>
                </a:solidFill>
                <a:latin typeface="Arial"/>
                <a:ea typeface="Arial"/>
                <a:cs typeface="Arial"/>
                <a:sym typeface="Arial"/>
              </a:defRPr>
            </a:lvl3pPr>
            <a:lvl4pPr indent="0" lvl="3" marL="0" marR="0" rtl="0" algn="r">
              <a:spcBef>
                <a:spcPts val="0"/>
              </a:spcBef>
              <a:buNone/>
              <a:defRPr b="0" i="0" sz="1200" u="none" cap="none" strike="noStrike">
                <a:solidFill>
                  <a:schemeClr val="dk1"/>
                </a:solidFill>
                <a:latin typeface="Arial"/>
                <a:ea typeface="Arial"/>
                <a:cs typeface="Arial"/>
                <a:sym typeface="Arial"/>
              </a:defRPr>
            </a:lvl4pPr>
            <a:lvl5pPr indent="0" lvl="4" marL="0" marR="0" rtl="0" algn="r">
              <a:spcBef>
                <a:spcPts val="0"/>
              </a:spcBef>
              <a:buNone/>
              <a:defRPr b="0" i="0" sz="1200" u="none" cap="none" strike="noStrike">
                <a:solidFill>
                  <a:schemeClr val="dk1"/>
                </a:solidFill>
                <a:latin typeface="Arial"/>
                <a:ea typeface="Arial"/>
                <a:cs typeface="Arial"/>
                <a:sym typeface="Arial"/>
              </a:defRPr>
            </a:lvl5pPr>
            <a:lvl6pPr indent="0" lvl="5" marL="0" marR="0" rtl="0" algn="r">
              <a:spcBef>
                <a:spcPts val="0"/>
              </a:spcBef>
              <a:buNone/>
              <a:defRPr b="0" i="0" sz="1200" u="none" cap="none" strike="noStrike">
                <a:solidFill>
                  <a:schemeClr val="dk1"/>
                </a:solidFill>
                <a:latin typeface="Arial"/>
                <a:ea typeface="Arial"/>
                <a:cs typeface="Arial"/>
                <a:sym typeface="Arial"/>
              </a:defRPr>
            </a:lvl6pPr>
            <a:lvl7pPr indent="0" lvl="6" marL="0" marR="0" rtl="0" algn="r">
              <a:spcBef>
                <a:spcPts val="0"/>
              </a:spcBef>
              <a:buNone/>
              <a:defRPr b="0" i="0" sz="1200" u="none" cap="none" strike="noStrike">
                <a:solidFill>
                  <a:schemeClr val="dk1"/>
                </a:solidFill>
                <a:latin typeface="Arial"/>
                <a:ea typeface="Arial"/>
                <a:cs typeface="Arial"/>
                <a:sym typeface="Arial"/>
              </a:defRPr>
            </a:lvl7pPr>
            <a:lvl8pPr indent="0" lvl="7" marL="0" marR="0" rtl="0" algn="r">
              <a:spcBef>
                <a:spcPts val="0"/>
              </a:spcBef>
              <a:buNone/>
              <a:defRPr b="0" i="0" sz="1200" u="none" cap="none" strike="noStrike">
                <a:solidFill>
                  <a:schemeClr val="dk1"/>
                </a:solidFill>
                <a:latin typeface="Arial"/>
                <a:ea typeface="Arial"/>
                <a:cs typeface="Arial"/>
                <a:sym typeface="Arial"/>
              </a:defRPr>
            </a:lvl8pPr>
            <a:lvl9pPr indent="0" lvl="8" marL="0" marR="0" rtl="0" algn="r">
              <a:spcBef>
                <a:spcPts val="0"/>
              </a:spcBef>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16"/>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16"/>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image" Target="../media/image3.png"/><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 Id="rId4" Type="http://schemas.openxmlformats.org/officeDocument/2006/relationships/hyperlink" Target="https://youtu.be/xuG-1wYHOjY" TargetMode="External"/><Relationship Id="rId5" Type="http://schemas.openxmlformats.org/officeDocument/2006/relationships/hyperlink" Target="http://hdl.handle.net/10919/1027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jpg"/><Relationship Id="rId4" Type="http://schemas.openxmlformats.org/officeDocument/2006/relationships/hyperlink" Target="https://www.youtube.com/watch?v=0iIh5YYDR2o" TargetMode="External"/><Relationship Id="rId5" Type="http://schemas.openxmlformats.org/officeDocument/2006/relationships/hyperlink" Target="https://youtu.be/0iIh5YYDR2o" TargetMode="External"/><Relationship Id="rId6" Type="http://schemas.openxmlformats.org/officeDocument/2006/relationships/hyperlink" Target="http://hdl.handle.net/10919/1027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www.wholefoodsmarket.com/mission-values" TargetMode="External"/><Relationship Id="rId4" Type="http://schemas.openxmlformats.org/officeDocument/2006/relationships/hyperlink" Target="http://hdl.handle.net/10919/102735"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hdl.handle.net/10919/102735" TargetMode="External"/><Relationship Id="rId4" Type="http://schemas.openxmlformats.org/officeDocument/2006/relationships/chart" Target="../charts/chart1.xml"/><Relationship Id="rId5" Type="http://schemas.openxmlformats.org/officeDocument/2006/relationships/hyperlink" Target="https://www.edelman.com/sites/g/files/aatuss191/files/2019-02/2019_Edelman_Trust_Barometer_Executive_Summary.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hdl.handle.net/10919/10273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hdl.handle.net/10919/1027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hdl.handle.net/10919/10273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hdl.handle.net/10919/10273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hdl.handle.net/10919/10273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hdl.handle.net/10919/10273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hdl.handle.net/10919/10273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319185"/>
            <a:ext cx="6790007" cy="450042"/>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SzPts val="2100"/>
              <a:buNone/>
            </a:pPr>
            <a:r>
              <a:rPr b="1" lang="en-US" sz="2100">
                <a:solidFill>
                  <a:schemeClr val="dk1"/>
                </a:solidFill>
                <a:latin typeface="Times New Roman"/>
                <a:ea typeface="Times New Roman"/>
                <a:cs typeface="Times New Roman"/>
                <a:sym typeface="Times New Roman"/>
              </a:rPr>
              <a:t>Chapter 11</a:t>
            </a:r>
            <a:endParaRPr/>
          </a:p>
          <a:p>
            <a:pPr indent="0" lvl="0" marL="0" rtl="0" algn="ctr">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Corporate Goverance and Business Ethics</a:t>
            </a:r>
            <a:endParaRPr/>
          </a:p>
          <a:p>
            <a:pPr indent="0" lvl="0" marL="0" rtl="0" algn="l">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Garamond"/>
                <a:ea typeface="Garamond"/>
                <a:cs typeface="Garamond"/>
                <a:sym typeface="Garamond"/>
              </a:rPr>
              <a:t>Photo by </a:t>
            </a:r>
            <a:r>
              <a:rPr lang="en-US" sz="1800" u="sng">
                <a:solidFill>
                  <a:schemeClr val="lt1"/>
                </a:solidFill>
                <a:latin typeface="Garamond"/>
                <a:ea typeface="Garamond"/>
                <a:cs typeface="Garamond"/>
                <a:sym typeface="Garamond"/>
                <a:hlinkClick r:id="rId4">
                  <a:extLst>
                    <a:ext uri="{A12FA001-AC4F-418D-AE19-62706E023703}">
                      <ahyp:hlinkClr val="tx"/>
                    </a:ext>
                  </a:extLst>
                </a:hlinkClick>
              </a:rPr>
              <a:t>Jon Sailer</a:t>
            </a:r>
            <a:r>
              <a:rPr lang="en-US" sz="1800">
                <a:solidFill>
                  <a:schemeClr val="lt1"/>
                </a:solidFill>
                <a:latin typeface="Garamond"/>
                <a:ea typeface="Garamond"/>
                <a:cs typeface="Garamond"/>
                <a:sym typeface="Garamond"/>
              </a:rPr>
              <a:t> on </a:t>
            </a:r>
            <a:r>
              <a:rPr lang="en-US" sz="1800" u="sng">
                <a:solidFill>
                  <a:schemeClr val="lt1"/>
                </a:solidFill>
                <a:latin typeface="Garamond"/>
                <a:ea typeface="Garamond"/>
                <a:cs typeface="Garamond"/>
                <a:sym typeface="Garamond"/>
                <a:hlinkClick r:id="rId5">
                  <a:extLst>
                    <a:ext uri="{A12FA001-AC4F-418D-AE19-62706E023703}">
                      <ahyp:hlinkClr val="tx"/>
                    </a:ext>
                  </a:extLst>
                </a:hlinkClick>
              </a:rPr>
              <a:t>Unsplash</a:t>
            </a:r>
            <a:endParaRPr sz="1800">
              <a:solidFill>
                <a:schemeClr val="lt1"/>
              </a:solidFill>
              <a:latin typeface="Garamond"/>
              <a:ea typeface="Garamond"/>
              <a:cs typeface="Garamond"/>
              <a:sym typeface="Garamond"/>
            </a:endParaRPr>
          </a:p>
        </p:txBody>
      </p:sp>
      <p:pic>
        <p:nvPicPr>
          <p:cNvPr descr="Unless otherwise noted, this slide deck is (c) Virginia Polytechnic Institute and State University. It is released under a  Creative Commons Attribution NonCommercial ShareAlike 3.0 license (CC BY NC-SA 3.0)" id="97" name="Google Shape;97;p1"/>
          <p:cNvPicPr preferRelativeResize="0"/>
          <p:nvPr/>
        </p:nvPicPr>
        <p:blipFill rotWithShape="1">
          <a:blip r:embed="rId6">
            <a:alphaModFix/>
          </a:blip>
          <a:srcRect b="0" l="0" r="0" t="0"/>
          <a:stretch/>
        </p:blipFill>
        <p:spPr>
          <a:xfrm>
            <a:off x="61597" y="5275766"/>
            <a:ext cx="649459" cy="244197"/>
          </a:xfrm>
          <a:prstGeom prst="rect">
            <a:avLst/>
          </a:prstGeom>
          <a:noFill/>
          <a:ln>
            <a:noFill/>
          </a:ln>
        </p:spPr>
      </p:pic>
      <p:sp>
        <p:nvSpPr>
          <p:cNvPr id="98" name="Google Shape;98;p1"/>
          <p:cNvSpPr/>
          <p:nvPr/>
        </p:nvSpPr>
        <p:spPr>
          <a:xfrm>
            <a:off x="9073414" y="6231160"/>
            <a:ext cx="3685310"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lt1"/>
                </a:solidFill>
                <a:latin typeface="Arial"/>
                <a:ea typeface="Arial"/>
                <a:cs typeface="Arial"/>
                <a:sym typeface="Arial"/>
                <a:hlinkClick r:id="rId7">
                  <a:extLst>
                    <a:ext uri="{A12FA001-AC4F-418D-AE19-62706E023703}">
                      <ahyp:hlinkClr val="tx"/>
                    </a:ext>
                  </a:extLst>
                </a:hlinkClick>
              </a:rPr>
              <a:t>http://hdl.handle.net/10919/102735</a:t>
            </a:r>
            <a:endParaRPr sz="1400">
              <a:solidFill>
                <a:schemeClr val="lt1"/>
              </a:solidFill>
              <a:latin typeface="Arial"/>
              <a:ea typeface="Arial"/>
              <a:cs typeface="Arial"/>
              <a:sym typeface="Arial"/>
            </a:endParaRPr>
          </a:p>
          <a:p>
            <a:pPr indent="0" lvl="0" marL="0" marR="0" rtl="0" algn="l">
              <a:spcBef>
                <a:spcPts val="0"/>
              </a:spcBef>
              <a:spcAft>
                <a:spcPts val="0"/>
              </a:spcAft>
              <a:buNone/>
            </a:pPr>
            <a:br>
              <a:rPr lang="en-US" sz="1600">
                <a:solidFill>
                  <a:schemeClr val="dk1"/>
                </a:solidFill>
                <a:latin typeface="Arial"/>
                <a:ea typeface="Arial"/>
                <a:cs typeface="Arial"/>
                <a:sym typeface="Arial"/>
              </a:rPr>
            </a:br>
            <a:endParaRPr sz="16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0"/>
          <p:cNvSpPr txBox="1"/>
          <p:nvPr>
            <p:ph type="title"/>
          </p:nvPr>
        </p:nvSpPr>
        <p:spPr>
          <a:xfrm>
            <a:off x="838200" y="279061"/>
            <a:ext cx="10515600" cy="699177"/>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CSR vs CSV According to Michael Porter</a:t>
            </a:r>
            <a:endParaRPr/>
          </a:p>
        </p:txBody>
      </p:sp>
      <p:pic>
        <p:nvPicPr>
          <p:cNvPr id="167" name="Google Shape;167;p10" title="Insight: Ideas for Change - Michael Porter - Creating Shared Value"/>
          <p:cNvPicPr preferRelativeResize="0"/>
          <p:nvPr>
            <p:ph idx="1" type="body"/>
          </p:nvPr>
        </p:nvPicPr>
        <p:blipFill rotWithShape="1">
          <a:blip r:embed="rId3">
            <a:alphaModFix/>
          </a:blip>
          <a:srcRect b="0" l="0" r="0" t="0"/>
          <a:stretch/>
        </p:blipFill>
        <p:spPr>
          <a:xfrm>
            <a:off x="1675775" y="1393736"/>
            <a:ext cx="8229600" cy="4423354"/>
          </a:xfrm>
          <a:prstGeom prst="rect">
            <a:avLst/>
          </a:prstGeom>
          <a:noFill/>
          <a:ln>
            <a:noFill/>
          </a:ln>
        </p:spPr>
      </p:pic>
      <p:sp>
        <p:nvSpPr>
          <p:cNvPr id="168" name="Google Shape;168;p10"/>
          <p:cNvSpPr/>
          <p:nvPr/>
        </p:nvSpPr>
        <p:spPr>
          <a:xfrm>
            <a:off x="431801" y="6421992"/>
            <a:ext cx="647700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https://www.youtube.com/watch?v=xuG-1wYHOjY</a:t>
            </a:r>
            <a:endParaRPr/>
          </a:p>
        </p:txBody>
      </p:sp>
      <p:sp>
        <p:nvSpPr>
          <p:cNvPr id="169" name="Google Shape;169;p10"/>
          <p:cNvSpPr/>
          <p:nvPr/>
        </p:nvSpPr>
        <p:spPr>
          <a:xfrm>
            <a:off x="1244601" y="5817090"/>
            <a:ext cx="11582400"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000000"/>
                </a:solidFill>
                <a:latin typeface="Arial"/>
                <a:ea typeface="Arial"/>
                <a:cs typeface="Arial"/>
                <a:sym typeface="Arial"/>
              </a:rPr>
              <a:t>© World Economic Forum. </a:t>
            </a:r>
            <a:r>
              <a:rPr lang="en-US" sz="1200">
                <a:solidFill>
                  <a:srgbClr val="000000"/>
                </a:solidFill>
                <a:latin typeface="Roboto"/>
                <a:ea typeface="Roboto"/>
                <a:cs typeface="Roboto"/>
                <a:sym typeface="Roboto"/>
              </a:rPr>
              <a:t>Insight: Ideas for Change - Michael Porter - Creating Shared Value. CC BY. Retrieved from </a:t>
            </a:r>
            <a:r>
              <a:rPr lang="en-US" sz="1200" u="sng">
                <a:solidFill>
                  <a:srgbClr val="1155CC"/>
                </a:solidFill>
                <a:latin typeface="Roboto"/>
                <a:ea typeface="Roboto"/>
                <a:cs typeface="Roboto"/>
                <a:sym typeface="Roboto"/>
                <a:hlinkClick r:id="rId4">
                  <a:extLst>
                    <a:ext uri="{A12FA001-AC4F-418D-AE19-62706E023703}">
                      <ahyp:hlinkClr val="tx"/>
                    </a:ext>
                  </a:extLst>
                </a:hlinkClick>
              </a:rPr>
              <a:t>https://youtu.be/xuG-1wYHOjY</a:t>
            </a:r>
            <a:r>
              <a:rPr lang="en-US" sz="1200">
                <a:solidFill>
                  <a:srgbClr val="000000"/>
                </a:solidFill>
                <a:latin typeface="Roboto"/>
                <a:ea typeface="Roboto"/>
                <a:cs typeface="Roboto"/>
                <a:sym typeface="Roboto"/>
              </a:rPr>
              <a:t> </a:t>
            </a:r>
            <a:endParaRPr sz="1800">
              <a:solidFill>
                <a:schemeClr val="dk1"/>
              </a:solidFill>
              <a:latin typeface="Arial"/>
              <a:ea typeface="Arial"/>
              <a:cs typeface="Arial"/>
              <a:sym typeface="Arial"/>
            </a:endParaRPr>
          </a:p>
        </p:txBody>
      </p:sp>
      <p:sp>
        <p:nvSpPr>
          <p:cNvPr id="170" name="Google Shape;170;p1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5">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171" name="Google Shape;171;p10"/>
          <p:cNvSpPr txBox="1"/>
          <p:nvPr/>
        </p:nvSpPr>
        <p:spPr>
          <a:xfrm>
            <a:off x="6044884" y="6144781"/>
            <a:ext cx="565462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Questions from this video may be on the final exam</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1"/>
          <p:cNvSpPr txBox="1"/>
          <p:nvPr>
            <p:ph type="title"/>
          </p:nvPr>
        </p:nvSpPr>
        <p:spPr>
          <a:xfrm>
            <a:off x="838200" y="-5081"/>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600"/>
              <a:buFont typeface="Times New Roman"/>
              <a:buNone/>
            </a:pPr>
            <a:r>
              <a:rPr b="1" lang="en-US" sz="3600">
                <a:latin typeface="Times New Roman"/>
                <a:ea typeface="Times New Roman"/>
                <a:cs typeface="Times New Roman"/>
                <a:sym typeface="Times New Roman"/>
              </a:rPr>
              <a:t>TED: Why Businesses Can be Good at Solving Social Problems (M. Porter)  </a:t>
            </a:r>
            <a:endParaRPr/>
          </a:p>
        </p:txBody>
      </p:sp>
      <p:pic>
        <p:nvPicPr>
          <p:cNvPr id="178" name="Google Shape;178;p11" title="Michael Porter: Why business can be good at solving social problems"/>
          <p:cNvPicPr preferRelativeResize="0"/>
          <p:nvPr>
            <p:ph idx="1" type="body"/>
          </p:nvPr>
        </p:nvPicPr>
        <p:blipFill rotWithShape="1">
          <a:blip r:embed="rId3">
            <a:alphaModFix/>
          </a:blip>
          <a:srcRect b="0" l="0" r="0" t="0"/>
          <a:stretch/>
        </p:blipFill>
        <p:spPr>
          <a:xfrm>
            <a:off x="2099733" y="1320482"/>
            <a:ext cx="7992533" cy="4495800"/>
          </a:xfrm>
          <a:prstGeom prst="rect">
            <a:avLst/>
          </a:prstGeom>
          <a:noFill/>
          <a:ln>
            <a:noFill/>
          </a:ln>
        </p:spPr>
      </p:pic>
      <p:sp>
        <p:nvSpPr>
          <p:cNvPr id="179" name="Google Shape;179;p11"/>
          <p:cNvSpPr/>
          <p:nvPr/>
        </p:nvSpPr>
        <p:spPr>
          <a:xfrm>
            <a:off x="576459" y="6290975"/>
            <a:ext cx="48588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u="sng">
                <a:solidFill>
                  <a:schemeClr val="dk1"/>
                </a:solidFill>
                <a:latin typeface="Arial"/>
                <a:ea typeface="Arial"/>
                <a:cs typeface="Arial"/>
                <a:sym typeface="Arial"/>
                <a:hlinkClick r:id="rId4">
                  <a:extLst>
                    <a:ext uri="{A12FA001-AC4F-418D-AE19-62706E023703}">
                      <ahyp:hlinkClr val="tx"/>
                    </a:ext>
                  </a:extLst>
                </a:hlinkClick>
              </a:rPr>
              <a:t>https://www.youtube.com/watch?v=0iIh5YYDR2o</a:t>
            </a:r>
            <a:endParaRPr sz="1800">
              <a:solidFill>
                <a:schemeClr val="dk1"/>
              </a:solidFill>
              <a:latin typeface="Arial"/>
              <a:ea typeface="Arial"/>
              <a:cs typeface="Arial"/>
              <a:sym typeface="Arial"/>
            </a:endParaRPr>
          </a:p>
        </p:txBody>
      </p:sp>
      <p:sp>
        <p:nvSpPr>
          <p:cNvPr id="180" name="Google Shape;180;p11"/>
          <p:cNvSpPr txBox="1"/>
          <p:nvPr/>
        </p:nvSpPr>
        <p:spPr>
          <a:xfrm>
            <a:off x="6044884" y="6144781"/>
            <a:ext cx="565462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Questions from this video may be on the final exam</a:t>
            </a:r>
            <a:endParaRPr/>
          </a:p>
        </p:txBody>
      </p:sp>
      <p:sp>
        <p:nvSpPr>
          <p:cNvPr id="181" name="Google Shape;181;p11"/>
          <p:cNvSpPr/>
          <p:nvPr/>
        </p:nvSpPr>
        <p:spPr>
          <a:xfrm>
            <a:off x="1557292" y="5883171"/>
            <a:ext cx="1039884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000000"/>
                </a:solidFill>
                <a:latin typeface="Arial"/>
                <a:ea typeface="Arial"/>
                <a:cs typeface="Arial"/>
                <a:sym typeface="Arial"/>
              </a:rPr>
              <a:t> © TED. Why Businesses Can be Good at Solving Social Problems - Michael Porter. CC BY NC ND. Retrieved from </a:t>
            </a:r>
            <a:r>
              <a:rPr lang="en-US" sz="1100" u="sng">
                <a:solidFill>
                  <a:srgbClr val="1155CC"/>
                </a:solidFill>
                <a:latin typeface="Arial"/>
                <a:ea typeface="Arial"/>
                <a:cs typeface="Arial"/>
                <a:sym typeface="Arial"/>
                <a:hlinkClick r:id="rId5">
                  <a:extLst>
                    <a:ext uri="{A12FA001-AC4F-418D-AE19-62706E023703}">
                      <ahyp:hlinkClr val="tx"/>
                    </a:ext>
                  </a:extLst>
                </a:hlinkClick>
              </a:rPr>
              <a:t>https://youtu.be/0iIh5YYDR2o</a:t>
            </a:r>
            <a:r>
              <a:rPr lang="en-US" sz="1100">
                <a:solidFill>
                  <a:srgbClr val="000000"/>
                </a:solidFill>
                <a:latin typeface="Arial"/>
                <a:ea typeface="Arial"/>
                <a:cs typeface="Arial"/>
                <a:sym typeface="Arial"/>
              </a:rPr>
              <a:t> </a:t>
            </a:r>
            <a:endParaRPr sz="1800">
              <a:solidFill>
                <a:schemeClr val="dk1"/>
              </a:solidFill>
              <a:latin typeface="Arial"/>
              <a:ea typeface="Arial"/>
              <a:cs typeface="Arial"/>
              <a:sym typeface="Arial"/>
            </a:endParaRPr>
          </a:p>
        </p:txBody>
      </p:sp>
      <p:sp>
        <p:nvSpPr>
          <p:cNvPr id="182" name="Google Shape;182;p11"/>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6">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Shared Value Framework: Beyond CSR</a:t>
            </a:r>
            <a:endParaRPr/>
          </a:p>
        </p:txBody>
      </p:sp>
      <p:sp>
        <p:nvSpPr>
          <p:cNvPr id="189" name="Google Shape;189;p12"/>
          <p:cNvSpPr txBox="1"/>
          <p:nvPr>
            <p:ph idx="1" type="body"/>
          </p:nvPr>
        </p:nvSpPr>
        <p:spPr>
          <a:xfrm>
            <a:off x="798525" y="1637550"/>
            <a:ext cx="11094000" cy="44577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400"/>
              <a:buNone/>
            </a:pPr>
            <a:r>
              <a:rPr b="1" lang="en-US" sz="2400">
                <a:latin typeface="Garamond"/>
                <a:ea typeface="Garamond"/>
                <a:cs typeface="Garamond"/>
                <a:sym typeface="Garamond"/>
              </a:rPr>
              <a:t>Can economic and social needs create business opportunities for Whole Foods?</a:t>
            </a:r>
            <a:endParaRPr/>
          </a:p>
          <a:p>
            <a:pPr indent="-274320" lvl="0" marL="274320" rtl="0" algn="l">
              <a:spcBef>
                <a:spcPts val="2200"/>
              </a:spcBef>
              <a:spcAft>
                <a:spcPts val="0"/>
              </a:spcAft>
              <a:buSzPts val="2400"/>
              <a:buChar char="•"/>
            </a:pPr>
            <a:r>
              <a:rPr lang="en-US" sz="2400">
                <a:latin typeface="Garamond"/>
                <a:ea typeface="Garamond"/>
                <a:cs typeface="Garamond"/>
                <a:sym typeface="Garamond"/>
              </a:rPr>
              <a:t>How might Whole Foods move beyond selling high quality footwear and apparel and utilize its expertise to serve a social need?</a:t>
            </a:r>
            <a:endParaRPr/>
          </a:p>
          <a:p>
            <a:pPr indent="-274320" lvl="0" marL="274320" rtl="0" algn="l">
              <a:spcBef>
                <a:spcPts val="2200"/>
              </a:spcBef>
              <a:spcAft>
                <a:spcPts val="0"/>
              </a:spcAft>
              <a:buSzPts val="2400"/>
              <a:buChar char="•"/>
            </a:pPr>
            <a:r>
              <a:rPr lang="en-US" sz="2400">
                <a:latin typeface="Garamond"/>
                <a:ea typeface="Garamond"/>
                <a:cs typeface="Garamond"/>
                <a:sym typeface="Garamond"/>
              </a:rPr>
              <a:t>What actions can Whole Foods take in different geographic markets to connect economic and social needs?</a:t>
            </a:r>
            <a:endParaRPr/>
          </a:p>
          <a:p>
            <a:pPr indent="-274320" lvl="0" marL="274320" rtl="0" algn="l">
              <a:spcBef>
                <a:spcPts val="2200"/>
              </a:spcBef>
              <a:spcAft>
                <a:spcPts val="0"/>
              </a:spcAft>
              <a:buSzPts val="2400"/>
              <a:buChar char="•"/>
            </a:pPr>
            <a:r>
              <a:rPr lang="en-US" sz="2400" u="sng">
                <a:solidFill>
                  <a:schemeClr val="hlink"/>
                </a:solidFill>
                <a:latin typeface="Garamond"/>
                <a:ea typeface="Garamond"/>
                <a:cs typeface="Garamond"/>
                <a:sym typeface="Garamond"/>
                <a:hlinkClick r:id="rId3"/>
              </a:rPr>
              <a:t>https://www.wholefoodsmarket.com/mission-values</a:t>
            </a:r>
            <a:r>
              <a:rPr lang="en-US" sz="2400">
                <a:latin typeface="Garamond"/>
                <a:ea typeface="Garamond"/>
                <a:cs typeface="Garamond"/>
                <a:sym typeface="Garamond"/>
              </a:rPr>
              <a:t> </a:t>
            </a:r>
            <a:endParaRPr sz="2400">
              <a:latin typeface="Garamond"/>
              <a:ea typeface="Garamond"/>
              <a:cs typeface="Garamond"/>
              <a:sym typeface="Garamond"/>
            </a:endParaRPr>
          </a:p>
          <a:p>
            <a:pPr indent="0" lvl="0" marL="0" rtl="0" algn="l">
              <a:spcBef>
                <a:spcPts val="2200"/>
              </a:spcBef>
              <a:spcAft>
                <a:spcPts val="0"/>
              </a:spcAft>
              <a:buSzPts val="2200"/>
              <a:buNone/>
            </a:pPr>
            <a:r>
              <a:t/>
            </a:r>
            <a:endParaRPr/>
          </a:p>
        </p:txBody>
      </p:sp>
      <p:sp>
        <p:nvSpPr>
          <p:cNvPr id="190" name="Google Shape;190;p1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Global Survey of Attitudes of Trust Toward Their Governments and Businesses</a:t>
            </a:r>
            <a:endParaRPr/>
          </a:p>
        </p:txBody>
      </p:sp>
      <p:sp>
        <p:nvSpPr>
          <p:cNvPr id="197" name="Google Shape;197;p1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graphicFrame>
        <p:nvGraphicFramePr>
          <p:cNvPr descr="A bar graph displaying the attitudes of trust that countries have towards their governments and businesses. China, Saudi Arabia, India, Indonesia, UAE, Canada, Malaysia, Singapore, Mexico, The Netherlands, Hong Kong, UK, S. Korea, Germany, and the USA have a high sense of trust in their government (had a score of 60 or above). Australia, France, Colombia, Argentina, Italy, Japan, S. Africa, Turkey, and Brazil have a neutral attitude/sense of trust towards their governments and businesses (had scores between 50 and 59). Ireland, Spain, and Russia have an overall sense of distrust (had a score of 49 and below)." id="198" name="Google Shape;198;p13"/>
          <p:cNvGraphicFramePr/>
          <p:nvPr/>
        </p:nvGraphicFramePr>
        <p:xfrm>
          <a:off x="2956477" y="1692099"/>
          <a:ext cx="6279045" cy="4816432"/>
        </p:xfrm>
        <a:graphic>
          <a:graphicData uri="http://schemas.openxmlformats.org/drawingml/2006/chart">
            <c:chart r:id="rId4"/>
          </a:graphicData>
        </a:graphic>
      </p:graphicFrame>
      <p:sp>
        <p:nvSpPr>
          <p:cNvPr id="199" name="Google Shape;199;p13"/>
          <p:cNvSpPr/>
          <p:nvPr/>
        </p:nvSpPr>
        <p:spPr>
          <a:xfrm>
            <a:off x="1474034" y="6388640"/>
            <a:ext cx="10717966" cy="9387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rgbClr val="000000"/>
                </a:solidFill>
                <a:latin typeface="Arial"/>
                <a:ea typeface="Arial"/>
                <a:cs typeface="Arial"/>
                <a:sym typeface="Arial"/>
              </a:rPr>
              <a:t>Data source: Edelman. (2019) Edelman Trust Barometer Executive Summary. Page 5. Retrieved from </a:t>
            </a:r>
            <a:r>
              <a:rPr lang="en-US" sz="800" u="sng">
                <a:solidFill>
                  <a:srgbClr val="1155CC"/>
                </a:solidFill>
                <a:latin typeface="Calibri"/>
                <a:ea typeface="Calibri"/>
                <a:cs typeface="Calibri"/>
                <a:sym typeface="Calibri"/>
                <a:hlinkClick r:id="rId5">
                  <a:extLst>
                    <a:ext uri="{A12FA001-AC4F-418D-AE19-62706E023703}">
                      <ahyp:hlinkClr val="tx"/>
                    </a:ext>
                  </a:extLst>
                </a:hlinkClick>
              </a:rPr>
              <a:t>https://www.edelman.com/sites/g/files/aatuss191/files/2019-02/2019_Edelman_Trust_Barometer_Executive_Summary.pdf</a:t>
            </a:r>
            <a:endParaRPr sz="800">
              <a:solidFill>
                <a:schemeClr val="dk1"/>
              </a:solidFill>
              <a:latin typeface="Arial"/>
              <a:ea typeface="Arial"/>
              <a:cs typeface="Arial"/>
              <a:sym typeface="Arial"/>
            </a:endParaRPr>
          </a:p>
          <a:p>
            <a:pPr indent="0" lvl="0" marL="0" marR="0" rtl="0" algn="l">
              <a:spcBef>
                <a:spcPts val="0"/>
              </a:spcBef>
              <a:spcAft>
                <a:spcPts val="0"/>
              </a:spcAft>
              <a:buNone/>
            </a:pPr>
            <a:r>
              <a:rPr lang="en-US" sz="1100">
                <a:solidFill>
                  <a:srgbClr val="000000"/>
                </a:solidFill>
                <a:latin typeface="Arial"/>
                <a:ea typeface="Arial"/>
                <a:cs typeface="Arial"/>
                <a:sym typeface="Arial"/>
              </a:rPr>
              <a:t> </a:t>
            </a:r>
            <a:endParaRPr sz="1800">
              <a:solidFill>
                <a:schemeClr val="dk1"/>
              </a:solidFill>
              <a:latin typeface="Arial"/>
              <a:ea typeface="Arial"/>
              <a:cs typeface="Arial"/>
              <a:sym typeface="Arial"/>
            </a:endParaRPr>
          </a:p>
          <a:p>
            <a:pPr indent="0" lvl="0" marL="0" marR="0" rtl="0" algn="l">
              <a:spcBef>
                <a:spcPts val="0"/>
              </a:spcBef>
              <a:spcAft>
                <a:spcPts val="0"/>
              </a:spcAft>
              <a:buNone/>
            </a:pPr>
            <a:br>
              <a:rPr lang="en-US" sz="1800">
                <a:solidFill>
                  <a:schemeClr val="dk1"/>
                </a:solidFill>
                <a:latin typeface="Arial"/>
                <a:ea typeface="Arial"/>
                <a:cs typeface="Arial"/>
                <a:sym typeface="Arial"/>
              </a:rPr>
            </a:br>
            <a:endParaRPr sz="18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Triple Bottom Line</a:t>
            </a:r>
            <a:endParaRPr/>
          </a:p>
        </p:txBody>
      </p:sp>
      <p:sp>
        <p:nvSpPr>
          <p:cNvPr id="205" name="Google Shape;205;p1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3200"/>
              <a:buChar char="•"/>
            </a:pPr>
            <a:r>
              <a:rPr lang="en-US" sz="3200">
                <a:latin typeface="Garamond"/>
                <a:ea typeface="Garamond"/>
                <a:cs typeface="Garamond"/>
                <a:sym typeface="Garamond"/>
              </a:rPr>
              <a:t>Profit</a:t>
            </a:r>
            <a:endParaRPr/>
          </a:p>
          <a:p>
            <a:pPr indent="-274320" lvl="0" marL="274320" rtl="0" algn="l">
              <a:spcBef>
                <a:spcPts val="2200"/>
              </a:spcBef>
              <a:spcAft>
                <a:spcPts val="0"/>
              </a:spcAft>
              <a:buSzPts val="3200"/>
              <a:buChar char="•"/>
            </a:pPr>
            <a:r>
              <a:rPr lang="en-US" sz="3200">
                <a:latin typeface="Garamond"/>
                <a:ea typeface="Garamond"/>
                <a:cs typeface="Garamond"/>
                <a:sym typeface="Garamond"/>
              </a:rPr>
              <a:t>Planet</a:t>
            </a:r>
            <a:endParaRPr/>
          </a:p>
          <a:p>
            <a:pPr indent="-274320" lvl="0" marL="274320" rtl="0" algn="l">
              <a:spcBef>
                <a:spcPts val="2200"/>
              </a:spcBef>
              <a:spcAft>
                <a:spcPts val="0"/>
              </a:spcAft>
              <a:buSzPts val="3200"/>
              <a:buChar char="•"/>
            </a:pPr>
            <a:r>
              <a:rPr lang="en-US" sz="3200">
                <a:latin typeface="Garamond"/>
                <a:ea typeface="Garamond"/>
                <a:cs typeface="Garamond"/>
                <a:sym typeface="Garamond"/>
              </a:rPr>
              <a:t>People</a:t>
            </a:r>
            <a:endParaRPr/>
          </a:p>
          <a:p>
            <a:pPr indent="0" lvl="0" marL="0" rtl="0" algn="l">
              <a:spcBef>
                <a:spcPts val="2200"/>
              </a:spcBef>
              <a:spcAft>
                <a:spcPts val="0"/>
              </a:spcAft>
              <a:buSzPts val="2200"/>
              <a:buNone/>
            </a:pPr>
            <a:r>
              <a:t/>
            </a:r>
            <a:endParaRPr/>
          </a:p>
        </p:txBody>
      </p:sp>
      <p:sp>
        <p:nvSpPr>
          <p:cNvPr id="206" name="Google Shape;206;p1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Personal Ethical Dilemmas</a:t>
            </a:r>
            <a:endParaRPr/>
          </a:p>
        </p:txBody>
      </p:sp>
      <p:sp>
        <p:nvSpPr>
          <p:cNvPr id="212" name="Google Shape;212;p1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800"/>
              <a:buNone/>
            </a:pPr>
            <a:r>
              <a:rPr lang="en-US" sz="2800" u="sng">
                <a:latin typeface="Garamond"/>
                <a:ea typeface="Garamond"/>
                <a:cs typeface="Garamond"/>
                <a:sym typeface="Garamond"/>
              </a:rPr>
              <a:t>How do you know if you might be crossing the line?</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Actions become public; can you explain and defend it?</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Your mother would disapprove; falls outside normal professional behavior</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Golden Rule; don’t do to someone what you don’t want done to you.</a:t>
            </a:r>
            <a:endParaRPr/>
          </a:p>
          <a:p>
            <a:pPr indent="0" lvl="0" marL="0" rtl="0" algn="l">
              <a:spcBef>
                <a:spcPts val="2200"/>
              </a:spcBef>
              <a:spcAft>
                <a:spcPts val="0"/>
              </a:spcAft>
              <a:buSzPts val="2200"/>
              <a:buNone/>
            </a:pPr>
            <a:r>
              <a:t/>
            </a:r>
            <a:endParaRPr/>
          </a:p>
        </p:txBody>
      </p:sp>
      <p:sp>
        <p:nvSpPr>
          <p:cNvPr id="213" name="Google Shape;213;p1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2800">
                <a:latin typeface="Times New Roman"/>
                <a:ea typeface="Times New Roman"/>
                <a:cs typeface="Times New Roman"/>
                <a:sym typeface="Times New Roman"/>
              </a:rPr>
              <a:t>How can a Top Management Team Lower the Chances that Key Managers will Pursue Their own Self-interests at the Expense of?</a:t>
            </a:r>
            <a:endParaRPr/>
          </a:p>
        </p:txBody>
      </p:sp>
      <p:sp>
        <p:nvSpPr>
          <p:cNvPr id="104" name="Google Shape;104;p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000"/>
              <a:buChar char="•"/>
            </a:pPr>
            <a:r>
              <a:rPr lang="en-US" sz="2000">
                <a:latin typeface="Garamond"/>
                <a:ea typeface="Garamond"/>
                <a:cs typeface="Garamond"/>
                <a:sym typeface="Garamond"/>
              </a:rPr>
              <a:t>Stockholders?</a:t>
            </a:r>
            <a:endParaRPr/>
          </a:p>
          <a:p>
            <a:pPr indent="0" lvl="0" marL="0" rtl="0" algn="l">
              <a:spcBef>
                <a:spcPts val="2200"/>
              </a:spcBef>
              <a:spcAft>
                <a:spcPts val="0"/>
              </a:spcAft>
              <a:buSzPts val="2000"/>
              <a:buNone/>
            </a:pPr>
            <a:r>
              <a:t/>
            </a:r>
            <a:endParaRPr sz="2000">
              <a:latin typeface="Garamond"/>
              <a:ea typeface="Garamond"/>
              <a:cs typeface="Garamond"/>
              <a:sym typeface="Garamond"/>
            </a:endParaRPr>
          </a:p>
          <a:p>
            <a:pPr indent="-274320" lvl="0" marL="274320" rtl="0" algn="l">
              <a:spcBef>
                <a:spcPts val="2200"/>
              </a:spcBef>
              <a:spcAft>
                <a:spcPts val="0"/>
              </a:spcAft>
              <a:buSzPts val="2000"/>
              <a:buChar char="•"/>
            </a:pPr>
            <a:r>
              <a:rPr lang="en-US" sz="2000">
                <a:latin typeface="Garamond"/>
                <a:ea typeface="Garamond"/>
                <a:cs typeface="Garamond"/>
                <a:sym typeface="Garamond"/>
              </a:rPr>
              <a:t>Employees?</a:t>
            </a:r>
            <a:endParaRPr/>
          </a:p>
          <a:p>
            <a:pPr indent="-147320" lvl="0" marL="274320" rtl="0" algn="l">
              <a:spcBef>
                <a:spcPts val="2200"/>
              </a:spcBef>
              <a:spcAft>
                <a:spcPts val="0"/>
              </a:spcAft>
              <a:buSzPts val="2000"/>
              <a:buNone/>
            </a:pPr>
            <a:r>
              <a:t/>
            </a:r>
            <a:endParaRPr sz="2000">
              <a:latin typeface="Garamond"/>
              <a:ea typeface="Garamond"/>
              <a:cs typeface="Garamond"/>
              <a:sym typeface="Garamond"/>
            </a:endParaRPr>
          </a:p>
          <a:p>
            <a:pPr indent="-274320" lvl="0" marL="274320" rtl="0" algn="l">
              <a:spcBef>
                <a:spcPts val="2200"/>
              </a:spcBef>
              <a:spcAft>
                <a:spcPts val="0"/>
              </a:spcAft>
              <a:buSzPts val="2000"/>
              <a:buChar char="•"/>
            </a:pPr>
            <a:r>
              <a:rPr lang="en-US" sz="2000">
                <a:latin typeface="Garamond"/>
                <a:ea typeface="Garamond"/>
                <a:cs typeface="Garamond"/>
                <a:sym typeface="Garamond"/>
              </a:rPr>
              <a:t>Other Key Stakeholders?</a:t>
            </a:r>
            <a:endParaRPr/>
          </a:p>
          <a:p>
            <a:pPr indent="-147320" lvl="0" marL="274320" rtl="0" algn="l">
              <a:spcBef>
                <a:spcPts val="2200"/>
              </a:spcBef>
              <a:spcAft>
                <a:spcPts val="0"/>
              </a:spcAft>
              <a:buSzPts val="2000"/>
              <a:buNone/>
            </a:pPr>
            <a:r>
              <a:t/>
            </a:r>
            <a:endParaRPr sz="2000">
              <a:latin typeface="Garamond"/>
              <a:ea typeface="Garamond"/>
              <a:cs typeface="Garamond"/>
              <a:sym typeface="Garamond"/>
            </a:endParaRPr>
          </a:p>
          <a:p>
            <a:pPr indent="-274320" lvl="0" marL="274320" rtl="0" algn="l">
              <a:spcBef>
                <a:spcPts val="2200"/>
              </a:spcBef>
              <a:spcAft>
                <a:spcPts val="0"/>
              </a:spcAft>
              <a:buSzPts val="2000"/>
              <a:buChar char="•"/>
            </a:pPr>
            <a:r>
              <a:rPr lang="en-US" sz="2000">
                <a:latin typeface="Garamond"/>
                <a:ea typeface="Garamond"/>
                <a:cs typeface="Garamond"/>
                <a:sym typeface="Garamond"/>
              </a:rPr>
              <a:t>What about YOU?</a:t>
            </a:r>
            <a:endParaRPr/>
          </a:p>
          <a:p>
            <a:pPr indent="-134620" lvl="0" marL="274320" rtl="0" algn="l">
              <a:spcBef>
                <a:spcPts val="2200"/>
              </a:spcBef>
              <a:spcAft>
                <a:spcPts val="0"/>
              </a:spcAft>
              <a:buSzPts val="2200"/>
              <a:buNone/>
            </a:pPr>
            <a:r>
              <a:t/>
            </a:r>
            <a:endParaRPr/>
          </a:p>
        </p:txBody>
      </p:sp>
      <p:sp>
        <p:nvSpPr>
          <p:cNvPr id="105" name="Google Shape;105;p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type="title"/>
          </p:nvPr>
        </p:nvSpPr>
        <p:spPr>
          <a:xfrm>
            <a:off x="838200" y="365125"/>
            <a:ext cx="10515600" cy="888197"/>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The Public Stock Company</a:t>
            </a:r>
            <a:endParaRPr/>
          </a:p>
        </p:txBody>
      </p:sp>
      <p:sp>
        <p:nvSpPr>
          <p:cNvPr descr="The hierarchy of authority. At the top, there is the state charter. Below that are the shareholders. Below the shareholders are the board of directors. Below the board of directors is management. Below management are employees." id="112" name="Google Shape;112;p3"/>
          <p:cNvSpPr txBox="1"/>
          <p:nvPr>
            <p:ph idx="1" type="body"/>
          </p:nvPr>
        </p:nvSpPr>
        <p:spPr>
          <a:xfrm>
            <a:off x="838200" y="1709730"/>
            <a:ext cx="10515600" cy="4717131"/>
          </a:xfrm>
          <a:prstGeom prst="rect">
            <a:avLst/>
          </a:prstGeom>
          <a:noFill/>
          <a:ln>
            <a:noFill/>
          </a:ln>
        </p:spPr>
        <p:txBody>
          <a:bodyPr anchorCtr="0" anchor="t" bIns="45700" lIns="91425" spcFirstLastPara="1" rIns="91425" wrap="square" tIns="45700">
            <a:normAutofit fontScale="62500" lnSpcReduction="20000"/>
          </a:bodyPr>
          <a:lstStyle/>
          <a:p>
            <a:pPr indent="0" lvl="0" marL="0" rtl="0" algn="ctr">
              <a:spcBef>
                <a:spcPts val="0"/>
              </a:spcBef>
              <a:spcAft>
                <a:spcPts val="0"/>
              </a:spcAft>
              <a:buSzPct val="100000"/>
              <a:buNone/>
            </a:pPr>
            <a:r>
              <a:rPr b="1" lang="en-US" sz="3600">
                <a:latin typeface="Garamond"/>
                <a:ea typeface="Garamond"/>
                <a:cs typeface="Garamond"/>
                <a:sym typeface="Garamond"/>
              </a:rPr>
              <a:t>Hierarchy of Authority</a:t>
            </a:r>
            <a:endParaRPr b="1">
              <a:latin typeface="Garamond"/>
              <a:ea typeface="Garamond"/>
              <a:cs typeface="Garamond"/>
              <a:sym typeface="Garamond"/>
            </a:endParaRPr>
          </a:p>
          <a:p>
            <a:pPr indent="0" lvl="0" marL="0" rtl="0" algn="ctr">
              <a:spcBef>
                <a:spcPts val="0"/>
              </a:spcBef>
              <a:spcAft>
                <a:spcPts val="0"/>
              </a:spcAft>
              <a:buSzPct val="100000"/>
              <a:buNone/>
            </a:pPr>
            <a:r>
              <a:t/>
            </a:r>
            <a:endParaRPr b="1">
              <a:latin typeface="Garamond"/>
              <a:ea typeface="Garamond"/>
              <a:cs typeface="Garamond"/>
              <a:sym typeface="Garamond"/>
            </a:endParaRPr>
          </a:p>
          <a:p>
            <a:pPr indent="0" lvl="0" marL="0" rtl="0" algn="ctr">
              <a:spcBef>
                <a:spcPts val="0"/>
              </a:spcBef>
              <a:spcAft>
                <a:spcPts val="0"/>
              </a:spcAft>
              <a:buSzPct val="100000"/>
              <a:buNone/>
            </a:pPr>
            <a:r>
              <a:t/>
            </a:r>
            <a:endParaRPr b="1">
              <a:latin typeface="Garamond"/>
              <a:ea typeface="Garamond"/>
              <a:cs typeface="Garamond"/>
              <a:sym typeface="Garamond"/>
            </a:endParaRPr>
          </a:p>
          <a:p>
            <a:pPr indent="0" lvl="0" marL="0" rtl="0" algn="ctr">
              <a:spcBef>
                <a:spcPts val="0"/>
              </a:spcBef>
              <a:spcAft>
                <a:spcPts val="0"/>
              </a:spcAft>
              <a:buSzPct val="100000"/>
              <a:buNone/>
            </a:pPr>
            <a:r>
              <a:t/>
            </a:r>
            <a:endParaRPr b="1">
              <a:latin typeface="Garamond"/>
              <a:ea typeface="Garamond"/>
              <a:cs typeface="Garamond"/>
              <a:sym typeface="Garamond"/>
            </a:endParaRPr>
          </a:p>
          <a:p>
            <a:pPr indent="0" lvl="0" marL="0" rtl="0" algn="ctr">
              <a:spcBef>
                <a:spcPts val="0"/>
              </a:spcBef>
              <a:spcAft>
                <a:spcPts val="0"/>
              </a:spcAft>
              <a:buSzPct val="100000"/>
              <a:buNone/>
            </a:pPr>
            <a:r>
              <a:rPr b="1" lang="en-US">
                <a:latin typeface="Garamond"/>
                <a:ea typeface="Garamond"/>
                <a:cs typeface="Garamond"/>
                <a:sym typeface="Garamond"/>
              </a:rPr>
              <a:t>State Charter</a:t>
            </a:r>
            <a:endParaRPr/>
          </a:p>
          <a:p>
            <a:pPr indent="0" lvl="0" marL="0" rtl="0" algn="ctr">
              <a:spcBef>
                <a:spcPts val="2200"/>
              </a:spcBef>
              <a:spcAft>
                <a:spcPts val="0"/>
              </a:spcAft>
              <a:buSzPct val="100000"/>
              <a:buNone/>
            </a:pPr>
            <a:r>
              <a:t/>
            </a:r>
            <a:endParaRPr b="1">
              <a:latin typeface="Garamond"/>
              <a:ea typeface="Garamond"/>
              <a:cs typeface="Garamond"/>
              <a:sym typeface="Garamond"/>
            </a:endParaRPr>
          </a:p>
          <a:p>
            <a:pPr indent="0" lvl="0" marL="0" rtl="0" algn="ctr">
              <a:spcBef>
                <a:spcPts val="2200"/>
              </a:spcBef>
              <a:spcAft>
                <a:spcPts val="0"/>
              </a:spcAft>
              <a:buSzPct val="100000"/>
              <a:buNone/>
            </a:pPr>
            <a:r>
              <a:rPr b="1" lang="en-US">
                <a:latin typeface="Garamond"/>
                <a:ea typeface="Garamond"/>
                <a:cs typeface="Garamond"/>
                <a:sym typeface="Garamond"/>
              </a:rPr>
              <a:t>Shareholders</a:t>
            </a:r>
            <a:endParaRPr/>
          </a:p>
          <a:p>
            <a:pPr indent="0" lvl="0" marL="0" rtl="0" algn="ctr">
              <a:spcBef>
                <a:spcPts val="2200"/>
              </a:spcBef>
              <a:spcAft>
                <a:spcPts val="0"/>
              </a:spcAft>
              <a:buSzPct val="100000"/>
              <a:buNone/>
            </a:pPr>
            <a:r>
              <a:t/>
            </a:r>
            <a:endParaRPr b="1">
              <a:latin typeface="Garamond"/>
              <a:ea typeface="Garamond"/>
              <a:cs typeface="Garamond"/>
              <a:sym typeface="Garamond"/>
            </a:endParaRPr>
          </a:p>
          <a:p>
            <a:pPr indent="0" lvl="0" marL="0" rtl="0" algn="ctr">
              <a:spcBef>
                <a:spcPts val="2200"/>
              </a:spcBef>
              <a:spcAft>
                <a:spcPts val="0"/>
              </a:spcAft>
              <a:buSzPct val="100000"/>
              <a:buNone/>
            </a:pPr>
            <a:r>
              <a:rPr b="1" lang="en-US">
                <a:latin typeface="Garamond"/>
                <a:ea typeface="Garamond"/>
                <a:cs typeface="Garamond"/>
                <a:sym typeface="Garamond"/>
              </a:rPr>
              <a:t>Board of Directors</a:t>
            </a:r>
            <a:endParaRPr/>
          </a:p>
          <a:p>
            <a:pPr indent="0" lvl="0" marL="0" rtl="0" algn="ctr">
              <a:spcBef>
                <a:spcPts val="2200"/>
              </a:spcBef>
              <a:spcAft>
                <a:spcPts val="0"/>
              </a:spcAft>
              <a:buSzPct val="100000"/>
              <a:buNone/>
            </a:pPr>
            <a:r>
              <a:t/>
            </a:r>
            <a:endParaRPr b="1">
              <a:latin typeface="Garamond"/>
              <a:ea typeface="Garamond"/>
              <a:cs typeface="Garamond"/>
              <a:sym typeface="Garamond"/>
            </a:endParaRPr>
          </a:p>
          <a:p>
            <a:pPr indent="0" lvl="0" marL="0" rtl="0" algn="ctr">
              <a:spcBef>
                <a:spcPts val="2200"/>
              </a:spcBef>
              <a:spcAft>
                <a:spcPts val="0"/>
              </a:spcAft>
              <a:buSzPct val="100000"/>
              <a:buNone/>
            </a:pPr>
            <a:r>
              <a:rPr b="1" lang="en-US">
                <a:latin typeface="Garamond"/>
                <a:ea typeface="Garamond"/>
                <a:cs typeface="Garamond"/>
                <a:sym typeface="Garamond"/>
              </a:rPr>
              <a:t>Management</a:t>
            </a:r>
            <a:endParaRPr/>
          </a:p>
          <a:p>
            <a:pPr indent="0" lvl="0" marL="0" rtl="0" algn="ctr">
              <a:spcBef>
                <a:spcPts val="2200"/>
              </a:spcBef>
              <a:spcAft>
                <a:spcPts val="0"/>
              </a:spcAft>
              <a:buSzPct val="100000"/>
              <a:buNone/>
            </a:pPr>
            <a:r>
              <a:t/>
            </a:r>
            <a:endParaRPr b="1">
              <a:latin typeface="Garamond"/>
              <a:ea typeface="Garamond"/>
              <a:cs typeface="Garamond"/>
              <a:sym typeface="Garamond"/>
            </a:endParaRPr>
          </a:p>
          <a:p>
            <a:pPr indent="0" lvl="0" marL="0" rtl="0" algn="ctr">
              <a:spcBef>
                <a:spcPts val="2200"/>
              </a:spcBef>
              <a:spcAft>
                <a:spcPts val="0"/>
              </a:spcAft>
              <a:buSzPct val="100000"/>
              <a:buNone/>
            </a:pPr>
            <a:r>
              <a:rPr b="1" lang="en-US">
                <a:latin typeface="Garamond"/>
                <a:ea typeface="Garamond"/>
                <a:cs typeface="Garamond"/>
                <a:sym typeface="Garamond"/>
              </a:rPr>
              <a:t>Employees</a:t>
            </a:r>
            <a:endParaRPr/>
          </a:p>
          <a:p>
            <a:pPr indent="0" lvl="0" marL="0" rtl="0" algn="ctr">
              <a:spcBef>
                <a:spcPts val="2200"/>
              </a:spcBef>
              <a:spcAft>
                <a:spcPts val="0"/>
              </a:spcAft>
              <a:buSzPct val="100000"/>
              <a:buNone/>
            </a:pPr>
            <a:r>
              <a:t/>
            </a:r>
            <a:endParaRPr b="1"/>
          </a:p>
          <a:p>
            <a:pPr indent="0" lvl="0" marL="0" rtl="0" algn="ctr">
              <a:spcBef>
                <a:spcPts val="2200"/>
              </a:spcBef>
              <a:spcAft>
                <a:spcPts val="0"/>
              </a:spcAft>
              <a:buSzPct val="100000"/>
              <a:buNone/>
            </a:pPr>
            <a:r>
              <a:t/>
            </a:r>
            <a:endParaRPr b="1"/>
          </a:p>
          <a:p>
            <a:pPr indent="0" lvl="0" marL="0" rtl="0" algn="ctr">
              <a:spcBef>
                <a:spcPts val="2200"/>
              </a:spcBef>
              <a:spcAft>
                <a:spcPts val="0"/>
              </a:spcAft>
              <a:buSzPct val="100000"/>
              <a:buNone/>
            </a:pPr>
            <a:r>
              <a:t/>
            </a:r>
            <a:endParaRPr b="1"/>
          </a:p>
        </p:txBody>
      </p:sp>
      <p:sp>
        <p:nvSpPr>
          <p:cNvPr id="113" name="Google Shape;113;p3"/>
          <p:cNvSpPr/>
          <p:nvPr/>
        </p:nvSpPr>
        <p:spPr>
          <a:xfrm>
            <a:off x="5853684" y="2737574"/>
            <a:ext cx="484632" cy="561473"/>
          </a:xfrm>
          <a:prstGeom prst="downArrow">
            <a:avLst>
              <a:gd fmla="val 50000" name="adj1"/>
              <a:gd fmla="val 50000" name="adj2"/>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4" name="Google Shape;114;p3"/>
          <p:cNvSpPr/>
          <p:nvPr/>
        </p:nvSpPr>
        <p:spPr>
          <a:xfrm>
            <a:off x="5853684" y="3632302"/>
            <a:ext cx="484632" cy="561473"/>
          </a:xfrm>
          <a:prstGeom prst="downArrow">
            <a:avLst>
              <a:gd fmla="val 50000" name="adj1"/>
              <a:gd fmla="val 50000" name="adj2"/>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5" name="Google Shape;115;p3"/>
          <p:cNvSpPr/>
          <p:nvPr/>
        </p:nvSpPr>
        <p:spPr>
          <a:xfrm>
            <a:off x="5853684" y="4527030"/>
            <a:ext cx="484632" cy="561473"/>
          </a:xfrm>
          <a:prstGeom prst="downArrow">
            <a:avLst>
              <a:gd fmla="val 50000" name="adj1"/>
              <a:gd fmla="val 50000" name="adj2"/>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6" name="Google Shape;116;p3"/>
          <p:cNvSpPr/>
          <p:nvPr/>
        </p:nvSpPr>
        <p:spPr>
          <a:xfrm>
            <a:off x="5853684" y="5468338"/>
            <a:ext cx="484632" cy="578688"/>
          </a:xfrm>
          <a:prstGeom prst="downArrow">
            <a:avLst>
              <a:gd fmla="val 50000" name="adj1"/>
              <a:gd fmla="val 50000" name="adj2"/>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Corporate Governance Mechanisms?</a:t>
            </a:r>
            <a:endParaRPr/>
          </a:p>
        </p:txBody>
      </p:sp>
      <p:sp>
        <p:nvSpPr>
          <p:cNvPr id="122" name="Google Shape;122;p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SzPts val="2800"/>
              <a:buNone/>
            </a:pPr>
            <a:r>
              <a:rPr b="1" lang="en-US" sz="2800">
                <a:latin typeface="Garamond"/>
                <a:ea typeface="Garamond"/>
                <a:cs typeface="Garamond"/>
                <a:sym typeface="Garamond"/>
              </a:rPr>
              <a:t>How can the Board of Directors help lower the chances that key managers will pursue their own self-interests</a:t>
            </a:r>
            <a:endParaRPr sz="2800">
              <a:latin typeface="Garamond"/>
              <a:ea typeface="Garamond"/>
              <a:cs typeface="Garamond"/>
              <a:sym typeface="Garamond"/>
            </a:endParaRPr>
          </a:p>
          <a:p>
            <a:pPr indent="0" lvl="0" marL="0" rtl="0" algn="l">
              <a:spcBef>
                <a:spcPts val="2200"/>
              </a:spcBef>
              <a:spcAft>
                <a:spcPts val="0"/>
              </a:spcAft>
              <a:buSzPts val="2800"/>
              <a:buNone/>
            </a:pPr>
            <a:r>
              <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Monitor (Board of Directors)</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Auditors (internal &amp; external)</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Control Procedures (Limit Power using Board)</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Code of Conduct (must enforce)</a:t>
            </a:r>
            <a:endParaRPr/>
          </a:p>
          <a:p>
            <a:pPr indent="-134620" lvl="0" marL="274320" rtl="0" algn="l">
              <a:spcBef>
                <a:spcPts val="2200"/>
              </a:spcBef>
              <a:spcAft>
                <a:spcPts val="0"/>
              </a:spcAft>
              <a:buSzPts val="2200"/>
              <a:buNone/>
            </a:pPr>
            <a:r>
              <a:t/>
            </a:r>
            <a:endParaRPr/>
          </a:p>
        </p:txBody>
      </p:sp>
      <p:sp>
        <p:nvSpPr>
          <p:cNvPr id="123" name="Google Shape;123;p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000"/>
              <a:buFont typeface="Times New Roman"/>
              <a:buNone/>
            </a:pPr>
            <a:r>
              <a:rPr b="1" lang="en-US" sz="3000">
                <a:latin typeface="Times New Roman"/>
                <a:ea typeface="Times New Roman"/>
                <a:cs typeface="Times New Roman"/>
                <a:sym typeface="Times New Roman"/>
              </a:rPr>
              <a:t>The Business Roundtable has Recommended that the CEO Should not also Serve as the Chairman of the Board</a:t>
            </a:r>
            <a:endParaRPr/>
          </a:p>
        </p:txBody>
      </p:sp>
      <p:sp>
        <p:nvSpPr>
          <p:cNvPr id="130" name="Google Shape;130;p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600"/>
              <a:buChar char="•"/>
            </a:pPr>
            <a:r>
              <a:rPr lang="en-US" sz="2600">
                <a:latin typeface="Garamond"/>
                <a:ea typeface="Garamond"/>
                <a:cs typeface="Garamond"/>
                <a:sym typeface="Garamond"/>
              </a:rPr>
              <a:t>If the two positions are held by one person, what are the disadvantages for building a sustainable competitive advantage?</a:t>
            </a:r>
            <a:endParaRPr/>
          </a:p>
          <a:p>
            <a:pPr indent="0" lvl="0" marL="0" rtl="0" algn="l">
              <a:spcBef>
                <a:spcPts val="2200"/>
              </a:spcBef>
              <a:spcAft>
                <a:spcPts val="0"/>
              </a:spcAft>
              <a:buSzPts val="2600"/>
              <a:buNone/>
            </a:pPr>
            <a:r>
              <a:t/>
            </a:r>
            <a:endParaRPr sz="2600">
              <a:latin typeface="Garamond"/>
              <a:ea typeface="Garamond"/>
              <a:cs typeface="Garamond"/>
              <a:sym typeface="Garamond"/>
            </a:endParaRPr>
          </a:p>
          <a:p>
            <a:pPr indent="-274320" lvl="0" marL="274320" rtl="0" algn="l">
              <a:spcBef>
                <a:spcPts val="2200"/>
              </a:spcBef>
              <a:spcAft>
                <a:spcPts val="0"/>
              </a:spcAft>
              <a:buSzPts val="2600"/>
              <a:buChar char="•"/>
            </a:pPr>
            <a:r>
              <a:rPr lang="en-US" sz="2600">
                <a:latin typeface="Garamond"/>
                <a:ea typeface="Garamond"/>
                <a:cs typeface="Garamond"/>
                <a:sym typeface="Garamond"/>
              </a:rPr>
              <a:t>If the two positions are held by one person, what are the disadvantages for stakeholder management?</a:t>
            </a:r>
            <a:endParaRPr/>
          </a:p>
          <a:p>
            <a:pPr indent="0" lvl="0" marL="0" rtl="0" algn="l">
              <a:spcBef>
                <a:spcPts val="2200"/>
              </a:spcBef>
              <a:spcAft>
                <a:spcPts val="0"/>
              </a:spcAft>
              <a:buSzPts val="2600"/>
              <a:buNone/>
            </a:pPr>
            <a:r>
              <a:t/>
            </a:r>
            <a:endParaRPr sz="2600">
              <a:latin typeface="Garamond"/>
              <a:ea typeface="Garamond"/>
              <a:cs typeface="Garamond"/>
              <a:sym typeface="Garamond"/>
            </a:endParaRPr>
          </a:p>
          <a:p>
            <a:pPr indent="-274320" lvl="0" marL="274320" rtl="0" algn="l">
              <a:spcBef>
                <a:spcPts val="2200"/>
              </a:spcBef>
              <a:spcAft>
                <a:spcPts val="0"/>
              </a:spcAft>
              <a:buSzPts val="2600"/>
              <a:buChar char="•"/>
            </a:pPr>
            <a:r>
              <a:rPr lang="en-US" sz="2600">
                <a:latin typeface="Garamond"/>
                <a:ea typeface="Garamond"/>
                <a:cs typeface="Garamond"/>
                <a:sym typeface="Garamond"/>
              </a:rPr>
              <a:t>Are there situations where it would be advantageous to have one person in both positions?</a:t>
            </a:r>
            <a:endParaRPr/>
          </a:p>
          <a:p>
            <a:pPr indent="-134620" lvl="0" marL="274320" rtl="0" algn="l">
              <a:spcBef>
                <a:spcPts val="2200"/>
              </a:spcBef>
              <a:spcAft>
                <a:spcPts val="0"/>
              </a:spcAft>
              <a:buSzPts val="2200"/>
              <a:buNone/>
            </a:pPr>
            <a:r>
              <a:t/>
            </a:r>
            <a:endParaRPr/>
          </a:p>
        </p:txBody>
      </p:sp>
      <p:sp>
        <p:nvSpPr>
          <p:cNvPr id="131" name="Google Shape;131;p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Ethics – Organizational Context</a:t>
            </a:r>
            <a:endParaRPr/>
          </a:p>
        </p:txBody>
      </p:sp>
      <p:sp>
        <p:nvSpPr>
          <p:cNvPr id="137" name="Google Shape;137;p6"/>
          <p:cNvSpPr txBox="1"/>
          <p:nvPr>
            <p:ph idx="1" type="body"/>
          </p:nvPr>
        </p:nvSpPr>
        <p:spPr>
          <a:xfrm>
            <a:off x="1066800" y="1714500"/>
            <a:ext cx="10625100" cy="5101800"/>
          </a:xfrm>
          <a:prstGeom prst="rect">
            <a:avLst/>
          </a:prstGeom>
          <a:noFill/>
          <a:ln>
            <a:noFill/>
          </a:ln>
        </p:spPr>
        <p:txBody>
          <a:bodyPr anchorCtr="0" anchor="t" bIns="45700" lIns="91425" spcFirstLastPara="1" rIns="91425" wrap="square" tIns="45700">
            <a:normAutofit fontScale="92500" lnSpcReduction="20000"/>
          </a:bodyPr>
          <a:lstStyle/>
          <a:p>
            <a:pPr indent="-263842" lvl="0" marL="274320" rtl="0" algn="l">
              <a:spcBef>
                <a:spcPts val="0"/>
              </a:spcBef>
              <a:spcAft>
                <a:spcPts val="0"/>
              </a:spcAft>
              <a:buSzPct val="100000"/>
              <a:buChar char="•"/>
            </a:pPr>
            <a:r>
              <a:rPr lang="en-US">
                <a:latin typeface="Garamond"/>
                <a:ea typeface="Garamond"/>
                <a:cs typeface="Garamond"/>
                <a:sym typeface="Garamond"/>
              </a:rPr>
              <a:t>Is unethical behavior just a few “bad apples”? </a:t>
            </a:r>
            <a:endParaRPr/>
          </a:p>
          <a:p>
            <a:pPr indent="-263842" lvl="0" marL="274320" rtl="0" algn="l">
              <a:spcBef>
                <a:spcPts val="672"/>
              </a:spcBef>
              <a:spcAft>
                <a:spcPts val="0"/>
              </a:spcAft>
              <a:buSzPct val="100000"/>
              <a:buChar char="•"/>
            </a:pPr>
            <a:r>
              <a:rPr lang="en-US">
                <a:latin typeface="Garamond"/>
                <a:ea typeface="Garamond"/>
                <a:cs typeface="Garamond"/>
                <a:sym typeface="Garamond"/>
              </a:rPr>
              <a:t>Research – some organizations have unethical climate</a:t>
            </a:r>
            <a:endParaRPr/>
          </a:p>
          <a:p>
            <a:pPr indent="-263842" lvl="1" marL="594360" rtl="0" algn="l">
              <a:spcBef>
                <a:spcPts val="672"/>
              </a:spcBef>
              <a:spcAft>
                <a:spcPts val="0"/>
              </a:spcAft>
              <a:buSzPct val="100000"/>
              <a:buChar char="•"/>
            </a:pPr>
            <a:r>
              <a:rPr lang="en-US" sz="2200">
                <a:latin typeface="Garamond"/>
                <a:ea typeface="Garamond"/>
                <a:cs typeface="Garamond"/>
                <a:sym typeface="Garamond"/>
              </a:rPr>
              <a:t>Ethical decision making depends on the organization</a:t>
            </a:r>
            <a:endParaRPr/>
          </a:p>
          <a:p>
            <a:pPr indent="-218122" lvl="2" marL="868680" rtl="0" algn="l">
              <a:spcBef>
                <a:spcPts val="672"/>
              </a:spcBef>
              <a:spcAft>
                <a:spcPts val="0"/>
              </a:spcAft>
              <a:buSzPct val="100000"/>
              <a:buChar char="•"/>
            </a:pPr>
            <a:r>
              <a:rPr b="1" lang="en-US" sz="2200">
                <a:latin typeface="Garamond"/>
                <a:ea typeface="Garamond"/>
                <a:cs typeface="Garamond"/>
                <a:sym typeface="Garamond"/>
              </a:rPr>
              <a:t>Enron</a:t>
            </a:r>
            <a:r>
              <a:rPr lang="en-US" sz="2200">
                <a:latin typeface="Garamond"/>
                <a:ea typeface="Garamond"/>
                <a:cs typeface="Garamond"/>
                <a:sym typeface="Garamond"/>
              </a:rPr>
              <a:t> executives used accounting loopholes to create shell companies to hide billions in debt from failed deals and projects. Although these smug executives thought they were always “the smartest guys in the room,” the loss of $11 billion in stock value and the prison time served by many of them proves otherwise.</a:t>
            </a:r>
            <a:endParaRPr/>
          </a:p>
          <a:p>
            <a:pPr indent="-218122" lvl="3" marL="1188720" rtl="0" algn="l">
              <a:spcBef>
                <a:spcPts val="672"/>
              </a:spcBef>
              <a:spcAft>
                <a:spcPts val="0"/>
              </a:spcAft>
              <a:buSzPct val="100000"/>
              <a:buChar char="•"/>
            </a:pPr>
            <a:r>
              <a:rPr lang="en-US" sz="2200">
                <a:latin typeface="Garamond"/>
                <a:ea typeface="Garamond"/>
                <a:cs typeface="Garamond"/>
                <a:sym typeface="Garamond"/>
              </a:rPr>
              <a:t>Employees observed and </a:t>
            </a:r>
            <a:r>
              <a:rPr i="1" lang="en-US" sz="2200">
                <a:latin typeface="Garamond"/>
                <a:ea typeface="Garamond"/>
                <a:cs typeface="Garamond"/>
                <a:sym typeface="Garamond"/>
              </a:rPr>
              <a:t>followed</a:t>
            </a:r>
            <a:r>
              <a:rPr lang="en-US" sz="2200">
                <a:latin typeface="Garamond"/>
                <a:ea typeface="Garamond"/>
                <a:cs typeface="Garamond"/>
                <a:sym typeface="Garamond"/>
              </a:rPr>
              <a:t> the behavior set by leaders.</a:t>
            </a:r>
            <a:endParaRPr/>
          </a:p>
          <a:p>
            <a:pPr indent="-263842" lvl="0" marL="274320" rtl="0" algn="l">
              <a:spcBef>
                <a:spcPts val="672"/>
              </a:spcBef>
              <a:spcAft>
                <a:spcPts val="0"/>
              </a:spcAft>
              <a:buSzPct val="100000"/>
              <a:buChar char="•"/>
            </a:pPr>
            <a:r>
              <a:rPr lang="en-US">
                <a:latin typeface="Garamond"/>
                <a:ea typeface="Garamond"/>
                <a:cs typeface="Garamond"/>
                <a:sym typeface="Garamond"/>
              </a:rPr>
              <a:t>Ethical leadership is critical.</a:t>
            </a:r>
            <a:endParaRPr/>
          </a:p>
          <a:p>
            <a:pPr indent="-263842" lvl="1" marL="594360" rtl="0" algn="l">
              <a:spcBef>
                <a:spcPts val="672"/>
              </a:spcBef>
              <a:spcAft>
                <a:spcPts val="0"/>
              </a:spcAft>
              <a:buSzPct val="100000"/>
              <a:buChar char="•"/>
            </a:pPr>
            <a:r>
              <a:rPr lang="en-US" sz="2200">
                <a:latin typeface="Garamond"/>
                <a:ea typeface="Garamond"/>
                <a:cs typeface="Garamond"/>
                <a:sym typeface="Garamond"/>
              </a:rPr>
              <a:t>CEOs at large public firms face increasing scrutiny.</a:t>
            </a:r>
            <a:endParaRPr/>
          </a:p>
          <a:p>
            <a:pPr indent="-218122" lvl="2" marL="868680" rtl="0" algn="l">
              <a:spcBef>
                <a:spcPts val="672"/>
              </a:spcBef>
              <a:spcAft>
                <a:spcPts val="0"/>
              </a:spcAft>
              <a:buSzPct val="100000"/>
              <a:buChar char="•"/>
            </a:pPr>
            <a:r>
              <a:rPr lang="en-US" sz="2200">
                <a:latin typeface="Garamond"/>
                <a:ea typeface="Garamond"/>
                <a:cs typeface="Garamond"/>
                <a:sym typeface="Garamond"/>
              </a:rPr>
              <a:t>The Madoff investment scandal that broke in 2008 provided a modern twist on the classic Ponzi scheme. </a:t>
            </a:r>
            <a:r>
              <a:rPr b="1" lang="en-US" sz="2200">
                <a:latin typeface="Garamond"/>
                <a:ea typeface="Garamond"/>
                <a:cs typeface="Garamond"/>
                <a:sym typeface="Garamond"/>
              </a:rPr>
              <a:t>NASDAQ chairman Bernard Madoff</a:t>
            </a:r>
            <a:r>
              <a:rPr lang="en-US" sz="2200">
                <a:latin typeface="Garamond"/>
                <a:ea typeface="Garamond"/>
                <a:cs typeface="Garamond"/>
                <a:sym typeface="Garamond"/>
              </a:rPr>
              <a:t> pled guilty to eleven federal crimes that constituted the largest investor fraud ever committed by an individual. Madoff was sentenced to 150 years in prison.</a:t>
            </a:r>
            <a:endParaRPr/>
          </a:p>
          <a:p>
            <a:pPr indent="-263842" lvl="1" marL="594360" rtl="0" algn="l">
              <a:spcBef>
                <a:spcPts val="672"/>
              </a:spcBef>
              <a:spcAft>
                <a:spcPts val="0"/>
              </a:spcAft>
              <a:buSzPct val="100000"/>
              <a:buChar char="•"/>
            </a:pPr>
            <a:r>
              <a:rPr lang="en-US" sz="2200">
                <a:latin typeface="Garamond"/>
                <a:ea typeface="Garamond"/>
                <a:cs typeface="Garamond"/>
                <a:sym typeface="Garamond"/>
              </a:rPr>
              <a:t>Formal and </a:t>
            </a:r>
            <a:r>
              <a:rPr i="1" lang="en-US" sz="2200">
                <a:latin typeface="Garamond"/>
                <a:ea typeface="Garamond"/>
                <a:cs typeface="Garamond"/>
                <a:sym typeface="Garamond"/>
              </a:rPr>
              <a:t>informal</a:t>
            </a:r>
            <a:r>
              <a:rPr lang="en-US" sz="2200">
                <a:latin typeface="Garamond"/>
                <a:ea typeface="Garamond"/>
                <a:cs typeface="Garamond"/>
                <a:sym typeface="Garamond"/>
              </a:rPr>
              <a:t> cultures </a:t>
            </a:r>
            <a:endParaRPr/>
          </a:p>
          <a:p>
            <a:pPr indent="-218122" lvl="2" marL="868680" rtl="0" algn="l">
              <a:spcBef>
                <a:spcPts val="672"/>
              </a:spcBef>
              <a:spcAft>
                <a:spcPts val="0"/>
              </a:spcAft>
              <a:buSzPct val="100000"/>
              <a:buChar char="•"/>
            </a:pPr>
            <a:r>
              <a:rPr lang="en-US" sz="2200">
                <a:latin typeface="Garamond"/>
                <a:ea typeface="Garamond"/>
                <a:cs typeface="Garamond"/>
                <a:sym typeface="Garamond"/>
              </a:rPr>
              <a:t>Must be aligned with executive behavior </a:t>
            </a:r>
            <a:endParaRPr/>
          </a:p>
        </p:txBody>
      </p:sp>
      <p:sp>
        <p:nvSpPr>
          <p:cNvPr id="138" name="Google Shape;138;p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Opposing Views on CSR</a:t>
            </a:r>
            <a:endParaRPr/>
          </a:p>
        </p:txBody>
      </p:sp>
      <p:sp>
        <p:nvSpPr>
          <p:cNvPr id="145" name="Google Shape;145;p7"/>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000"/>
              <a:buNone/>
            </a:pPr>
            <a:r>
              <a:rPr lang="en-US" sz="2000">
                <a:latin typeface="Garamond"/>
                <a:ea typeface="Garamond"/>
                <a:cs typeface="Garamond"/>
                <a:sym typeface="Garamond"/>
              </a:rPr>
              <a:t>MILTON FRIEDMAN VS. MICHAEL PORTER</a:t>
            </a:r>
            <a:endParaRPr/>
          </a:p>
          <a:p>
            <a:pPr indent="0" lvl="0" marL="0" rtl="0" algn="l">
              <a:spcBef>
                <a:spcPts val="2200"/>
              </a:spcBef>
              <a:spcAft>
                <a:spcPts val="0"/>
              </a:spcAft>
              <a:buSzPts val="2000"/>
              <a:buNone/>
            </a:pPr>
            <a:r>
              <a:t/>
            </a:r>
            <a:endParaRPr sz="2000">
              <a:latin typeface="Garamond"/>
              <a:ea typeface="Garamond"/>
              <a:cs typeface="Garamond"/>
              <a:sym typeface="Garamond"/>
            </a:endParaRPr>
          </a:p>
          <a:p>
            <a:pPr indent="-274320" lvl="0" marL="274320" rtl="0" algn="l">
              <a:spcBef>
                <a:spcPts val="672"/>
              </a:spcBef>
              <a:spcAft>
                <a:spcPts val="0"/>
              </a:spcAft>
              <a:buSzPts val="2000"/>
              <a:buNone/>
            </a:pPr>
            <a:r>
              <a:rPr lang="en-US" sz="2000">
                <a:latin typeface="Garamond"/>
                <a:ea typeface="Garamond"/>
                <a:cs typeface="Garamond"/>
                <a:sym typeface="Garamond"/>
              </a:rPr>
              <a:t>Traditional View: (Friedman)</a:t>
            </a:r>
            <a:endParaRPr/>
          </a:p>
          <a:p>
            <a:pPr indent="-274319" lvl="1" marL="594360" rtl="0" algn="l">
              <a:spcBef>
                <a:spcPts val="576"/>
              </a:spcBef>
              <a:spcAft>
                <a:spcPts val="0"/>
              </a:spcAft>
              <a:buSzPts val="2000"/>
              <a:buChar char="•"/>
            </a:pPr>
            <a:r>
              <a:rPr i="1" lang="en-US">
                <a:latin typeface="Garamond"/>
                <a:ea typeface="Garamond"/>
                <a:cs typeface="Garamond"/>
                <a:sym typeface="Garamond"/>
              </a:rPr>
              <a:t>Shareholder capitalism:</a:t>
            </a:r>
            <a:r>
              <a:rPr lang="en-US">
                <a:latin typeface="Garamond"/>
                <a:ea typeface="Garamond"/>
                <a:cs typeface="Garamond"/>
                <a:sym typeface="Garamond"/>
              </a:rPr>
              <a:t> shareholders – the providers of the necessary risk capital and the legal owners of public companies – have the </a:t>
            </a:r>
            <a:r>
              <a:rPr i="1" lang="en-US">
                <a:latin typeface="Garamond"/>
                <a:ea typeface="Garamond"/>
                <a:cs typeface="Garamond"/>
                <a:sym typeface="Garamond"/>
              </a:rPr>
              <a:t>most legitimate </a:t>
            </a:r>
            <a:r>
              <a:rPr lang="en-US">
                <a:latin typeface="Garamond"/>
                <a:ea typeface="Garamond"/>
                <a:cs typeface="Garamond"/>
                <a:sym typeface="Garamond"/>
              </a:rPr>
              <a:t>claim on profits.</a:t>
            </a:r>
            <a:endParaRPr/>
          </a:p>
          <a:p>
            <a:pPr indent="-147319" lvl="1" marL="594360" rtl="0" algn="l">
              <a:spcBef>
                <a:spcPts val="600"/>
              </a:spcBef>
              <a:spcAft>
                <a:spcPts val="0"/>
              </a:spcAft>
              <a:buSzPts val="2000"/>
              <a:buNone/>
            </a:pPr>
            <a:r>
              <a:t/>
            </a:r>
            <a:endParaRPr>
              <a:latin typeface="Garamond"/>
              <a:ea typeface="Garamond"/>
              <a:cs typeface="Garamond"/>
              <a:sym typeface="Garamond"/>
            </a:endParaRPr>
          </a:p>
          <a:p>
            <a:pPr indent="-274320" lvl="0" marL="274320" rtl="0" algn="l">
              <a:spcBef>
                <a:spcPts val="672"/>
              </a:spcBef>
              <a:spcAft>
                <a:spcPts val="0"/>
              </a:spcAft>
              <a:buSzPts val="2000"/>
              <a:buNone/>
            </a:pPr>
            <a:r>
              <a:rPr lang="en-US" sz="2000">
                <a:latin typeface="Garamond"/>
                <a:ea typeface="Garamond"/>
                <a:cs typeface="Garamond"/>
                <a:sym typeface="Garamond"/>
              </a:rPr>
              <a:t>“Enlightened” View: (Porter)</a:t>
            </a:r>
            <a:endParaRPr/>
          </a:p>
          <a:p>
            <a:pPr indent="-274319" lvl="1" marL="594360" rtl="0" algn="l">
              <a:spcBef>
                <a:spcPts val="576"/>
              </a:spcBef>
              <a:spcAft>
                <a:spcPts val="0"/>
              </a:spcAft>
              <a:buSzPts val="2000"/>
              <a:buChar char="•"/>
            </a:pPr>
            <a:r>
              <a:rPr i="1" lang="en-US">
                <a:latin typeface="Garamond"/>
                <a:ea typeface="Garamond"/>
                <a:cs typeface="Garamond"/>
                <a:sym typeface="Garamond"/>
              </a:rPr>
              <a:t>Corporate social responsibility </a:t>
            </a:r>
            <a:r>
              <a:rPr lang="en-US">
                <a:latin typeface="Garamond"/>
                <a:ea typeface="Garamond"/>
                <a:cs typeface="Garamond"/>
                <a:sym typeface="Garamond"/>
              </a:rPr>
              <a:t>(CSR): obligations extend </a:t>
            </a:r>
            <a:r>
              <a:rPr i="1" lang="en-US">
                <a:latin typeface="Garamond"/>
                <a:ea typeface="Garamond"/>
                <a:cs typeface="Garamond"/>
                <a:sym typeface="Garamond"/>
              </a:rPr>
              <a:t>beyond</a:t>
            </a:r>
            <a:r>
              <a:rPr lang="en-US">
                <a:latin typeface="Garamond"/>
                <a:ea typeface="Garamond"/>
                <a:cs typeface="Garamond"/>
                <a:sym typeface="Garamond"/>
              </a:rPr>
              <a:t> the economic responsibility and include legal, ethical, and philanthropic societal expectations</a:t>
            </a:r>
            <a:endParaRPr/>
          </a:p>
          <a:p>
            <a:pPr indent="0" lvl="0" marL="0" rtl="0" algn="l">
              <a:spcBef>
                <a:spcPts val="2200"/>
              </a:spcBef>
              <a:spcAft>
                <a:spcPts val="0"/>
              </a:spcAft>
              <a:buSzPts val="2200"/>
              <a:buNone/>
            </a:pPr>
            <a:r>
              <a:t/>
            </a:r>
            <a:endParaRPr/>
          </a:p>
        </p:txBody>
      </p:sp>
      <p:sp>
        <p:nvSpPr>
          <p:cNvPr id="146" name="Google Shape;146;p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Viewpoints</a:t>
            </a:r>
            <a:endParaRPr/>
          </a:p>
        </p:txBody>
      </p:sp>
      <p:sp>
        <p:nvSpPr>
          <p:cNvPr id="152" name="Google Shape;152;p8"/>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114300" rtl="0" algn="l">
              <a:spcBef>
                <a:spcPts val="0"/>
              </a:spcBef>
              <a:spcAft>
                <a:spcPts val="0"/>
              </a:spcAft>
              <a:buSzPts val="2400"/>
              <a:buNone/>
            </a:pPr>
            <a:r>
              <a:rPr lang="en-US" sz="2400">
                <a:latin typeface="Garamond"/>
                <a:ea typeface="Garamond"/>
                <a:cs typeface="Garamond"/>
                <a:sym typeface="Garamond"/>
              </a:rPr>
              <a:t>“The capitalist system is under siege. In recent years business increasingly has been viewed as a major cause of social, environmental, and economic problems. Companies are widely perceived to be prospering at the expense of the broader community.”  	</a:t>
            </a:r>
            <a:endParaRPr/>
          </a:p>
          <a:p>
            <a:pPr indent="0" lvl="0" marL="114300" rtl="0" algn="l">
              <a:spcBef>
                <a:spcPts val="2200"/>
              </a:spcBef>
              <a:spcAft>
                <a:spcPts val="0"/>
              </a:spcAft>
              <a:buSzPts val="2400"/>
              <a:buNone/>
            </a:pPr>
            <a:r>
              <a:t/>
            </a:r>
            <a:endParaRPr sz="2400">
              <a:latin typeface="Garamond"/>
              <a:ea typeface="Garamond"/>
              <a:cs typeface="Garamond"/>
              <a:sym typeface="Garamond"/>
            </a:endParaRPr>
          </a:p>
          <a:p>
            <a:pPr indent="0" lvl="0" marL="114300" rtl="0" algn="r">
              <a:spcBef>
                <a:spcPts val="2200"/>
              </a:spcBef>
              <a:spcAft>
                <a:spcPts val="0"/>
              </a:spcAft>
              <a:buSzPts val="2400"/>
              <a:buNone/>
            </a:pPr>
            <a:r>
              <a:rPr lang="en-US" sz="2400">
                <a:latin typeface="Garamond"/>
                <a:ea typeface="Garamond"/>
                <a:cs typeface="Garamond"/>
                <a:sym typeface="Garamond"/>
              </a:rPr>
              <a:t>~Michael Porter in HBR, Jan/Feb 2011</a:t>
            </a:r>
            <a:endParaRPr/>
          </a:p>
          <a:p>
            <a:pPr indent="0" lvl="0" marL="0" rtl="0" algn="l">
              <a:spcBef>
                <a:spcPts val="2200"/>
              </a:spcBef>
              <a:spcAft>
                <a:spcPts val="0"/>
              </a:spcAft>
              <a:buSzPts val="2200"/>
              <a:buNone/>
            </a:pPr>
            <a:r>
              <a:t/>
            </a:r>
            <a:endParaRPr/>
          </a:p>
        </p:txBody>
      </p:sp>
      <p:sp>
        <p:nvSpPr>
          <p:cNvPr id="153" name="Google Shape;153;p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Viewpoints (Cont.)</a:t>
            </a:r>
            <a:endParaRPr/>
          </a:p>
        </p:txBody>
      </p:sp>
      <p:sp>
        <p:nvSpPr>
          <p:cNvPr id="159" name="Google Shape;159;p9"/>
          <p:cNvSpPr txBox="1"/>
          <p:nvPr>
            <p:ph idx="1" type="body"/>
          </p:nvPr>
        </p:nvSpPr>
        <p:spPr>
          <a:xfrm>
            <a:off x="1066799" y="1637555"/>
            <a:ext cx="10058400" cy="4457700"/>
          </a:xfrm>
          <a:prstGeom prst="rect">
            <a:avLst/>
          </a:prstGeom>
          <a:noFill/>
          <a:ln>
            <a:noFill/>
          </a:ln>
        </p:spPr>
        <p:txBody>
          <a:bodyPr anchorCtr="0" anchor="t" bIns="45700" lIns="91425" spcFirstLastPara="1" rIns="91425" wrap="square" tIns="45700">
            <a:noAutofit/>
          </a:bodyPr>
          <a:lstStyle/>
          <a:p>
            <a:pPr indent="-274320" lvl="0" marL="274320" rtl="0" algn="l">
              <a:spcBef>
                <a:spcPts val="0"/>
              </a:spcBef>
              <a:spcAft>
                <a:spcPts val="0"/>
              </a:spcAft>
              <a:buSzPts val="2000"/>
              <a:buNone/>
            </a:pPr>
            <a:r>
              <a:rPr lang="en-US" sz="2000">
                <a:latin typeface="Garamond"/>
                <a:ea typeface="Garamond"/>
                <a:cs typeface="Garamond"/>
                <a:sym typeface="Garamond"/>
              </a:rPr>
              <a:t>Traditional View: (Friedman – 1970s-2000s)</a:t>
            </a:r>
            <a:endParaRPr/>
          </a:p>
          <a:p>
            <a:pPr indent="-274319" lvl="1" marL="594360" rtl="0" algn="l">
              <a:spcBef>
                <a:spcPts val="432"/>
              </a:spcBef>
              <a:spcAft>
                <a:spcPts val="0"/>
              </a:spcAft>
              <a:buSzPts val="2000"/>
              <a:buChar char="•"/>
            </a:pPr>
            <a:r>
              <a:rPr i="1" lang="en-US">
                <a:latin typeface="Garamond"/>
                <a:ea typeface="Garamond"/>
                <a:cs typeface="Garamond"/>
                <a:sym typeface="Garamond"/>
              </a:rPr>
              <a:t>Shareholder capitalism:</a:t>
            </a:r>
            <a:r>
              <a:rPr lang="en-US">
                <a:latin typeface="Garamond"/>
                <a:ea typeface="Garamond"/>
                <a:cs typeface="Garamond"/>
                <a:sym typeface="Garamond"/>
              </a:rPr>
              <a:t> shareholders – the providers of the necessary risk capital and the legal owners of public companies – have the </a:t>
            </a:r>
            <a:r>
              <a:rPr i="1" lang="en-US">
                <a:latin typeface="Garamond"/>
                <a:ea typeface="Garamond"/>
                <a:cs typeface="Garamond"/>
                <a:sym typeface="Garamond"/>
              </a:rPr>
              <a:t>most legitimate </a:t>
            </a:r>
            <a:r>
              <a:rPr lang="en-US">
                <a:latin typeface="Garamond"/>
                <a:ea typeface="Garamond"/>
                <a:cs typeface="Garamond"/>
                <a:sym typeface="Garamond"/>
              </a:rPr>
              <a:t>claim on profits. Paraphrased – the business of business is business within the bounds of the law</a:t>
            </a:r>
            <a:endParaRPr/>
          </a:p>
          <a:p>
            <a:pPr indent="0" lvl="0" marL="114300" rtl="0" algn="l">
              <a:spcBef>
                <a:spcPts val="432"/>
              </a:spcBef>
              <a:spcAft>
                <a:spcPts val="0"/>
              </a:spcAft>
              <a:buSzPts val="2000"/>
              <a:buNone/>
            </a:pPr>
            <a:r>
              <a:t/>
            </a:r>
            <a:endParaRPr sz="2000">
              <a:latin typeface="Garamond"/>
              <a:ea typeface="Garamond"/>
              <a:cs typeface="Garamond"/>
              <a:sym typeface="Garamond"/>
            </a:endParaRPr>
          </a:p>
          <a:p>
            <a:pPr indent="0" lvl="0" marL="114300" rtl="0" algn="l">
              <a:spcBef>
                <a:spcPts val="432"/>
              </a:spcBef>
              <a:spcAft>
                <a:spcPts val="0"/>
              </a:spcAft>
              <a:buSzPts val="2000"/>
              <a:buNone/>
            </a:pPr>
            <a:r>
              <a:rPr lang="en-US" sz="2000">
                <a:latin typeface="Garamond"/>
                <a:ea typeface="Garamond"/>
                <a:cs typeface="Garamond"/>
                <a:sym typeface="Garamond"/>
              </a:rPr>
              <a:t>Corporate Social Responsibility: (Carroll)</a:t>
            </a:r>
            <a:endParaRPr/>
          </a:p>
          <a:p>
            <a:pPr indent="-274319" lvl="1" marL="594360" rtl="0" algn="l">
              <a:spcBef>
                <a:spcPts val="432"/>
              </a:spcBef>
              <a:spcAft>
                <a:spcPts val="0"/>
              </a:spcAft>
              <a:buSzPts val="2000"/>
              <a:buChar char="•"/>
            </a:pPr>
            <a:r>
              <a:rPr i="1" lang="en-US">
                <a:latin typeface="Garamond"/>
                <a:ea typeface="Garamond"/>
                <a:cs typeface="Garamond"/>
                <a:sym typeface="Garamond"/>
              </a:rPr>
              <a:t>Corporate social responsibility </a:t>
            </a:r>
            <a:r>
              <a:rPr lang="en-US">
                <a:latin typeface="Garamond"/>
                <a:ea typeface="Garamond"/>
                <a:cs typeface="Garamond"/>
                <a:sym typeface="Garamond"/>
              </a:rPr>
              <a:t>(</a:t>
            </a:r>
            <a:r>
              <a:rPr i="1" lang="en-US">
                <a:latin typeface="Garamond"/>
                <a:ea typeface="Garamond"/>
                <a:cs typeface="Garamond"/>
                <a:sym typeface="Garamond"/>
              </a:rPr>
              <a:t>CSR</a:t>
            </a:r>
            <a:r>
              <a:rPr lang="en-US">
                <a:latin typeface="Garamond"/>
                <a:ea typeface="Garamond"/>
                <a:cs typeface="Garamond"/>
                <a:sym typeface="Garamond"/>
              </a:rPr>
              <a:t>): obligations extend </a:t>
            </a:r>
            <a:r>
              <a:rPr i="1" lang="en-US">
                <a:latin typeface="Garamond"/>
                <a:ea typeface="Garamond"/>
                <a:cs typeface="Garamond"/>
                <a:sym typeface="Garamond"/>
              </a:rPr>
              <a:t>beyond</a:t>
            </a:r>
            <a:r>
              <a:rPr lang="en-US">
                <a:latin typeface="Garamond"/>
                <a:ea typeface="Garamond"/>
                <a:cs typeface="Garamond"/>
                <a:sym typeface="Garamond"/>
              </a:rPr>
              <a:t> the economic responsibility and include legal, ethical, and philanthropic societal expectations.</a:t>
            </a:r>
            <a:endParaRPr/>
          </a:p>
          <a:p>
            <a:pPr indent="-147319" lvl="1" marL="594360" rtl="0" algn="l">
              <a:spcBef>
                <a:spcPts val="450"/>
              </a:spcBef>
              <a:spcAft>
                <a:spcPts val="0"/>
              </a:spcAft>
              <a:buSzPts val="2000"/>
              <a:buNone/>
            </a:pPr>
            <a:r>
              <a:t/>
            </a:r>
            <a:endParaRPr>
              <a:latin typeface="Garamond"/>
              <a:ea typeface="Garamond"/>
              <a:cs typeface="Garamond"/>
              <a:sym typeface="Garamond"/>
            </a:endParaRPr>
          </a:p>
          <a:p>
            <a:pPr indent="-274320" lvl="0" marL="274320" rtl="0" algn="l">
              <a:spcBef>
                <a:spcPts val="504"/>
              </a:spcBef>
              <a:spcAft>
                <a:spcPts val="0"/>
              </a:spcAft>
              <a:buSzPts val="2000"/>
              <a:buNone/>
            </a:pPr>
            <a:r>
              <a:rPr lang="en-US" sz="2000">
                <a:latin typeface="Garamond"/>
                <a:ea typeface="Garamond"/>
                <a:cs typeface="Garamond"/>
                <a:sym typeface="Garamond"/>
              </a:rPr>
              <a:t>Shared Value View: (Porter)</a:t>
            </a:r>
            <a:endParaRPr/>
          </a:p>
          <a:p>
            <a:pPr indent="-274319" lvl="1" marL="594360" rtl="0" algn="l">
              <a:spcBef>
                <a:spcPts val="504"/>
              </a:spcBef>
              <a:spcAft>
                <a:spcPts val="0"/>
              </a:spcAft>
              <a:buSzPts val="2000"/>
              <a:buChar char="•"/>
            </a:pPr>
            <a:r>
              <a:rPr i="1" lang="en-US">
                <a:latin typeface="Garamond"/>
                <a:ea typeface="Garamond"/>
                <a:cs typeface="Garamond"/>
                <a:sym typeface="Garamond"/>
              </a:rPr>
              <a:t>Creating Shared Value (CSV)</a:t>
            </a:r>
            <a:r>
              <a:rPr lang="en-US">
                <a:latin typeface="Garamond"/>
                <a:ea typeface="Garamond"/>
                <a:cs typeface="Garamond"/>
                <a:sym typeface="Garamond"/>
              </a:rPr>
              <a:t>: pursuit of economic value and attaining competitive advantage by repositioning the role of the firm in its relationship with society - </a:t>
            </a:r>
            <a:r>
              <a:rPr lang="en-US">
                <a:solidFill>
                  <a:srgbClr val="000000"/>
                </a:solidFill>
                <a:latin typeface="Garamond"/>
                <a:ea typeface="Garamond"/>
                <a:cs typeface="Garamond"/>
                <a:sym typeface="Garamond"/>
              </a:rPr>
              <a:t>generating </a:t>
            </a:r>
            <a:r>
              <a:rPr b="1" lang="en-US">
                <a:solidFill>
                  <a:srgbClr val="000000"/>
                </a:solidFill>
                <a:latin typeface="Garamond"/>
                <a:ea typeface="Garamond"/>
                <a:cs typeface="Garamond"/>
                <a:sym typeface="Garamond"/>
              </a:rPr>
              <a:t>economic value </a:t>
            </a:r>
            <a:r>
              <a:rPr lang="en-US">
                <a:solidFill>
                  <a:srgbClr val="000000"/>
                </a:solidFill>
                <a:latin typeface="Garamond"/>
                <a:ea typeface="Garamond"/>
                <a:cs typeface="Garamond"/>
                <a:sym typeface="Garamond"/>
              </a:rPr>
              <a:t>in a way that also produces value for society.</a:t>
            </a:r>
            <a:endParaRPr i="1">
              <a:latin typeface="Garamond"/>
              <a:ea typeface="Garamond"/>
              <a:cs typeface="Garamond"/>
              <a:sym typeface="Garamond"/>
            </a:endParaRPr>
          </a:p>
          <a:p>
            <a:pPr indent="0" lvl="0" marL="0" rtl="0" algn="l">
              <a:spcBef>
                <a:spcPts val="2200"/>
              </a:spcBef>
              <a:spcAft>
                <a:spcPts val="0"/>
              </a:spcAft>
              <a:buSzPts val="2200"/>
              <a:buNone/>
            </a:pPr>
            <a:r>
              <a:t/>
            </a:r>
            <a:endParaRPr/>
          </a:p>
        </p:txBody>
      </p:sp>
      <p:sp>
        <p:nvSpPr>
          <p:cNvPr id="160" name="Google Shape;160;p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2021-04-21T17:42:40Z</dcterms:created>
  <dc:creator>Call, Kylie</dc:creator>
</cp:coreProperties>
</file>