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trictFirstAndLastChars="0" saveSubsetFonts="1" autoCompressPictures="0">
  <p:sldMasterIdLst>
    <p:sldMasterId id="2147483654"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75" d="100"/>
          <a:sy n="175" d="100"/>
        </p:scale>
        <p:origin x="-488"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4148224346"/>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 Id="rId3" Type="http://schemas.openxmlformats.org/officeDocument/2006/relationships/hyperlink" Target="http://libguides.asu.edu/HSC210"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
        <p:cNvGrpSpPr/>
        <p:nvPr/>
      </p:nvGrpSpPr>
      <p:grpSpPr>
        <a:xfrm>
          <a:off x="0" y="0"/>
          <a:ext cx="0" cy="0"/>
          <a:chOff x="0" y="0"/>
          <a:chExt cx="0" cy="0"/>
        </a:xfrm>
      </p:grpSpPr>
      <p:sp>
        <p:nvSpPr>
          <p:cNvPr id="29" name="Shape 2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0" name="Shape 3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0" name="Shape 10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Clr>
                <a:srgbClr val="000000"/>
              </a:buClr>
              <a:buNone/>
            </a:pPr>
            <a:endParaRPr sz="1400">
              <a:solidFill>
                <a:schemeClr val="dk1"/>
              </a:solidFill>
            </a:endParaRPr>
          </a:p>
          <a:p>
            <a:pPr marL="457200" lvl="0" indent="-355600" rtl="0">
              <a:spcBef>
                <a:spcPts val="0"/>
              </a:spcBef>
              <a:buClr>
                <a:schemeClr val="dk1"/>
              </a:buClr>
              <a:buSzPct val="100000"/>
              <a:buFont typeface="Arial"/>
              <a:buChar char="●"/>
            </a:pPr>
            <a:r>
              <a:rPr lang="en" sz="2000">
                <a:solidFill>
                  <a:schemeClr val="dk1"/>
                </a:solidFill>
              </a:rPr>
              <a:t>A little more assessment</a:t>
            </a:r>
          </a:p>
          <a:p>
            <a:pPr lvl="0" rtl="0">
              <a:spcBef>
                <a:spcPts val="0"/>
              </a:spcBef>
              <a:buClr>
                <a:schemeClr val="dk1"/>
              </a:buClr>
              <a:buFont typeface="Arial"/>
              <a:buNone/>
            </a:pPr>
            <a:endParaRPr sz="1400">
              <a:solidFill>
                <a:schemeClr val="dk1"/>
              </a:solidFill>
            </a:endParaRPr>
          </a:p>
          <a:p>
            <a:pPr marL="457200" lvl="0" indent="-355600" rtl="0">
              <a:spcBef>
                <a:spcPts val="0"/>
              </a:spcBef>
              <a:buClr>
                <a:schemeClr val="dk1"/>
              </a:buClr>
              <a:buSzPct val="100000"/>
              <a:buFont typeface="Arial"/>
              <a:buChar char="●"/>
            </a:pPr>
            <a:r>
              <a:rPr lang="en" sz="2000">
                <a:solidFill>
                  <a:schemeClr val="dk1"/>
                </a:solidFill>
              </a:rPr>
              <a:t>Improve design of pre-library assignments</a:t>
            </a:r>
          </a:p>
          <a:p>
            <a:pPr marL="914400" lvl="1" indent="-355600" rtl="0">
              <a:spcBef>
                <a:spcPts val="0"/>
              </a:spcBef>
              <a:buClr>
                <a:schemeClr val="dk1"/>
              </a:buClr>
              <a:buSzPct val="100000"/>
              <a:buFont typeface="Arial"/>
              <a:buChar char="○"/>
            </a:pPr>
            <a:r>
              <a:rPr lang="en" sz="2000">
                <a:solidFill>
                  <a:schemeClr val="dk1"/>
                </a:solidFill>
              </a:rPr>
              <a:t>Example: </a:t>
            </a:r>
            <a:r>
              <a:rPr lang="en" sz="2000" b="1" u="sng">
                <a:solidFill>
                  <a:schemeClr val="hlink"/>
                </a:solidFill>
                <a:hlinkClick r:id="rId3"/>
              </a:rPr>
              <a:t>http://libguides.asu.edu/HSC210</a:t>
            </a:r>
            <a:r>
              <a:rPr lang="en" sz="2000" b="1">
                <a:solidFill>
                  <a:srgbClr val="5F5F5F"/>
                </a:solidFill>
              </a:rPr>
              <a:t> </a:t>
            </a:r>
          </a:p>
          <a:p>
            <a:pPr lvl="0" rtl="0">
              <a:spcBef>
                <a:spcPts val="0"/>
              </a:spcBef>
              <a:buClr>
                <a:schemeClr val="dk1"/>
              </a:buClr>
              <a:buFont typeface="Arial"/>
              <a:buNone/>
            </a:pPr>
            <a:endParaRPr sz="1400">
              <a:solidFill>
                <a:schemeClr val="dk1"/>
              </a:solidFill>
            </a:endParaRPr>
          </a:p>
          <a:p>
            <a:pPr marL="457200" lvl="0" indent="-355600" rtl="0">
              <a:spcBef>
                <a:spcPts val="0"/>
              </a:spcBef>
              <a:buClr>
                <a:schemeClr val="dk1"/>
              </a:buClr>
              <a:buSzPct val="100000"/>
              <a:buFont typeface="Arial"/>
              <a:buChar char="●"/>
            </a:pPr>
            <a:r>
              <a:rPr lang="en" sz="2000">
                <a:solidFill>
                  <a:schemeClr val="dk1"/>
                </a:solidFill>
              </a:rPr>
              <a:t>Further tailor video examples to course content</a:t>
            </a:r>
          </a:p>
          <a:p>
            <a:pPr lvl="0" rtl="0">
              <a:spcBef>
                <a:spcPts val="0"/>
              </a:spcBef>
              <a:buClr>
                <a:schemeClr val="dk1"/>
              </a:buClr>
              <a:buFont typeface="Arial"/>
              <a:buNone/>
            </a:pPr>
            <a:endParaRPr sz="1400">
              <a:solidFill>
                <a:schemeClr val="dk1"/>
              </a:solidFill>
            </a:endParaRPr>
          </a:p>
          <a:p>
            <a:pPr marL="457200" lvl="0" indent="-355600" rtl="0">
              <a:spcBef>
                <a:spcPts val="0"/>
              </a:spcBef>
              <a:buClr>
                <a:schemeClr val="dk1"/>
              </a:buClr>
              <a:buSzPct val="100000"/>
              <a:buFont typeface="Arial"/>
              <a:buChar char="●"/>
            </a:pPr>
            <a:r>
              <a:rPr lang="en" sz="2000">
                <a:solidFill>
                  <a:schemeClr val="dk1"/>
                </a:solidFill>
              </a:rPr>
              <a:t>Plan and implement controlled study to measure effectiveness</a:t>
            </a:r>
          </a:p>
          <a:p>
            <a:pPr lvl="0" rtl="0">
              <a:spcBef>
                <a:spcPts val="0"/>
              </a:spcBef>
              <a:buClr>
                <a:schemeClr val="dk1"/>
              </a:buClr>
              <a:buFont typeface="Arial"/>
              <a:buNone/>
            </a:pPr>
            <a:endParaRPr sz="2000">
              <a:solidFill>
                <a:schemeClr val="dk1"/>
              </a:solidFill>
            </a:endParaRPr>
          </a:p>
          <a:p>
            <a:pPr lvl="0" rtl="0">
              <a:spcBef>
                <a:spcPts val="0"/>
              </a:spcBef>
              <a:buClr>
                <a:srgbClr val="000000"/>
              </a:buClr>
              <a:buNone/>
            </a:pPr>
            <a:endParaRPr sz="1400">
              <a:solidFill>
                <a:schemeClr val="dk1"/>
              </a:solidFill>
            </a:endParaRPr>
          </a:p>
          <a:p>
            <a:pPr lvl="0" rtl="0">
              <a:spcBef>
                <a:spcPts val="0"/>
              </a:spcBef>
              <a:buClr>
                <a:srgbClr val="000000"/>
              </a:buClr>
              <a:buSzPct val="78571"/>
              <a:buNone/>
            </a:pPr>
            <a:r>
              <a:rPr lang="en" sz="1400">
                <a:solidFill>
                  <a:schemeClr val="dk1"/>
                </a:solidFill>
              </a:rPr>
              <a:t>A little more assessment</a:t>
            </a:r>
          </a:p>
          <a:p>
            <a:pPr marL="457200" lvl="0" indent="-317500" rtl="0">
              <a:spcBef>
                <a:spcPts val="0"/>
              </a:spcBef>
              <a:buClr>
                <a:schemeClr val="dk1"/>
              </a:buClr>
              <a:buSzPct val="100000"/>
              <a:buFont typeface="Arial"/>
              <a:buChar char="●"/>
            </a:pPr>
            <a:r>
              <a:rPr lang="en" sz="1400">
                <a:solidFill>
                  <a:schemeClr val="dk1"/>
                </a:solidFill>
              </a:rPr>
              <a:t>Prioritize end of in-class session feedback forms </a:t>
            </a:r>
          </a:p>
          <a:p>
            <a:pPr marL="457200" lvl="0" indent="-317500" rtl="0">
              <a:spcBef>
                <a:spcPts val="0"/>
              </a:spcBef>
              <a:buClr>
                <a:schemeClr val="dk1"/>
              </a:buClr>
              <a:buSzPct val="100000"/>
              <a:buFont typeface="Arial"/>
              <a:buChar char="●"/>
            </a:pPr>
            <a:r>
              <a:rPr lang="en" sz="1400">
                <a:solidFill>
                  <a:schemeClr val="dk1"/>
                </a:solidFill>
              </a:rPr>
              <a:t>Try out faculty and student feedback forms later in the semester</a:t>
            </a:r>
          </a:p>
          <a:p>
            <a:pPr lvl="0" rtl="0">
              <a:spcBef>
                <a:spcPts val="0"/>
              </a:spcBef>
              <a:buClr>
                <a:schemeClr val="dk1"/>
              </a:buClr>
              <a:buFont typeface="Arial"/>
              <a:buNone/>
            </a:pPr>
            <a:endParaRPr sz="1400">
              <a:solidFill>
                <a:schemeClr val="dk1"/>
              </a:solidFill>
            </a:endParaRPr>
          </a:p>
          <a:p>
            <a:pPr lvl="0" rtl="0">
              <a:spcBef>
                <a:spcPts val="0"/>
              </a:spcBef>
              <a:buNone/>
            </a:pPr>
            <a:r>
              <a:rPr lang="en" sz="1400">
                <a:solidFill>
                  <a:schemeClr val="dk1"/>
                </a:solidFill>
              </a:rPr>
              <a:t>Use these experiences and design training for further improvement of pre-library assignmments</a:t>
            </a:r>
          </a:p>
          <a:p>
            <a:pPr lvl="0" rtl="0">
              <a:spcBef>
                <a:spcPts val="0"/>
              </a:spcBef>
              <a:buClr>
                <a:schemeClr val="dk1"/>
              </a:buClr>
              <a:buSzPct val="78571"/>
              <a:buFont typeface="Arial"/>
              <a:buNone/>
            </a:pPr>
            <a:r>
              <a:rPr lang="en" sz="1400">
                <a:solidFill>
                  <a:schemeClr val="dk1"/>
                </a:solidFill>
              </a:rPr>
              <a:t>February Teaching Online Boot Camp learning to inform effective online course guide, assignment, and activity development</a:t>
            </a:r>
          </a:p>
          <a:p>
            <a:pPr marL="457200" lvl="0" indent="-317500" rtl="0">
              <a:spcBef>
                <a:spcPts val="0"/>
              </a:spcBef>
              <a:buClr>
                <a:schemeClr val="dk1"/>
              </a:buClr>
              <a:buSzPct val="100000"/>
              <a:buFont typeface="Arial"/>
              <a:buChar char="●"/>
            </a:pPr>
            <a:r>
              <a:rPr lang="en" sz="1400">
                <a:solidFill>
                  <a:schemeClr val="dk1"/>
                </a:solidFill>
              </a:rPr>
              <a:t>Example of initial starting point: HSC 210 course guide: </a:t>
            </a:r>
            <a:r>
              <a:rPr lang="en" sz="800" b="1" u="sng">
                <a:solidFill>
                  <a:schemeClr val="hlink"/>
                </a:solidFill>
                <a:hlinkClick r:id="rId3"/>
              </a:rPr>
              <a:t>http://libguides.asu.edu/HSC210</a:t>
            </a:r>
            <a:r>
              <a:rPr lang="en" sz="800" b="1">
                <a:solidFill>
                  <a:srgbClr val="5F5F5F"/>
                </a:solidFill>
              </a:rPr>
              <a:t> </a:t>
            </a:r>
          </a:p>
          <a:p>
            <a:pPr marL="457200" lvl="0" indent="-317500" rtl="0">
              <a:spcBef>
                <a:spcPts val="0"/>
              </a:spcBef>
              <a:buClr>
                <a:schemeClr val="dk1"/>
              </a:buClr>
              <a:buSzPct val="100000"/>
              <a:buFont typeface="Arial"/>
              <a:buChar char="●"/>
            </a:pPr>
            <a:r>
              <a:rPr lang="en" sz="1400" b="1">
                <a:solidFill>
                  <a:schemeClr val="dk1"/>
                </a:solidFill>
              </a:rPr>
              <a:t>Goal for all course / research guides</a:t>
            </a:r>
            <a:r>
              <a:rPr lang="en" sz="1400">
                <a:solidFill>
                  <a:schemeClr val="dk1"/>
                </a:solidFill>
              </a:rPr>
              <a:t>: designed to be useable as self-paced guide (from online bibliography to learning object…(?))</a:t>
            </a:r>
          </a:p>
          <a:p>
            <a:pPr lvl="0" rtl="0">
              <a:spcBef>
                <a:spcPts val="0"/>
              </a:spcBef>
              <a:buClr>
                <a:schemeClr val="dk1"/>
              </a:buClr>
              <a:buFont typeface="Arial"/>
              <a:buNone/>
            </a:pPr>
            <a:endParaRPr sz="1400">
              <a:solidFill>
                <a:schemeClr val="dk1"/>
              </a:solidFill>
            </a:endParaRPr>
          </a:p>
          <a:p>
            <a:pPr lvl="0" rtl="0">
              <a:spcBef>
                <a:spcPts val="0"/>
              </a:spcBef>
              <a:buClr>
                <a:schemeClr val="dk1"/>
              </a:buClr>
              <a:buSzPct val="78571"/>
              <a:buFont typeface="Arial"/>
              <a:buNone/>
            </a:pPr>
            <a:r>
              <a:rPr lang="en" sz="1400">
                <a:solidFill>
                  <a:schemeClr val="dk1"/>
                </a:solidFill>
              </a:rPr>
              <a:t>Create more videos with searching examples </a:t>
            </a:r>
          </a:p>
          <a:p>
            <a:pPr lvl="0" rtl="0">
              <a:spcBef>
                <a:spcPts val="0"/>
              </a:spcBef>
              <a:buClr>
                <a:schemeClr val="dk1"/>
              </a:buClr>
              <a:buFont typeface="Arial"/>
              <a:buNone/>
            </a:pPr>
            <a:endParaRPr sz="1400">
              <a:solidFill>
                <a:schemeClr val="dk1"/>
              </a:solidFill>
            </a:endParaRPr>
          </a:p>
          <a:p>
            <a:pPr lvl="0" rtl="0">
              <a:spcBef>
                <a:spcPts val="0"/>
              </a:spcBef>
              <a:buClr>
                <a:schemeClr val="dk1"/>
              </a:buClr>
              <a:buSzPct val="78571"/>
              <a:buFont typeface="Arial"/>
              <a:buNone/>
            </a:pPr>
            <a:r>
              <a:rPr lang="en" sz="1400">
                <a:solidFill>
                  <a:schemeClr val="dk1"/>
                </a:solidFill>
              </a:rPr>
              <a:t>Begin planning controlled study of effectiveness of this type of instruction, both for in-person and online (Spring or Fall 2015)</a:t>
            </a:r>
          </a:p>
          <a:p>
            <a:pPr marL="457200" lvl="0" indent="-317500" rtl="0">
              <a:spcBef>
                <a:spcPts val="0"/>
              </a:spcBef>
              <a:buClr>
                <a:schemeClr val="dk1"/>
              </a:buClr>
              <a:buSzPct val="100000"/>
              <a:buFont typeface="Arial"/>
              <a:buChar char="●"/>
            </a:pPr>
            <a:r>
              <a:rPr lang="en" sz="1400">
                <a:solidFill>
                  <a:schemeClr val="dk1"/>
                </a:solidFill>
              </a:rPr>
              <a:t>Apply testing methods (?)</a:t>
            </a:r>
          </a:p>
          <a:p>
            <a:pPr>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6" name="Shape 10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30000"/>
              </a:lnSpc>
              <a:spcBef>
                <a:spcPts val="0"/>
              </a:spcBef>
              <a:buClr>
                <a:schemeClr val="dk1"/>
              </a:buClr>
              <a:buSzPct val="91666"/>
              <a:buFont typeface="Arial"/>
              <a:buNone/>
            </a:pPr>
            <a:r>
              <a:rPr lang="en" sz="1200">
                <a:solidFill>
                  <a:srgbClr val="262626"/>
                </a:solidFill>
              </a:rPr>
              <a:t>-faculty/librarian collaboration is key - faculty requiring students to complete pre-learning (through ‘participation’ points, separate point assignment, extra credit, etc.), and being invested in the in-class activity is essential to making a flipped class successful.</a:t>
            </a:r>
          </a:p>
          <a:p>
            <a:pPr lvl="0" rtl="0">
              <a:lnSpc>
                <a:spcPct val="130000"/>
              </a:lnSpc>
              <a:spcBef>
                <a:spcPts val="0"/>
              </a:spcBef>
              <a:buClr>
                <a:schemeClr val="dk1"/>
              </a:buClr>
              <a:buFont typeface="Arial"/>
              <a:buNone/>
            </a:pPr>
            <a:endParaRPr sz="1200">
              <a:solidFill>
                <a:srgbClr val="262626"/>
              </a:solidFill>
            </a:endParaRPr>
          </a:p>
          <a:p>
            <a:pPr lvl="0" rtl="0">
              <a:lnSpc>
                <a:spcPct val="130000"/>
              </a:lnSpc>
              <a:spcBef>
                <a:spcPts val="0"/>
              </a:spcBef>
              <a:buClr>
                <a:schemeClr val="dk1"/>
              </a:buClr>
              <a:buSzPct val="91666"/>
              <a:buFont typeface="Arial"/>
              <a:buNone/>
            </a:pPr>
            <a:r>
              <a:rPr lang="en" sz="1200">
                <a:solidFill>
                  <a:srgbClr val="262626"/>
                </a:solidFill>
              </a:rPr>
              <a:t>-opportunity for common base of understanding between students themselves and with librarian</a:t>
            </a:r>
          </a:p>
          <a:p>
            <a:pPr lvl="0" rtl="0">
              <a:lnSpc>
                <a:spcPct val="130000"/>
              </a:lnSpc>
              <a:spcBef>
                <a:spcPts val="0"/>
              </a:spcBef>
              <a:buClr>
                <a:schemeClr val="dk1"/>
              </a:buClr>
              <a:buFont typeface="Arial"/>
              <a:buNone/>
            </a:pPr>
            <a:endParaRPr sz="1200">
              <a:solidFill>
                <a:srgbClr val="262626"/>
              </a:solidFill>
            </a:endParaRPr>
          </a:p>
          <a:p>
            <a:pPr lvl="0" rtl="0">
              <a:lnSpc>
                <a:spcPct val="130000"/>
              </a:lnSpc>
              <a:spcBef>
                <a:spcPts val="0"/>
              </a:spcBef>
              <a:buClr>
                <a:schemeClr val="dk1"/>
              </a:buClr>
              <a:buSzPct val="91666"/>
              <a:buFont typeface="Arial"/>
              <a:buNone/>
            </a:pPr>
            <a:r>
              <a:rPr lang="en" sz="1200">
                <a:solidFill>
                  <a:srgbClr val="262626"/>
                </a:solidFill>
              </a:rPr>
              <a:t>-opportunity to introduce self prior to session: recognition of who librarian is, goals of library session, how it will be valuable to them in their class/es --&gt; noticed immediate friendliness of students at beginning of classes, more open to immediately responding and answering / asking questions </a:t>
            </a:r>
          </a:p>
          <a:p>
            <a:pPr lvl="0" rtl="0">
              <a:lnSpc>
                <a:spcPct val="130000"/>
              </a:lnSpc>
              <a:spcBef>
                <a:spcPts val="0"/>
              </a:spcBef>
              <a:buClr>
                <a:schemeClr val="dk1"/>
              </a:buClr>
              <a:buFont typeface="Arial"/>
              <a:buNone/>
            </a:pPr>
            <a:endParaRPr sz="1200">
              <a:solidFill>
                <a:srgbClr val="262626"/>
              </a:solidFill>
            </a:endParaRPr>
          </a:p>
          <a:p>
            <a:pPr lvl="0" rtl="0">
              <a:lnSpc>
                <a:spcPct val="130000"/>
              </a:lnSpc>
              <a:spcBef>
                <a:spcPts val="0"/>
              </a:spcBef>
              <a:buClr>
                <a:schemeClr val="dk1"/>
              </a:buClr>
              <a:buSzPct val="91666"/>
              <a:buFont typeface="Arial"/>
              <a:buNone/>
            </a:pPr>
            <a:r>
              <a:rPr lang="en" sz="1200">
                <a:solidFill>
                  <a:srgbClr val="262626"/>
                </a:solidFill>
              </a:rPr>
              <a:t>-adding intro of each service, resource ; adding 'look for' points --&gt; provide students clear indication of goal of each pre-learning activity</a:t>
            </a:r>
          </a:p>
          <a:p>
            <a:pPr lvl="0" rtl="0">
              <a:lnSpc>
                <a:spcPct val="130000"/>
              </a:lnSpc>
              <a:spcBef>
                <a:spcPts val="0"/>
              </a:spcBef>
              <a:buClr>
                <a:schemeClr val="dk1"/>
              </a:buClr>
              <a:buFont typeface="Arial"/>
              <a:buNone/>
            </a:pPr>
            <a:endParaRPr sz="1200">
              <a:solidFill>
                <a:srgbClr val="262626"/>
              </a:solidFill>
            </a:endParaRPr>
          </a:p>
          <a:p>
            <a:pPr lvl="0" rtl="0">
              <a:lnSpc>
                <a:spcPct val="130000"/>
              </a:lnSpc>
              <a:spcBef>
                <a:spcPts val="0"/>
              </a:spcBef>
              <a:buClr>
                <a:schemeClr val="dk1"/>
              </a:buClr>
              <a:buSzPct val="91666"/>
              <a:buFont typeface="Arial"/>
              <a:buNone/>
            </a:pPr>
            <a:r>
              <a:rPr lang="en" sz="1200">
                <a:solidFill>
                  <a:srgbClr val="262626"/>
                </a:solidFill>
              </a:rPr>
              <a:t>-group work - absolutely a successful way to motivate engaged participation during in-class follow up session. The class that didn't have group work had much lower participation</a:t>
            </a:r>
          </a:p>
          <a:p>
            <a:pPr lvl="0" rtl="0">
              <a:lnSpc>
                <a:spcPct val="130000"/>
              </a:lnSpc>
              <a:spcBef>
                <a:spcPts val="0"/>
              </a:spcBef>
              <a:buClr>
                <a:schemeClr val="dk1"/>
              </a:buClr>
              <a:buFont typeface="Arial"/>
              <a:buNone/>
            </a:pPr>
            <a:endParaRPr sz="1200">
              <a:solidFill>
                <a:srgbClr val="262626"/>
              </a:solidFill>
            </a:endParaRPr>
          </a:p>
          <a:p>
            <a:pPr lvl="0" rtl="0">
              <a:lnSpc>
                <a:spcPct val="130000"/>
              </a:lnSpc>
              <a:spcBef>
                <a:spcPts val="0"/>
              </a:spcBef>
              <a:buClr>
                <a:schemeClr val="dk1"/>
              </a:buClr>
              <a:buSzPct val="91666"/>
              <a:buFont typeface="Arial"/>
              <a:buNone/>
            </a:pPr>
            <a:r>
              <a:rPr lang="en" sz="1200">
                <a:solidFill>
                  <a:srgbClr val="262626"/>
                </a:solidFill>
              </a:rPr>
              <a:t>-may be best for upper level courses; or if introductory, keep it simple for pre-session and in-class</a:t>
            </a:r>
          </a:p>
          <a:p>
            <a:pPr lvl="0" rtl="0">
              <a:lnSpc>
                <a:spcPct val="130000"/>
              </a:lnSpc>
              <a:spcBef>
                <a:spcPts val="0"/>
              </a:spcBef>
              <a:buClr>
                <a:schemeClr val="dk1"/>
              </a:buClr>
              <a:buFont typeface="Arial"/>
              <a:buNone/>
            </a:pPr>
            <a:endParaRPr sz="1200">
              <a:solidFill>
                <a:srgbClr val="262626"/>
              </a:solidFill>
            </a:endParaRPr>
          </a:p>
          <a:p>
            <a:pPr lvl="0" rtl="0">
              <a:lnSpc>
                <a:spcPct val="130000"/>
              </a:lnSpc>
              <a:spcBef>
                <a:spcPts val="0"/>
              </a:spcBef>
              <a:buClr>
                <a:schemeClr val="dk1"/>
              </a:buClr>
              <a:buSzPct val="91666"/>
              <a:buFont typeface="Arial"/>
              <a:buNone/>
            </a:pPr>
            <a:r>
              <a:rPr lang="en" sz="1200">
                <a:solidFill>
                  <a:srgbClr val="262626"/>
                </a:solidFill>
              </a:rPr>
              <a:t>-activity that provides work towards course assignment = also a motivator</a:t>
            </a:r>
          </a:p>
          <a:p>
            <a:pPr lvl="0" rtl="0">
              <a:lnSpc>
                <a:spcPct val="130000"/>
              </a:lnSpc>
              <a:spcBef>
                <a:spcPts val="0"/>
              </a:spcBef>
              <a:buClr>
                <a:schemeClr val="dk1"/>
              </a:buClr>
              <a:buFont typeface="Arial"/>
              <a:buNone/>
            </a:pPr>
            <a:endParaRPr sz="1200">
              <a:solidFill>
                <a:srgbClr val="262626"/>
              </a:solidFill>
            </a:endParaRPr>
          </a:p>
          <a:p>
            <a:pPr lvl="0" rtl="0">
              <a:lnSpc>
                <a:spcPct val="130000"/>
              </a:lnSpc>
              <a:spcBef>
                <a:spcPts val="0"/>
              </a:spcBef>
              <a:buClr>
                <a:schemeClr val="dk1"/>
              </a:buClr>
              <a:buSzPct val="91666"/>
              <a:buFont typeface="Arial"/>
              <a:buNone/>
            </a:pPr>
            <a:r>
              <a:rPr lang="en" sz="1200">
                <a:solidFill>
                  <a:srgbClr val="262626"/>
                </a:solidFill>
              </a:rPr>
              <a:t>-Longitudinal study needed to gauge retention of learning over time (garza article)</a:t>
            </a:r>
          </a:p>
          <a:p>
            <a:pPr lvl="0" rtl="0">
              <a:spcBef>
                <a:spcPts val="0"/>
              </a:spcBef>
              <a:buClr>
                <a:schemeClr val="dk1"/>
              </a:buClr>
              <a:buFont typeface="Arial"/>
              <a:buNone/>
            </a:pPr>
            <a:endParaRPr sz="1200">
              <a:solidFill>
                <a:schemeClr val="dk1"/>
              </a:solidFill>
            </a:endParaRPr>
          </a:p>
          <a:p>
            <a:pPr>
              <a:spcBef>
                <a:spcPts val="0"/>
              </a:spcBef>
              <a:buNone/>
            </a:pPr>
            <a:endParaRPr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2" name="Shape 11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8" name="Shape 11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4" name="Shape 12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0" name="Shape 13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
        <p:cNvGrpSpPr/>
        <p:nvPr/>
      </p:nvGrpSpPr>
      <p:grpSpPr>
        <a:xfrm>
          <a:off x="0" y="0"/>
          <a:ext cx="0" cy="0"/>
          <a:chOff x="0" y="0"/>
          <a:chExt cx="0" cy="0"/>
        </a:xfrm>
      </p:grpSpPr>
      <p:sp>
        <p:nvSpPr>
          <p:cNvPr id="34" name="Shape 3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5" name="Shape 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
        <p:cNvGrpSpPr/>
        <p:nvPr/>
      </p:nvGrpSpPr>
      <p:grpSpPr>
        <a:xfrm>
          <a:off x="0" y="0"/>
          <a:ext cx="0" cy="0"/>
          <a:chOff x="0" y="0"/>
          <a:chExt cx="0" cy="0"/>
        </a:xfrm>
      </p:grpSpPr>
      <p:sp>
        <p:nvSpPr>
          <p:cNvPr id="41" name="Shape 4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2" name="Shape 4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685800" lvl="0" indent="0" rtl="0">
              <a:lnSpc>
                <a:spcPct val="115000"/>
              </a:lnSpc>
              <a:spcBef>
                <a:spcPts val="0"/>
              </a:spcBef>
              <a:buClr>
                <a:schemeClr val="dk1"/>
              </a:buClr>
              <a:buFont typeface="Arial"/>
              <a:buNone/>
            </a:pPr>
            <a:endParaRPr sz="1200">
              <a:solidFill>
                <a:srgbClr val="212124"/>
              </a:solidFill>
            </a:endParaRPr>
          </a:p>
          <a:p>
            <a:pPr lvl="0" rtl="0">
              <a:spcBef>
                <a:spcPts val="0"/>
              </a:spcBef>
              <a:buNone/>
            </a:pPr>
            <a:endParaRPr sz="1000">
              <a:solidFill>
                <a:srgbClr val="444444"/>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Shape 5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3" name="Shape 5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Shape 6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1" name="Shape 6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9" name="Shape 6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Clr>
                <a:schemeClr val="dk1"/>
              </a:buClr>
              <a:buSzPct val="110000"/>
              <a:buFont typeface="Arial"/>
              <a:buNone/>
            </a:pPr>
            <a:r>
              <a:rPr lang="en" sz="1000">
                <a:solidFill>
                  <a:srgbClr val="444444"/>
                </a:solidFill>
              </a:rPr>
              <a:t>Pre-library session library course guide activity focus</a:t>
            </a:r>
          </a:p>
          <a:p>
            <a:pPr lvl="0" rtl="0">
              <a:spcBef>
                <a:spcPts val="0"/>
              </a:spcBef>
              <a:buClr>
                <a:schemeClr val="dk1"/>
              </a:buClr>
              <a:buSzPct val="110000"/>
              <a:buFont typeface="Arial"/>
              <a:buNone/>
            </a:pPr>
            <a:r>
              <a:rPr lang="en" sz="1000">
                <a:solidFill>
                  <a:srgbClr val="444444"/>
                </a:solidFill>
              </a:rPr>
              <a:t>-general library accounts and services</a:t>
            </a:r>
          </a:p>
          <a:p>
            <a:pPr lvl="0" rtl="0">
              <a:spcBef>
                <a:spcPts val="0"/>
              </a:spcBef>
              <a:buClr>
                <a:schemeClr val="dk1"/>
              </a:buClr>
              <a:buSzPct val="110000"/>
              <a:buFont typeface="Arial"/>
              <a:buNone/>
            </a:pPr>
            <a:r>
              <a:rPr lang="en" sz="1000">
                <a:solidFill>
                  <a:srgbClr val="444444"/>
                </a:solidFill>
              </a:rPr>
              <a:t>-Basic and advanced keyword searching in PubMed and CINAHL, limiting to article types, limiting publication date</a:t>
            </a:r>
          </a:p>
          <a:p>
            <a:pPr lvl="0" rtl="0">
              <a:spcBef>
                <a:spcPts val="0"/>
              </a:spcBef>
              <a:buClr>
                <a:schemeClr val="dk1"/>
              </a:buClr>
              <a:buFont typeface="Arial"/>
              <a:buNone/>
            </a:pPr>
            <a:endParaRPr sz="1000">
              <a:solidFill>
                <a:srgbClr val="444444"/>
              </a:solidFill>
            </a:endParaRPr>
          </a:p>
          <a:p>
            <a:pPr lvl="0" rtl="0">
              <a:spcBef>
                <a:spcPts val="0"/>
              </a:spcBef>
              <a:buClr>
                <a:schemeClr val="dk1"/>
              </a:buClr>
              <a:buFont typeface="Arial"/>
              <a:buNone/>
            </a:pPr>
            <a:endParaRPr sz="1000">
              <a:solidFill>
                <a:srgbClr val="444444"/>
              </a:solidFill>
            </a:endParaRPr>
          </a:p>
          <a:p>
            <a:pPr lvl="0" rtl="0">
              <a:spcBef>
                <a:spcPts val="0"/>
              </a:spcBef>
              <a:buClr>
                <a:schemeClr val="dk1"/>
              </a:buClr>
              <a:buFont typeface="Arial"/>
              <a:buNone/>
            </a:pPr>
            <a:endParaRPr sz="1000">
              <a:solidFill>
                <a:srgbClr val="444444"/>
              </a:solidFill>
            </a:endParaRPr>
          </a:p>
          <a:p>
            <a:pPr lvl="0" rtl="0">
              <a:spcBef>
                <a:spcPts val="0"/>
              </a:spcBef>
              <a:buClr>
                <a:schemeClr val="dk1"/>
              </a:buClr>
              <a:buFont typeface="Arial"/>
              <a:buNone/>
            </a:pPr>
            <a:endParaRPr sz="1000">
              <a:solidFill>
                <a:srgbClr val="444444"/>
              </a:solidFill>
            </a:endParaRPr>
          </a:p>
          <a:p>
            <a:pPr lvl="0" rtl="0">
              <a:spcBef>
                <a:spcPts val="0"/>
              </a:spcBef>
              <a:buNone/>
            </a:pPr>
            <a:endParaRPr sz="1000">
              <a:solidFill>
                <a:srgbClr val="444444"/>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7" name="Shape 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Clr>
                <a:schemeClr val="dk1"/>
              </a:buClr>
              <a:buSzPct val="110000"/>
              <a:buFont typeface="Arial"/>
              <a:buNone/>
            </a:pPr>
            <a:r>
              <a:rPr lang="en" sz="1000">
                <a:solidFill>
                  <a:srgbClr val="444444"/>
                </a:solidFill>
              </a:rPr>
              <a:t>In-class session</a:t>
            </a:r>
          </a:p>
          <a:p>
            <a:pPr lvl="0" rtl="0">
              <a:spcBef>
                <a:spcPts val="0"/>
              </a:spcBef>
              <a:buNone/>
            </a:pPr>
            <a:r>
              <a:rPr lang="en" sz="1000">
                <a:solidFill>
                  <a:srgbClr val="444444"/>
                </a:solidFill>
              </a:rPr>
              <a:t>-Course instructor covers elements of research study articles (intro, methodology, results, discussion/conclusion)</a:t>
            </a:r>
          </a:p>
          <a:p>
            <a:pPr lvl="0" rtl="0">
              <a:spcBef>
                <a:spcPts val="0"/>
              </a:spcBef>
              <a:buClr>
                <a:schemeClr val="dk1"/>
              </a:buClr>
              <a:buSzPct val="110000"/>
              <a:buFont typeface="Arial"/>
              <a:buNone/>
            </a:pPr>
            <a:r>
              <a:rPr lang="en" sz="1000">
                <a:solidFill>
                  <a:srgbClr val="444444"/>
                </a:solidFill>
              </a:rPr>
              <a:t>-Q&amp;A about pre-learning assignment</a:t>
            </a:r>
          </a:p>
          <a:p>
            <a:pPr lvl="0" rtl="0">
              <a:spcBef>
                <a:spcPts val="0"/>
              </a:spcBef>
              <a:buNone/>
            </a:pPr>
            <a:r>
              <a:rPr lang="en" sz="1000">
                <a:solidFill>
                  <a:srgbClr val="444444"/>
                </a:solidFill>
              </a:rPr>
              <a:t>-Students get into groups for ‘controversial topics’ assignment</a:t>
            </a:r>
          </a:p>
          <a:p>
            <a:pPr lvl="0" rtl="0">
              <a:spcBef>
                <a:spcPts val="0"/>
              </a:spcBef>
              <a:buNone/>
            </a:pPr>
            <a:r>
              <a:rPr lang="en" sz="1000">
                <a:solidFill>
                  <a:srgbClr val="444444"/>
                </a:solidFill>
              </a:rPr>
              <a:t>-In group: Students use pre-learning assignment searching skills knowledge and practice to search PubMed, CINAHL or other research databases to find relevant research studies on their group’s topic.</a:t>
            </a:r>
          </a:p>
          <a:p>
            <a:pPr lvl="0" rtl="0">
              <a:spcBef>
                <a:spcPts val="0"/>
              </a:spcBef>
              <a:buNone/>
            </a:pPr>
            <a:r>
              <a:rPr lang="en" sz="1000">
                <a:solidFill>
                  <a:srgbClr val="444444"/>
                </a:solidFill>
              </a:rPr>
              <a:t>-In group: Students choose a high quality, relevant research study related to their topic and complete the Reading log including a citation of the study in APA style</a:t>
            </a:r>
          </a:p>
          <a:p>
            <a:pPr lvl="0" rtl="0">
              <a:spcBef>
                <a:spcPts val="0"/>
              </a:spcBef>
              <a:buNone/>
            </a:pPr>
            <a:endParaRPr sz="1000">
              <a:solidFill>
                <a:srgbClr val="444444"/>
              </a:solidFill>
            </a:endParaRPr>
          </a:p>
          <a:p>
            <a:pPr lvl="0" rtl="0">
              <a:spcBef>
                <a:spcPts val="0"/>
              </a:spcBef>
              <a:buNone/>
            </a:pPr>
            <a:r>
              <a:rPr lang="en" sz="1000">
                <a:solidFill>
                  <a:srgbClr val="444444"/>
                </a:solidFill>
              </a:rPr>
              <a:t>*This session demonstrated integration of pre-learning with course-focused assignment and peer-learning through group work. Faculty and librarian had opportunities to work with each group as needed at their group’s step in the research process, and work through any difficulties with students’ participating in resolving any issues such as refining or changing topics, developing stronger, more sophisticated research strategies, and identifying and choosing from recent research studies.</a:t>
            </a:r>
          </a:p>
          <a:p>
            <a:pPr lvl="0" rtl="0">
              <a:spcBef>
                <a:spcPts val="0"/>
              </a:spcBef>
              <a:buNone/>
            </a:pPr>
            <a:endParaRPr sz="1000">
              <a:solidFill>
                <a:srgbClr val="444444"/>
              </a:solidFill>
            </a:endParaRPr>
          </a:p>
          <a:p>
            <a:pPr lvl="0" rtl="0">
              <a:spcBef>
                <a:spcPts val="0"/>
              </a:spcBef>
              <a:buClr>
                <a:schemeClr val="dk1"/>
              </a:buClr>
              <a:buFont typeface="Arial"/>
              <a:buNone/>
            </a:pPr>
            <a:endParaRPr sz="1000">
              <a:solidFill>
                <a:srgbClr val="444444"/>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5" name="Shape 8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sz="1000">
                <a:solidFill>
                  <a:srgbClr val="444444"/>
                </a:solidFill>
              </a:rPr>
              <a:t>Pre-library session library course guide activity focus</a:t>
            </a:r>
          </a:p>
          <a:p>
            <a:pPr rtl="0">
              <a:spcBef>
                <a:spcPts val="0"/>
              </a:spcBef>
              <a:buNone/>
            </a:pPr>
            <a:r>
              <a:rPr lang="en" sz="1000">
                <a:solidFill>
                  <a:srgbClr val="444444"/>
                </a:solidFill>
              </a:rPr>
              <a:t>-general library accounts and services</a:t>
            </a:r>
          </a:p>
          <a:p>
            <a:pPr rtl="0">
              <a:spcBef>
                <a:spcPts val="0"/>
              </a:spcBef>
              <a:buNone/>
            </a:pPr>
            <a:r>
              <a:rPr lang="en" sz="1000">
                <a:solidFill>
                  <a:srgbClr val="444444"/>
                </a:solidFill>
              </a:rPr>
              <a:t>-text guide to 4 methods to get to the full text of an article from its citation</a:t>
            </a:r>
          </a:p>
          <a:p>
            <a:pPr rtl="0">
              <a:spcBef>
                <a:spcPts val="0"/>
              </a:spcBef>
              <a:buNone/>
            </a:pPr>
            <a:endParaRPr sz="1000">
              <a:solidFill>
                <a:srgbClr val="444444"/>
              </a:solidFill>
            </a:endParaRPr>
          </a:p>
          <a:p>
            <a:pPr rtl="0">
              <a:spcBef>
                <a:spcPts val="0"/>
              </a:spcBef>
              <a:buNone/>
            </a:pPr>
            <a:r>
              <a:rPr lang="en" sz="1000">
                <a:solidFill>
                  <a:srgbClr val="444444"/>
                </a:solidFill>
              </a:rPr>
              <a:t>In-class session</a:t>
            </a:r>
          </a:p>
          <a:p>
            <a:pPr rtl="0">
              <a:spcBef>
                <a:spcPts val="0"/>
              </a:spcBef>
              <a:buNone/>
            </a:pPr>
            <a:r>
              <a:rPr lang="en" sz="1000">
                <a:solidFill>
                  <a:srgbClr val="444444"/>
                </a:solidFill>
              </a:rPr>
              <a:t>-Q&amp;A about pre-learning assignment</a:t>
            </a:r>
          </a:p>
          <a:p>
            <a:pPr rtl="0">
              <a:spcBef>
                <a:spcPts val="0"/>
              </a:spcBef>
              <a:buNone/>
            </a:pPr>
            <a:r>
              <a:rPr lang="en" sz="1000">
                <a:solidFill>
                  <a:srgbClr val="444444"/>
                </a:solidFill>
              </a:rPr>
              <a:t>-Practice getting to full text with citations</a:t>
            </a:r>
          </a:p>
          <a:p>
            <a:pPr rtl="0">
              <a:spcBef>
                <a:spcPts val="0"/>
              </a:spcBef>
              <a:buNone/>
            </a:pPr>
            <a:r>
              <a:rPr lang="en" sz="1000">
                <a:solidFill>
                  <a:srgbClr val="444444"/>
                </a:solidFill>
              </a:rPr>
              <a:t>-Overview and try out basic keyword searching in PubMed</a:t>
            </a:r>
          </a:p>
          <a:p>
            <a:pPr rtl="0">
              <a:spcBef>
                <a:spcPts val="0"/>
              </a:spcBef>
              <a:buNone/>
            </a:pPr>
            <a:endParaRPr sz="1000">
              <a:solidFill>
                <a:srgbClr val="444444"/>
              </a:solidFill>
            </a:endParaRPr>
          </a:p>
          <a:p>
            <a:pPr lvl="0" rtl="0">
              <a:spcBef>
                <a:spcPts val="0"/>
              </a:spcBef>
              <a:buNone/>
            </a:pPr>
            <a:endParaRPr sz="1000">
              <a:solidFill>
                <a:srgbClr val="444444"/>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3" name="Shape 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Clr>
                <a:schemeClr val="dk1"/>
              </a:buClr>
              <a:buSzPct val="110000"/>
              <a:buFont typeface="Arial"/>
              <a:buNone/>
            </a:pPr>
            <a:r>
              <a:rPr lang="en" sz="1000">
                <a:solidFill>
                  <a:srgbClr val="444444"/>
                </a:solidFill>
              </a:rPr>
              <a:t>Pre-library session library course guide activity focus</a:t>
            </a:r>
          </a:p>
          <a:p>
            <a:pPr lvl="0" rtl="0">
              <a:spcBef>
                <a:spcPts val="0"/>
              </a:spcBef>
              <a:buClr>
                <a:schemeClr val="dk1"/>
              </a:buClr>
              <a:buSzPct val="110000"/>
              <a:buFont typeface="Arial"/>
              <a:buNone/>
            </a:pPr>
            <a:r>
              <a:rPr lang="en" sz="1000">
                <a:solidFill>
                  <a:srgbClr val="444444"/>
                </a:solidFill>
              </a:rPr>
              <a:t>-general library accounts and services</a:t>
            </a:r>
          </a:p>
          <a:p>
            <a:pPr lvl="0" rtl="0">
              <a:spcBef>
                <a:spcPts val="0"/>
              </a:spcBef>
              <a:buClr>
                <a:schemeClr val="dk1"/>
              </a:buClr>
              <a:buSzPct val="110000"/>
              <a:buFont typeface="Arial"/>
              <a:buNone/>
            </a:pPr>
            <a:r>
              <a:rPr lang="en" sz="1000">
                <a:solidFill>
                  <a:srgbClr val="444444"/>
                </a:solidFill>
              </a:rPr>
              <a:t>-Strategies to find a scholarly research study from a reference to the study in a health news article</a:t>
            </a:r>
          </a:p>
          <a:p>
            <a:pPr lvl="0" rtl="0">
              <a:spcBef>
                <a:spcPts val="0"/>
              </a:spcBef>
              <a:buClr>
                <a:schemeClr val="dk1"/>
              </a:buClr>
              <a:buFont typeface="Arial"/>
              <a:buNone/>
            </a:pPr>
            <a:endParaRPr sz="1000">
              <a:solidFill>
                <a:srgbClr val="444444"/>
              </a:solidFill>
            </a:endParaRPr>
          </a:p>
          <a:p>
            <a:pPr lvl="0" rtl="0">
              <a:spcBef>
                <a:spcPts val="0"/>
              </a:spcBef>
              <a:buClr>
                <a:schemeClr val="dk1"/>
              </a:buClr>
              <a:buSzPct val="110000"/>
              <a:buFont typeface="Arial"/>
              <a:buNone/>
            </a:pPr>
            <a:r>
              <a:rPr lang="en" sz="1000">
                <a:solidFill>
                  <a:srgbClr val="444444"/>
                </a:solidFill>
              </a:rPr>
              <a:t>In-class session</a:t>
            </a:r>
          </a:p>
          <a:p>
            <a:pPr lvl="0" rtl="0">
              <a:spcBef>
                <a:spcPts val="0"/>
              </a:spcBef>
              <a:buClr>
                <a:schemeClr val="dk1"/>
              </a:buClr>
              <a:buSzPct val="110000"/>
              <a:buFont typeface="Arial"/>
              <a:buNone/>
            </a:pPr>
            <a:r>
              <a:rPr lang="en" sz="1000">
                <a:solidFill>
                  <a:srgbClr val="444444"/>
                </a:solidFill>
              </a:rPr>
              <a:t>-Q&amp;A about pre-learning assignment</a:t>
            </a:r>
          </a:p>
          <a:p>
            <a:pPr lvl="0" rtl="0">
              <a:spcBef>
                <a:spcPts val="0"/>
              </a:spcBef>
              <a:buClr>
                <a:schemeClr val="dk1"/>
              </a:buClr>
              <a:buSzPct val="110000"/>
              <a:buFont typeface="Arial"/>
              <a:buNone/>
            </a:pPr>
            <a:r>
              <a:rPr lang="en" sz="1000">
                <a:solidFill>
                  <a:srgbClr val="444444"/>
                </a:solidFill>
              </a:rPr>
              <a:t>-Practice finding a scholarly research study referenced in a health news article</a:t>
            </a:r>
          </a:p>
          <a:p>
            <a:pPr lvl="0" rtl="0">
              <a:spcBef>
                <a:spcPts val="0"/>
              </a:spcBef>
              <a:buClr>
                <a:schemeClr val="dk1"/>
              </a:buClr>
              <a:buSzPct val="110000"/>
              <a:buFont typeface="Arial"/>
              <a:buNone/>
            </a:pPr>
            <a:r>
              <a:rPr lang="en" sz="1000">
                <a:solidFill>
                  <a:srgbClr val="444444"/>
                </a:solidFill>
              </a:rPr>
              <a:t>-Review of basic keyword searching in PubMed; how to limit to article types, publication year, and see if a journal is peer-reviewed (using library full-text link resolver link to Ulrich’s periodical web database of journals)</a:t>
            </a:r>
          </a:p>
          <a:p>
            <a:pPr lvl="0" rtl="0">
              <a:spcBef>
                <a:spcPts val="0"/>
              </a:spcBef>
              <a:buClr>
                <a:schemeClr val="dk1"/>
              </a:buClr>
              <a:buFont typeface="Arial"/>
              <a:buNone/>
            </a:pPr>
            <a:endParaRPr sz="1000">
              <a:solidFill>
                <a:srgbClr val="444444"/>
              </a:solidFill>
            </a:endParaRPr>
          </a:p>
          <a:p>
            <a:pPr lvl="0" rtl="0">
              <a:spcBef>
                <a:spcPts val="0"/>
              </a:spcBef>
              <a:buClr>
                <a:schemeClr val="dk1"/>
              </a:buClr>
              <a:buFont typeface="Arial"/>
              <a:buNone/>
            </a:pPr>
            <a:endParaRPr sz="1000">
              <a:solidFill>
                <a:srgbClr val="444444"/>
              </a:solidFill>
            </a:endParaRPr>
          </a:p>
          <a:p>
            <a:pPr lvl="0" rtl="0">
              <a:spcBef>
                <a:spcPts val="0"/>
              </a:spcBef>
              <a:buClr>
                <a:schemeClr val="dk1"/>
              </a:buClr>
              <a:buFont typeface="Arial"/>
              <a:buNone/>
            </a:pPr>
            <a:endParaRPr sz="1000">
              <a:solidFill>
                <a:srgbClr val="444444"/>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500"/>
          </a:xfrm>
          <a:prstGeom prst="rect">
            <a:avLst/>
          </a:prstGeom>
        </p:spPr>
        <p:txBody>
          <a:bodyPr lIns="91425" tIns="91425" rIns="91425" b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a:endParaRPr/>
          </a:p>
        </p:txBody>
      </p:sp>
      <p:sp>
        <p:nvSpPr>
          <p:cNvPr id="9" name="Shape 9"/>
          <p:cNvSpPr txBox="1">
            <a:spLocks noGrp="1"/>
          </p:cNvSpPr>
          <p:nvPr>
            <p:ph type="subTitle" idx="1"/>
          </p:nvPr>
        </p:nvSpPr>
        <p:spPr>
          <a:xfrm>
            <a:off x="685800" y="3786737"/>
            <a:ext cx="7772400" cy="1046400"/>
          </a:xfrm>
          <a:prstGeom prst="rect">
            <a:avLst/>
          </a:prstGeom>
        </p:spPr>
        <p:txBody>
          <a:bodyPr lIns="91425" tIns="91425" rIns="91425" bIns="91425" anchor="t" anchorCtr="0"/>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2" name="Shape 12"/>
          <p:cNvSpPr txBox="1">
            <a:spLocks noGrp="1"/>
          </p:cNvSpPr>
          <p:nvPr>
            <p:ph type="body" idx="1"/>
          </p:nvPr>
        </p:nvSpPr>
        <p:spPr>
          <a:xfrm>
            <a:off x="457200" y="1600200"/>
            <a:ext cx="8229600" cy="49677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5" name="Shape 15"/>
          <p:cNvSpPr txBox="1">
            <a:spLocks noGrp="1"/>
          </p:cNvSpPr>
          <p:nvPr>
            <p:ph type="body" idx="1"/>
          </p:nvPr>
        </p:nvSpPr>
        <p:spPr>
          <a:xfrm>
            <a:off x="457200" y="1600200"/>
            <a:ext cx="3994500" cy="49677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6" name="Shape 16"/>
          <p:cNvSpPr txBox="1">
            <a:spLocks noGrp="1"/>
          </p:cNvSpPr>
          <p:nvPr>
            <p:ph type="body" idx="2"/>
          </p:nvPr>
        </p:nvSpPr>
        <p:spPr>
          <a:xfrm>
            <a:off x="4692273" y="1600200"/>
            <a:ext cx="3994500" cy="49677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ASU logo slides">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9"/>
            <a:ext cx="8229600" cy="692700"/>
          </a:xfrm>
          <a:prstGeom prst="rect">
            <a:avLst/>
          </a:prstGeom>
        </p:spPr>
        <p:txBody>
          <a:bodyPr lIns="91425" tIns="91425" rIns="91425" bIns="91425" anchor="t" anchorCtr="0"/>
          <a:lstStyle>
            <a:lvl1pPr algn="ctr">
              <a:spcBef>
                <a:spcPts val="360"/>
              </a:spcBef>
              <a:buSzPct val="100000"/>
              <a:buNone/>
              <a:defRPr sz="1800"/>
            </a:lvl1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spcBef>
                <a:spcPts val="0"/>
              </a:spcBef>
              <a:buClr>
                <a:schemeClr val="dk1"/>
              </a:buClr>
              <a:buSzPct val="100000"/>
              <a:buNone/>
              <a:defRPr sz="3600" b="1">
                <a:solidFill>
                  <a:schemeClr val="dk1"/>
                </a:solidFill>
              </a:defRPr>
            </a:lvl1pPr>
            <a:lvl2pPr>
              <a:spcBef>
                <a:spcPts val="0"/>
              </a:spcBef>
              <a:buClr>
                <a:schemeClr val="dk1"/>
              </a:buClr>
              <a:buSzPct val="100000"/>
              <a:buNone/>
              <a:defRPr sz="3600" b="1">
                <a:solidFill>
                  <a:schemeClr val="dk1"/>
                </a:solidFill>
              </a:defRPr>
            </a:lvl2pPr>
            <a:lvl3pPr>
              <a:spcBef>
                <a:spcPts val="0"/>
              </a:spcBef>
              <a:buClr>
                <a:schemeClr val="dk1"/>
              </a:buClr>
              <a:buSzPct val="100000"/>
              <a:buNone/>
              <a:defRPr sz="3600" b="1">
                <a:solidFill>
                  <a:schemeClr val="dk1"/>
                </a:solidFill>
              </a:defRPr>
            </a:lvl3pPr>
            <a:lvl4pPr>
              <a:spcBef>
                <a:spcPts val="0"/>
              </a:spcBef>
              <a:buClr>
                <a:schemeClr val="dk1"/>
              </a:buClr>
              <a:buSzPct val="100000"/>
              <a:buNone/>
              <a:defRPr sz="3600" b="1">
                <a:solidFill>
                  <a:schemeClr val="dk1"/>
                </a:solidFill>
              </a:defRPr>
            </a:lvl4pPr>
            <a:lvl5pPr>
              <a:spcBef>
                <a:spcPts val="0"/>
              </a:spcBef>
              <a:buClr>
                <a:schemeClr val="dk1"/>
              </a:buClr>
              <a:buSzPct val="100000"/>
              <a:buNone/>
              <a:defRPr sz="3600" b="1">
                <a:solidFill>
                  <a:schemeClr val="dk1"/>
                </a:solidFill>
              </a:defRPr>
            </a:lvl5pPr>
            <a:lvl6pPr>
              <a:spcBef>
                <a:spcPts val="0"/>
              </a:spcBef>
              <a:buClr>
                <a:schemeClr val="dk1"/>
              </a:buClr>
              <a:buSzPct val="100000"/>
              <a:buNone/>
              <a:defRPr sz="3600" b="1">
                <a:solidFill>
                  <a:schemeClr val="dk1"/>
                </a:solidFill>
              </a:defRPr>
            </a:lvl6pPr>
            <a:lvl7pPr>
              <a:spcBef>
                <a:spcPts val="0"/>
              </a:spcBef>
              <a:buClr>
                <a:schemeClr val="dk1"/>
              </a:buClr>
              <a:buSzPct val="100000"/>
              <a:buNone/>
              <a:defRPr sz="3600" b="1">
                <a:solidFill>
                  <a:schemeClr val="dk1"/>
                </a:solidFill>
              </a:defRPr>
            </a:lvl7pPr>
            <a:lvl8pPr>
              <a:spcBef>
                <a:spcPts val="0"/>
              </a:spcBef>
              <a:buClr>
                <a:schemeClr val="dk1"/>
              </a:buClr>
              <a:buSzPct val="100000"/>
              <a:buNone/>
              <a:defRPr sz="3600" b="1">
                <a:solidFill>
                  <a:schemeClr val="dk1"/>
                </a:solidFill>
              </a:defRPr>
            </a:lvl8pPr>
            <a:lvl9pPr>
              <a:spcBef>
                <a:spcPts val="0"/>
              </a:spcBef>
              <a:buClr>
                <a:schemeClr val="dk1"/>
              </a:buClr>
              <a:buSzPct val="100000"/>
              <a:buNone/>
              <a:defRPr sz="3600" b="1">
                <a:solidFill>
                  <a:schemeClr val="dk1"/>
                </a:solidFill>
              </a:defRPr>
            </a:lvl9pPr>
          </a:lstStyle>
          <a:p>
            <a:endParaRPr/>
          </a:p>
        </p:txBody>
      </p:sp>
      <p:sp>
        <p:nvSpPr>
          <p:cNvPr id="6" name="Shape 6"/>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jpg"/><Relationship Id="rId5" Type="http://schemas.openxmlformats.org/officeDocument/2006/relationships/image" Target="../media/image3.jpg"/><Relationship Id="rId6" Type="http://schemas.openxmlformats.org/officeDocument/2006/relationships/image" Target="../media/image4.png"/><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9.jpg"/></Relationships>
</file>

<file path=ppt/slides/_rels/slide12.xml.rels><?xml version="1.0" encoding="UTF-8" standalone="yes"?>
<Relationships xmlns="http://schemas.openxmlformats.org/package/2006/relationships"><Relationship Id="rId3" Type="http://schemas.openxmlformats.org/officeDocument/2006/relationships/hyperlink" Target="http://code.library.arizona.edu/" TargetMode="External"/><Relationship Id="rId4" Type="http://schemas.openxmlformats.org/officeDocument/2006/relationships/hyperlink" Target="http://www.lessonpaths.com/" TargetMode="External"/><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hyperlink" Target="http://uoia.asu.edu/sites/default/files/quickfacts/Quick_Facts_Fall_2013_02-14-14.pdf" TargetMode="External"/><Relationship Id="rId4" Type="http://schemas.openxmlformats.org/officeDocument/2006/relationships/hyperlink" Target="http://projectinfolit.org/images/pdfs/pil_2013_freshmenstudy_fullreport.pdf" TargetMode="External"/><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hyperlink" Target="http://www.flickr.com/photos/rmgimages/4882443974/in/photostream/" TargetMode="External"/><Relationship Id="rId4" Type="http://schemas.openxmlformats.org/officeDocument/2006/relationships/hyperlink" Target="http://www.flickr.com/photos/67272961@N03/6123892769/in/photostream/" TargetMode="External"/><Relationship Id="rId5" Type="http://schemas.openxmlformats.org/officeDocument/2006/relationships/hyperlink" Target="http://www.flickr.com/photos/rmgimages/4881836711/" TargetMode="External"/><Relationship Id="rId6" Type="http://schemas.openxmlformats.org/officeDocument/2006/relationships/hyperlink" Target="http://en.wikipedia.org/wiki/File:ASU_Downtown_-_SoJ_SWC_-_2008-12-29.jpg" TargetMode="External"/><Relationship Id="rId7" Type="http://schemas.openxmlformats.org/officeDocument/2006/relationships/hyperlink" Target="https://flic.kr/p/7VnbQz" TargetMode="External"/><Relationship Id="rId8" Type="http://schemas.openxmlformats.org/officeDocument/2006/relationships/hyperlink" Target="https://www.flickr.com/photos/83633410@N07/7658219802/" TargetMode="External"/><Relationship Id="rId9" Type="http://schemas.openxmlformats.org/officeDocument/2006/relationships/hyperlink" Target="https://flic.kr/p/vRWE3" TargetMode="External"/><Relationship Id="rId10" Type="http://schemas.openxmlformats.org/officeDocument/2006/relationships/hyperlink" Target="http://commons.wikimedia.org/wiki/File:Bicycle_courier_552.JPG" TargetMode="External"/><Relationship Id="rId11" Type="http://schemas.openxmlformats.org/officeDocument/2006/relationships/hyperlink" Target="https://flic.kr/p/ediLaQ" TargetMode="External"/><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20.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5.jpg"/></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9.jpg"/></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10.jpg"/><Relationship Id="rId5" Type="http://schemas.openxmlformats.org/officeDocument/2006/relationships/image" Target="../media/image11.jpg"/><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12.jpg"/><Relationship Id="rId5" Type="http://schemas.openxmlformats.org/officeDocument/2006/relationships/image" Target="../media/image13.jpg"/><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4.jpg"/><Relationship Id="rId4" Type="http://schemas.openxmlformats.org/officeDocument/2006/relationships/image" Target="../media/image15.jpg"/><Relationship Id="rId5" Type="http://schemas.openxmlformats.org/officeDocument/2006/relationships/image" Target="../media/image2.jpg"/><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16.jpg"/><Relationship Id="rId5" Type="http://schemas.openxmlformats.org/officeDocument/2006/relationships/image" Target="../media/image17.jpg"/><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p:nvPr/>
        </p:nvSpPr>
        <p:spPr>
          <a:xfrm>
            <a:off x="0" y="478225"/>
            <a:ext cx="9144000" cy="2014500"/>
          </a:xfrm>
          <a:prstGeom prst="rect">
            <a:avLst/>
          </a:prstGeom>
          <a:solidFill>
            <a:srgbClr val="F3E9D8"/>
          </a:solidFill>
          <a:ln>
            <a:noFill/>
          </a:ln>
        </p:spPr>
        <p:txBody>
          <a:bodyPr lIns="91425" tIns="91425" rIns="91425" bIns="91425" anchor="t" anchorCtr="0">
            <a:noAutofit/>
          </a:bodyPr>
          <a:lstStyle/>
          <a:p>
            <a:pPr lvl="0" algn="r" rtl="0">
              <a:spcBef>
                <a:spcPts val="0"/>
              </a:spcBef>
              <a:buClr>
                <a:schemeClr val="dk1"/>
              </a:buClr>
              <a:buSzPct val="45833"/>
              <a:buFont typeface="Arial"/>
              <a:buNone/>
            </a:pPr>
            <a:r>
              <a:rPr lang="en" sz="2400">
                <a:solidFill>
                  <a:schemeClr val="dk2"/>
                </a:solidFill>
              </a:rPr>
              <a:t>Flipping for Health: hands-on library research sessions</a:t>
            </a:r>
          </a:p>
          <a:p>
            <a:pPr lvl="0" algn="r" rtl="0">
              <a:spcBef>
                <a:spcPts val="0"/>
              </a:spcBef>
              <a:buNone/>
            </a:pPr>
            <a:endParaRPr sz="1800">
              <a:solidFill>
                <a:schemeClr val="dk2"/>
              </a:solidFill>
            </a:endParaRPr>
          </a:p>
          <a:p>
            <a:pPr algn="r" rtl="0">
              <a:spcBef>
                <a:spcPts val="0"/>
              </a:spcBef>
              <a:buNone/>
            </a:pPr>
            <a:r>
              <a:rPr lang="en" sz="1800">
                <a:solidFill>
                  <a:schemeClr val="dk2"/>
                </a:solidFill>
              </a:rPr>
              <a:t>Virginia Pannabecker, University Libraries, Virginia Tech</a:t>
            </a:r>
          </a:p>
          <a:p>
            <a:pPr algn="r" rtl="0">
              <a:spcBef>
                <a:spcPts val="0"/>
              </a:spcBef>
              <a:buNone/>
            </a:pPr>
            <a:r>
              <a:rPr lang="en" sz="1800">
                <a:solidFill>
                  <a:schemeClr val="dk2"/>
                </a:solidFill>
              </a:rPr>
              <a:t>Cristina Barroso, Department of Public Health, University of Tennessee</a:t>
            </a:r>
          </a:p>
          <a:p>
            <a:pPr lvl="0" algn="r" rtl="0">
              <a:spcBef>
                <a:spcPts val="0"/>
              </a:spcBef>
              <a:buNone/>
            </a:pPr>
            <a:r>
              <a:rPr lang="en" sz="1800">
                <a:solidFill>
                  <a:schemeClr val="dk2"/>
                </a:solidFill>
              </a:rPr>
              <a:t>Jessica Lehmann, School of Nutrition and Health Promotion, Arizona State University</a:t>
            </a:r>
          </a:p>
        </p:txBody>
      </p:sp>
      <p:pic>
        <p:nvPicPr>
          <p:cNvPr id="24" name="Shape 24"/>
          <p:cNvPicPr preferRelativeResize="0"/>
          <p:nvPr/>
        </p:nvPicPr>
        <p:blipFill>
          <a:blip r:embed="rId3">
            <a:alphaModFix/>
          </a:blip>
          <a:stretch>
            <a:fillRect/>
          </a:stretch>
        </p:blipFill>
        <p:spPr>
          <a:xfrm>
            <a:off x="5995125" y="2988074"/>
            <a:ext cx="3021800" cy="2004449"/>
          </a:xfrm>
          <a:prstGeom prst="rect">
            <a:avLst/>
          </a:prstGeom>
          <a:noFill/>
          <a:ln>
            <a:noFill/>
          </a:ln>
        </p:spPr>
      </p:pic>
      <p:pic>
        <p:nvPicPr>
          <p:cNvPr id="25" name="Shape 25"/>
          <p:cNvPicPr preferRelativeResize="0"/>
          <p:nvPr/>
        </p:nvPicPr>
        <p:blipFill>
          <a:blip r:embed="rId4">
            <a:alphaModFix/>
          </a:blip>
          <a:stretch>
            <a:fillRect/>
          </a:stretch>
        </p:blipFill>
        <p:spPr>
          <a:xfrm>
            <a:off x="115812" y="2983025"/>
            <a:ext cx="3021812" cy="2014550"/>
          </a:xfrm>
          <a:prstGeom prst="rect">
            <a:avLst/>
          </a:prstGeom>
          <a:noFill/>
          <a:ln>
            <a:noFill/>
          </a:ln>
        </p:spPr>
      </p:pic>
      <p:pic>
        <p:nvPicPr>
          <p:cNvPr id="26" name="Shape 26"/>
          <p:cNvPicPr preferRelativeResize="0"/>
          <p:nvPr/>
        </p:nvPicPr>
        <p:blipFill>
          <a:blip r:embed="rId5">
            <a:alphaModFix/>
          </a:blip>
          <a:stretch>
            <a:fillRect/>
          </a:stretch>
        </p:blipFill>
        <p:spPr>
          <a:xfrm>
            <a:off x="3137621" y="2987771"/>
            <a:ext cx="3021799" cy="2005053"/>
          </a:xfrm>
          <a:prstGeom prst="rect">
            <a:avLst/>
          </a:prstGeom>
          <a:noFill/>
          <a:ln>
            <a:noFill/>
          </a:ln>
        </p:spPr>
      </p:pic>
      <p:pic>
        <p:nvPicPr>
          <p:cNvPr id="27" name="Shape 27"/>
          <p:cNvPicPr preferRelativeResize="0"/>
          <p:nvPr/>
        </p:nvPicPr>
        <p:blipFill>
          <a:blip r:embed="rId6">
            <a:alphaModFix/>
          </a:blip>
          <a:stretch>
            <a:fillRect/>
          </a:stretch>
        </p:blipFill>
        <p:spPr>
          <a:xfrm>
            <a:off x="8178725" y="6358150"/>
            <a:ext cx="838200" cy="295275"/>
          </a:xfrm>
          <a:prstGeom prst="rect">
            <a:avLst/>
          </a:prstGeom>
          <a:noFill/>
          <a:ln>
            <a:noFill/>
          </a:ln>
        </p:spPr>
      </p:pic>
    </p:spTree>
  </p:cSld>
  <p:clrMapOvr>
    <a:masterClrMapping/>
  </p:clrMapOvr>
  <p:transition xmlns:p14="http://schemas.microsoft.com/office/powerpoint/2010/mai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pic>
        <p:nvPicPr>
          <p:cNvPr id="95" name="Shape 95"/>
          <p:cNvPicPr preferRelativeResize="0"/>
          <p:nvPr/>
        </p:nvPicPr>
        <p:blipFill>
          <a:blip r:embed="rId3">
            <a:alphaModFix/>
          </a:blip>
          <a:stretch>
            <a:fillRect/>
          </a:stretch>
        </p:blipFill>
        <p:spPr>
          <a:xfrm>
            <a:off x="0" y="0"/>
            <a:ext cx="9143992" cy="6858000"/>
          </a:xfrm>
          <a:prstGeom prst="rect">
            <a:avLst/>
          </a:prstGeom>
          <a:noFill/>
          <a:ln>
            <a:noFill/>
          </a:ln>
        </p:spPr>
      </p:pic>
      <p:sp>
        <p:nvSpPr>
          <p:cNvPr id="96" name="Shape 96"/>
          <p:cNvSpPr txBox="1">
            <a:spLocks noGrp="1"/>
          </p:cNvSpPr>
          <p:nvPr>
            <p:ph type="title"/>
          </p:nvPr>
        </p:nvSpPr>
        <p:spPr>
          <a:xfrm>
            <a:off x="457200" y="274637"/>
            <a:ext cx="8229600" cy="1143000"/>
          </a:xfrm>
          <a:prstGeom prst="rect">
            <a:avLst/>
          </a:prstGeom>
        </p:spPr>
        <p:txBody>
          <a:bodyPr lIns="91425" tIns="91425" rIns="91425" bIns="91425" anchor="ctr" anchorCtr="0">
            <a:noAutofit/>
          </a:bodyPr>
          <a:lstStyle/>
          <a:p>
            <a:pPr>
              <a:spcBef>
                <a:spcPts val="0"/>
              </a:spcBef>
              <a:buNone/>
            </a:pPr>
            <a:r>
              <a:rPr lang="en">
                <a:solidFill>
                  <a:srgbClr val="FFFFFF"/>
                </a:solidFill>
              </a:rPr>
              <a:t>Going forward</a:t>
            </a:r>
          </a:p>
        </p:txBody>
      </p:sp>
      <p:sp>
        <p:nvSpPr>
          <p:cNvPr id="97" name="Shape 97"/>
          <p:cNvSpPr txBox="1"/>
          <p:nvPr/>
        </p:nvSpPr>
        <p:spPr>
          <a:xfrm>
            <a:off x="2667000" y="2413000"/>
            <a:ext cx="3809999" cy="2558099"/>
          </a:xfrm>
          <a:prstGeom prst="rect">
            <a:avLst/>
          </a:prstGeom>
          <a:solidFill>
            <a:srgbClr val="CFE2F3">
              <a:alpha val="50000"/>
            </a:srgbClr>
          </a:solidFill>
          <a:ln>
            <a:noFill/>
          </a:ln>
        </p:spPr>
        <p:txBody>
          <a:bodyPr lIns="91425" tIns="91425" rIns="91425" bIns="91425" anchor="ctr" anchorCtr="0">
            <a:noAutofit/>
          </a:bodyPr>
          <a:lstStyle/>
          <a:p>
            <a:pPr lvl="0" algn="ctr" rtl="0">
              <a:spcBef>
                <a:spcPts val="0"/>
              </a:spcBef>
              <a:buNone/>
            </a:pPr>
            <a:r>
              <a:rPr lang="en" sz="3000" b="1"/>
              <a:t>Assessment</a:t>
            </a:r>
          </a:p>
          <a:p>
            <a:pPr lvl="0" algn="ctr" rtl="0">
              <a:spcBef>
                <a:spcPts val="0"/>
              </a:spcBef>
              <a:buNone/>
            </a:pPr>
            <a:endParaRPr b="1"/>
          </a:p>
          <a:p>
            <a:pPr lvl="0" algn="ctr" rtl="0">
              <a:spcBef>
                <a:spcPts val="0"/>
              </a:spcBef>
              <a:buNone/>
            </a:pPr>
            <a:r>
              <a:rPr lang="en" sz="3000" b="1"/>
              <a:t>Design</a:t>
            </a:r>
          </a:p>
          <a:p>
            <a:pPr lvl="0" algn="ctr" rtl="0">
              <a:spcBef>
                <a:spcPts val="0"/>
              </a:spcBef>
              <a:buNone/>
            </a:pPr>
            <a:endParaRPr b="1"/>
          </a:p>
          <a:p>
            <a:pPr lvl="0" algn="ctr" rtl="0">
              <a:spcBef>
                <a:spcPts val="0"/>
              </a:spcBef>
              <a:buNone/>
            </a:pPr>
            <a:r>
              <a:rPr lang="en" sz="3000" b="1"/>
              <a:t>Tailored videos </a:t>
            </a:r>
          </a:p>
          <a:p>
            <a:pPr lvl="0" algn="ctr" rtl="0">
              <a:spcBef>
                <a:spcPts val="0"/>
              </a:spcBef>
              <a:buNone/>
            </a:pPr>
            <a:endParaRPr b="1"/>
          </a:p>
          <a:p>
            <a:pPr lvl="0" algn="ctr" rtl="0">
              <a:spcBef>
                <a:spcPts val="0"/>
              </a:spcBef>
              <a:buNone/>
            </a:pPr>
            <a:r>
              <a:rPr lang="en" sz="3000" b="1"/>
              <a:t>Controlled study</a:t>
            </a:r>
          </a:p>
        </p:txBody>
      </p:sp>
    </p:spTree>
  </p:cSld>
  <p:clrMapOvr>
    <a:masterClrMapping/>
  </p:clrMapOvr>
  <p:transition xmlns:p14="http://schemas.microsoft.com/office/powerpoint/2010/mai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pic>
        <p:nvPicPr>
          <p:cNvPr id="102" name="Shape 102"/>
          <p:cNvPicPr preferRelativeResize="0"/>
          <p:nvPr/>
        </p:nvPicPr>
        <p:blipFill>
          <a:blip r:embed="rId3">
            <a:alphaModFix/>
          </a:blip>
          <a:stretch>
            <a:fillRect/>
          </a:stretch>
        </p:blipFill>
        <p:spPr>
          <a:xfrm>
            <a:off x="0" y="0"/>
            <a:ext cx="9144000" cy="6858000"/>
          </a:xfrm>
          <a:prstGeom prst="rect">
            <a:avLst/>
          </a:prstGeom>
          <a:noFill/>
          <a:ln>
            <a:noFill/>
          </a:ln>
        </p:spPr>
      </p:pic>
      <p:sp>
        <p:nvSpPr>
          <p:cNvPr id="103" name="Shape 103"/>
          <p:cNvSpPr txBox="1">
            <a:spLocks noGrp="1"/>
          </p:cNvSpPr>
          <p:nvPr>
            <p:ph type="title"/>
          </p:nvPr>
        </p:nvSpPr>
        <p:spPr>
          <a:xfrm>
            <a:off x="457200" y="274650"/>
            <a:ext cx="2990099" cy="1143000"/>
          </a:xfrm>
          <a:prstGeom prst="rect">
            <a:avLst/>
          </a:prstGeom>
          <a:solidFill>
            <a:srgbClr val="767676">
              <a:alpha val="86920"/>
            </a:srgbClr>
          </a:solidFill>
        </p:spPr>
        <p:txBody>
          <a:bodyPr lIns="91425" tIns="91425" rIns="91425" bIns="91425" anchor="ctr" anchorCtr="0">
            <a:noAutofit/>
          </a:bodyPr>
          <a:lstStyle/>
          <a:p>
            <a:pPr algn="ctr">
              <a:spcBef>
                <a:spcPts val="0"/>
              </a:spcBef>
              <a:buNone/>
            </a:pPr>
            <a:r>
              <a:rPr lang="en" i="1">
                <a:solidFill>
                  <a:srgbClr val="FFFFFF"/>
                </a:solidFill>
              </a:rPr>
              <a:t>Takeaways</a:t>
            </a:r>
          </a:p>
        </p:txBody>
      </p:sp>
    </p:spTree>
  </p:cSld>
  <p:clrMapOvr>
    <a:masterClrMapping/>
  </p:clrMapOvr>
  <p:transition xmlns:p14="http://schemas.microsoft.com/office/powerpoint/2010/mai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title"/>
          </p:nvPr>
        </p:nvSpPr>
        <p:spPr>
          <a:xfrm>
            <a:off x="457200" y="274647"/>
            <a:ext cx="8229600" cy="936600"/>
          </a:xfrm>
          <a:prstGeom prst="rect">
            <a:avLst/>
          </a:prstGeom>
        </p:spPr>
        <p:txBody>
          <a:bodyPr lIns="91425" tIns="91425" rIns="91425" bIns="91425" anchor="ctr" anchorCtr="0">
            <a:noAutofit/>
          </a:bodyPr>
          <a:lstStyle/>
          <a:p>
            <a:pPr algn="ctr">
              <a:spcBef>
                <a:spcPts val="0"/>
              </a:spcBef>
              <a:buNone/>
            </a:pPr>
            <a:r>
              <a:rPr lang="en"/>
              <a:t>Tools</a:t>
            </a:r>
          </a:p>
        </p:txBody>
      </p:sp>
      <p:sp>
        <p:nvSpPr>
          <p:cNvPr id="109" name="Shape 109"/>
          <p:cNvSpPr txBox="1"/>
          <p:nvPr/>
        </p:nvSpPr>
        <p:spPr>
          <a:xfrm>
            <a:off x="585100" y="1058850"/>
            <a:ext cx="7968900" cy="4789500"/>
          </a:xfrm>
          <a:prstGeom prst="rect">
            <a:avLst/>
          </a:prstGeom>
          <a:noFill/>
          <a:ln>
            <a:noFill/>
          </a:ln>
        </p:spPr>
        <p:txBody>
          <a:bodyPr lIns="91425" tIns="91425" rIns="91425" bIns="91425" anchor="t" anchorCtr="0">
            <a:noAutofit/>
          </a:bodyPr>
          <a:lstStyle/>
          <a:p>
            <a:pPr marL="457200" lvl="0" indent="-381000" rtl="0">
              <a:spcBef>
                <a:spcPts val="0"/>
              </a:spcBef>
              <a:buClr>
                <a:srgbClr val="000000"/>
              </a:buClr>
              <a:buSzPct val="100000"/>
              <a:buFont typeface="Arial"/>
              <a:buChar char="●"/>
            </a:pPr>
            <a:r>
              <a:rPr lang="en" sz="2400">
                <a:solidFill>
                  <a:schemeClr val="dk1"/>
                </a:solidFill>
              </a:rPr>
              <a:t>Screenshots</a:t>
            </a:r>
          </a:p>
          <a:p>
            <a:pPr marL="914400" lvl="1" indent="-381000" rtl="0">
              <a:spcBef>
                <a:spcPts val="0"/>
              </a:spcBef>
              <a:buClr>
                <a:schemeClr val="dk1"/>
              </a:buClr>
              <a:buSzPct val="100000"/>
              <a:buFont typeface="Arial"/>
              <a:buChar char="○"/>
            </a:pPr>
            <a:r>
              <a:rPr lang="en" sz="2400">
                <a:solidFill>
                  <a:schemeClr val="dk1"/>
                </a:solidFill>
              </a:rPr>
              <a:t>Grab, Snippy, Snagit </a:t>
            </a:r>
          </a:p>
          <a:p>
            <a:pPr lvl="0" rtl="0">
              <a:spcBef>
                <a:spcPts val="0"/>
              </a:spcBef>
              <a:buNone/>
            </a:pPr>
            <a:endParaRPr sz="1000">
              <a:solidFill>
                <a:schemeClr val="dk1"/>
              </a:solidFill>
            </a:endParaRPr>
          </a:p>
          <a:p>
            <a:pPr marL="457200" lvl="0" indent="-381000" rtl="0">
              <a:spcBef>
                <a:spcPts val="0"/>
              </a:spcBef>
              <a:buClr>
                <a:schemeClr val="dk1"/>
              </a:buClr>
              <a:buSzPct val="100000"/>
              <a:buFont typeface="Arial"/>
              <a:buChar char="●"/>
            </a:pPr>
            <a:r>
              <a:rPr lang="en" sz="2400">
                <a:solidFill>
                  <a:schemeClr val="dk1"/>
                </a:solidFill>
              </a:rPr>
              <a:t>Image editor </a:t>
            </a:r>
          </a:p>
          <a:p>
            <a:pPr marL="914400" lvl="1" indent="-381000" rtl="0">
              <a:spcBef>
                <a:spcPts val="0"/>
              </a:spcBef>
              <a:buClr>
                <a:schemeClr val="dk1"/>
              </a:buClr>
              <a:buSzPct val="100000"/>
              <a:buFont typeface="Arial"/>
              <a:buChar char="○"/>
            </a:pPr>
            <a:r>
              <a:rPr lang="en" sz="2400">
                <a:solidFill>
                  <a:schemeClr val="dk1"/>
                </a:solidFill>
              </a:rPr>
              <a:t>Photoshop, Paint, Awesomescreenshot</a:t>
            </a:r>
          </a:p>
          <a:p>
            <a:pPr lvl="0" rtl="0">
              <a:spcBef>
                <a:spcPts val="0"/>
              </a:spcBef>
              <a:buNone/>
            </a:pPr>
            <a:endParaRPr sz="1000">
              <a:solidFill>
                <a:schemeClr val="dk1"/>
              </a:solidFill>
            </a:endParaRPr>
          </a:p>
          <a:p>
            <a:pPr marL="457200" lvl="0" indent="-381000" rtl="0">
              <a:spcBef>
                <a:spcPts val="0"/>
              </a:spcBef>
              <a:buClr>
                <a:schemeClr val="dk1"/>
              </a:buClr>
              <a:buSzPct val="100000"/>
              <a:buFont typeface="Arial"/>
              <a:buChar char="●"/>
            </a:pPr>
            <a:r>
              <a:rPr lang="en" sz="2400">
                <a:solidFill>
                  <a:schemeClr val="dk1"/>
                </a:solidFill>
              </a:rPr>
              <a:t>Tutorial creation </a:t>
            </a:r>
          </a:p>
          <a:p>
            <a:pPr marL="914400" lvl="1" indent="-381000" rtl="0">
              <a:spcBef>
                <a:spcPts val="0"/>
              </a:spcBef>
              <a:buClr>
                <a:schemeClr val="dk1"/>
              </a:buClr>
              <a:buSzPct val="100000"/>
              <a:buFont typeface="Arial"/>
              <a:buChar char="○"/>
            </a:pPr>
            <a:r>
              <a:rPr lang="en" sz="2400">
                <a:solidFill>
                  <a:schemeClr val="dk1"/>
                </a:solidFill>
              </a:rPr>
              <a:t>Guide on the Side: </a:t>
            </a:r>
            <a:r>
              <a:rPr lang="en" sz="2400" u="sng">
                <a:solidFill>
                  <a:schemeClr val="hlink"/>
                </a:solidFill>
                <a:hlinkClick r:id="rId3"/>
              </a:rPr>
              <a:t>http://code.library.arizona.edu/</a:t>
            </a:r>
            <a:r>
              <a:rPr lang="en" sz="2400">
                <a:solidFill>
                  <a:schemeClr val="dk1"/>
                </a:solidFill>
              </a:rPr>
              <a:t> </a:t>
            </a:r>
          </a:p>
          <a:p>
            <a:pPr marL="914400" lvl="1" indent="-381000" rtl="0">
              <a:spcBef>
                <a:spcPts val="0"/>
              </a:spcBef>
              <a:buClr>
                <a:schemeClr val="dk1"/>
              </a:buClr>
              <a:buSzPct val="100000"/>
              <a:buFont typeface="Arial"/>
              <a:buChar char="○"/>
            </a:pPr>
            <a:r>
              <a:rPr lang="en" sz="2400">
                <a:solidFill>
                  <a:schemeClr val="dk1"/>
                </a:solidFill>
              </a:rPr>
              <a:t>LessonPaths: </a:t>
            </a:r>
            <a:r>
              <a:rPr lang="en" sz="2400" u="sng">
                <a:solidFill>
                  <a:schemeClr val="hlink"/>
                </a:solidFill>
                <a:hlinkClick r:id="rId4"/>
              </a:rPr>
              <a:t>http://www.lessonpaths.com/</a:t>
            </a:r>
            <a:r>
              <a:rPr lang="en" sz="2400">
                <a:solidFill>
                  <a:schemeClr val="dk1"/>
                </a:solidFill>
              </a:rPr>
              <a:t> </a:t>
            </a:r>
          </a:p>
          <a:p>
            <a:pPr lvl="0" rtl="0">
              <a:spcBef>
                <a:spcPts val="0"/>
              </a:spcBef>
              <a:buNone/>
            </a:pPr>
            <a:endParaRPr sz="1000">
              <a:solidFill>
                <a:schemeClr val="dk1"/>
              </a:solidFill>
            </a:endParaRPr>
          </a:p>
          <a:p>
            <a:pPr marL="457200" lvl="0" indent="-381000" rtl="0">
              <a:spcBef>
                <a:spcPts val="0"/>
              </a:spcBef>
              <a:buClr>
                <a:schemeClr val="dk1"/>
              </a:buClr>
              <a:buSzPct val="100000"/>
              <a:buFont typeface="Arial"/>
              <a:buChar char="●"/>
            </a:pPr>
            <a:r>
              <a:rPr lang="en" sz="2400">
                <a:solidFill>
                  <a:schemeClr val="dk1"/>
                </a:solidFill>
              </a:rPr>
              <a:t>Surveys </a:t>
            </a:r>
          </a:p>
          <a:p>
            <a:pPr marL="914400" lvl="1" indent="-381000" rtl="0">
              <a:spcBef>
                <a:spcPts val="0"/>
              </a:spcBef>
              <a:buClr>
                <a:schemeClr val="dk1"/>
              </a:buClr>
              <a:buSzPct val="100000"/>
              <a:buFont typeface="Arial"/>
              <a:buChar char="○"/>
            </a:pPr>
            <a:r>
              <a:rPr lang="en" sz="2400">
                <a:solidFill>
                  <a:schemeClr val="dk1"/>
                </a:solidFill>
              </a:rPr>
              <a:t>Google Forms, SurveyMonkey, LibGuides tools</a:t>
            </a:r>
          </a:p>
          <a:p>
            <a:pPr lvl="0" rtl="0">
              <a:spcBef>
                <a:spcPts val="0"/>
              </a:spcBef>
              <a:buNone/>
            </a:pPr>
            <a:endParaRPr sz="1000">
              <a:solidFill>
                <a:schemeClr val="dk1"/>
              </a:solidFill>
            </a:endParaRPr>
          </a:p>
          <a:p>
            <a:pPr marL="457200" lvl="0" indent="-381000" rtl="0">
              <a:spcBef>
                <a:spcPts val="0"/>
              </a:spcBef>
              <a:buClr>
                <a:schemeClr val="dk1"/>
              </a:buClr>
              <a:buSzPct val="100000"/>
              <a:buFont typeface="Arial"/>
              <a:buChar char="●"/>
            </a:pPr>
            <a:r>
              <a:rPr lang="en" sz="2400">
                <a:solidFill>
                  <a:schemeClr val="dk1"/>
                </a:solidFill>
              </a:rPr>
              <a:t>Platform </a:t>
            </a:r>
          </a:p>
          <a:p>
            <a:pPr marL="914400" lvl="1" indent="-381000" rtl="0">
              <a:spcBef>
                <a:spcPts val="0"/>
              </a:spcBef>
              <a:buClr>
                <a:schemeClr val="dk1"/>
              </a:buClr>
              <a:buSzPct val="100000"/>
              <a:buFont typeface="Arial"/>
              <a:buChar char="○"/>
            </a:pPr>
            <a:r>
              <a:rPr lang="en" sz="2400">
                <a:solidFill>
                  <a:schemeClr val="dk1"/>
                </a:solidFill>
              </a:rPr>
              <a:t>Library Guide, Course Management system, Wiki</a:t>
            </a:r>
          </a:p>
        </p:txBody>
      </p:sp>
    </p:spTree>
  </p:cSld>
  <p:clrMapOvr>
    <a:masterClrMapping/>
  </p:clrMapOvr>
  <p:transition xmlns:p14="http://schemas.microsoft.com/office/powerpoint/2010/mai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209800" y="274645"/>
            <a:ext cx="8229600" cy="731700"/>
          </a:xfrm>
          <a:prstGeom prst="rect">
            <a:avLst/>
          </a:prstGeom>
        </p:spPr>
        <p:txBody>
          <a:bodyPr lIns="91425" tIns="91425" rIns="91425" bIns="91425" anchor="ctr" anchorCtr="0">
            <a:noAutofit/>
          </a:bodyPr>
          <a:lstStyle/>
          <a:p>
            <a:pPr algn="ctr">
              <a:spcBef>
                <a:spcPts val="0"/>
              </a:spcBef>
              <a:buNone/>
            </a:pPr>
            <a:r>
              <a:rPr lang="en"/>
              <a:t>References</a:t>
            </a:r>
          </a:p>
        </p:txBody>
      </p:sp>
      <p:sp>
        <p:nvSpPr>
          <p:cNvPr id="115" name="Shape 115"/>
          <p:cNvSpPr txBox="1"/>
          <p:nvPr/>
        </p:nvSpPr>
        <p:spPr>
          <a:xfrm>
            <a:off x="354100" y="1174650"/>
            <a:ext cx="8348700" cy="5379600"/>
          </a:xfrm>
          <a:prstGeom prst="rect">
            <a:avLst/>
          </a:prstGeom>
          <a:noFill/>
          <a:ln>
            <a:noFill/>
          </a:ln>
        </p:spPr>
        <p:txBody>
          <a:bodyPr lIns="91425" tIns="91425" rIns="91425" bIns="91425" anchor="t" anchorCtr="0">
            <a:noAutofit/>
          </a:bodyPr>
          <a:lstStyle/>
          <a:p>
            <a:pPr lvl="0" rtl="0">
              <a:spcBef>
                <a:spcPts val="0"/>
              </a:spcBef>
              <a:buNone/>
            </a:pPr>
            <a:endParaRPr b="1"/>
          </a:p>
          <a:p>
            <a:pPr lvl="0" rtl="0">
              <a:spcBef>
                <a:spcPts val="0"/>
              </a:spcBef>
              <a:buNone/>
            </a:pPr>
            <a:r>
              <a:rPr lang="en"/>
              <a:t>Arizona State University. (2013). </a:t>
            </a:r>
            <a:r>
              <a:rPr lang="en" i="1"/>
              <a:t>ASU Quick Facts</a:t>
            </a:r>
            <a:r>
              <a:rPr lang="en"/>
              <a:t>. </a:t>
            </a:r>
            <a:r>
              <a:rPr lang="en" b="1" u="sng">
                <a:solidFill>
                  <a:schemeClr val="hlink"/>
                </a:solidFill>
                <a:hlinkClick r:id="rId3"/>
              </a:rPr>
              <a:t>http://uoia.asu.edu/sites/default/files/quickfacts/Quick_Facts_Fall_2013_02-14-14.pdf</a:t>
            </a:r>
            <a:r>
              <a:rPr lang="en" b="1"/>
              <a:t> </a:t>
            </a:r>
          </a:p>
          <a:p>
            <a:pPr lvl="0" rtl="0">
              <a:spcBef>
                <a:spcPts val="0"/>
              </a:spcBef>
              <a:buNone/>
            </a:pPr>
            <a:endParaRPr b="1"/>
          </a:p>
          <a:p>
            <a:pPr lvl="0" rtl="0">
              <a:spcBef>
                <a:spcPts val="0"/>
              </a:spcBef>
              <a:buNone/>
            </a:pPr>
            <a:r>
              <a:rPr lang="en"/>
              <a:t>Arnold-Garza, S. (2014). The flipped classroom: Assessing an innovative teaching model for effective and engaging library instruction. </a:t>
            </a:r>
            <a:r>
              <a:rPr lang="en" i="1"/>
              <a:t>C&amp;RL News</a:t>
            </a:r>
            <a:r>
              <a:rPr lang="en"/>
              <a:t>, Jan, 10-13.</a:t>
            </a:r>
          </a:p>
          <a:p>
            <a:pPr rtl="0">
              <a:spcBef>
                <a:spcPts val="0"/>
              </a:spcBef>
              <a:buNone/>
            </a:pPr>
            <a:endParaRPr/>
          </a:p>
          <a:p>
            <a:pPr rtl="0">
              <a:spcBef>
                <a:spcPts val="0"/>
              </a:spcBef>
              <a:buNone/>
            </a:pPr>
            <a:r>
              <a:rPr lang="en">
                <a:solidFill>
                  <a:srgbClr val="222222"/>
                </a:solidFill>
              </a:rPr>
              <a:t>Bergmann, J. &amp; Sams, A. (2012). </a:t>
            </a:r>
            <a:r>
              <a:rPr lang="en" i="1">
                <a:solidFill>
                  <a:srgbClr val="222222"/>
                </a:solidFill>
              </a:rPr>
              <a:t>Flip your classroom: Reach every student in every class every day</a:t>
            </a:r>
            <a:r>
              <a:rPr lang="en">
                <a:solidFill>
                  <a:srgbClr val="222222"/>
                </a:solidFill>
              </a:rPr>
              <a:t>. Alexandria, VA: International Society for Technology in Education (ISTE).</a:t>
            </a:r>
            <a:r>
              <a:rPr lang="en">
                <a:solidFill>
                  <a:schemeClr val="dk1"/>
                </a:solidFill>
              </a:rPr>
              <a:t> </a:t>
            </a:r>
          </a:p>
          <a:p>
            <a:pPr lvl="0" rtl="0">
              <a:spcBef>
                <a:spcPts val="0"/>
              </a:spcBef>
              <a:buNone/>
            </a:pPr>
            <a:endParaRPr/>
          </a:p>
          <a:p>
            <a:pPr rtl="0">
              <a:spcBef>
                <a:spcPts val="0"/>
              </a:spcBef>
              <a:buNone/>
            </a:pPr>
            <a:r>
              <a:rPr lang="en"/>
              <a:t>Datig, I. and Ruswick, C. (2013). Four quick flips: Activities for the information literacy classroom. </a:t>
            </a:r>
            <a:r>
              <a:rPr lang="en" i="1"/>
              <a:t>C&amp;RL News</a:t>
            </a:r>
            <a:r>
              <a:rPr lang="en"/>
              <a:t>, May, 249-251,257.</a:t>
            </a:r>
          </a:p>
          <a:p>
            <a:pPr lvl="0" rtl="0">
              <a:spcBef>
                <a:spcPts val="0"/>
              </a:spcBef>
              <a:buNone/>
            </a:pPr>
            <a:endParaRPr/>
          </a:p>
          <a:p>
            <a:pPr lvl="0" rtl="0">
              <a:spcBef>
                <a:spcPts val="0"/>
              </a:spcBef>
              <a:buNone/>
            </a:pPr>
            <a:r>
              <a:rPr lang="en">
                <a:solidFill>
                  <a:schemeClr val="dk1"/>
                </a:solidFill>
              </a:rPr>
              <a:t>Head, A. (2013a). </a:t>
            </a:r>
            <a:r>
              <a:rPr lang="en" i="1">
                <a:solidFill>
                  <a:schemeClr val="dk1"/>
                </a:solidFill>
              </a:rPr>
              <a:t>Learning the ropes: How freshmen conduct course research once they enter college</a:t>
            </a:r>
            <a:r>
              <a:rPr lang="en">
                <a:solidFill>
                  <a:schemeClr val="dk1"/>
                </a:solidFill>
              </a:rPr>
              <a:t> [report]. Project Information Literacy. Retrieved from</a:t>
            </a:r>
            <a:r>
              <a:rPr lang="en">
                <a:solidFill>
                  <a:schemeClr val="dk1"/>
                </a:solidFill>
                <a:hlinkClick r:id="rId4"/>
              </a:rPr>
              <a:t> </a:t>
            </a:r>
            <a:r>
              <a:rPr lang="en" u="sng">
                <a:solidFill>
                  <a:schemeClr val="hlink"/>
                </a:solidFill>
                <a:hlinkClick r:id="rId4"/>
              </a:rPr>
              <a:t>http://projectinfolit.org/images/pdfs/pil_2013_freshmenstudy_fullreport.pdf</a:t>
            </a:r>
          </a:p>
          <a:p>
            <a:pPr lvl="0" rtl="0">
              <a:spcBef>
                <a:spcPts val="0"/>
              </a:spcBef>
              <a:buNone/>
            </a:pPr>
            <a:endParaRPr/>
          </a:p>
          <a:p>
            <a:pPr lvl="0" rtl="0">
              <a:spcBef>
                <a:spcPts val="0"/>
              </a:spcBef>
              <a:buNone/>
            </a:pPr>
            <a:r>
              <a:rPr lang="en">
                <a:solidFill>
                  <a:srgbClr val="222222"/>
                </a:solidFill>
              </a:rPr>
              <a:t>McLaughlin, J. E., Roth, M. T., Glatt, D. M., Gharkholonarehe, N., Davidson, C. A., Griffin, L. M., ... &amp; Mumper, R. J. (2014). The flipped classroom: a course redesign to foster learning and engagement in a health professions school. </a:t>
            </a:r>
            <a:r>
              <a:rPr lang="en" i="1">
                <a:solidFill>
                  <a:srgbClr val="222222"/>
                </a:solidFill>
              </a:rPr>
              <a:t>Academic Medicine</a:t>
            </a:r>
            <a:r>
              <a:rPr lang="en">
                <a:solidFill>
                  <a:srgbClr val="222222"/>
                </a:solidFill>
              </a:rPr>
              <a:t>, 89(2), 236-243. </a:t>
            </a:r>
            <a:r>
              <a:rPr lang="en">
                <a:solidFill>
                  <a:schemeClr val="dk1"/>
                </a:solidFill>
              </a:rPr>
              <a:t>10.1097/ACM.0000000000000086.</a:t>
            </a:r>
          </a:p>
          <a:p>
            <a:pPr lvl="0" rtl="0">
              <a:spcBef>
                <a:spcPts val="0"/>
              </a:spcBef>
              <a:buNone/>
            </a:pPr>
            <a:endParaRPr/>
          </a:p>
          <a:p>
            <a:pPr lvl="0" rtl="0">
              <a:spcBef>
                <a:spcPts val="0"/>
              </a:spcBef>
              <a:buClr>
                <a:schemeClr val="dk1"/>
              </a:buClr>
              <a:buSzPct val="78571"/>
              <a:buFont typeface="Arial"/>
              <a:buNone/>
            </a:pPr>
            <a:r>
              <a:rPr lang="en"/>
              <a:t>Pannabecker, V., Barroso, C., &amp; Lehmann, J. (in press.) The flipped classroom: Student-driven library research sessions for nutrition education. </a:t>
            </a:r>
            <a:r>
              <a:rPr lang="en" i="1"/>
              <a:t>Internet Reference Services Quarterly</a:t>
            </a:r>
            <a:r>
              <a:rPr lang="en"/>
              <a:t>.</a:t>
            </a:r>
          </a:p>
          <a:p>
            <a:pPr>
              <a:spcBef>
                <a:spcPts val="0"/>
              </a:spcBef>
              <a:buNone/>
            </a:pPr>
            <a:endParaRPr b="1"/>
          </a:p>
        </p:txBody>
      </p:sp>
    </p:spTree>
  </p:cSld>
  <p:clrMapOvr>
    <a:masterClrMapping/>
  </p:clrMapOvr>
  <p:transition xmlns:p14="http://schemas.microsoft.com/office/powerpoint/2010/mai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457200" y="274647"/>
            <a:ext cx="8229600" cy="862200"/>
          </a:xfrm>
          <a:prstGeom prst="rect">
            <a:avLst/>
          </a:prstGeom>
        </p:spPr>
        <p:txBody>
          <a:bodyPr lIns="91425" tIns="91425" rIns="91425" bIns="91425" anchor="ctr" anchorCtr="0">
            <a:noAutofit/>
          </a:bodyPr>
          <a:lstStyle/>
          <a:p>
            <a:pPr algn="ctr">
              <a:spcBef>
                <a:spcPts val="0"/>
              </a:spcBef>
              <a:buNone/>
            </a:pPr>
            <a:r>
              <a:rPr lang="en"/>
              <a:t>Images</a:t>
            </a:r>
          </a:p>
        </p:txBody>
      </p:sp>
      <p:sp>
        <p:nvSpPr>
          <p:cNvPr id="121" name="Shape 121"/>
          <p:cNvSpPr txBox="1"/>
          <p:nvPr/>
        </p:nvSpPr>
        <p:spPr>
          <a:xfrm>
            <a:off x="339675" y="1265250"/>
            <a:ext cx="8475299" cy="4828799"/>
          </a:xfrm>
          <a:prstGeom prst="rect">
            <a:avLst/>
          </a:prstGeom>
          <a:noFill/>
          <a:ln>
            <a:noFill/>
          </a:ln>
        </p:spPr>
        <p:txBody>
          <a:bodyPr lIns="91425" tIns="91425" rIns="91425" bIns="91425" anchor="t" anchorCtr="0">
            <a:noAutofit/>
          </a:bodyPr>
          <a:lstStyle/>
          <a:p>
            <a:pPr lvl="0" rtl="0">
              <a:spcBef>
                <a:spcPts val="0"/>
              </a:spcBef>
              <a:buNone/>
            </a:pPr>
            <a:r>
              <a:rPr lang="en" sz="1600"/>
              <a:t>Jump ropes: </a:t>
            </a:r>
            <a:r>
              <a:rPr lang="en" sz="1600" u="sng">
                <a:solidFill>
                  <a:schemeClr val="hlink"/>
                </a:solidFill>
                <a:hlinkClick r:id="rId3"/>
              </a:rPr>
              <a:t>http://www.flickr.com/photos/rmgimages/4882443974/in/photostream/</a:t>
            </a:r>
            <a:r>
              <a:rPr lang="en" sz="1600">
                <a:solidFill>
                  <a:srgbClr val="444444"/>
                </a:solidFill>
              </a:rPr>
              <a:t> </a:t>
            </a:r>
          </a:p>
          <a:p>
            <a:pPr lvl="0" rtl="0">
              <a:spcBef>
                <a:spcPts val="0"/>
              </a:spcBef>
              <a:buNone/>
            </a:pPr>
            <a:endParaRPr/>
          </a:p>
          <a:p>
            <a:pPr lvl="0" rtl="0">
              <a:spcBef>
                <a:spcPts val="0"/>
              </a:spcBef>
              <a:buNone/>
            </a:pPr>
            <a:r>
              <a:rPr lang="en" sz="1600"/>
              <a:t>Stethoscope on computer: </a:t>
            </a:r>
            <a:r>
              <a:rPr lang="en" sz="1600" u="sng">
                <a:solidFill>
                  <a:schemeClr val="hlink"/>
                </a:solidFill>
                <a:hlinkClick r:id="rId4"/>
              </a:rPr>
              <a:t>http://www.flickr.com/photos/67272961@N03/6123892769/in/photostream/</a:t>
            </a:r>
            <a:r>
              <a:rPr lang="en" sz="1600">
                <a:solidFill>
                  <a:srgbClr val="444444"/>
                </a:solidFill>
              </a:rPr>
              <a:t> </a:t>
            </a:r>
          </a:p>
          <a:p>
            <a:pPr lvl="0" rtl="0">
              <a:spcBef>
                <a:spcPts val="0"/>
              </a:spcBef>
              <a:buNone/>
            </a:pPr>
            <a:endParaRPr/>
          </a:p>
          <a:p>
            <a:pPr lvl="0" rtl="0">
              <a:spcBef>
                <a:spcPts val="0"/>
              </a:spcBef>
              <a:buNone/>
            </a:pPr>
            <a:r>
              <a:rPr lang="en" sz="1600"/>
              <a:t>Apple with tape measure: </a:t>
            </a:r>
            <a:r>
              <a:rPr lang="en" sz="1600" u="sng">
                <a:solidFill>
                  <a:schemeClr val="hlink"/>
                </a:solidFill>
                <a:hlinkClick r:id="rId5"/>
              </a:rPr>
              <a:t>http://www.flickr.com/photos/rmgimages/4881836711/</a:t>
            </a:r>
            <a:r>
              <a:rPr lang="en" sz="1600">
                <a:solidFill>
                  <a:srgbClr val="444444"/>
                </a:solidFill>
              </a:rPr>
              <a:t> </a:t>
            </a:r>
          </a:p>
          <a:p>
            <a:pPr lvl="0" rtl="0">
              <a:spcBef>
                <a:spcPts val="0"/>
              </a:spcBef>
              <a:buNone/>
            </a:pPr>
            <a:endParaRPr/>
          </a:p>
          <a:p>
            <a:pPr lvl="0" rtl="0">
              <a:spcBef>
                <a:spcPts val="0"/>
              </a:spcBef>
              <a:buNone/>
            </a:pPr>
            <a:r>
              <a:rPr lang="en" sz="1600"/>
              <a:t>ASU Downtown: </a:t>
            </a:r>
            <a:r>
              <a:rPr lang="en" sz="1600" u="sng">
                <a:solidFill>
                  <a:schemeClr val="hlink"/>
                </a:solidFill>
                <a:hlinkClick r:id="rId6"/>
              </a:rPr>
              <a:t>http://en.wikipedia.org/wiki/File:ASU_Downtown_-_SoJ_SWC_-_2008-12-29.jpg</a:t>
            </a:r>
            <a:r>
              <a:rPr lang="en" sz="1600"/>
              <a:t> </a:t>
            </a:r>
          </a:p>
          <a:p>
            <a:pPr lvl="0" rtl="0">
              <a:spcBef>
                <a:spcPts val="0"/>
              </a:spcBef>
              <a:buNone/>
            </a:pPr>
            <a:endParaRPr/>
          </a:p>
          <a:p>
            <a:pPr lvl="0" rtl="0">
              <a:spcBef>
                <a:spcPts val="0"/>
              </a:spcBef>
              <a:buNone/>
            </a:pPr>
            <a:r>
              <a:rPr lang="en" sz="1600"/>
              <a:t>Sand Dune flip: </a:t>
            </a:r>
            <a:r>
              <a:rPr lang="en" sz="1600" u="sng">
                <a:solidFill>
                  <a:schemeClr val="hlink"/>
                </a:solidFill>
                <a:hlinkClick r:id="rId7"/>
              </a:rPr>
              <a:t>https://flic.kr/p/7VnbQz</a:t>
            </a:r>
            <a:r>
              <a:rPr lang="en" sz="1600">
                <a:solidFill>
                  <a:srgbClr val="444444"/>
                </a:solidFill>
              </a:rPr>
              <a:t>  </a:t>
            </a:r>
          </a:p>
          <a:p>
            <a:pPr lvl="0" rtl="0">
              <a:spcBef>
                <a:spcPts val="0"/>
              </a:spcBef>
              <a:buNone/>
            </a:pPr>
            <a:endParaRPr/>
          </a:p>
          <a:p>
            <a:pPr lvl="0" rtl="0">
              <a:spcBef>
                <a:spcPts val="0"/>
              </a:spcBef>
              <a:buNone/>
            </a:pPr>
            <a:r>
              <a:rPr lang="en" sz="1600"/>
              <a:t>Student: </a:t>
            </a:r>
            <a:r>
              <a:rPr lang="en" sz="1600" u="sng">
                <a:solidFill>
                  <a:schemeClr val="hlink"/>
                </a:solidFill>
                <a:hlinkClick r:id="rId8"/>
              </a:rPr>
              <a:t>https://www.flickr.com/photos/83633410@N07/7658219802/</a:t>
            </a:r>
            <a:r>
              <a:rPr lang="en" sz="1600"/>
              <a:t> </a:t>
            </a:r>
          </a:p>
          <a:p>
            <a:pPr lvl="0" rtl="0">
              <a:spcBef>
                <a:spcPts val="0"/>
              </a:spcBef>
              <a:buNone/>
            </a:pPr>
            <a:endParaRPr/>
          </a:p>
          <a:p>
            <a:pPr lvl="0" rtl="0">
              <a:spcBef>
                <a:spcPts val="0"/>
              </a:spcBef>
              <a:buNone/>
            </a:pPr>
            <a:r>
              <a:rPr lang="en" sz="1600"/>
              <a:t>Beach-future: </a:t>
            </a:r>
            <a:r>
              <a:rPr lang="en" sz="1600" u="sng">
                <a:solidFill>
                  <a:schemeClr val="hlink"/>
                </a:solidFill>
                <a:hlinkClick r:id="rId9"/>
              </a:rPr>
              <a:t>https://flic.kr/p/vRWE3</a:t>
            </a:r>
            <a:r>
              <a:rPr lang="en" sz="1600"/>
              <a:t> </a:t>
            </a:r>
          </a:p>
          <a:p>
            <a:pPr lvl="0" rtl="0">
              <a:spcBef>
                <a:spcPts val="0"/>
              </a:spcBef>
              <a:buNone/>
            </a:pPr>
            <a:endParaRPr/>
          </a:p>
          <a:p>
            <a:pPr lvl="0" rtl="0">
              <a:spcBef>
                <a:spcPts val="0"/>
              </a:spcBef>
              <a:buNone/>
            </a:pPr>
            <a:r>
              <a:rPr lang="en" sz="1600"/>
              <a:t>Bicycle courier: </a:t>
            </a:r>
            <a:r>
              <a:rPr lang="en" sz="1600" u="sng">
                <a:solidFill>
                  <a:schemeClr val="hlink"/>
                </a:solidFill>
                <a:hlinkClick r:id="rId10"/>
              </a:rPr>
              <a:t>http://commons.wikimedia.org/wiki/File%3ABicycle_courier_552.JPG</a:t>
            </a:r>
            <a:r>
              <a:rPr lang="en" sz="1600"/>
              <a:t> </a:t>
            </a:r>
          </a:p>
          <a:p>
            <a:pPr lvl="0" rtl="0">
              <a:spcBef>
                <a:spcPts val="0"/>
              </a:spcBef>
              <a:buNone/>
            </a:pPr>
            <a:endParaRPr/>
          </a:p>
          <a:p>
            <a:pPr>
              <a:spcBef>
                <a:spcPts val="0"/>
              </a:spcBef>
              <a:buNone/>
            </a:pPr>
            <a:r>
              <a:rPr lang="en" sz="1600"/>
              <a:t>Questions: </a:t>
            </a:r>
            <a:r>
              <a:rPr lang="en" sz="1600" u="sng">
                <a:solidFill>
                  <a:schemeClr val="hlink"/>
                </a:solidFill>
                <a:hlinkClick r:id="rId11"/>
              </a:rPr>
              <a:t>https://flic.kr/p/ediLaQ</a:t>
            </a:r>
            <a:r>
              <a:rPr lang="en" sz="1600"/>
              <a:t> </a:t>
            </a:r>
          </a:p>
        </p:txBody>
      </p:sp>
    </p:spTree>
  </p:cSld>
  <p:clrMapOvr>
    <a:masterClrMapping/>
  </p:clrMapOvr>
  <p:transition xmlns:p14="http://schemas.microsoft.com/office/powerpoint/2010/mai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pic>
        <p:nvPicPr>
          <p:cNvPr id="126" name="Shape 126"/>
          <p:cNvPicPr preferRelativeResize="0"/>
          <p:nvPr/>
        </p:nvPicPr>
        <p:blipFill rotWithShape="1">
          <a:blip r:embed="rId3">
            <a:alphaModFix/>
          </a:blip>
          <a:srcRect t="2662" b="2595"/>
          <a:stretch/>
        </p:blipFill>
        <p:spPr>
          <a:xfrm>
            <a:off x="0" y="0"/>
            <a:ext cx="9144000" cy="5969000"/>
          </a:xfrm>
          <a:prstGeom prst="rect">
            <a:avLst/>
          </a:prstGeom>
          <a:noFill/>
          <a:ln>
            <a:noFill/>
          </a:ln>
        </p:spPr>
      </p:pic>
      <p:sp>
        <p:nvSpPr>
          <p:cNvPr id="127" name="Shape 127"/>
          <p:cNvSpPr txBox="1"/>
          <p:nvPr/>
        </p:nvSpPr>
        <p:spPr>
          <a:xfrm>
            <a:off x="4640325" y="5255325"/>
            <a:ext cx="4398299" cy="633599"/>
          </a:xfrm>
          <a:prstGeom prst="rect">
            <a:avLst/>
          </a:prstGeom>
          <a:solidFill>
            <a:srgbClr val="5F5F5F">
              <a:alpha val="65380"/>
            </a:srgbClr>
          </a:solidFill>
          <a:ln>
            <a:noFill/>
          </a:ln>
        </p:spPr>
        <p:txBody>
          <a:bodyPr lIns="91425" tIns="91425" rIns="91425" bIns="91425" anchor="t" anchorCtr="0">
            <a:noAutofit/>
          </a:bodyPr>
          <a:lstStyle/>
          <a:p>
            <a:pPr algn="ctr">
              <a:spcBef>
                <a:spcPts val="0"/>
              </a:spcBef>
              <a:buNone/>
            </a:pPr>
            <a:r>
              <a:rPr lang="en" sz="2300"/>
              <a:t>GinnyP@vt.edu</a:t>
            </a:r>
          </a:p>
        </p:txBody>
      </p:sp>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1"/>
        <p:cNvGrpSpPr/>
        <p:nvPr/>
      </p:nvGrpSpPr>
      <p:grpSpPr>
        <a:xfrm>
          <a:off x="0" y="0"/>
          <a:ext cx="0" cy="0"/>
          <a:chOff x="0" y="0"/>
          <a:chExt cx="0" cy="0"/>
        </a:xfrm>
      </p:grpSpPr>
      <p:sp>
        <p:nvSpPr>
          <p:cNvPr id="32" name="Shape 32"/>
          <p:cNvSpPr txBox="1"/>
          <p:nvPr/>
        </p:nvSpPr>
        <p:spPr>
          <a:xfrm>
            <a:off x="667950" y="1107900"/>
            <a:ext cx="7808099" cy="4642199"/>
          </a:xfrm>
          <a:prstGeom prst="rect">
            <a:avLst/>
          </a:prstGeom>
          <a:noFill/>
          <a:ln>
            <a:noFill/>
          </a:ln>
        </p:spPr>
        <p:txBody>
          <a:bodyPr lIns="91425" tIns="91425" rIns="91425" bIns="91425" anchor="t" anchorCtr="0">
            <a:noAutofit/>
          </a:bodyPr>
          <a:lstStyle/>
          <a:p>
            <a:pPr algn="ctr" rtl="0">
              <a:spcBef>
                <a:spcPts val="0"/>
              </a:spcBef>
              <a:buNone/>
            </a:pPr>
            <a:endParaRPr sz="3000"/>
          </a:p>
          <a:p>
            <a:pPr lvl="0" algn="ctr" rtl="0">
              <a:spcBef>
                <a:spcPts val="0"/>
              </a:spcBef>
              <a:buNone/>
            </a:pPr>
            <a:endParaRPr sz="3000"/>
          </a:p>
          <a:p>
            <a:pPr lvl="0" algn="ctr" rtl="0">
              <a:spcBef>
                <a:spcPts val="0"/>
              </a:spcBef>
              <a:buNone/>
            </a:pPr>
            <a:r>
              <a:rPr lang="en" sz="3000"/>
              <a:t>Do you struggle to balance enough hands-on time with enough teaching time?</a:t>
            </a:r>
          </a:p>
          <a:p>
            <a:pPr lvl="0" algn="ctr" rtl="0">
              <a:spcBef>
                <a:spcPts val="0"/>
              </a:spcBef>
              <a:buNone/>
            </a:pPr>
            <a:endParaRPr sz="3000"/>
          </a:p>
          <a:p>
            <a:pPr algn="ctr">
              <a:spcBef>
                <a:spcPts val="0"/>
              </a:spcBef>
              <a:buNone/>
            </a:pPr>
            <a:r>
              <a:rPr lang="en" sz="3000">
                <a:solidFill>
                  <a:schemeClr val="dk1"/>
                </a:solidFill>
              </a:rPr>
              <a:t>Do you ever wish you could skip the demonstration and go straight to hands-on?</a:t>
            </a:r>
          </a:p>
        </p:txBody>
      </p:sp>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6"/>
        <p:cNvGrpSpPr/>
        <p:nvPr/>
      </p:nvGrpSpPr>
      <p:grpSpPr>
        <a:xfrm>
          <a:off x="0" y="0"/>
          <a:ext cx="0" cy="0"/>
          <a:chOff x="0" y="0"/>
          <a:chExt cx="0" cy="0"/>
        </a:xfrm>
      </p:grpSpPr>
      <p:sp>
        <p:nvSpPr>
          <p:cNvPr id="37" name="Shape 37"/>
          <p:cNvSpPr txBox="1"/>
          <p:nvPr/>
        </p:nvSpPr>
        <p:spPr>
          <a:xfrm>
            <a:off x="5148575" y="305250"/>
            <a:ext cx="3657600" cy="1073699"/>
          </a:xfrm>
          <a:prstGeom prst="rect">
            <a:avLst/>
          </a:prstGeom>
          <a:noFill/>
          <a:ln>
            <a:noFill/>
          </a:ln>
        </p:spPr>
        <p:txBody>
          <a:bodyPr lIns="91425" tIns="91425" rIns="91425" bIns="91425" anchor="t" anchorCtr="0">
            <a:noAutofit/>
          </a:bodyPr>
          <a:lstStyle/>
          <a:p>
            <a:pPr lvl="0" rtl="0">
              <a:spcBef>
                <a:spcPts val="0"/>
              </a:spcBef>
              <a:buNone/>
            </a:pPr>
            <a:r>
              <a:rPr lang="en" sz="3600" b="1">
                <a:solidFill>
                  <a:srgbClr val="FFFFFF"/>
                </a:solidFill>
              </a:rPr>
              <a:t>We flipped it!</a:t>
            </a:r>
          </a:p>
        </p:txBody>
      </p:sp>
      <p:pic>
        <p:nvPicPr>
          <p:cNvPr id="38" name="Shape 38"/>
          <p:cNvPicPr preferRelativeResize="0"/>
          <p:nvPr/>
        </p:nvPicPr>
        <p:blipFill>
          <a:blip r:embed="rId3">
            <a:alphaModFix/>
          </a:blip>
          <a:stretch>
            <a:fillRect/>
          </a:stretch>
        </p:blipFill>
        <p:spPr>
          <a:xfrm>
            <a:off x="0" y="0"/>
            <a:ext cx="9144000" cy="6858000"/>
          </a:xfrm>
          <a:prstGeom prst="rect">
            <a:avLst/>
          </a:prstGeom>
          <a:noFill/>
          <a:ln>
            <a:noFill/>
          </a:ln>
        </p:spPr>
      </p:pic>
      <p:sp>
        <p:nvSpPr>
          <p:cNvPr id="39" name="Shape 39"/>
          <p:cNvSpPr txBox="1"/>
          <p:nvPr/>
        </p:nvSpPr>
        <p:spPr>
          <a:xfrm>
            <a:off x="3587125" y="1035425"/>
            <a:ext cx="3657600" cy="1073699"/>
          </a:xfrm>
          <a:prstGeom prst="rect">
            <a:avLst/>
          </a:prstGeom>
          <a:noFill/>
          <a:ln>
            <a:noFill/>
          </a:ln>
        </p:spPr>
        <p:txBody>
          <a:bodyPr lIns="91425" tIns="91425" rIns="91425" bIns="91425" anchor="t" anchorCtr="0">
            <a:noAutofit/>
          </a:bodyPr>
          <a:lstStyle/>
          <a:p>
            <a:pPr lvl="0" rtl="0">
              <a:spcBef>
                <a:spcPts val="0"/>
              </a:spcBef>
              <a:buNone/>
            </a:pPr>
            <a:r>
              <a:rPr lang="en" sz="4000" b="1">
                <a:solidFill>
                  <a:srgbClr val="FFFFFF"/>
                </a:solidFill>
              </a:rPr>
              <a:t>We flipped it!</a:t>
            </a:r>
          </a:p>
        </p:txBody>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457200" y="274637"/>
            <a:ext cx="8229600" cy="1143000"/>
          </a:xfrm>
          <a:prstGeom prst="rect">
            <a:avLst/>
          </a:prstGeom>
        </p:spPr>
        <p:txBody>
          <a:bodyPr lIns="91425" tIns="91425" rIns="91425" bIns="91425" anchor="ctr" anchorCtr="0">
            <a:noAutofit/>
          </a:bodyPr>
          <a:lstStyle/>
          <a:p>
            <a:pPr algn="ctr">
              <a:spcBef>
                <a:spcPts val="0"/>
              </a:spcBef>
              <a:buNone/>
            </a:pPr>
            <a:r>
              <a:rPr lang="en"/>
              <a:t>Librarian / Faculty Collaboration</a:t>
            </a:r>
          </a:p>
        </p:txBody>
      </p:sp>
      <p:pic>
        <p:nvPicPr>
          <p:cNvPr id="45" name="Shape 45"/>
          <p:cNvPicPr preferRelativeResize="0"/>
          <p:nvPr/>
        </p:nvPicPr>
        <p:blipFill>
          <a:blip r:embed="rId3">
            <a:alphaModFix/>
          </a:blip>
          <a:stretch>
            <a:fillRect/>
          </a:stretch>
        </p:blipFill>
        <p:spPr>
          <a:xfrm>
            <a:off x="1438750" y="1976925"/>
            <a:ext cx="1004575" cy="1299350"/>
          </a:xfrm>
          <a:prstGeom prst="rect">
            <a:avLst/>
          </a:prstGeom>
          <a:noFill/>
          <a:ln>
            <a:noFill/>
          </a:ln>
        </p:spPr>
      </p:pic>
      <p:pic>
        <p:nvPicPr>
          <p:cNvPr id="46" name="Shape 46"/>
          <p:cNvPicPr preferRelativeResize="0"/>
          <p:nvPr/>
        </p:nvPicPr>
        <p:blipFill>
          <a:blip r:embed="rId4">
            <a:alphaModFix/>
          </a:blip>
          <a:stretch>
            <a:fillRect/>
          </a:stretch>
        </p:blipFill>
        <p:spPr>
          <a:xfrm>
            <a:off x="4000500" y="2055100"/>
            <a:ext cx="1143000" cy="1143000"/>
          </a:xfrm>
          <a:prstGeom prst="rect">
            <a:avLst/>
          </a:prstGeom>
          <a:noFill/>
          <a:ln>
            <a:noFill/>
          </a:ln>
        </p:spPr>
      </p:pic>
      <p:pic>
        <p:nvPicPr>
          <p:cNvPr id="47" name="Shape 47"/>
          <p:cNvPicPr preferRelativeResize="0"/>
          <p:nvPr/>
        </p:nvPicPr>
        <p:blipFill>
          <a:blip r:embed="rId5">
            <a:alphaModFix/>
          </a:blip>
          <a:stretch>
            <a:fillRect/>
          </a:stretch>
        </p:blipFill>
        <p:spPr>
          <a:xfrm>
            <a:off x="6540325" y="2055099"/>
            <a:ext cx="1143000" cy="1143000"/>
          </a:xfrm>
          <a:prstGeom prst="rect">
            <a:avLst/>
          </a:prstGeom>
          <a:noFill/>
          <a:ln>
            <a:noFill/>
          </a:ln>
        </p:spPr>
      </p:pic>
      <p:sp>
        <p:nvSpPr>
          <p:cNvPr id="48" name="Shape 48"/>
          <p:cNvSpPr txBox="1"/>
          <p:nvPr/>
        </p:nvSpPr>
        <p:spPr>
          <a:xfrm>
            <a:off x="552175" y="3703975"/>
            <a:ext cx="2777699" cy="679500"/>
          </a:xfrm>
          <a:prstGeom prst="rect">
            <a:avLst/>
          </a:prstGeom>
          <a:noFill/>
          <a:ln>
            <a:noFill/>
          </a:ln>
        </p:spPr>
        <p:txBody>
          <a:bodyPr lIns="91425" tIns="91425" rIns="91425" bIns="91425" anchor="t" anchorCtr="0">
            <a:noAutofit/>
          </a:bodyPr>
          <a:lstStyle/>
          <a:p>
            <a:pPr lvl="0" algn="ctr" rtl="0">
              <a:spcBef>
                <a:spcPts val="0"/>
              </a:spcBef>
              <a:buNone/>
            </a:pPr>
            <a:r>
              <a:rPr lang="en" sz="1600" b="1"/>
              <a:t>Virginia Pannabecker</a:t>
            </a:r>
          </a:p>
          <a:p>
            <a:pPr algn="ctr">
              <a:spcBef>
                <a:spcPts val="0"/>
              </a:spcBef>
              <a:buNone/>
            </a:pPr>
            <a:r>
              <a:rPr lang="en" sz="1600" b="1"/>
              <a:t>Health Sciences Librarian</a:t>
            </a:r>
          </a:p>
        </p:txBody>
      </p:sp>
      <p:sp>
        <p:nvSpPr>
          <p:cNvPr id="49" name="Shape 49"/>
          <p:cNvSpPr txBox="1"/>
          <p:nvPr/>
        </p:nvSpPr>
        <p:spPr>
          <a:xfrm>
            <a:off x="3108150" y="3703975"/>
            <a:ext cx="2927699" cy="679500"/>
          </a:xfrm>
          <a:prstGeom prst="rect">
            <a:avLst/>
          </a:prstGeom>
          <a:noFill/>
          <a:ln>
            <a:noFill/>
          </a:ln>
        </p:spPr>
        <p:txBody>
          <a:bodyPr lIns="91425" tIns="91425" rIns="91425" bIns="91425" anchor="t" anchorCtr="0">
            <a:noAutofit/>
          </a:bodyPr>
          <a:lstStyle/>
          <a:p>
            <a:pPr lvl="0" algn="ctr" rtl="0">
              <a:spcBef>
                <a:spcPts val="0"/>
              </a:spcBef>
              <a:buNone/>
            </a:pPr>
            <a:r>
              <a:rPr lang="en" sz="1600" b="1"/>
              <a:t>Cristina Barroso</a:t>
            </a:r>
          </a:p>
          <a:p>
            <a:pPr algn="ctr">
              <a:spcBef>
                <a:spcPts val="0"/>
              </a:spcBef>
              <a:buNone/>
            </a:pPr>
            <a:r>
              <a:rPr lang="en" sz="1600" b="1"/>
              <a:t>Asst Professor, Nutrition</a:t>
            </a:r>
          </a:p>
        </p:txBody>
      </p:sp>
      <p:sp>
        <p:nvSpPr>
          <p:cNvPr id="50" name="Shape 50"/>
          <p:cNvSpPr txBox="1"/>
          <p:nvPr/>
        </p:nvSpPr>
        <p:spPr>
          <a:xfrm>
            <a:off x="6003925" y="3703975"/>
            <a:ext cx="2215800" cy="679500"/>
          </a:xfrm>
          <a:prstGeom prst="rect">
            <a:avLst/>
          </a:prstGeom>
          <a:noFill/>
          <a:ln>
            <a:noFill/>
          </a:ln>
        </p:spPr>
        <p:txBody>
          <a:bodyPr lIns="91425" tIns="91425" rIns="91425" bIns="91425" anchor="t" anchorCtr="0">
            <a:noAutofit/>
          </a:bodyPr>
          <a:lstStyle/>
          <a:p>
            <a:pPr lvl="0" algn="ctr" rtl="0">
              <a:spcBef>
                <a:spcPts val="0"/>
              </a:spcBef>
              <a:buNone/>
            </a:pPr>
            <a:r>
              <a:rPr lang="en" sz="1600" b="1"/>
              <a:t>Jessica Lehmann</a:t>
            </a:r>
          </a:p>
          <a:p>
            <a:pPr algn="ctr">
              <a:spcBef>
                <a:spcPts val="0"/>
              </a:spcBef>
              <a:buNone/>
            </a:pPr>
            <a:r>
              <a:rPr lang="en" sz="1600" b="1"/>
              <a:t>Instructor, Nutrition</a:t>
            </a:r>
          </a:p>
        </p:txBody>
      </p:sp>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129495"/>
            <a:ext cx="8229600" cy="723299"/>
          </a:xfrm>
          <a:prstGeom prst="rect">
            <a:avLst/>
          </a:prstGeom>
        </p:spPr>
        <p:txBody>
          <a:bodyPr lIns="91425" tIns="91425" rIns="91425" bIns="91425" anchor="t" anchorCtr="0">
            <a:noAutofit/>
          </a:bodyPr>
          <a:lstStyle/>
          <a:p>
            <a:pPr lvl="0" rtl="0">
              <a:spcBef>
                <a:spcPts val="0"/>
              </a:spcBef>
              <a:buNone/>
            </a:pPr>
            <a:r>
              <a:rPr lang="en"/>
              <a:t>Overall approach</a:t>
            </a:r>
          </a:p>
        </p:txBody>
      </p:sp>
      <p:sp>
        <p:nvSpPr>
          <p:cNvPr id="56" name="Shape 56"/>
          <p:cNvSpPr txBox="1"/>
          <p:nvPr/>
        </p:nvSpPr>
        <p:spPr>
          <a:xfrm>
            <a:off x="127000" y="1215575"/>
            <a:ext cx="4499399" cy="4699200"/>
          </a:xfrm>
          <a:prstGeom prst="rect">
            <a:avLst/>
          </a:prstGeom>
          <a:noFill/>
          <a:ln>
            <a:noFill/>
          </a:ln>
        </p:spPr>
        <p:txBody>
          <a:bodyPr lIns="91425" tIns="91425" rIns="91425" bIns="91425" anchor="t" anchorCtr="0">
            <a:noAutofit/>
          </a:bodyPr>
          <a:lstStyle/>
          <a:p>
            <a:pPr lvl="0" rtl="0">
              <a:spcBef>
                <a:spcPts val="0"/>
              </a:spcBef>
              <a:buNone/>
            </a:pPr>
            <a:r>
              <a:rPr lang="en" sz="2500" b="1"/>
              <a:t>Faculty involvement</a:t>
            </a:r>
          </a:p>
          <a:p>
            <a:pPr marL="914400" lvl="1" indent="-387350" rtl="0">
              <a:spcBef>
                <a:spcPts val="0"/>
              </a:spcBef>
              <a:buClr>
                <a:srgbClr val="000000"/>
              </a:buClr>
              <a:buSzPct val="100000"/>
              <a:buFont typeface="Arial"/>
              <a:buChar char="○"/>
            </a:pPr>
            <a:r>
              <a:rPr lang="en" sz="2500"/>
              <a:t>Content planning</a:t>
            </a:r>
          </a:p>
          <a:p>
            <a:pPr marL="914400" lvl="1" indent="-387350" rtl="0">
              <a:spcBef>
                <a:spcPts val="0"/>
              </a:spcBef>
              <a:buClr>
                <a:srgbClr val="000000"/>
              </a:buClr>
              <a:buSzPct val="100000"/>
              <a:buFont typeface="Arial"/>
              <a:buChar char="○"/>
            </a:pPr>
            <a:r>
              <a:rPr lang="en" sz="2500"/>
              <a:t>Integrated with course</a:t>
            </a:r>
          </a:p>
          <a:p>
            <a:pPr marL="914400" lvl="1" indent="-387350" rtl="0">
              <a:spcBef>
                <a:spcPts val="0"/>
              </a:spcBef>
              <a:buClr>
                <a:srgbClr val="000000"/>
              </a:buClr>
              <a:buSzPct val="100000"/>
              <a:buFont typeface="Arial"/>
              <a:buChar char="○"/>
            </a:pPr>
            <a:r>
              <a:rPr lang="en" sz="2500"/>
              <a:t>Points or Extra Credit</a:t>
            </a:r>
          </a:p>
          <a:p>
            <a:pPr marL="914400" lvl="1" indent="-387350" rtl="0">
              <a:spcBef>
                <a:spcPts val="0"/>
              </a:spcBef>
              <a:buClr>
                <a:srgbClr val="000000"/>
              </a:buClr>
              <a:buSzPct val="100000"/>
              <a:buFont typeface="Arial"/>
              <a:buChar char="○"/>
            </a:pPr>
            <a:r>
              <a:rPr lang="en" sz="2500"/>
              <a:t>Assessment</a:t>
            </a:r>
          </a:p>
          <a:p>
            <a:pPr lvl="0" rtl="0">
              <a:spcBef>
                <a:spcPts val="0"/>
              </a:spcBef>
              <a:buNone/>
            </a:pPr>
            <a:endParaRPr b="1"/>
          </a:p>
          <a:p>
            <a:pPr lvl="0" rtl="0">
              <a:spcBef>
                <a:spcPts val="0"/>
              </a:spcBef>
              <a:buNone/>
            </a:pPr>
            <a:r>
              <a:rPr lang="en" sz="2500" b="1"/>
              <a:t>Pre-assignment </a:t>
            </a:r>
          </a:p>
          <a:p>
            <a:pPr marL="914400" lvl="1" indent="-387350" rtl="0">
              <a:spcBef>
                <a:spcPts val="0"/>
              </a:spcBef>
              <a:buClr>
                <a:srgbClr val="000000"/>
              </a:buClr>
              <a:buSzPct val="100000"/>
              <a:buFont typeface="Arial"/>
              <a:buChar char="○"/>
            </a:pPr>
            <a:r>
              <a:rPr lang="en" sz="2500"/>
              <a:t>Delivered via Library Guide</a:t>
            </a:r>
          </a:p>
          <a:p>
            <a:pPr marL="914400" lvl="1" indent="-387350" rtl="0">
              <a:spcBef>
                <a:spcPts val="0"/>
              </a:spcBef>
              <a:buClr>
                <a:srgbClr val="000000"/>
              </a:buClr>
              <a:buSzPct val="100000"/>
              <a:buFont typeface="Arial"/>
              <a:buChar char="○"/>
            </a:pPr>
            <a:r>
              <a:rPr lang="en" sz="2500"/>
              <a:t>Librarian Self-Intro</a:t>
            </a:r>
          </a:p>
          <a:p>
            <a:pPr marL="914400" lvl="1" indent="-387350" rtl="0">
              <a:spcBef>
                <a:spcPts val="0"/>
              </a:spcBef>
              <a:buClr>
                <a:srgbClr val="000000"/>
              </a:buClr>
              <a:buSzPct val="100000"/>
              <a:buFont typeface="Arial"/>
              <a:buChar char="○"/>
            </a:pPr>
            <a:r>
              <a:rPr lang="en" sz="2500"/>
              <a:t>General library services</a:t>
            </a:r>
          </a:p>
          <a:p>
            <a:pPr marL="914400" lvl="1" indent="-387350" rtl="0">
              <a:spcBef>
                <a:spcPts val="0"/>
              </a:spcBef>
              <a:buClr>
                <a:srgbClr val="000000"/>
              </a:buClr>
              <a:buSzPct val="100000"/>
              <a:buFont typeface="Arial"/>
              <a:buChar char="○"/>
            </a:pPr>
            <a:r>
              <a:rPr lang="en" sz="2500"/>
              <a:t>Course-related content</a:t>
            </a:r>
          </a:p>
          <a:p>
            <a:pPr marL="914400" lvl="1" indent="-387350" rtl="0">
              <a:spcBef>
                <a:spcPts val="0"/>
              </a:spcBef>
              <a:buClr>
                <a:srgbClr val="000000"/>
              </a:buClr>
              <a:buSzPct val="100000"/>
              <a:buFont typeface="Arial"/>
              <a:buChar char="○"/>
            </a:pPr>
            <a:r>
              <a:rPr lang="en" sz="2500"/>
              <a:t>Quiz &amp; Comments </a:t>
            </a:r>
          </a:p>
        </p:txBody>
      </p:sp>
      <p:sp>
        <p:nvSpPr>
          <p:cNvPr id="57" name="Shape 57"/>
          <p:cNvSpPr txBox="1"/>
          <p:nvPr/>
        </p:nvSpPr>
        <p:spPr>
          <a:xfrm>
            <a:off x="4626400" y="3501600"/>
            <a:ext cx="4064099" cy="2231700"/>
          </a:xfrm>
          <a:prstGeom prst="rect">
            <a:avLst/>
          </a:prstGeom>
          <a:noFill/>
          <a:ln>
            <a:noFill/>
          </a:ln>
        </p:spPr>
        <p:txBody>
          <a:bodyPr lIns="91425" tIns="91425" rIns="91425" bIns="91425" anchor="t" anchorCtr="0">
            <a:noAutofit/>
          </a:bodyPr>
          <a:lstStyle/>
          <a:p>
            <a:pPr lvl="0" rtl="0">
              <a:spcBef>
                <a:spcPts val="0"/>
              </a:spcBef>
              <a:buClr>
                <a:schemeClr val="dk1"/>
              </a:buClr>
              <a:buSzPct val="44000"/>
              <a:buFont typeface="Arial"/>
              <a:buNone/>
            </a:pPr>
            <a:r>
              <a:rPr lang="en" sz="2500" b="1"/>
              <a:t>In-class activities</a:t>
            </a:r>
          </a:p>
          <a:p>
            <a:pPr marL="914400" lvl="1" indent="-387350" rtl="0">
              <a:spcBef>
                <a:spcPts val="0"/>
              </a:spcBef>
              <a:buClr>
                <a:srgbClr val="000000"/>
              </a:buClr>
              <a:buSzPct val="100000"/>
              <a:buFont typeface="Arial"/>
              <a:buChar char="○"/>
            </a:pPr>
            <a:r>
              <a:rPr lang="en" sz="2500"/>
              <a:t>Questions / clarification</a:t>
            </a:r>
          </a:p>
          <a:p>
            <a:pPr marL="914400" lvl="1" indent="-387350" rtl="0">
              <a:spcBef>
                <a:spcPts val="0"/>
              </a:spcBef>
              <a:buClr>
                <a:srgbClr val="000000"/>
              </a:buClr>
              <a:buSzPct val="100000"/>
              <a:buFont typeface="Arial"/>
              <a:buChar char="○"/>
            </a:pPr>
            <a:r>
              <a:rPr lang="en" sz="2500"/>
              <a:t>Apply pre-learning</a:t>
            </a:r>
          </a:p>
          <a:p>
            <a:pPr marL="914400" lvl="1" indent="-387350" rtl="0">
              <a:spcBef>
                <a:spcPts val="0"/>
              </a:spcBef>
              <a:buClr>
                <a:srgbClr val="000000"/>
              </a:buClr>
              <a:buSzPct val="100000"/>
              <a:buFont typeface="Arial"/>
              <a:buChar char="○"/>
            </a:pPr>
            <a:r>
              <a:rPr lang="en" sz="2500"/>
              <a:t>New skills</a:t>
            </a:r>
          </a:p>
        </p:txBody>
      </p:sp>
      <p:pic>
        <p:nvPicPr>
          <p:cNvPr id="58" name="Shape 58"/>
          <p:cNvPicPr preferRelativeResize="0"/>
          <p:nvPr/>
        </p:nvPicPr>
        <p:blipFill>
          <a:blip r:embed="rId3">
            <a:alphaModFix/>
          </a:blip>
          <a:stretch>
            <a:fillRect/>
          </a:stretch>
        </p:blipFill>
        <p:spPr>
          <a:xfrm>
            <a:off x="4626400" y="129500"/>
            <a:ext cx="4372449" cy="2916384"/>
          </a:xfrm>
          <a:prstGeom prst="rect">
            <a:avLst/>
          </a:prstGeom>
          <a:noFill/>
          <a:ln>
            <a:noFill/>
          </a:ln>
        </p:spPr>
      </p:pic>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221350" y="274637"/>
            <a:ext cx="8229600" cy="1143000"/>
          </a:xfrm>
          <a:prstGeom prst="rect">
            <a:avLst/>
          </a:prstGeom>
        </p:spPr>
        <p:txBody>
          <a:bodyPr lIns="91425" tIns="91425" rIns="91425" bIns="91425" anchor="b" anchorCtr="0">
            <a:noAutofit/>
          </a:bodyPr>
          <a:lstStyle/>
          <a:p>
            <a:pPr lvl="0" rtl="0">
              <a:spcBef>
                <a:spcPts val="0"/>
              </a:spcBef>
              <a:buNone/>
            </a:pPr>
            <a:r>
              <a:rPr lang="en"/>
              <a:t>NTR 450</a:t>
            </a:r>
          </a:p>
          <a:p>
            <a:pPr lvl="0" rtl="0">
              <a:spcBef>
                <a:spcPts val="0"/>
              </a:spcBef>
              <a:buNone/>
            </a:pPr>
            <a:r>
              <a:rPr lang="en" sz="3000"/>
              <a:t>Nutrition in the Life Cycle</a:t>
            </a:r>
          </a:p>
        </p:txBody>
      </p:sp>
      <p:pic>
        <p:nvPicPr>
          <p:cNvPr id="64" name="Shape 64"/>
          <p:cNvPicPr preferRelativeResize="0"/>
          <p:nvPr/>
        </p:nvPicPr>
        <p:blipFill>
          <a:blip r:embed="rId3">
            <a:alphaModFix/>
          </a:blip>
          <a:stretch>
            <a:fillRect/>
          </a:stretch>
        </p:blipFill>
        <p:spPr>
          <a:xfrm>
            <a:off x="5714875" y="183925"/>
            <a:ext cx="3207774" cy="2127813"/>
          </a:xfrm>
          <a:prstGeom prst="rect">
            <a:avLst/>
          </a:prstGeom>
          <a:noFill/>
          <a:ln>
            <a:noFill/>
          </a:ln>
        </p:spPr>
      </p:pic>
      <p:pic>
        <p:nvPicPr>
          <p:cNvPr id="65" name="Shape 65"/>
          <p:cNvPicPr preferRelativeResize="0"/>
          <p:nvPr/>
        </p:nvPicPr>
        <p:blipFill>
          <a:blip r:embed="rId4">
            <a:alphaModFix/>
          </a:blip>
          <a:stretch>
            <a:fillRect/>
          </a:stretch>
        </p:blipFill>
        <p:spPr>
          <a:xfrm>
            <a:off x="421072" y="1417650"/>
            <a:ext cx="5372549" cy="5052824"/>
          </a:xfrm>
          <a:prstGeom prst="rect">
            <a:avLst/>
          </a:prstGeom>
          <a:noFill/>
          <a:ln>
            <a:noFill/>
          </a:ln>
        </p:spPr>
      </p:pic>
      <p:pic>
        <p:nvPicPr>
          <p:cNvPr id="66" name="Shape 66"/>
          <p:cNvPicPr preferRelativeResize="0"/>
          <p:nvPr/>
        </p:nvPicPr>
        <p:blipFill>
          <a:blip r:embed="rId5">
            <a:alphaModFix/>
          </a:blip>
          <a:stretch>
            <a:fillRect/>
          </a:stretch>
        </p:blipFill>
        <p:spPr>
          <a:xfrm>
            <a:off x="4470700" y="2943645"/>
            <a:ext cx="4451949" cy="3741299"/>
          </a:xfrm>
          <a:prstGeom prst="rect">
            <a:avLst/>
          </a:prstGeom>
          <a:noFill/>
          <a:ln>
            <a:noFill/>
          </a:ln>
        </p:spPr>
      </p:pic>
    </p:spTree>
  </p:cSld>
  <p:clrMapOvr>
    <a:masterClrMapping/>
  </p:clrMapOvr>
  <p:transition xmlns:p14="http://schemas.microsoft.com/office/powerpoint/2010/mai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Shape 71"/>
          <p:cNvSpPr txBox="1">
            <a:spLocks noGrp="1"/>
          </p:cNvSpPr>
          <p:nvPr>
            <p:ph type="title"/>
          </p:nvPr>
        </p:nvSpPr>
        <p:spPr>
          <a:xfrm>
            <a:off x="221350" y="274637"/>
            <a:ext cx="8229600" cy="1143000"/>
          </a:xfrm>
          <a:prstGeom prst="rect">
            <a:avLst/>
          </a:prstGeom>
        </p:spPr>
        <p:txBody>
          <a:bodyPr lIns="91425" tIns="91425" rIns="91425" bIns="91425" anchor="b" anchorCtr="0">
            <a:noAutofit/>
          </a:bodyPr>
          <a:lstStyle/>
          <a:p>
            <a:pPr lvl="0" rtl="0">
              <a:spcBef>
                <a:spcPts val="0"/>
              </a:spcBef>
              <a:buNone/>
            </a:pPr>
            <a:r>
              <a:rPr lang="en"/>
              <a:t>NTR 450</a:t>
            </a:r>
          </a:p>
          <a:p>
            <a:pPr lvl="0" rtl="0">
              <a:spcBef>
                <a:spcPts val="0"/>
              </a:spcBef>
              <a:buNone/>
            </a:pPr>
            <a:r>
              <a:rPr lang="en" sz="3000"/>
              <a:t>Nutrition in the Life Cycle</a:t>
            </a:r>
          </a:p>
        </p:txBody>
      </p:sp>
      <p:pic>
        <p:nvPicPr>
          <p:cNvPr id="72" name="Shape 72"/>
          <p:cNvPicPr preferRelativeResize="0"/>
          <p:nvPr/>
        </p:nvPicPr>
        <p:blipFill>
          <a:blip r:embed="rId3">
            <a:alphaModFix/>
          </a:blip>
          <a:stretch>
            <a:fillRect/>
          </a:stretch>
        </p:blipFill>
        <p:spPr>
          <a:xfrm>
            <a:off x="5714875" y="183925"/>
            <a:ext cx="3207774" cy="2127813"/>
          </a:xfrm>
          <a:prstGeom prst="rect">
            <a:avLst/>
          </a:prstGeom>
          <a:noFill/>
          <a:ln>
            <a:noFill/>
          </a:ln>
        </p:spPr>
      </p:pic>
      <p:pic>
        <p:nvPicPr>
          <p:cNvPr id="73" name="Shape 73"/>
          <p:cNvPicPr preferRelativeResize="0"/>
          <p:nvPr/>
        </p:nvPicPr>
        <p:blipFill>
          <a:blip r:embed="rId4">
            <a:alphaModFix/>
          </a:blip>
          <a:stretch>
            <a:fillRect/>
          </a:stretch>
        </p:blipFill>
        <p:spPr>
          <a:xfrm>
            <a:off x="142637" y="1680712"/>
            <a:ext cx="7058025" cy="4467225"/>
          </a:xfrm>
          <a:prstGeom prst="rect">
            <a:avLst/>
          </a:prstGeom>
          <a:noFill/>
          <a:ln>
            <a:noFill/>
          </a:ln>
        </p:spPr>
      </p:pic>
      <p:pic>
        <p:nvPicPr>
          <p:cNvPr id="74" name="Shape 74"/>
          <p:cNvPicPr preferRelativeResize="0"/>
          <p:nvPr/>
        </p:nvPicPr>
        <p:blipFill>
          <a:blip r:embed="rId5">
            <a:alphaModFix/>
          </a:blip>
          <a:stretch>
            <a:fillRect/>
          </a:stretch>
        </p:blipFill>
        <p:spPr>
          <a:xfrm>
            <a:off x="4442699" y="3771525"/>
            <a:ext cx="4051099" cy="2777600"/>
          </a:xfrm>
          <a:prstGeom prst="rect">
            <a:avLst/>
          </a:prstGeom>
          <a:noFill/>
          <a:ln>
            <a:noFill/>
          </a:ln>
        </p:spPr>
      </p:pic>
    </p:spTree>
  </p:cSld>
  <p:clrMapOvr>
    <a:masterClrMapping/>
  </p:clrMapOvr>
  <p:transition xmlns:p14="http://schemas.microsoft.com/office/powerpoint/2010/mai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457200" y="274637"/>
            <a:ext cx="8229600" cy="1143000"/>
          </a:xfrm>
          <a:prstGeom prst="rect">
            <a:avLst/>
          </a:prstGeom>
        </p:spPr>
        <p:txBody>
          <a:bodyPr lIns="91425" tIns="91425" rIns="91425" bIns="91425" anchor="ctr" anchorCtr="0">
            <a:noAutofit/>
          </a:bodyPr>
          <a:lstStyle/>
          <a:p>
            <a:pPr lvl="0" rtl="0">
              <a:spcBef>
                <a:spcPts val="0"/>
              </a:spcBef>
              <a:buNone/>
            </a:pPr>
            <a:r>
              <a:rPr lang="en"/>
              <a:t>KIN 101</a:t>
            </a:r>
          </a:p>
          <a:p>
            <a:pPr lvl="0" rtl="0">
              <a:spcBef>
                <a:spcPts val="0"/>
              </a:spcBef>
              <a:buNone/>
            </a:pPr>
            <a:r>
              <a:rPr lang="en" sz="3000"/>
              <a:t>Introduction to Kinesiology</a:t>
            </a:r>
          </a:p>
        </p:txBody>
      </p:sp>
      <p:pic>
        <p:nvPicPr>
          <p:cNvPr id="80" name="Shape 80"/>
          <p:cNvPicPr preferRelativeResize="0"/>
          <p:nvPr/>
        </p:nvPicPr>
        <p:blipFill>
          <a:blip r:embed="rId3">
            <a:alphaModFix/>
          </a:blip>
          <a:stretch>
            <a:fillRect/>
          </a:stretch>
        </p:blipFill>
        <p:spPr>
          <a:xfrm>
            <a:off x="348350" y="1730375"/>
            <a:ext cx="5733599" cy="3745225"/>
          </a:xfrm>
          <a:prstGeom prst="rect">
            <a:avLst/>
          </a:prstGeom>
          <a:noFill/>
          <a:ln>
            <a:noFill/>
          </a:ln>
        </p:spPr>
      </p:pic>
      <p:pic>
        <p:nvPicPr>
          <p:cNvPr id="81" name="Shape 81"/>
          <p:cNvPicPr preferRelativeResize="0"/>
          <p:nvPr/>
        </p:nvPicPr>
        <p:blipFill>
          <a:blip r:embed="rId4">
            <a:alphaModFix/>
          </a:blip>
          <a:stretch>
            <a:fillRect/>
          </a:stretch>
        </p:blipFill>
        <p:spPr>
          <a:xfrm>
            <a:off x="4353400" y="3362500"/>
            <a:ext cx="4225924" cy="2948049"/>
          </a:xfrm>
          <a:prstGeom prst="rect">
            <a:avLst/>
          </a:prstGeom>
          <a:noFill/>
          <a:ln>
            <a:noFill/>
          </a:ln>
        </p:spPr>
      </p:pic>
      <p:pic>
        <p:nvPicPr>
          <p:cNvPr id="82" name="Shape 82"/>
          <p:cNvPicPr preferRelativeResize="0"/>
          <p:nvPr/>
        </p:nvPicPr>
        <p:blipFill>
          <a:blip r:embed="rId5">
            <a:alphaModFix/>
          </a:blip>
          <a:stretch>
            <a:fillRect/>
          </a:stretch>
        </p:blipFill>
        <p:spPr>
          <a:xfrm>
            <a:off x="5829050" y="274650"/>
            <a:ext cx="2935374" cy="1956925"/>
          </a:xfrm>
          <a:prstGeom prst="rect">
            <a:avLst/>
          </a:prstGeom>
          <a:noFill/>
          <a:ln>
            <a:noFill/>
          </a:ln>
        </p:spPr>
      </p:pic>
    </p:spTree>
  </p:cSld>
  <p:clrMapOvr>
    <a:masterClrMapping/>
  </p:clrMapOvr>
  <p:transition xmlns:p14="http://schemas.microsoft.com/office/powerpoint/2010/mai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a:spLocks noGrp="1"/>
          </p:cNvSpPr>
          <p:nvPr>
            <p:ph type="title"/>
          </p:nvPr>
        </p:nvSpPr>
        <p:spPr>
          <a:xfrm>
            <a:off x="312050" y="354000"/>
            <a:ext cx="6654900" cy="1514699"/>
          </a:xfrm>
          <a:prstGeom prst="rect">
            <a:avLst/>
          </a:prstGeom>
        </p:spPr>
        <p:txBody>
          <a:bodyPr lIns="91425" tIns="91425" rIns="91425" bIns="91425" anchor="ctr" anchorCtr="0">
            <a:noAutofit/>
          </a:bodyPr>
          <a:lstStyle/>
          <a:p>
            <a:pPr lvl="0" rtl="0">
              <a:spcBef>
                <a:spcPts val="0"/>
              </a:spcBef>
              <a:buNone/>
            </a:pPr>
            <a:r>
              <a:rPr lang="en"/>
              <a:t>NTR 351</a:t>
            </a:r>
          </a:p>
          <a:p>
            <a:pPr lvl="0" rtl="0">
              <a:spcBef>
                <a:spcPts val="0"/>
              </a:spcBef>
              <a:buNone/>
            </a:pPr>
            <a:r>
              <a:rPr lang="en" sz="2800"/>
              <a:t>Nutrition and </a:t>
            </a:r>
          </a:p>
          <a:p>
            <a:pPr lvl="0" rtl="0">
              <a:spcBef>
                <a:spcPts val="0"/>
              </a:spcBef>
              <a:buNone/>
            </a:pPr>
            <a:r>
              <a:rPr lang="en" sz="2800"/>
              <a:t>Health Communications </a:t>
            </a:r>
          </a:p>
        </p:txBody>
      </p:sp>
      <p:pic>
        <p:nvPicPr>
          <p:cNvPr id="88" name="Shape 88"/>
          <p:cNvPicPr preferRelativeResize="0"/>
          <p:nvPr/>
        </p:nvPicPr>
        <p:blipFill>
          <a:blip r:embed="rId3">
            <a:alphaModFix/>
          </a:blip>
          <a:stretch>
            <a:fillRect/>
          </a:stretch>
        </p:blipFill>
        <p:spPr>
          <a:xfrm>
            <a:off x="5755696" y="353996"/>
            <a:ext cx="3021799" cy="2005053"/>
          </a:xfrm>
          <a:prstGeom prst="rect">
            <a:avLst/>
          </a:prstGeom>
          <a:noFill/>
          <a:ln>
            <a:noFill/>
          </a:ln>
        </p:spPr>
      </p:pic>
      <p:pic>
        <p:nvPicPr>
          <p:cNvPr id="89" name="Shape 89"/>
          <p:cNvPicPr preferRelativeResize="0"/>
          <p:nvPr/>
        </p:nvPicPr>
        <p:blipFill>
          <a:blip r:embed="rId4">
            <a:alphaModFix/>
          </a:blip>
          <a:stretch>
            <a:fillRect/>
          </a:stretch>
        </p:blipFill>
        <p:spPr>
          <a:xfrm>
            <a:off x="312050" y="2019300"/>
            <a:ext cx="7048500" cy="3009900"/>
          </a:xfrm>
          <a:prstGeom prst="rect">
            <a:avLst/>
          </a:prstGeom>
          <a:noFill/>
          <a:ln>
            <a:noFill/>
          </a:ln>
        </p:spPr>
      </p:pic>
      <p:pic>
        <p:nvPicPr>
          <p:cNvPr id="90" name="Shape 90"/>
          <p:cNvPicPr preferRelativeResize="0"/>
          <p:nvPr/>
        </p:nvPicPr>
        <p:blipFill>
          <a:blip r:embed="rId5">
            <a:alphaModFix/>
          </a:blip>
          <a:stretch>
            <a:fillRect/>
          </a:stretch>
        </p:blipFill>
        <p:spPr>
          <a:xfrm>
            <a:off x="4030000" y="1909525"/>
            <a:ext cx="4630949" cy="4740476"/>
          </a:xfrm>
          <a:prstGeom prst="rect">
            <a:avLst/>
          </a:prstGeom>
          <a:noFill/>
          <a:ln>
            <a:noFill/>
          </a:ln>
        </p:spPr>
      </p:pic>
    </p:spTree>
  </p:cSld>
  <p:clrMapOvr>
    <a:masterClrMapping/>
  </p:clrMapOvr>
  <p:transition xmlns:p14="http://schemas.microsoft.com/office/powerpoint/2010/main" spd="slow">
    <p:cut/>
  </p:transition>
</p:sld>
</file>

<file path=ppt/theme/theme1.xml><?xml version="1.0" encoding="utf-8"?>
<a:theme xmlns:a="http://schemas.openxmlformats.org/drawingml/2006/main"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1246</Words>
  <Application>Microsoft Macintosh PowerPoint</Application>
  <PresentationFormat>On-screen Show (4:3)</PresentationFormat>
  <Paragraphs>174</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simple-light</vt:lpstr>
      <vt:lpstr>PowerPoint Presentation</vt:lpstr>
      <vt:lpstr>PowerPoint Presentation</vt:lpstr>
      <vt:lpstr>PowerPoint Presentation</vt:lpstr>
      <vt:lpstr>Librarian / Faculty Collaboration</vt:lpstr>
      <vt:lpstr>Overall approach</vt:lpstr>
      <vt:lpstr>NTR 450 Nutrition in the Life Cycle</vt:lpstr>
      <vt:lpstr>NTR 450 Nutrition in the Life Cycle</vt:lpstr>
      <vt:lpstr>KIN 101 Introduction to Kinesiology</vt:lpstr>
      <vt:lpstr>NTR 351 Nutrition and  Health Communications </vt:lpstr>
      <vt:lpstr>Going forward</vt:lpstr>
      <vt:lpstr>Takeaways</vt:lpstr>
      <vt:lpstr>Tools</vt:lpstr>
      <vt:lpstr>References</vt:lpstr>
      <vt:lpstr>Images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Ginny Pannabecker</cp:lastModifiedBy>
  <cp:revision>1</cp:revision>
  <dcterms:modified xsi:type="dcterms:W3CDTF">2014-10-30T18:49:44Z</dcterms:modified>
</cp:coreProperties>
</file>