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Roboto"/>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013927BE-3055-47E6-956F-8144E6946DEC}">
  <a:tblStyle styleId="{013927BE-3055-47E6-956F-8144E6946DE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Roboto-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oboto-italic.fntdata"/><Relationship Id="rId30" Type="http://schemas.openxmlformats.org/officeDocument/2006/relationships/font" Target="fonts/Roboto-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Roboto-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g75b9d07047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75b9d07047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g6be5bb7cf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6be5bb7cf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CI/CD</a:t>
            </a:r>
            <a:r>
              <a:rPr lang="en"/>
              <a:t> lays out some practices to follow in order for the code you write to more quickly and safely get to your users and ultimately generate value.</a:t>
            </a:r>
            <a:endParaRPr/>
          </a:p>
          <a:p>
            <a:pPr indent="-298450" lvl="0" marL="457200" rtl="0" algn="l">
              <a:spcBef>
                <a:spcPts val="0"/>
              </a:spcBef>
              <a:spcAft>
                <a:spcPts val="0"/>
              </a:spcAft>
              <a:buSzPts val="1100"/>
              <a:buChar char="-"/>
            </a:pPr>
            <a:r>
              <a:rPr lang="en"/>
              <a:t>Run automatic code quality scans on it and generate a report of how well your latest changes adhere to good coding practices</a:t>
            </a:r>
            <a:endParaRPr/>
          </a:p>
          <a:p>
            <a:pPr indent="-298450" lvl="0" marL="457200" rtl="0" algn="l">
              <a:spcBef>
                <a:spcPts val="0"/>
              </a:spcBef>
              <a:spcAft>
                <a:spcPts val="0"/>
              </a:spcAft>
              <a:buSzPts val="1100"/>
              <a:buChar char="-"/>
            </a:pPr>
            <a:r>
              <a:rPr lang="en"/>
              <a:t>Build the code and run any automated tests that you might have written to make sure your changes didn’t break any functionality</a:t>
            </a:r>
            <a:endParaRPr/>
          </a:p>
          <a:p>
            <a:pPr indent="-298450" lvl="0" marL="457200" rtl="0" algn="l">
              <a:spcBef>
                <a:spcPts val="0"/>
              </a:spcBef>
              <a:spcAft>
                <a:spcPts val="0"/>
              </a:spcAft>
              <a:buSzPts val="1100"/>
              <a:buChar char="-"/>
            </a:pPr>
            <a:r>
              <a:rPr lang="en"/>
              <a:t>Generate and publish a test coverage report to get an idea of how thorough your automated tests are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g6c2be5a188_5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6c2be5a188_5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75e2c7aa0f_2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75e2c7aa0f_2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g75d26d5b95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75d26d5b95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150">
                <a:solidFill>
                  <a:srgbClr val="3A3A3A"/>
                </a:solidFill>
                <a:highlight>
                  <a:srgbClr val="FFFFFF"/>
                </a:highlight>
              </a:rPr>
              <a:t>Stress testing is a type of performance testing which validates the highest limit of your computer, device, program, or network with an extreme load.</a:t>
            </a:r>
            <a:endParaRPr sz="1150">
              <a:solidFill>
                <a:srgbClr val="3A3A3A"/>
              </a:solidFill>
              <a:highlight>
                <a:srgbClr val="FFFFFF"/>
              </a:highlight>
            </a:endParaRPr>
          </a:p>
          <a:p>
            <a:pPr indent="0" lvl="0" marL="0" rtl="0" algn="l">
              <a:spcBef>
                <a:spcPts val="0"/>
              </a:spcBef>
              <a:spcAft>
                <a:spcPts val="0"/>
              </a:spcAft>
              <a:buNone/>
            </a:pPr>
            <a:r>
              <a:rPr lang="en" sz="1050">
                <a:solidFill>
                  <a:srgbClr val="222222"/>
                </a:solidFill>
                <a:highlight>
                  <a:srgbClr val="FFFFFF"/>
                </a:highlight>
              </a:rPr>
              <a:t>Stress testing tries to break the system under test by overwhelming its resources or by taking resources away from it (in which case it is sometimes called negative testing). The main purpose of this process is to make sure that the system fails and recovers gracefully—a quality known as recoverability.</a:t>
            </a:r>
            <a:endParaRPr sz="1050">
              <a:solidFill>
                <a:srgbClr val="222222"/>
              </a:solidFill>
              <a:highlight>
                <a:srgbClr val="FFFFFF"/>
              </a:highlight>
            </a:endParaRPr>
          </a:p>
          <a:p>
            <a:pPr indent="0" lvl="0" marL="0" rtl="0" algn="l">
              <a:spcBef>
                <a:spcPts val="0"/>
              </a:spcBef>
              <a:spcAft>
                <a:spcPts val="0"/>
              </a:spcAft>
              <a:buNone/>
            </a:pPr>
            <a:r>
              <a:t/>
            </a:r>
            <a:endParaRPr sz="1050">
              <a:solidFill>
                <a:srgbClr val="222222"/>
              </a:solidFill>
              <a:highlight>
                <a:srgbClr val="FFFFFF"/>
              </a:highlight>
            </a:endParaRPr>
          </a:p>
          <a:p>
            <a:pPr indent="0" lvl="0" marL="0" rtl="0" algn="l">
              <a:spcBef>
                <a:spcPts val="0"/>
              </a:spcBef>
              <a:spcAft>
                <a:spcPts val="0"/>
              </a:spcAft>
              <a:buNone/>
            </a:pPr>
            <a:r>
              <a:rPr b="1" lang="en" sz="1150">
                <a:solidFill>
                  <a:srgbClr val="3A3A3A"/>
                </a:solidFill>
                <a:highlight>
                  <a:srgbClr val="FFFFFF"/>
                </a:highlight>
              </a:rPr>
              <a:t>CPU stress testing</a:t>
            </a:r>
            <a:r>
              <a:rPr lang="en" sz="1150">
                <a:solidFill>
                  <a:srgbClr val="3A3A3A"/>
                </a:solidFill>
                <a:highlight>
                  <a:srgbClr val="FFFFFF"/>
                </a:highlight>
              </a:rPr>
              <a:t> is performed to check the CPU’s performance after running it at a full speed completely up to maximum temperature. When CPU stress testing is performed, all the cores of the multi-core system will get used. CPU will get tested with the compatible and justified workload.</a:t>
            </a:r>
            <a:endParaRPr sz="1050">
              <a:solidFill>
                <a:srgbClr val="222222"/>
              </a:solidFill>
              <a:highlight>
                <a:srgbClr val="FFFFFF"/>
              </a:highlight>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g6c2be5a188_7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6c2be5a188_7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Introduce all considered options: JMeter and Locust</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We chose locust</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Then display test results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g6c2be5a188_7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6c2be5a188_7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2"/>
                </a:solidFill>
              </a:rPr>
              <a:t>100 users on 1 instance v/s 500 users on 1 instance</a:t>
            </a:r>
            <a:endParaRPr sz="1800">
              <a:solidFill>
                <a:schemeClr val="dk2"/>
              </a:solidFill>
            </a:endParaRPr>
          </a:p>
          <a:p>
            <a:pPr indent="0" lvl="0" marL="0" rtl="0" algn="l">
              <a:spcBef>
                <a:spcPts val="160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g6c2be5a188_7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6c2be5a188_7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2"/>
                </a:solidFill>
              </a:rPr>
              <a:t>500 users on 2 instances and 1000 users on 2 instances</a:t>
            </a:r>
            <a:endParaRPr sz="1800">
              <a:solidFill>
                <a:schemeClr val="dk2"/>
              </a:solidFill>
            </a:endParaRPr>
          </a:p>
          <a:p>
            <a:pPr indent="0" lvl="0" marL="0" rtl="0" algn="l">
              <a:spcBef>
                <a:spcPts val="160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Google Shape;246;g6c2be5a188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6c2be5a188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2" name="Shape 252"/>
        <p:cNvGrpSpPr/>
        <p:nvPr/>
      </p:nvGrpSpPr>
      <p:grpSpPr>
        <a:xfrm>
          <a:off x="0" y="0"/>
          <a:ext cx="0" cy="0"/>
          <a:chOff x="0" y="0"/>
          <a:chExt cx="0" cy="0"/>
        </a:xfrm>
      </p:grpSpPr>
      <p:sp>
        <p:nvSpPr>
          <p:cNvPr id="253" name="Google Shape;253;g6c2be5a188_2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6c2be5a188_2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75b9d0704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75b9d0704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Google Shape;259;g6c2be5a188_3_9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6c2be5a188_3_9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g75b9d07047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75b9d07047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0" name="Shape 270"/>
        <p:cNvGrpSpPr/>
        <p:nvPr/>
      </p:nvGrpSpPr>
      <p:grpSpPr>
        <a:xfrm>
          <a:off x="0" y="0"/>
          <a:ext cx="0" cy="0"/>
          <a:chOff x="0" y="0"/>
          <a:chExt cx="0" cy="0"/>
        </a:xfrm>
      </p:grpSpPr>
      <p:sp>
        <p:nvSpPr>
          <p:cNvPr id="271" name="Google Shape;271;g75e2c7aa0f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75e2c7aa0f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75b9d0704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75b9d0704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75b9d07047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75b9d07047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75b9d07047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75b9d07047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6c2be5a188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6c2be5a188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6c2be5a188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6c2be5a18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6c2be5a188_1_8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6c2be5a188_1_8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g75b9d07047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75b9d0704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6.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4.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9.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1.png"/><Relationship Id="rId6"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0" y="225600"/>
            <a:ext cx="8520600" cy="2903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2400"/>
              <a:t>CS5604 - Information Storage and Retrieval</a:t>
            </a:r>
            <a:br>
              <a:rPr lang="en" sz="2400"/>
            </a:br>
            <a:r>
              <a:rPr lang="en" sz="2400"/>
              <a:t>Virginia Tech, Blacksburg, VA 24061</a:t>
            </a:r>
            <a:br>
              <a:rPr lang="en" sz="3000"/>
            </a:br>
            <a:br>
              <a:rPr lang="en" sz="1000"/>
            </a:br>
            <a:r>
              <a:rPr lang="en" sz="3600"/>
              <a:t>Integration and Implementation Team</a:t>
            </a:r>
            <a:endParaRPr sz="3600"/>
          </a:p>
          <a:p>
            <a:pPr indent="0" lvl="0" marL="0" rtl="0" algn="ctr">
              <a:spcBef>
                <a:spcPts val="0"/>
              </a:spcBef>
              <a:spcAft>
                <a:spcPts val="0"/>
              </a:spcAft>
              <a:buNone/>
            </a:pPr>
            <a:r>
              <a:rPr lang="en" sz="3600"/>
              <a:t>Final Project Presentation</a:t>
            </a:r>
            <a:endParaRPr sz="3600"/>
          </a:p>
          <a:p>
            <a:pPr indent="0" lvl="0" marL="0" rtl="0" algn="ctr">
              <a:spcBef>
                <a:spcPts val="0"/>
              </a:spcBef>
              <a:spcAft>
                <a:spcPts val="0"/>
              </a:spcAft>
              <a:buNone/>
            </a:pPr>
            <a:r>
              <a:t/>
            </a:r>
            <a:endParaRPr sz="1000"/>
          </a:p>
          <a:p>
            <a:pPr indent="0" lvl="0" marL="0" rtl="0" algn="ctr">
              <a:spcBef>
                <a:spcPts val="0"/>
              </a:spcBef>
              <a:spcAft>
                <a:spcPts val="0"/>
              </a:spcAft>
              <a:buClr>
                <a:schemeClr val="dk1"/>
              </a:buClr>
              <a:buSzPts val="1100"/>
              <a:buFont typeface="Arial"/>
              <a:buNone/>
            </a:pPr>
            <a:r>
              <a:rPr lang="en" sz="3000"/>
              <a:t>Dec. 10, 2019</a:t>
            </a:r>
            <a:endParaRPr sz="1000"/>
          </a:p>
        </p:txBody>
      </p:sp>
      <p:sp>
        <p:nvSpPr>
          <p:cNvPr id="55" name="Google Shape;55;p13"/>
          <p:cNvSpPr txBox="1"/>
          <p:nvPr>
            <p:ph idx="1" type="subTitle"/>
          </p:nvPr>
        </p:nvSpPr>
        <p:spPr>
          <a:xfrm>
            <a:off x="311700" y="3477050"/>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500"/>
              <a:t>Rahul Agarwal, Hadeel Albahar, Eric Roth,</a:t>
            </a:r>
            <a:endParaRPr sz="2500"/>
          </a:p>
          <a:p>
            <a:pPr indent="0" lvl="0" marL="0" rtl="0" algn="ctr">
              <a:spcBef>
                <a:spcPts val="0"/>
              </a:spcBef>
              <a:spcAft>
                <a:spcPts val="0"/>
              </a:spcAft>
              <a:buNone/>
            </a:pPr>
            <a:r>
              <a:rPr lang="en" sz="2500"/>
              <a:t>Malabika Sen, Lixing Yu</a:t>
            </a:r>
            <a:endParaRPr sz="25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Google Shape;194;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Implementation</a:t>
            </a:r>
            <a:endParaRPr/>
          </a:p>
        </p:txBody>
      </p:sp>
      <p:sp>
        <p:nvSpPr>
          <p:cNvPr id="195" name="Google Shape;195;p22"/>
          <p:cNvSpPr txBox="1"/>
          <p:nvPr/>
        </p:nvSpPr>
        <p:spPr>
          <a:xfrm>
            <a:off x="2396100" y="4417750"/>
            <a:ext cx="4653300" cy="44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t>Total Number of containers deployed : 19</a:t>
            </a:r>
            <a:endParaRPr sz="1800"/>
          </a:p>
        </p:txBody>
      </p:sp>
      <p:pic>
        <p:nvPicPr>
          <p:cNvPr id="196" name="Google Shape;196;p22" title="Points scored"/>
          <p:cNvPicPr preferRelativeResize="0"/>
          <p:nvPr/>
        </p:nvPicPr>
        <p:blipFill rotWithShape="1">
          <a:blip r:embed="rId3">
            <a:alphaModFix/>
          </a:blip>
          <a:srcRect b="0" l="18309" r="20800" t="0"/>
          <a:stretch/>
        </p:blipFill>
        <p:spPr>
          <a:xfrm>
            <a:off x="4653489" y="1064100"/>
            <a:ext cx="3369861" cy="3422074"/>
          </a:xfrm>
          <a:prstGeom prst="rect">
            <a:avLst/>
          </a:prstGeom>
          <a:noFill/>
          <a:ln>
            <a:noFill/>
          </a:ln>
        </p:spPr>
      </p:pic>
      <p:pic>
        <p:nvPicPr>
          <p:cNvPr id="197" name="Google Shape;197;p22" title="Points scored"/>
          <p:cNvPicPr preferRelativeResize="0"/>
          <p:nvPr/>
        </p:nvPicPr>
        <p:blipFill rotWithShape="1">
          <a:blip r:embed="rId4">
            <a:alphaModFix/>
          </a:blip>
          <a:srcRect b="0" l="19102" r="16987" t="0"/>
          <a:stretch/>
        </p:blipFill>
        <p:spPr>
          <a:xfrm>
            <a:off x="869848" y="1064075"/>
            <a:ext cx="3536952" cy="342207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Testing and Evaluation - CI/CD</a:t>
            </a:r>
            <a:endParaRPr/>
          </a:p>
        </p:txBody>
      </p:sp>
      <p:pic>
        <p:nvPicPr>
          <p:cNvPr id="203" name="Google Shape;203;p23"/>
          <p:cNvPicPr preferRelativeResize="0"/>
          <p:nvPr/>
        </p:nvPicPr>
        <p:blipFill rotWithShape="1">
          <a:blip r:embed="rId3">
            <a:alphaModFix/>
          </a:blip>
          <a:srcRect b="8790" l="1771" r="2479" t="6764"/>
          <a:stretch/>
        </p:blipFill>
        <p:spPr>
          <a:xfrm>
            <a:off x="4412100" y="1958175"/>
            <a:ext cx="4621652" cy="3133100"/>
          </a:xfrm>
          <a:prstGeom prst="rect">
            <a:avLst/>
          </a:prstGeom>
          <a:noFill/>
          <a:ln>
            <a:noFill/>
          </a:ln>
        </p:spPr>
      </p:pic>
      <p:sp>
        <p:nvSpPr>
          <p:cNvPr id="204" name="Google Shape;204;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Char char="●"/>
            </a:pPr>
            <a:r>
              <a:rPr lang="en"/>
              <a:t>Small features released quickly</a:t>
            </a:r>
            <a:endParaRPr/>
          </a:p>
          <a:p>
            <a:pPr indent="-342900" lvl="0" marL="457200" rtl="0" algn="l">
              <a:lnSpc>
                <a:spcPct val="150000"/>
              </a:lnSpc>
              <a:spcBef>
                <a:spcPts val="0"/>
              </a:spcBef>
              <a:spcAft>
                <a:spcPts val="0"/>
              </a:spcAft>
              <a:buSzPts val="1800"/>
              <a:buChar char="●"/>
            </a:pPr>
            <a:r>
              <a:rPr lang="en"/>
              <a:t>Test cases ensure system does not break</a:t>
            </a:r>
            <a:endParaRPr/>
          </a:p>
          <a:p>
            <a:pPr indent="-342900" lvl="0" marL="457200" rtl="0" algn="l">
              <a:lnSpc>
                <a:spcPct val="150000"/>
              </a:lnSpc>
              <a:spcBef>
                <a:spcPts val="0"/>
              </a:spcBef>
              <a:spcAft>
                <a:spcPts val="0"/>
              </a:spcAft>
              <a:buSzPts val="1800"/>
              <a:buChar char="●"/>
            </a:pPr>
            <a:r>
              <a:rPr lang="en"/>
              <a:t>Follows the Build → Test → Deploy model</a:t>
            </a:r>
            <a:endParaRPr/>
          </a:p>
          <a:p>
            <a:pPr indent="-342900" lvl="0" marL="457200" rtl="0" algn="l">
              <a:lnSpc>
                <a:spcPct val="150000"/>
              </a:lnSpc>
              <a:spcBef>
                <a:spcPts val="0"/>
              </a:spcBef>
              <a:spcAft>
                <a:spcPts val="0"/>
              </a:spcAft>
              <a:buSzPts val="1800"/>
              <a:buChar char="●"/>
            </a:pPr>
            <a:r>
              <a:rPr lang="en"/>
              <a:t>Examples of CI/CD pipelines:</a:t>
            </a:r>
            <a:endParaRPr/>
          </a:p>
          <a:p>
            <a:pPr indent="-330200" lvl="1" marL="914400" rtl="0" algn="l">
              <a:lnSpc>
                <a:spcPct val="150000"/>
              </a:lnSpc>
              <a:spcBef>
                <a:spcPts val="0"/>
              </a:spcBef>
              <a:spcAft>
                <a:spcPts val="0"/>
              </a:spcAft>
              <a:buSzPts val="1600"/>
              <a:buChar char="○"/>
            </a:pPr>
            <a:r>
              <a:rPr lang="en" sz="1600"/>
              <a:t>Travis CI</a:t>
            </a:r>
            <a:endParaRPr sz="1600"/>
          </a:p>
          <a:p>
            <a:pPr indent="-330200" lvl="1" marL="914400" rtl="0" algn="l">
              <a:lnSpc>
                <a:spcPct val="150000"/>
              </a:lnSpc>
              <a:spcBef>
                <a:spcPts val="0"/>
              </a:spcBef>
              <a:spcAft>
                <a:spcPts val="0"/>
              </a:spcAft>
              <a:buSzPts val="1600"/>
              <a:buChar char="○"/>
            </a:pPr>
            <a:r>
              <a:rPr lang="en" sz="1600"/>
              <a:t>Jenkins</a:t>
            </a:r>
            <a:endParaRPr sz="1600"/>
          </a:p>
          <a:p>
            <a:pPr indent="-330200" lvl="1" marL="914400" rtl="0" algn="l">
              <a:lnSpc>
                <a:spcPct val="150000"/>
              </a:lnSpc>
              <a:spcBef>
                <a:spcPts val="0"/>
              </a:spcBef>
              <a:spcAft>
                <a:spcPts val="0"/>
              </a:spcAft>
              <a:buSzPts val="1600"/>
              <a:buChar char="○"/>
            </a:pPr>
            <a:r>
              <a:rPr lang="en" sz="1600"/>
              <a:t>GitLab</a:t>
            </a:r>
            <a:endParaRPr sz="16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CI/CD Options </a:t>
            </a:r>
            <a:endParaRPr/>
          </a:p>
        </p:txBody>
      </p:sp>
      <p:graphicFrame>
        <p:nvGraphicFramePr>
          <p:cNvPr id="210" name="Google Shape;210;p24"/>
          <p:cNvGraphicFramePr/>
          <p:nvPr/>
        </p:nvGraphicFramePr>
        <p:xfrm>
          <a:off x="463600" y="1192710"/>
          <a:ext cx="3000000" cy="3000000"/>
        </p:xfrm>
        <a:graphic>
          <a:graphicData uri="http://schemas.openxmlformats.org/drawingml/2006/table">
            <a:tbl>
              <a:tblPr>
                <a:noFill/>
                <a:tableStyleId>{013927BE-3055-47E6-956F-8144E6946DEC}</a:tableStyleId>
              </a:tblPr>
              <a:tblGrid>
                <a:gridCol w="1750125"/>
                <a:gridCol w="2026700"/>
                <a:gridCol w="2248950"/>
                <a:gridCol w="2191025"/>
              </a:tblGrid>
              <a:tr h="385850">
                <a:tc>
                  <a:txBody>
                    <a:bodyPr/>
                    <a:lstStyle/>
                    <a:p>
                      <a:pPr indent="0" lvl="0" marL="0" rtl="0" algn="l">
                        <a:spcBef>
                          <a:spcPts val="0"/>
                        </a:spcBef>
                        <a:spcAft>
                          <a:spcPts val="0"/>
                        </a:spcAft>
                        <a:buNone/>
                      </a:pPr>
                      <a:r>
                        <a:t/>
                      </a:r>
                      <a:endParaRPr/>
                    </a:p>
                  </a:txBody>
                  <a:tcPr marT="91425" marB="91425" marR="91425" marL="91425">
                    <a:solidFill>
                      <a:srgbClr val="CFE2F3"/>
                    </a:solidFill>
                  </a:tcPr>
                </a:tc>
                <a:tc>
                  <a:txBody>
                    <a:bodyPr/>
                    <a:lstStyle/>
                    <a:p>
                      <a:pPr indent="0" lvl="0" marL="0" rtl="0" algn="l">
                        <a:spcBef>
                          <a:spcPts val="0"/>
                        </a:spcBef>
                        <a:spcAft>
                          <a:spcPts val="0"/>
                        </a:spcAft>
                        <a:buNone/>
                      </a:pPr>
                      <a:r>
                        <a:rPr b="1" lang="en"/>
                        <a:t>GitLab</a:t>
                      </a:r>
                      <a:endParaRPr b="1"/>
                    </a:p>
                  </a:txBody>
                  <a:tcPr marT="91425" marB="91425" marR="91425" marL="91425">
                    <a:solidFill>
                      <a:srgbClr val="CFE2F3"/>
                    </a:solidFill>
                  </a:tcPr>
                </a:tc>
                <a:tc>
                  <a:txBody>
                    <a:bodyPr/>
                    <a:lstStyle/>
                    <a:p>
                      <a:pPr indent="0" lvl="0" marL="0" rtl="0" algn="l">
                        <a:spcBef>
                          <a:spcPts val="0"/>
                        </a:spcBef>
                        <a:spcAft>
                          <a:spcPts val="0"/>
                        </a:spcAft>
                        <a:buNone/>
                      </a:pPr>
                      <a:r>
                        <a:rPr b="1" lang="en"/>
                        <a:t>Travis</a:t>
                      </a:r>
                      <a:endParaRPr b="1"/>
                    </a:p>
                  </a:txBody>
                  <a:tcPr marT="91425" marB="91425" marR="91425" marL="91425">
                    <a:solidFill>
                      <a:srgbClr val="CFE2F3"/>
                    </a:solidFill>
                  </a:tcPr>
                </a:tc>
                <a:tc>
                  <a:txBody>
                    <a:bodyPr/>
                    <a:lstStyle/>
                    <a:p>
                      <a:pPr indent="0" lvl="0" marL="0" rtl="0" algn="l">
                        <a:spcBef>
                          <a:spcPts val="0"/>
                        </a:spcBef>
                        <a:spcAft>
                          <a:spcPts val="0"/>
                        </a:spcAft>
                        <a:buNone/>
                      </a:pPr>
                      <a:r>
                        <a:rPr b="1" lang="en"/>
                        <a:t>Jenkins</a:t>
                      </a:r>
                      <a:endParaRPr b="1"/>
                    </a:p>
                  </a:txBody>
                  <a:tcPr marT="91425" marB="91425" marR="91425" marL="91425">
                    <a:solidFill>
                      <a:srgbClr val="CFE2F3"/>
                    </a:solidFill>
                  </a:tcPr>
                </a:tc>
              </a:tr>
              <a:tr h="586200">
                <a:tc>
                  <a:txBody>
                    <a:bodyPr/>
                    <a:lstStyle/>
                    <a:p>
                      <a:pPr indent="0" lvl="0" marL="0" rtl="0" algn="l">
                        <a:spcBef>
                          <a:spcPts val="0"/>
                        </a:spcBef>
                        <a:spcAft>
                          <a:spcPts val="0"/>
                        </a:spcAft>
                        <a:buNone/>
                      </a:pPr>
                      <a:r>
                        <a:rPr b="1" lang="en"/>
                        <a:t>Ease of Setup</a:t>
                      </a:r>
                      <a:endParaRPr b="1"/>
                    </a:p>
                  </a:txBody>
                  <a:tcPr marT="91425" marB="91425" marR="91425" marL="91425">
                    <a:solidFill>
                      <a:srgbClr val="CFE2F3"/>
                    </a:solidFill>
                  </a:tcPr>
                </a:tc>
                <a:tc>
                  <a:txBody>
                    <a:bodyPr/>
                    <a:lstStyle/>
                    <a:p>
                      <a:pPr indent="0" lvl="0" marL="0" rtl="0" algn="l">
                        <a:spcBef>
                          <a:spcPts val="0"/>
                        </a:spcBef>
                        <a:spcAft>
                          <a:spcPts val="0"/>
                        </a:spcAft>
                        <a:buNone/>
                      </a:pPr>
                      <a:r>
                        <a:rPr lang="en"/>
                        <a:t>.yml file helps set it up</a:t>
                      </a:r>
                      <a:endParaRPr/>
                    </a:p>
                  </a:txBody>
                  <a:tcPr marT="91425" marB="91425" marR="91425" marL="91425"/>
                </a:tc>
                <a:tc>
                  <a:txBody>
                    <a:bodyPr/>
                    <a:lstStyle/>
                    <a:p>
                      <a:pPr indent="0" lvl="0" marL="0" rtl="0" algn="l">
                        <a:spcBef>
                          <a:spcPts val="0"/>
                        </a:spcBef>
                        <a:spcAft>
                          <a:spcPts val="0"/>
                        </a:spcAft>
                        <a:buNone/>
                      </a:pPr>
                      <a:r>
                        <a:rPr lang="en"/>
                        <a:t>Setting up is as easy as creating a config file</a:t>
                      </a:r>
                      <a:endParaRPr/>
                    </a:p>
                  </a:txBody>
                  <a:tcPr marT="91425" marB="91425" marR="91425" marL="91425"/>
                </a:tc>
                <a:tc>
                  <a:txBody>
                    <a:bodyPr/>
                    <a:lstStyle/>
                    <a:p>
                      <a:pPr indent="0" lvl="0" marL="0" rtl="0" algn="l">
                        <a:spcBef>
                          <a:spcPts val="0"/>
                        </a:spcBef>
                        <a:spcAft>
                          <a:spcPts val="0"/>
                        </a:spcAft>
                        <a:buNone/>
                      </a:pPr>
                      <a:r>
                        <a:rPr lang="en"/>
                        <a:t>N</a:t>
                      </a:r>
                      <a:r>
                        <a:rPr lang="en"/>
                        <a:t>eeds elaborate setup</a:t>
                      </a:r>
                      <a:endParaRPr/>
                    </a:p>
                  </a:txBody>
                  <a:tcPr marT="91425" marB="91425" marR="91425" marL="91425"/>
                </a:tc>
              </a:tr>
              <a:tr h="382125">
                <a:tc>
                  <a:txBody>
                    <a:bodyPr/>
                    <a:lstStyle/>
                    <a:p>
                      <a:pPr indent="0" lvl="0" marL="0" rtl="0" algn="l">
                        <a:spcBef>
                          <a:spcPts val="0"/>
                        </a:spcBef>
                        <a:spcAft>
                          <a:spcPts val="0"/>
                        </a:spcAft>
                        <a:buNone/>
                      </a:pPr>
                      <a:r>
                        <a:rPr b="1" lang="en"/>
                        <a:t>Hosted Service</a:t>
                      </a:r>
                      <a:endParaRPr b="1"/>
                    </a:p>
                  </a:txBody>
                  <a:tcPr marT="91425" marB="91425" marR="91425" marL="91425">
                    <a:solidFill>
                      <a:srgbClr val="CFE2F3"/>
                    </a:solidFill>
                  </a:tcPr>
                </a:tc>
                <a:tc>
                  <a:txBody>
                    <a:bodyPr/>
                    <a:lstStyle/>
                    <a:p>
                      <a:pPr indent="0" lvl="0" marL="0" rtl="0" algn="l">
                        <a:spcBef>
                          <a:spcPts val="0"/>
                        </a:spcBef>
                        <a:spcAft>
                          <a:spcPts val="0"/>
                        </a:spcAft>
                        <a:buNone/>
                      </a:pPr>
                      <a:r>
                        <a:rPr lang="en"/>
                        <a:t>Yes</a:t>
                      </a:r>
                      <a:endParaRPr/>
                    </a:p>
                  </a:txBody>
                  <a:tcPr marT="91425" marB="91425" marR="91425" marL="91425"/>
                </a:tc>
                <a:tc>
                  <a:txBody>
                    <a:bodyPr/>
                    <a:lstStyle/>
                    <a:p>
                      <a:pPr indent="0" lvl="0" marL="0" rtl="0" algn="l">
                        <a:spcBef>
                          <a:spcPts val="0"/>
                        </a:spcBef>
                        <a:spcAft>
                          <a:spcPts val="0"/>
                        </a:spcAft>
                        <a:buNone/>
                      </a:pPr>
                      <a:r>
                        <a:rPr lang="en"/>
                        <a:t>No</a:t>
                      </a:r>
                      <a:endParaRPr/>
                    </a:p>
                  </a:txBody>
                  <a:tcPr marT="91425" marB="91425" marR="91425" marL="91425"/>
                </a:tc>
                <a:tc>
                  <a:txBody>
                    <a:bodyPr/>
                    <a:lstStyle/>
                    <a:p>
                      <a:pPr indent="0" lvl="0" marL="0" rtl="0" algn="l">
                        <a:spcBef>
                          <a:spcPts val="0"/>
                        </a:spcBef>
                        <a:spcAft>
                          <a:spcPts val="0"/>
                        </a:spcAft>
                        <a:buNone/>
                      </a:pPr>
                      <a:r>
                        <a:rPr lang="en"/>
                        <a:t>Yes</a:t>
                      </a:r>
                      <a:endParaRPr/>
                    </a:p>
                  </a:txBody>
                  <a:tcPr marT="91425" marB="91425" marR="91425" marL="91425"/>
                </a:tc>
              </a:tr>
              <a:tr h="994325">
                <a:tc>
                  <a:txBody>
                    <a:bodyPr/>
                    <a:lstStyle/>
                    <a:p>
                      <a:pPr indent="0" lvl="0" marL="0" rtl="0" algn="l">
                        <a:spcBef>
                          <a:spcPts val="0"/>
                        </a:spcBef>
                        <a:spcAft>
                          <a:spcPts val="0"/>
                        </a:spcAft>
                        <a:buNone/>
                      </a:pPr>
                      <a:r>
                        <a:rPr b="1" lang="en"/>
                        <a:t>Performance</a:t>
                      </a:r>
                      <a:endParaRPr b="1"/>
                    </a:p>
                  </a:txBody>
                  <a:tcPr marT="91425" marB="91425" marR="91425" marL="91425">
                    <a:solidFill>
                      <a:srgbClr val="CFE2F3"/>
                    </a:solidFill>
                  </a:tcPr>
                </a:tc>
                <a:tc>
                  <a:txBody>
                    <a:bodyPr/>
                    <a:lstStyle/>
                    <a:p>
                      <a:pPr indent="0" lvl="0" marL="0" rtl="0" algn="l">
                        <a:spcBef>
                          <a:spcPts val="0"/>
                        </a:spcBef>
                        <a:spcAft>
                          <a:spcPts val="0"/>
                        </a:spcAft>
                        <a:buNone/>
                      </a:pPr>
                      <a:r>
                        <a:rPr lang="en"/>
                        <a:t>Supports public and private repositories along with a lot of other options like supporting container registry.</a:t>
                      </a:r>
                      <a:endParaRPr/>
                    </a:p>
                  </a:txBody>
                  <a:tcPr marT="91425" marB="91425" marR="91425" marL="91425"/>
                </a:tc>
                <a:tc>
                  <a:txBody>
                    <a:bodyPr/>
                    <a:lstStyle/>
                    <a:p>
                      <a:pPr indent="0" lvl="0" marL="0" rtl="0" algn="l">
                        <a:spcBef>
                          <a:spcPts val="0"/>
                        </a:spcBef>
                        <a:spcAft>
                          <a:spcPts val="0"/>
                        </a:spcAft>
                        <a:buNone/>
                      </a:pPr>
                      <a:r>
                        <a:rPr lang="en"/>
                        <a:t>Best choice for open-source project because of ease of use and setup.</a:t>
                      </a:r>
                      <a:endParaRPr/>
                    </a:p>
                  </a:txBody>
                  <a:tcPr marT="91425" marB="91425" marR="91425" marL="91425"/>
                </a:tc>
                <a:tc>
                  <a:txBody>
                    <a:bodyPr/>
                    <a:lstStyle/>
                    <a:p>
                      <a:pPr indent="0" lvl="0" marL="0" rtl="0" algn="l">
                        <a:spcBef>
                          <a:spcPts val="0"/>
                        </a:spcBef>
                        <a:spcAft>
                          <a:spcPts val="0"/>
                        </a:spcAft>
                        <a:buNone/>
                      </a:pPr>
                      <a:r>
                        <a:rPr lang="en"/>
                        <a:t>Has unlimited customization options.</a:t>
                      </a:r>
                      <a:endParaRPr/>
                    </a:p>
                  </a:txBody>
                  <a:tcPr marT="91425" marB="91425" marR="91425" marL="91425"/>
                </a:tc>
              </a:tr>
              <a:tr h="790275">
                <a:tc>
                  <a:txBody>
                    <a:bodyPr/>
                    <a:lstStyle/>
                    <a:p>
                      <a:pPr indent="0" lvl="0" marL="0" rtl="0" algn="l">
                        <a:spcBef>
                          <a:spcPts val="0"/>
                        </a:spcBef>
                        <a:spcAft>
                          <a:spcPts val="0"/>
                        </a:spcAft>
                        <a:buNone/>
                      </a:pPr>
                      <a:r>
                        <a:rPr b="1" lang="en"/>
                        <a:t>Usage</a:t>
                      </a:r>
                      <a:endParaRPr b="1"/>
                    </a:p>
                  </a:txBody>
                  <a:tcPr marT="91425" marB="91425" marR="91425" marL="91425">
                    <a:solidFill>
                      <a:srgbClr val="CFE2F3"/>
                    </a:solidFill>
                  </a:tcPr>
                </a:tc>
                <a:tc>
                  <a:txBody>
                    <a:bodyPr/>
                    <a:lstStyle/>
                    <a:p>
                      <a:pPr indent="0" lvl="0" marL="0" rtl="0" algn="l">
                        <a:spcBef>
                          <a:spcPts val="0"/>
                        </a:spcBef>
                        <a:spcAft>
                          <a:spcPts val="0"/>
                        </a:spcAft>
                        <a:buNone/>
                      </a:pPr>
                      <a:r>
                        <a:rPr lang="en"/>
                        <a:t>Free for Virginia Tech-owned services</a:t>
                      </a:r>
                      <a:endParaRPr/>
                    </a:p>
                  </a:txBody>
                  <a:tcPr marT="91425" marB="91425" marR="91425" marL="91425"/>
                </a:tc>
                <a:tc>
                  <a:txBody>
                    <a:bodyPr/>
                    <a:lstStyle/>
                    <a:p>
                      <a:pPr indent="0" lvl="0" marL="0" rtl="0" algn="l">
                        <a:spcBef>
                          <a:spcPts val="0"/>
                        </a:spcBef>
                        <a:spcAft>
                          <a:spcPts val="0"/>
                        </a:spcAft>
                        <a:buNone/>
                      </a:pPr>
                      <a:r>
                        <a:rPr lang="en"/>
                        <a:t>Free for Open Source Project and paid for Enterprise</a:t>
                      </a:r>
                      <a:endParaRPr/>
                    </a:p>
                  </a:txBody>
                  <a:tcPr marT="91425" marB="91425" marR="91425" marL="91425"/>
                </a:tc>
                <a:tc>
                  <a:txBody>
                    <a:bodyPr/>
                    <a:lstStyle/>
                    <a:p>
                      <a:pPr indent="0" lvl="0" marL="0" rtl="0" algn="l">
                        <a:spcBef>
                          <a:spcPts val="0"/>
                        </a:spcBef>
                        <a:spcAft>
                          <a:spcPts val="0"/>
                        </a:spcAft>
                        <a:buNone/>
                      </a:pPr>
                      <a:r>
                        <a:rPr lang="en"/>
                        <a:t>Free</a:t>
                      </a:r>
                      <a:endParaRPr/>
                    </a:p>
                  </a:txBody>
                  <a:tcPr marT="91425" marB="91425" marR="91425" marL="91425"/>
                </a:tc>
              </a:tr>
              <a:tr h="382125">
                <a:tc>
                  <a:txBody>
                    <a:bodyPr/>
                    <a:lstStyle/>
                    <a:p>
                      <a:pPr indent="0" lvl="0" marL="0" rtl="0" algn="l">
                        <a:spcBef>
                          <a:spcPts val="0"/>
                        </a:spcBef>
                        <a:spcAft>
                          <a:spcPts val="0"/>
                        </a:spcAft>
                        <a:buNone/>
                      </a:pPr>
                      <a:r>
                        <a:rPr b="1" lang="en"/>
                        <a:t>Server Machine</a:t>
                      </a:r>
                      <a:endParaRPr b="1"/>
                    </a:p>
                  </a:txBody>
                  <a:tcPr marT="91425" marB="91425" marR="91425" marL="91425">
                    <a:solidFill>
                      <a:srgbClr val="CFE2F3"/>
                    </a:solidFill>
                  </a:tcPr>
                </a:tc>
                <a:tc>
                  <a:txBody>
                    <a:bodyPr/>
                    <a:lstStyle/>
                    <a:p>
                      <a:pPr indent="0" lvl="0" marL="0" rtl="0" algn="l">
                        <a:spcBef>
                          <a:spcPts val="0"/>
                        </a:spcBef>
                        <a:spcAft>
                          <a:spcPts val="0"/>
                        </a:spcAft>
                        <a:buNone/>
                      </a:pPr>
                      <a:r>
                        <a:rPr lang="en"/>
                        <a:t>Cloud-based</a:t>
                      </a:r>
                      <a:endParaRPr/>
                    </a:p>
                  </a:txBody>
                  <a:tcPr marT="91425" marB="91425" marR="91425" marL="91425"/>
                </a:tc>
                <a:tc>
                  <a:txBody>
                    <a:bodyPr/>
                    <a:lstStyle/>
                    <a:p>
                      <a:pPr indent="0" lvl="0" marL="0" rtl="0" algn="l">
                        <a:spcBef>
                          <a:spcPts val="0"/>
                        </a:spcBef>
                        <a:spcAft>
                          <a:spcPts val="0"/>
                        </a:spcAft>
                        <a:buNone/>
                      </a:pPr>
                      <a:r>
                        <a:rPr lang="en"/>
                        <a:t>Cloud-based</a:t>
                      </a:r>
                      <a:endParaRPr/>
                    </a:p>
                  </a:txBody>
                  <a:tcPr marT="91425" marB="91425" marR="91425" marL="91425"/>
                </a:tc>
                <a:tc>
                  <a:txBody>
                    <a:bodyPr/>
                    <a:lstStyle/>
                    <a:p>
                      <a:pPr indent="0" lvl="0" marL="0" rtl="0" algn="l">
                        <a:spcBef>
                          <a:spcPts val="0"/>
                        </a:spcBef>
                        <a:spcAft>
                          <a:spcPts val="0"/>
                        </a:spcAft>
                        <a:buNone/>
                      </a:pPr>
                      <a:r>
                        <a:rPr lang="en"/>
                        <a:t>Server-based</a:t>
                      </a:r>
                      <a:endParaRPr/>
                    </a:p>
                  </a:txBody>
                  <a:tcPr marT="91425" marB="91425" marR="91425" marL="9142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sp>
        <p:nvSpPr>
          <p:cNvPr id="215" name="Google Shape;215;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GitLab Pipeline</a:t>
            </a:r>
            <a:endParaRPr/>
          </a:p>
        </p:txBody>
      </p:sp>
      <p:pic>
        <p:nvPicPr>
          <p:cNvPr id="216" name="Google Shape;216;p25"/>
          <p:cNvPicPr preferRelativeResize="0"/>
          <p:nvPr/>
        </p:nvPicPr>
        <p:blipFill>
          <a:blip r:embed="rId3">
            <a:alphaModFix/>
          </a:blip>
          <a:stretch>
            <a:fillRect/>
          </a:stretch>
        </p:blipFill>
        <p:spPr>
          <a:xfrm>
            <a:off x="661775" y="1376363"/>
            <a:ext cx="7353300" cy="23907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Testing and Evaluation - Stress Test</a:t>
            </a:r>
            <a:endParaRPr/>
          </a:p>
        </p:txBody>
      </p:sp>
      <p:sp>
        <p:nvSpPr>
          <p:cNvPr id="222" name="Google Shape;222;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Clr>
                <a:srgbClr val="3A3A3A"/>
              </a:buClr>
              <a:buSzPts val="1800"/>
              <a:buChar char="●"/>
            </a:pPr>
            <a:r>
              <a:rPr lang="en">
                <a:solidFill>
                  <a:srgbClr val="3A3A3A"/>
                </a:solidFill>
                <a:highlight>
                  <a:srgbClr val="FFFFFF"/>
                </a:highlight>
              </a:rPr>
              <a:t>Performance testing or “Negative Testing”</a:t>
            </a:r>
            <a:endParaRPr>
              <a:solidFill>
                <a:srgbClr val="3A3A3A"/>
              </a:solidFill>
              <a:highlight>
                <a:srgbClr val="FFFFFF"/>
              </a:highlight>
            </a:endParaRPr>
          </a:p>
          <a:p>
            <a:pPr indent="-342900" lvl="0" marL="457200" rtl="0" algn="l">
              <a:lnSpc>
                <a:spcPct val="150000"/>
              </a:lnSpc>
              <a:spcBef>
                <a:spcPts val="0"/>
              </a:spcBef>
              <a:spcAft>
                <a:spcPts val="0"/>
              </a:spcAft>
              <a:buClr>
                <a:srgbClr val="3A3A3A"/>
              </a:buClr>
              <a:buSzPts val="1800"/>
              <a:buChar char="●"/>
            </a:pPr>
            <a:r>
              <a:rPr lang="en">
                <a:solidFill>
                  <a:srgbClr val="3A3A3A"/>
                </a:solidFill>
                <a:highlight>
                  <a:srgbClr val="FFFFFF"/>
                </a:highlight>
              </a:rPr>
              <a:t>Focuses on robustness, availability and error-handling under a heavy load</a:t>
            </a:r>
            <a:endParaRPr>
              <a:solidFill>
                <a:srgbClr val="3A3A3A"/>
              </a:solidFill>
              <a:highlight>
                <a:srgbClr val="FFFFFF"/>
              </a:highlight>
            </a:endParaRPr>
          </a:p>
          <a:p>
            <a:pPr indent="-342900" lvl="0" marL="457200" rtl="0" algn="l">
              <a:lnSpc>
                <a:spcPct val="150000"/>
              </a:lnSpc>
              <a:spcBef>
                <a:spcPts val="0"/>
              </a:spcBef>
              <a:spcAft>
                <a:spcPts val="0"/>
              </a:spcAft>
              <a:buClr>
                <a:srgbClr val="3A3A3A"/>
              </a:buClr>
              <a:buSzPts val="1800"/>
              <a:buChar char="●"/>
            </a:pPr>
            <a:r>
              <a:rPr lang="en">
                <a:solidFill>
                  <a:srgbClr val="3A3A3A"/>
                </a:solidFill>
                <a:highlight>
                  <a:srgbClr val="FFFFFF"/>
                </a:highlight>
              </a:rPr>
              <a:t>Different types of stress testing:</a:t>
            </a:r>
            <a:endParaRPr>
              <a:solidFill>
                <a:srgbClr val="3A3A3A"/>
              </a:solidFill>
              <a:highlight>
                <a:srgbClr val="FFFFFF"/>
              </a:highlight>
            </a:endParaRPr>
          </a:p>
          <a:p>
            <a:pPr indent="-330200" lvl="1" marL="914400" rtl="0" algn="l">
              <a:lnSpc>
                <a:spcPct val="150000"/>
              </a:lnSpc>
              <a:spcBef>
                <a:spcPts val="0"/>
              </a:spcBef>
              <a:spcAft>
                <a:spcPts val="0"/>
              </a:spcAft>
              <a:buClr>
                <a:srgbClr val="3A3A3A"/>
              </a:buClr>
              <a:buSzPts val="1600"/>
              <a:buChar char="○"/>
            </a:pPr>
            <a:r>
              <a:rPr lang="en" sz="1600">
                <a:solidFill>
                  <a:srgbClr val="3A3A3A"/>
                </a:solidFill>
                <a:highlight>
                  <a:srgbClr val="FFFFFF"/>
                </a:highlight>
              </a:rPr>
              <a:t>CPU stress testing</a:t>
            </a:r>
            <a:endParaRPr sz="1600">
              <a:solidFill>
                <a:srgbClr val="3A3A3A"/>
              </a:solidFill>
              <a:highlight>
                <a:srgbClr val="FFFFFF"/>
              </a:highlight>
            </a:endParaRPr>
          </a:p>
          <a:p>
            <a:pPr indent="-330200" lvl="1" marL="914400" rtl="0" algn="l">
              <a:lnSpc>
                <a:spcPct val="150000"/>
              </a:lnSpc>
              <a:spcBef>
                <a:spcPts val="0"/>
              </a:spcBef>
              <a:spcAft>
                <a:spcPts val="0"/>
              </a:spcAft>
              <a:buClr>
                <a:srgbClr val="3A3A3A"/>
              </a:buClr>
              <a:buSzPts val="1600"/>
              <a:buChar char="○"/>
            </a:pPr>
            <a:r>
              <a:rPr lang="en" sz="1600">
                <a:solidFill>
                  <a:srgbClr val="3A3A3A"/>
                </a:solidFill>
                <a:highlight>
                  <a:srgbClr val="FFFFFF"/>
                </a:highlight>
              </a:rPr>
              <a:t>Load testing </a:t>
            </a:r>
            <a:endParaRPr sz="1600">
              <a:solidFill>
                <a:srgbClr val="3A3A3A"/>
              </a:solidFill>
              <a:highlight>
                <a:srgbClr val="FFFFFF"/>
              </a:high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Stress Testing Tools</a:t>
            </a:r>
            <a:endParaRPr/>
          </a:p>
        </p:txBody>
      </p:sp>
      <p:graphicFrame>
        <p:nvGraphicFramePr>
          <p:cNvPr id="228" name="Google Shape;228;p27"/>
          <p:cNvGraphicFramePr/>
          <p:nvPr/>
        </p:nvGraphicFramePr>
        <p:xfrm>
          <a:off x="952500" y="1611200"/>
          <a:ext cx="3000000" cy="3000000"/>
        </p:xfrm>
        <a:graphic>
          <a:graphicData uri="http://schemas.openxmlformats.org/drawingml/2006/table">
            <a:tbl>
              <a:tblPr>
                <a:noFill/>
                <a:tableStyleId>{013927BE-3055-47E6-956F-8144E6946DEC}</a:tableStyleId>
              </a:tblPr>
              <a:tblGrid>
                <a:gridCol w="1180725"/>
                <a:gridCol w="2908575"/>
                <a:gridCol w="3149700"/>
              </a:tblGrid>
              <a:tr h="381000">
                <a:tc>
                  <a:txBody>
                    <a:bodyPr/>
                    <a:lstStyle/>
                    <a:p>
                      <a:pPr indent="0" lvl="0" marL="0" rtl="0" algn="l">
                        <a:spcBef>
                          <a:spcPts val="0"/>
                        </a:spcBef>
                        <a:spcAft>
                          <a:spcPts val="0"/>
                        </a:spcAft>
                        <a:buNone/>
                      </a:pPr>
                      <a:r>
                        <a:t/>
                      </a:r>
                      <a:endParaRPr/>
                    </a:p>
                  </a:txBody>
                  <a:tcPr marT="91425" marB="91425" marR="91425" marL="91425">
                    <a:solidFill>
                      <a:srgbClr val="CFE2F3"/>
                    </a:solidFill>
                  </a:tcPr>
                </a:tc>
                <a:tc>
                  <a:txBody>
                    <a:bodyPr/>
                    <a:lstStyle/>
                    <a:p>
                      <a:pPr indent="0" lvl="0" marL="0" rtl="0" algn="l">
                        <a:spcBef>
                          <a:spcPts val="0"/>
                        </a:spcBef>
                        <a:spcAft>
                          <a:spcPts val="0"/>
                        </a:spcAft>
                        <a:buNone/>
                      </a:pPr>
                      <a:r>
                        <a:rPr b="1" lang="en"/>
                        <a:t>JMeter</a:t>
                      </a:r>
                      <a:endParaRPr b="1"/>
                    </a:p>
                  </a:txBody>
                  <a:tcPr marT="91425" marB="91425" marR="91425" marL="91425">
                    <a:solidFill>
                      <a:srgbClr val="CFE2F3"/>
                    </a:solidFill>
                  </a:tcPr>
                </a:tc>
                <a:tc>
                  <a:txBody>
                    <a:bodyPr/>
                    <a:lstStyle/>
                    <a:p>
                      <a:pPr indent="0" lvl="0" marL="0" rtl="0" algn="l">
                        <a:spcBef>
                          <a:spcPts val="0"/>
                        </a:spcBef>
                        <a:spcAft>
                          <a:spcPts val="0"/>
                        </a:spcAft>
                        <a:buNone/>
                      </a:pPr>
                      <a:r>
                        <a:rPr b="1" lang="en"/>
                        <a:t>Locust</a:t>
                      </a:r>
                      <a:endParaRPr b="1"/>
                    </a:p>
                  </a:txBody>
                  <a:tcPr marT="91425" marB="91425" marR="91425" marL="91425">
                    <a:solidFill>
                      <a:srgbClr val="CFE2F3"/>
                    </a:solidFill>
                  </a:tcPr>
                </a:tc>
              </a:tr>
              <a:tr h="381000">
                <a:tc>
                  <a:txBody>
                    <a:bodyPr/>
                    <a:lstStyle/>
                    <a:p>
                      <a:pPr indent="0" lvl="0" marL="0" rtl="0" algn="l">
                        <a:spcBef>
                          <a:spcPts val="0"/>
                        </a:spcBef>
                        <a:spcAft>
                          <a:spcPts val="0"/>
                        </a:spcAft>
                        <a:buNone/>
                      </a:pPr>
                      <a:r>
                        <a:rPr b="1" lang="en"/>
                        <a:t>Scripting</a:t>
                      </a:r>
                      <a:endParaRPr b="1"/>
                    </a:p>
                  </a:txBody>
                  <a:tcPr marT="91425" marB="91425" marR="91425" marL="91425">
                    <a:solidFill>
                      <a:srgbClr val="CFE2F3"/>
                    </a:solidFill>
                  </a:tcPr>
                </a:tc>
                <a:tc>
                  <a:txBody>
                    <a:bodyPr/>
                    <a:lstStyle/>
                    <a:p>
                      <a:pPr indent="0" lvl="0" marL="0" rtl="0" algn="l">
                        <a:spcBef>
                          <a:spcPts val="0"/>
                        </a:spcBef>
                        <a:spcAft>
                          <a:spcPts val="0"/>
                        </a:spcAft>
                        <a:buNone/>
                      </a:pPr>
                      <a:r>
                        <a:rPr lang="en" sz="1150">
                          <a:solidFill>
                            <a:srgbClr val="3A3A3A"/>
                          </a:solidFill>
                        </a:rPr>
                        <a:t>Supports GUI and scripting</a:t>
                      </a:r>
                      <a:endParaRPr/>
                    </a:p>
                  </a:txBody>
                  <a:tcPr marT="91425" marB="91425" marR="91425" marL="91425"/>
                </a:tc>
                <a:tc>
                  <a:txBody>
                    <a:bodyPr/>
                    <a:lstStyle/>
                    <a:p>
                      <a:pPr indent="0" lvl="0" marL="0" rtl="0" algn="l">
                        <a:spcBef>
                          <a:spcPts val="0"/>
                        </a:spcBef>
                        <a:spcAft>
                          <a:spcPts val="0"/>
                        </a:spcAft>
                        <a:buNone/>
                      </a:pPr>
                      <a:r>
                        <a:rPr lang="en" sz="1150">
                          <a:solidFill>
                            <a:srgbClr val="3A3A3A"/>
                          </a:solidFill>
                        </a:rPr>
                        <a:t>Supports Python coding</a:t>
                      </a:r>
                      <a:endParaRPr/>
                    </a:p>
                  </a:txBody>
                  <a:tcPr marT="91425" marB="91425" marR="91425" marL="91425"/>
                </a:tc>
              </a:tr>
              <a:tr h="381000">
                <a:tc>
                  <a:txBody>
                    <a:bodyPr/>
                    <a:lstStyle/>
                    <a:p>
                      <a:pPr indent="0" lvl="0" marL="0" rtl="0" algn="l">
                        <a:spcBef>
                          <a:spcPts val="0"/>
                        </a:spcBef>
                        <a:spcAft>
                          <a:spcPts val="0"/>
                        </a:spcAft>
                        <a:buNone/>
                      </a:pPr>
                      <a:r>
                        <a:rPr b="1" lang="en"/>
                        <a:t>Best For</a:t>
                      </a:r>
                      <a:endParaRPr b="1"/>
                    </a:p>
                  </a:txBody>
                  <a:tcPr marT="91425" marB="91425" marR="91425" marL="91425">
                    <a:solidFill>
                      <a:srgbClr val="CFE2F3"/>
                    </a:solidFill>
                  </a:tcPr>
                </a:tc>
                <a:tc>
                  <a:txBody>
                    <a:bodyPr/>
                    <a:lstStyle/>
                    <a:p>
                      <a:pPr indent="0" lvl="0" marL="0" rtl="0" algn="l">
                        <a:spcBef>
                          <a:spcPts val="0"/>
                        </a:spcBef>
                        <a:spcAft>
                          <a:spcPts val="0"/>
                        </a:spcAft>
                        <a:buNone/>
                      </a:pPr>
                      <a:r>
                        <a:rPr lang="en" sz="1150">
                          <a:solidFill>
                            <a:srgbClr val="3A3A3A"/>
                          </a:solidFill>
                        </a:rPr>
                        <a:t>Performance testing of web applications.</a:t>
                      </a:r>
                      <a:endParaRPr/>
                    </a:p>
                  </a:txBody>
                  <a:tcPr marT="91425" marB="91425" marR="91425" marL="91425"/>
                </a:tc>
                <a:tc>
                  <a:txBody>
                    <a:bodyPr/>
                    <a:lstStyle/>
                    <a:p>
                      <a:pPr indent="0" lvl="0" marL="0" rtl="0" algn="l">
                        <a:spcBef>
                          <a:spcPts val="0"/>
                        </a:spcBef>
                        <a:spcAft>
                          <a:spcPts val="0"/>
                        </a:spcAft>
                        <a:buNone/>
                      </a:pPr>
                      <a:r>
                        <a:rPr lang="en" sz="1150">
                          <a:solidFill>
                            <a:srgbClr val="3A3A3A"/>
                          </a:solidFill>
                        </a:rPr>
                        <a:t>It provides a functionality to check the simultaneous number the system can handle.</a:t>
                      </a:r>
                      <a:endParaRPr/>
                    </a:p>
                  </a:txBody>
                  <a:tcPr marT="91425" marB="91425" marR="91425" marL="91425"/>
                </a:tc>
              </a:tr>
              <a:tr h="381000">
                <a:tc>
                  <a:txBody>
                    <a:bodyPr/>
                    <a:lstStyle/>
                    <a:p>
                      <a:pPr indent="0" lvl="0" marL="0" rtl="0" algn="l">
                        <a:spcBef>
                          <a:spcPts val="0"/>
                        </a:spcBef>
                        <a:spcAft>
                          <a:spcPts val="0"/>
                        </a:spcAft>
                        <a:buNone/>
                      </a:pPr>
                      <a:r>
                        <a:rPr b="1" lang="en"/>
                        <a:t>Capability</a:t>
                      </a:r>
                      <a:endParaRPr b="1"/>
                    </a:p>
                  </a:txBody>
                  <a:tcPr marT="91425" marB="91425" marR="91425" marL="91425">
                    <a:solidFill>
                      <a:srgbClr val="CFE2F3"/>
                    </a:solidFill>
                  </a:tcPr>
                </a:tc>
                <a:tc>
                  <a:txBody>
                    <a:bodyPr/>
                    <a:lstStyle/>
                    <a:p>
                      <a:pPr indent="0" lvl="0" marL="0" rtl="0" algn="l">
                        <a:spcBef>
                          <a:spcPts val="0"/>
                        </a:spcBef>
                        <a:spcAft>
                          <a:spcPts val="0"/>
                        </a:spcAft>
                        <a:buNone/>
                      </a:pPr>
                      <a:r>
                        <a:rPr lang="en" sz="1150">
                          <a:solidFill>
                            <a:srgbClr val="3A3A3A"/>
                          </a:solidFill>
                        </a:rPr>
                        <a:t>It works for web applications, servers, group of servers, and network.</a:t>
                      </a:r>
                      <a:endParaRPr/>
                    </a:p>
                  </a:txBody>
                  <a:tcPr marT="91425" marB="91425" marR="91425" marL="91425"/>
                </a:tc>
                <a:tc>
                  <a:txBody>
                    <a:bodyPr/>
                    <a:lstStyle/>
                    <a:p>
                      <a:pPr indent="0" lvl="0" marL="0" rtl="0" algn="l">
                        <a:spcBef>
                          <a:spcPts val="0"/>
                        </a:spcBef>
                        <a:spcAft>
                          <a:spcPts val="0"/>
                        </a:spcAft>
                        <a:buNone/>
                      </a:pPr>
                      <a:r>
                        <a:rPr lang="en" sz="1150">
                          <a:solidFill>
                            <a:srgbClr val="3A3A3A"/>
                          </a:solidFill>
                        </a:rPr>
                        <a:t>It can perform load testing on multiple distributed machines.</a:t>
                      </a:r>
                      <a:endParaRPr/>
                    </a:p>
                  </a:txBody>
                  <a:tcPr marT="91425" marB="91425" marR="91425" marL="91425"/>
                </a:tc>
              </a:tr>
              <a:tr h="381000">
                <a:tc>
                  <a:txBody>
                    <a:bodyPr/>
                    <a:lstStyle/>
                    <a:p>
                      <a:pPr indent="0" lvl="0" marL="0" rtl="0" algn="l">
                        <a:spcBef>
                          <a:spcPts val="0"/>
                        </a:spcBef>
                        <a:spcAft>
                          <a:spcPts val="0"/>
                        </a:spcAft>
                        <a:buNone/>
                      </a:pPr>
                      <a:r>
                        <a:rPr b="1" lang="en"/>
                        <a:t>Pricing</a:t>
                      </a:r>
                      <a:endParaRPr b="1"/>
                    </a:p>
                  </a:txBody>
                  <a:tcPr marT="91425" marB="91425" marR="91425" marL="91425">
                    <a:solidFill>
                      <a:srgbClr val="CFE2F3"/>
                    </a:solidFill>
                  </a:tcPr>
                </a:tc>
                <a:tc>
                  <a:txBody>
                    <a:bodyPr/>
                    <a:lstStyle/>
                    <a:p>
                      <a:pPr indent="0" lvl="0" marL="0" rtl="0" algn="l">
                        <a:spcBef>
                          <a:spcPts val="0"/>
                        </a:spcBef>
                        <a:spcAft>
                          <a:spcPts val="0"/>
                        </a:spcAft>
                        <a:buNone/>
                      </a:pPr>
                      <a:r>
                        <a:rPr lang="en" sz="1150">
                          <a:solidFill>
                            <a:srgbClr val="3A3A3A"/>
                          </a:solidFill>
                        </a:rPr>
                        <a:t>Free</a:t>
                      </a:r>
                      <a:endParaRPr/>
                    </a:p>
                  </a:txBody>
                  <a:tcPr marT="91425" marB="91425" marR="91425" marL="91425"/>
                </a:tc>
                <a:tc>
                  <a:txBody>
                    <a:bodyPr/>
                    <a:lstStyle/>
                    <a:p>
                      <a:pPr indent="0" lvl="0" marL="0" rtl="0" algn="l">
                        <a:spcBef>
                          <a:spcPts val="0"/>
                        </a:spcBef>
                        <a:spcAft>
                          <a:spcPts val="0"/>
                        </a:spcAft>
                        <a:buNone/>
                      </a:pPr>
                      <a:r>
                        <a:rPr lang="en" sz="1150">
                          <a:solidFill>
                            <a:srgbClr val="3A3A3A"/>
                          </a:solidFill>
                        </a:rPr>
                        <a:t>Free</a:t>
                      </a:r>
                      <a:endParaRPr/>
                    </a:p>
                  </a:txBody>
                  <a:tcPr marT="91425" marB="91425" marR="91425" marL="91425"/>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Results - Load Testing</a:t>
            </a:r>
            <a:endParaRPr/>
          </a:p>
        </p:txBody>
      </p:sp>
      <p:sp>
        <p:nvSpPr>
          <p:cNvPr id="234" name="Google Shape;234;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235" name="Google Shape;235;p28"/>
          <p:cNvPicPr preferRelativeResize="0"/>
          <p:nvPr/>
        </p:nvPicPr>
        <p:blipFill>
          <a:blip r:embed="rId3">
            <a:alphaModFix/>
          </a:blip>
          <a:stretch>
            <a:fillRect/>
          </a:stretch>
        </p:blipFill>
        <p:spPr>
          <a:xfrm>
            <a:off x="761263" y="1017725"/>
            <a:ext cx="7621477" cy="1990050"/>
          </a:xfrm>
          <a:prstGeom prst="rect">
            <a:avLst/>
          </a:prstGeom>
          <a:noFill/>
          <a:ln>
            <a:noFill/>
          </a:ln>
        </p:spPr>
      </p:pic>
      <p:pic>
        <p:nvPicPr>
          <p:cNvPr id="236" name="Google Shape;236;p28"/>
          <p:cNvPicPr preferRelativeResize="0"/>
          <p:nvPr/>
        </p:nvPicPr>
        <p:blipFill>
          <a:blip r:embed="rId4">
            <a:alphaModFix/>
          </a:blip>
          <a:stretch>
            <a:fillRect/>
          </a:stretch>
        </p:blipFill>
        <p:spPr>
          <a:xfrm>
            <a:off x="774012" y="3007775"/>
            <a:ext cx="7595977" cy="19900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Results - Load Testing (contd)</a:t>
            </a:r>
            <a:endParaRPr/>
          </a:p>
        </p:txBody>
      </p:sp>
      <p:sp>
        <p:nvSpPr>
          <p:cNvPr id="242" name="Google Shape;242;p2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243" name="Google Shape;243;p29"/>
          <p:cNvPicPr preferRelativeResize="0"/>
          <p:nvPr/>
        </p:nvPicPr>
        <p:blipFill>
          <a:blip r:embed="rId3">
            <a:alphaModFix/>
          </a:blip>
          <a:stretch>
            <a:fillRect/>
          </a:stretch>
        </p:blipFill>
        <p:spPr>
          <a:xfrm>
            <a:off x="739775" y="1086613"/>
            <a:ext cx="7664448" cy="1862650"/>
          </a:xfrm>
          <a:prstGeom prst="rect">
            <a:avLst/>
          </a:prstGeom>
          <a:noFill/>
          <a:ln>
            <a:noFill/>
          </a:ln>
        </p:spPr>
      </p:pic>
      <p:pic>
        <p:nvPicPr>
          <p:cNvPr id="244" name="Google Shape;244;p29"/>
          <p:cNvPicPr preferRelativeResize="0"/>
          <p:nvPr/>
        </p:nvPicPr>
        <p:blipFill>
          <a:blip r:embed="rId4">
            <a:alphaModFix/>
          </a:blip>
          <a:stretch>
            <a:fillRect/>
          </a:stretch>
        </p:blipFill>
        <p:spPr>
          <a:xfrm>
            <a:off x="739775" y="2949250"/>
            <a:ext cx="7664450" cy="21253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
        <p:nvSpPr>
          <p:cNvPr id="249" name="Google Shape;249;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Migration to Production Cluster</a:t>
            </a:r>
            <a:endParaRPr/>
          </a:p>
        </p:txBody>
      </p:sp>
      <p:pic>
        <p:nvPicPr>
          <p:cNvPr id="250" name="Google Shape;250;p30"/>
          <p:cNvPicPr preferRelativeResize="0"/>
          <p:nvPr/>
        </p:nvPicPr>
        <p:blipFill>
          <a:blip r:embed="rId3">
            <a:alphaModFix/>
          </a:blip>
          <a:stretch>
            <a:fillRect/>
          </a:stretch>
        </p:blipFill>
        <p:spPr>
          <a:xfrm>
            <a:off x="432250" y="1508525"/>
            <a:ext cx="6400800" cy="1238250"/>
          </a:xfrm>
          <a:prstGeom prst="rect">
            <a:avLst/>
          </a:prstGeom>
          <a:noFill/>
          <a:ln>
            <a:noFill/>
          </a:ln>
        </p:spPr>
      </p:pic>
      <p:pic>
        <p:nvPicPr>
          <p:cNvPr id="251" name="Google Shape;251;p30"/>
          <p:cNvPicPr preferRelativeResize="0"/>
          <p:nvPr/>
        </p:nvPicPr>
        <p:blipFill>
          <a:blip r:embed="rId4">
            <a:alphaModFix/>
          </a:blip>
          <a:stretch>
            <a:fillRect/>
          </a:stretch>
        </p:blipFill>
        <p:spPr>
          <a:xfrm>
            <a:off x="3581875" y="3118025"/>
            <a:ext cx="5003174" cy="14279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 name="Shape 255"/>
        <p:cNvGrpSpPr/>
        <p:nvPr/>
      </p:nvGrpSpPr>
      <p:grpSpPr>
        <a:xfrm>
          <a:off x="0" y="0"/>
          <a:ext cx="0" cy="0"/>
          <a:chOff x="0" y="0"/>
          <a:chExt cx="0" cy="0"/>
        </a:xfrm>
      </p:grpSpPr>
      <p:sp>
        <p:nvSpPr>
          <p:cNvPr id="256" name="Google Shape;256;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Implementation Challenges / Limitations</a:t>
            </a:r>
            <a:endParaRPr/>
          </a:p>
        </p:txBody>
      </p:sp>
      <p:sp>
        <p:nvSpPr>
          <p:cNvPr id="257" name="Google Shape;257;p31"/>
          <p:cNvSpPr txBox="1"/>
          <p:nvPr>
            <p:ph idx="1" type="body"/>
          </p:nvPr>
        </p:nvSpPr>
        <p:spPr>
          <a:xfrm>
            <a:off x="311700" y="1076275"/>
            <a:ext cx="8520600" cy="3416400"/>
          </a:xfrm>
          <a:prstGeom prst="rect">
            <a:avLst/>
          </a:prstGeom>
        </p:spPr>
        <p:txBody>
          <a:bodyPr anchorCtr="0" anchor="t" bIns="91425" lIns="91425" spcFirstLastPara="1" rIns="91425" wrap="square" tIns="91425">
            <a:noAutofit/>
          </a:bodyPr>
          <a:lstStyle/>
          <a:p>
            <a:pPr indent="-342900" lvl="0" marL="457200" rtl="0" algn="l">
              <a:lnSpc>
                <a:spcPct val="135000"/>
              </a:lnSpc>
              <a:spcBef>
                <a:spcPts val="0"/>
              </a:spcBef>
              <a:spcAft>
                <a:spcPts val="0"/>
              </a:spcAft>
              <a:buSzPts val="1800"/>
              <a:buChar char="●"/>
            </a:pPr>
            <a:r>
              <a:rPr lang="en"/>
              <a:t>CS cloud and hosted container cluster is always in flux</a:t>
            </a:r>
            <a:endParaRPr/>
          </a:p>
          <a:p>
            <a:pPr indent="-342900" lvl="0" marL="457200" rtl="0" algn="l">
              <a:lnSpc>
                <a:spcPct val="135000"/>
              </a:lnSpc>
              <a:spcBef>
                <a:spcPts val="0"/>
              </a:spcBef>
              <a:spcAft>
                <a:spcPts val="0"/>
              </a:spcAft>
              <a:buSzPts val="1800"/>
              <a:buChar char="●"/>
            </a:pPr>
            <a:r>
              <a:rPr lang="en"/>
              <a:t>Unstable cloud/cluster led to many issues across all teams, which we had to address</a:t>
            </a:r>
            <a:endParaRPr/>
          </a:p>
          <a:p>
            <a:pPr indent="-342900" lvl="0" marL="457200" rtl="0" algn="l">
              <a:lnSpc>
                <a:spcPct val="135000"/>
              </a:lnSpc>
              <a:spcBef>
                <a:spcPts val="0"/>
              </a:spcBef>
              <a:spcAft>
                <a:spcPts val="0"/>
              </a:spcAft>
              <a:buSzPts val="1800"/>
              <a:buChar char="●"/>
            </a:pPr>
            <a:r>
              <a:rPr lang="en"/>
              <a:t>Containers: Some teams based their development in VMs; therefore, parameters for container creation were not available</a:t>
            </a:r>
            <a:endParaRPr/>
          </a:p>
          <a:p>
            <a:pPr indent="-342900" lvl="0" marL="457200" rtl="0" algn="l">
              <a:lnSpc>
                <a:spcPct val="135000"/>
              </a:lnSpc>
              <a:spcBef>
                <a:spcPts val="0"/>
              </a:spcBef>
              <a:spcAft>
                <a:spcPts val="0"/>
              </a:spcAft>
              <a:buSzPts val="1800"/>
              <a:buChar char="●"/>
            </a:pPr>
            <a:r>
              <a:rPr lang="en"/>
              <a:t>Unit tests not available in time to implement full system CI/CD</a:t>
            </a:r>
            <a:endParaRPr/>
          </a:p>
          <a:p>
            <a:pPr indent="-342900" lvl="0" marL="457200" rtl="0" algn="l">
              <a:lnSpc>
                <a:spcPct val="135000"/>
              </a:lnSpc>
              <a:spcBef>
                <a:spcPts val="0"/>
              </a:spcBef>
              <a:spcAft>
                <a:spcPts val="0"/>
              </a:spcAft>
              <a:buSzPts val="1800"/>
              <a:buChar char="●"/>
            </a:pPr>
            <a:r>
              <a:rPr lang="en"/>
              <a:t>Ingestion was not a design priority early enough for it to be connected with Kafka; earlier collection efforts had to be prioritized for doc processing</a:t>
            </a:r>
            <a:endParaRPr/>
          </a:p>
          <a:p>
            <a:pPr indent="-342900" lvl="0" marL="457200" rtl="0" algn="l">
              <a:lnSpc>
                <a:spcPct val="135000"/>
              </a:lnSpc>
              <a:spcBef>
                <a:spcPts val="0"/>
              </a:spcBef>
              <a:spcAft>
                <a:spcPts val="0"/>
              </a:spcAft>
              <a:buSzPts val="1800"/>
              <a:buChar char="●"/>
            </a:pPr>
            <a:r>
              <a:rPr lang="en"/>
              <a:t>Production environment (teaching cluster) was not sufficient</a:t>
            </a:r>
            <a:endParaRPr/>
          </a:p>
          <a:p>
            <a:pPr indent="-342900" lvl="0" marL="457200" rtl="0" algn="l">
              <a:lnSpc>
                <a:spcPct val="135000"/>
              </a:lnSpc>
              <a:spcBef>
                <a:spcPts val="0"/>
              </a:spcBef>
              <a:spcAft>
                <a:spcPts val="0"/>
              </a:spcAft>
              <a:buSzPts val="1800"/>
              <a:buChar char="●"/>
            </a:pPr>
            <a:r>
              <a:rPr lang="en"/>
              <a:t>We lost a team member early in the semester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Introduction </a:t>
            </a:r>
            <a:endParaRPr/>
          </a:p>
          <a:p>
            <a:pPr indent="-342900" lvl="0" marL="457200" rtl="0" algn="l">
              <a:spcBef>
                <a:spcPts val="0"/>
              </a:spcBef>
              <a:spcAft>
                <a:spcPts val="0"/>
              </a:spcAft>
              <a:buSzPts val="1800"/>
              <a:buAutoNum type="arabicPeriod"/>
            </a:pPr>
            <a:r>
              <a:rPr lang="en"/>
              <a:t>Objective</a:t>
            </a:r>
            <a:endParaRPr/>
          </a:p>
          <a:p>
            <a:pPr indent="-342900" lvl="0" marL="457200" rtl="0" algn="l">
              <a:spcBef>
                <a:spcPts val="0"/>
              </a:spcBef>
              <a:spcAft>
                <a:spcPts val="0"/>
              </a:spcAft>
              <a:buSzPts val="1800"/>
              <a:buAutoNum type="arabicPeriod"/>
            </a:pPr>
            <a:r>
              <a:rPr lang="en"/>
              <a:t>Background</a:t>
            </a:r>
            <a:endParaRPr/>
          </a:p>
          <a:p>
            <a:pPr indent="-342900" lvl="0" marL="457200" rtl="0" algn="l">
              <a:spcBef>
                <a:spcPts val="0"/>
              </a:spcBef>
              <a:spcAft>
                <a:spcPts val="0"/>
              </a:spcAft>
              <a:buSzPts val="1800"/>
              <a:buAutoNum type="arabicPeriod"/>
            </a:pPr>
            <a:r>
              <a:rPr lang="en"/>
              <a:t>Timeline and Milestones</a:t>
            </a:r>
            <a:endParaRPr/>
          </a:p>
          <a:p>
            <a:pPr indent="-342900" lvl="0" marL="457200" rtl="0" algn="l">
              <a:spcBef>
                <a:spcPts val="0"/>
              </a:spcBef>
              <a:spcAft>
                <a:spcPts val="0"/>
              </a:spcAft>
              <a:buSzPts val="1800"/>
              <a:buAutoNum type="arabicPeriod"/>
            </a:pPr>
            <a:r>
              <a:rPr lang="en"/>
              <a:t>Approach</a:t>
            </a:r>
            <a:endParaRPr/>
          </a:p>
          <a:p>
            <a:pPr indent="-342900" lvl="0" marL="457200" rtl="0" algn="l">
              <a:spcBef>
                <a:spcPts val="0"/>
              </a:spcBef>
              <a:spcAft>
                <a:spcPts val="0"/>
              </a:spcAft>
              <a:buSzPts val="1800"/>
              <a:buAutoNum type="arabicPeriod"/>
            </a:pPr>
            <a:r>
              <a:rPr lang="en"/>
              <a:t>Implementation</a:t>
            </a:r>
            <a:endParaRPr/>
          </a:p>
          <a:p>
            <a:pPr indent="-342900" lvl="0" marL="457200" rtl="0" algn="l">
              <a:spcBef>
                <a:spcPts val="0"/>
              </a:spcBef>
              <a:spcAft>
                <a:spcPts val="0"/>
              </a:spcAft>
              <a:buSzPts val="1800"/>
              <a:buAutoNum type="arabicPeriod"/>
            </a:pPr>
            <a:r>
              <a:rPr lang="en"/>
              <a:t>Testing and Evaluation</a:t>
            </a:r>
            <a:endParaRPr/>
          </a:p>
          <a:p>
            <a:pPr indent="-342900" lvl="0" marL="457200" rtl="0" algn="l">
              <a:spcBef>
                <a:spcPts val="0"/>
              </a:spcBef>
              <a:spcAft>
                <a:spcPts val="0"/>
              </a:spcAft>
              <a:buSzPts val="1800"/>
              <a:buAutoNum type="arabicPeriod"/>
            </a:pPr>
            <a:r>
              <a:rPr lang="en"/>
              <a:t>Challenges</a:t>
            </a:r>
            <a:endParaRPr/>
          </a:p>
          <a:p>
            <a:pPr indent="-342900" lvl="0" marL="457200" rtl="0" algn="l">
              <a:spcBef>
                <a:spcPts val="0"/>
              </a:spcBef>
              <a:spcAft>
                <a:spcPts val="0"/>
              </a:spcAft>
              <a:buSzPts val="1800"/>
              <a:buAutoNum type="arabicPeriod"/>
            </a:pPr>
            <a:r>
              <a:rPr lang="en"/>
              <a:t>Future Work</a:t>
            </a:r>
            <a:endParaRPr/>
          </a:p>
          <a:p>
            <a:pPr indent="-342900" lvl="0" marL="457200" rtl="0" algn="l">
              <a:spcBef>
                <a:spcPts val="0"/>
              </a:spcBef>
              <a:spcAft>
                <a:spcPts val="0"/>
              </a:spcAft>
              <a:buSzPts val="1800"/>
              <a:buAutoNum type="arabicPeriod"/>
            </a:pPr>
            <a:r>
              <a:rPr lang="en"/>
              <a:t>Summary</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sp>
        <p:nvSpPr>
          <p:cNvPr id="262" name="Google Shape;262;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Conclusion</a:t>
            </a:r>
            <a:endParaRPr/>
          </a:p>
        </p:txBody>
      </p:sp>
      <p:sp>
        <p:nvSpPr>
          <p:cNvPr id="263" name="Google Shape;263;p3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Char char="●"/>
            </a:pPr>
            <a:r>
              <a:rPr lang="en" sz="1800"/>
              <a:t>Designed and deployed Docker containers </a:t>
            </a:r>
            <a:endParaRPr/>
          </a:p>
          <a:p>
            <a:pPr indent="-342900" lvl="0" marL="457200" rtl="0" algn="l">
              <a:lnSpc>
                <a:spcPct val="150000"/>
              </a:lnSpc>
              <a:spcBef>
                <a:spcPts val="0"/>
              </a:spcBef>
              <a:spcAft>
                <a:spcPts val="0"/>
              </a:spcAft>
              <a:buSzPts val="1800"/>
              <a:buChar char="●"/>
            </a:pPr>
            <a:r>
              <a:rPr lang="en" sz="1800"/>
              <a:t>Facilitated and manage data sharing between containers and Tobacco &amp; ETDs VMs by using Ceph </a:t>
            </a:r>
            <a:r>
              <a:rPr lang="en"/>
              <a:t>File System</a:t>
            </a:r>
            <a:endParaRPr/>
          </a:p>
          <a:p>
            <a:pPr indent="-342900" lvl="0" marL="457200" rtl="0" algn="l">
              <a:lnSpc>
                <a:spcPct val="150000"/>
              </a:lnSpc>
              <a:spcBef>
                <a:spcPts val="0"/>
              </a:spcBef>
              <a:spcAft>
                <a:spcPts val="0"/>
              </a:spcAft>
              <a:buSzPts val="1800"/>
              <a:buChar char="●"/>
            </a:pPr>
            <a:r>
              <a:rPr lang="en" sz="1800"/>
              <a:t>Facilitated the evaluation and testing (CI/CD) of cluster components</a:t>
            </a:r>
            <a:endParaRPr/>
          </a:p>
          <a:p>
            <a:pPr indent="-342900" lvl="0" marL="457200" rtl="0" algn="l">
              <a:lnSpc>
                <a:spcPct val="150000"/>
              </a:lnSpc>
              <a:spcBef>
                <a:spcPts val="0"/>
              </a:spcBef>
              <a:spcAft>
                <a:spcPts val="0"/>
              </a:spcAft>
              <a:buSzPts val="1800"/>
              <a:buChar char="●"/>
            </a:pPr>
            <a:r>
              <a:rPr lang="en" sz="1800"/>
              <a:t>System stress test proved Front End’s robustness </a:t>
            </a:r>
            <a:endParaRPr/>
          </a:p>
          <a:p>
            <a:pPr indent="-342900" lvl="0" marL="457200" rtl="0" algn="l">
              <a:lnSpc>
                <a:spcPct val="150000"/>
              </a:lnSpc>
              <a:spcBef>
                <a:spcPts val="0"/>
              </a:spcBef>
              <a:spcAft>
                <a:spcPts val="0"/>
              </a:spcAft>
              <a:buSzPts val="1800"/>
              <a:buChar char="●"/>
            </a:pPr>
            <a:r>
              <a:rPr lang="en" sz="1800"/>
              <a:t>Deployed Kafka infrastructure and designed data ingestion pipeline </a:t>
            </a:r>
            <a:endParaRPr/>
          </a:p>
          <a:p>
            <a:pPr indent="-342900" lvl="0" marL="457200" rtl="0" algn="l">
              <a:lnSpc>
                <a:spcPct val="150000"/>
              </a:lnSpc>
              <a:spcBef>
                <a:spcPts val="0"/>
              </a:spcBef>
              <a:spcAft>
                <a:spcPts val="0"/>
              </a:spcAft>
              <a:buSzPts val="1800"/>
              <a:buChar char="●"/>
            </a:pPr>
            <a:r>
              <a:rPr lang="en" sz="1800"/>
              <a:t>Successfully handled support requests from other teams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 name="Shape 267"/>
        <p:cNvGrpSpPr/>
        <p:nvPr/>
      </p:nvGrpSpPr>
      <p:grpSpPr>
        <a:xfrm>
          <a:off x="0" y="0"/>
          <a:ext cx="0" cy="0"/>
          <a:chOff x="0" y="0"/>
          <a:chExt cx="0" cy="0"/>
        </a:xfrm>
      </p:grpSpPr>
      <p:sp>
        <p:nvSpPr>
          <p:cNvPr id="268" name="Google Shape;268;p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Work</a:t>
            </a:r>
            <a:endParaRPr/>
          </a:p>
        </p:txBody>
      </p:sp>
      <p:sp>
        <p:nvSpPr>
          <p:cNvPr id="269" name="Google Shape;269;p3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Char char="●"/>
            </a:pPr>
            <a:r>
              <a:rPr lang="en"/>
              <a:t>Complete the containerization of cluster components</a:t>
            </a:r>
            <a:endParaRPr/>
          </a:p>
          <a:p>
            <a:pPr indent="-342900" lvl="0" marL="457200" rtl="0" algn="l">
              <a:lnSpc>
                <a:spcPct val="150000"/>
              </a:lnSpc>
              <a:spcBef>
                <a:spcPts val="0"/>
              </a:spcBef>
              <a:spcAft>
                <a:spcPts val="0"/>
              </a:spcAft>
              <a:buSzPts val="1800"/>
              <a:buChar char="●"/>
            </a:pPr>
            <a:r>
              <a:rPr lang="en"/>
              <a:t>Integrate Kafka (Kafkacat producer and consumers) into all the producers and consumers scripts to enable an automated data pipeline</a:t>
            </a:r>
            <a:endParaRPr/>
          </a:p>
          <a:p>
            <a:pPr indent="-342900" lvl="0" marL="457200" rtl="0" algn="l">
              <a:lnSpc>
                <a:spcPct val="150000"/>
              </a:lnSpc>
              <a:spcBef>
                <a:spcPts val="0"/>
              </a:spcBef>
              <a:spcAft>
                <a:spcPts val="0"/>
              </a:spcAft>
              <a:buSzPts val="1800"/>
              <a:buChar char="●"/>
            </a:pPr>
            <a:r>
              <a:rPr lang="en"/>
              <a:t>Motivate teams to adopt GitLab </a:t>
            </a:r>
            <a:endParaRPr/>
          </a:p>
          <a:p>
            <a:pPr indent="-342900" lvl="0" marL="457200" rtl="0" algn="l">
              <a:lnSpc>
                <a:spcPct val="150000"/>
              </a:lnSpc>
              <a:spcBef>
                <a:spcPts val="0"/>
              </a:spcBef>
              <a:spcAft>
                <a:spcPts val="0"/>
              </a:spcAft>
              <a:buSzPts val="1800"/>
              <a:buChar char="●"/>
            </a:pPr>
            <a:r>
              <a:rPr lang="en"/>
              <a:t>Deploy CI/CD pipeline for each team</a:t>
            </a:r>
            <a:endParaRPr/>
          </a:p>
          <a:p>
            <a:pPr indent="-342900" lvl="0" marL="457200" rtl="0" algn="l">
              <a:lnSpc>
                <a:spcPct val="150000"/>
              </a:lnSpc>
              <a:spcBef>
                <a:spcPts val="0"/>
              </a:spcBef>
              <a:spcAft>
                <a:spcPts val="0"/>
              </a:spcAft>
              <a:buSzPts val="1800"/>
              <a:buChar char="●"/>
            </a:pPr>
            <a:r>
              <a:rPr lang="en"/>
              <a:t>Base new system tests on sample user logs</a:t>
            </a:r>
            <a:endParaRPr/>
          </a:p>
          <a:p>
            <a:pPr indent="-342900" lvl="0" marL="457200" rtl="0" algn="l">
              <a:lnSpc>
                <a:spcPct val="150000"/>
              </a:lnSpc>
              <a:spcBef>
                <a:spcPts val="0"/>
              </a:spcBef>
              <a:spcAft>
                <a:spcPts val="0"/>
              </a:spcAft>
              <a:buSzPts val="1800"/>
              <a:buChar char="●"/>
            </a:pPr>
            <a:r>
              <a:rPr lang="en"/>
              <a:t>Deploy all IR system components in Teaching cluster (Production)</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sp>
        <p:nvSpPr>
          <p:cNvPr id="274" name="Google Shape;274;p3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Thank You</a:t>
            </a:r>
            <a:endParaRPr/>
          </a:p>
        </p:txBody>
      </p:sp>
      <p:sp>
        <p:nvSpPr>
          <p:cNvPr id="275" name="Google Shape;275;p3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Questions?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Introduction</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Char char="●"/>
            </a:pPr>
            <a:r>
              <a:rPr lang="en"/>
              <a:t>Let’s build a state-of-the-art IR system using latest technology</a:t>
            </a:r>
            <a:endParaRPr/>
          </a:p>
          <a:p>
            <a:pPr indent="-317500" lvl="1" marL="914400" rtl="0" algn="l">
              <a:lnSpc>
                <a:spcPct val="150000"/>
              </a:lnSpc>
              <a:spcBef>
                <a:spcPts val="0"/>
              </a:spcBef>
              <a:spcAft>
                <a:spcPts val="0"/>
              </a:spcAft>
              <a:buSzPts val="1400"/>
              <a:buChar char="○"/>
            </a:pPr>
            <a:r>
              <a:rPr lang="en"/>
              <a:t>Docker container cluster; </a:t>
            </a:r>
            <a:r>
              <a:rPr lang="en"/>
              <a:t>Rancher; </a:t>
            </a:r>
            <a:r>
              <a:rPr lang="en"/>
              <a:t>Kubernetes / Kubectl</a:t>
            </a:r>
            <a:endParaRPr/>
          </a:p>
          <a:p>
            <a:pPr indent="-317500" lvl="1" marL="914400" rtl="0" algn="l">
              <a:lnSpc>
                <a:spcPct val="150000"/>
              </a:lnSpc>
              <a:spcBef>
                <a:spcPts val="0"/>
              </a:spcBef>
              <a:spcAft>
                <a:spcPts val="0"/>
              </a:spcAft>
              <a:buSzPts val="1400"/>
              <a:buChar char="○"/>
            </a:pPr>
            <a:r>
              <a:rPr lang="en"/>
              <a:t>ElasticSearch - info retrieval; Kibana - visualization</a:t>
            </a:r>
            <a:endParaRPr/>
          </a:p>
          <a:p>
            <a:pPr indent="-342900" lvl="0" marL="457200" rtl="0" algn="l">
              <a:lnSpc>
                <a:spcPct val="150000"/>
              </a:lnSpc>
              <a:spcBef>
                <a:spcPts val="0"/>
              </a:spcBef>
              <a:spcAft>
                <a:spcPts val="0"/>
              </a:spcAft>
              <a:buSzPts val="1800"/>
              <a:buChar char="●"/>
            </a:pPr>
            <a:r>
              <a:rPr lang="en"/>
              <a:t>Use this system to support two collections:</a:t>
            </a:r>
            <a:endParaRPr/>
          </a:p>
          <a:p>
            <a:pPr indent="-317500" lvl="1" marL="914400" rtl="0" algn="l">
              <a:lnSpc>
                <a:spcPct val="150000"/>
              </a:lnSpc>
              <a:spcBef>
                <a:spcPts val="0"/>
              </a:spcBef>
              <a:spcAft>
                <a:spcPts val="0"/>
              </a:spcAft>
              <a:buSzPts val="1400"/>
              <a:buChar char="○"/>
            </a:pPr>
            <a:r>
              <a:rPr lang="en"/>
              <a:t>ETDs</a:t>
            </a:r>
            <a:endParaRPr/>
          </a:p>
          <a:p>
            <a:pPr indent="-317500" lvl="1" marL="914400" rtl="0" algn="l">
              <a:lnSpc>
                <a:spcPct val="150000"/>
              </a:lnSpc>
              <a:spcBef>
                <a:spcPts val="0"/>
              </a:spcBef>
              <a:spcAft>
                <a:spcPts val="0"/>
              </a:spcAft>
              <a:buSzPts val="1400"/>
              <a:buChar char="○"/>
            </a:pPr>
            <a:r>
              <a:rPr lang="en"/>
              <a:t>Tobacco Settlement Documents</a:t>
            </a:r>
            <a:endParaRPr/>
          </a:p>
          <a:p>
            <a:pPr indent="-342900" lvl="0" marL="457200" rtl="0" algn="l">
              <a:lnSpc>
                <a:spcPct val="150000"/>
              </a:lnSpc>
              <a:spcBef>
                <a:spcPts val="0"/>
              </a:spcBef>
              <a:spcAft>
                <a:spcPts val="0"/>
              </a:spcAft>
              <a:buSzPts val="1800"/>
              <a:buChar char="●"/>
            </a:pPr>
            <a:r>
              <a:rPr lang="en"/>
              <a:t>Project Teams: CME (ETDs); CMT (Tobacco); ELS (ElasticSearch); FEK (Front-end &amp; Kibana); TML (Text Analysis &amp; ML); </a:t>
            </a:r>
            <a:r>
              <a:rPr b="1" lang="en"/>
              <a:t>INT (Integration &amp; Implementation)</a:t>
            </a:r>
            <a:endParaRPr b="1"/>
          </a:p>
          <a:p>
            <a:pPr indent="0" lvl="0" marL="0" rtl="0" algn="l">
              <a:lnSpc>
                <a:spcPct val="150000"/>
              </a:lnSpc>
              <a:spcBef>
                <a:spcPts val="16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Objectives</a:t>
            </a:r>
            <a:endParaRPr/>
          </a:p>
        </p:txBody>
      </p:sp>
      <p:sp>
        <p:nvSpPr>
          <p:cNvPr id="73" name="Google Shape;7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AutoNum type="arabicPeriod"/>
            </a:pPr>
            <a:r>
              <a:rPr lang="en"/>
              <a:t>Design and deploy Docker containers (containerize an IR system)</a:t>
            </a:r>
            <a:endParaRPr/>
          </a:p>
          <a:p>
            <a:pPr indent="-342900" lvl="0" marL="457200" rtl="0" algn="l">
              <a:lnSpc>
                <a:spcPct val="150000"/>
              </a:lnSpc>
              <a:spcBef>
                <a:spcPts val="0"/>
              </a:spcBef>
              <a:spcAft>
                <a:spcPts val="0"/>
              </a:spcAft>
              <a:buSzPts val="1800"/>
              <a:buAutoNum type="arabicPeriod"/>
            </a:pPr>
            <a:r>
              <a:rPr lang="en"/>
              <a:t>Manage the Kubernetes cluster on the CS Cloud via Docker, kubectl, and Rancher</a:t>
            </a:r>
            <a:endParaRPr/>
          </a:p>
          <a:p>
            <a:pPr indent="-342900" lvl="0" marL="457200" rtl="0" algn="l">
              <a:lnSpc>
                <a:spcPct val="150000"/>
              </a:lnSpc>
              <a:spcBef>
                <a:spcPts val="0"/>
              </a:spcBef>
              <a:spcAft>
                <a:spcPts val="0"/>
              </a:spcAft>
              <a:buSzPts val="1800"/>
              <a:buAutoNum type="arabicPeriod"/>
            </a:pPr>
            <a:r>
              <a:rPr lang="en"/>
              <a:t>Facilitate and manage data sharing between containers and Tobacco &amp; ETDs VMs by using Ceph storage</a:t>
            </a:r>
            <a:endParaRPr/>
          </a:p>
          <a:p>
            <a:pPr indent="-342900" lvl="0" marL="457200" rtl="0" algn="l">
              <a:lnSpc>
                <a:spcPct val="150000"/>
              </a:lnSpc>
              <a:spcBef>
                <a:spcPts val="0"/>
              </a:spcBef>
              <a:spcAft>
                <a:spcPts val="0"/>
              </a:spcAft>
              <a:buSzPts val="1800"/>
              <a:buAutoNum type="arabicPeriod"/>
            </a:pPr>
            <a:r>
              <a:rPr lang="en"/>
              <a:t>Facilitate the evaluation and testing (CI/CD) of cluster components</a:t>
            </a:r>
            <a:endParaRPr/>
          </a:p>
          <a:p>
            <a:pPr indent="-342900" lvl="0" marL="457200" rtl="0" algn="l">
              <a:lnSpc>
                <a:spcPct val="150000"/>
              </a:lnSpc>
              <a:spcBef>
                <a:spcPts val="0"/>
              </a:spcBef>
              <a:spcAft>
                <a:spcPts val="0"/>
              </a:spcAft>
              <a:buSzPts val="1800"/>
              <a:buAutoNum type="arabicPeriod"/>
            </a:pPr>
            <a:r>
              <a:rPr lang="en"/>
              <a:t>Support a pipeline for ingestion of new collection documents (Kafka)</a:t>
            </a:r>
            <a:endParaRPr/>
          </a:p>
          <a:p>
            <a:pPr indent="-342900" lvl="0" marL="457200" rtl="0" algn="l">
              <a:lnSpc>
                <a:spcPct val="150000"/>
              </a:lnSpc>
              <a:spcBef>
                <a:spcPts val="0"/>
              </a:spcBef>
              <a:spcAft>
                <a:spcPts val="0"/>
              </a:spcAft>
              <a:buSzPts val="1800"/>
              <a:buAutoNum type="arabicPeriod"/>
            </a:pPr>
            <a:r>
              <a:rPr lang="en"/>
              <a:t>Deploy all cluster components seamlessly</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Background: Containers</a:t>
            </a:r>
            <a:endParaRPr/>
          </a:p>
        </p:txBody>
      </p:sp>
      <p:sp>
        <p:nvSpPr>
          <p:cNvPr id="79" name="Google Shape;79;p17"/>
          <p:cNvSpPr txBox="1"/>
          <p:nvPr>
            <p:ph idx="1" type="body"/>
          </p:nvPr>
        </p:nvSpPr>
        <p:spPr>
          <a:xfrm>
            <a:off x="311700" y="1289075"/>
            <a:ext cx="4510200" cy="32799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lang="en" sz="1600"/>
              <a:t>A </a:t>
            </a:r>
            <a:r>
              <a:rPr b="1" lang="en" sz="1600"/>
              <a:t>lightweight</a:t>
            </a:r>
            <a:r>
              <a:rPr lang="en" sz="1600"/>
              <a:t> alternative to VMs</a:t>
            </a:r>
            <a:endParaRPr sz="1600"/>
          </a:p>
          <a:p>
            <a:pPr indent="-330200" lvl="0" marL="457200" rtl="0" algn="l">
              <a:lnSpc>
                <a:spcPct val="150000"/>
              </a:lnSpc>
              <a:spcBef>
                <a:spcPts val="0"/>
              </a:spcBef>
              <a:spcAft>
                <a:spcPts val="0"/>
              </a:spcAft>
              <a:buClr>
                <a:srgbClr val="333333"/>
              </a:buClr>
              <a:buSzPts val="1600"/>
              <a:buChar char="●"/>
            </a:pPr>
            <a:r>
              <a:rPr lang="en" sz="1600"/>
              <a:t>Linux </a:t>
            </a:r>
            <a:r>
              <a:rPr b="1" lang="en" sz="1600"/>
              <a:t>cgroups</a:t>
            </a:r>
            <a:r>
              <a:rPr lang="en" sz="1600"/>
              <a:t> (resource limitation) and </a:t>
            </a:r>
            <a:r>
              <a:rPr b="1" lang="en" sz="1600"/>
              <a:t>namespaces</a:t>
            </a:r>
            <a:r>
              <a:rPr lang="en" sz="1600"/>
              <a:t> (container visibility, isolation) </a:t>
            </a:r>
            <a:endParaRPr sz="1600"/>
          </a:p>
          <a:p>
            <a:pPr indent="-330200" lvl="0" marL="457200" rtl="0" algn="l">
              <a:lnSpc>
                <a:spcPct val="150000"/>
              </a:lnSpc>
              <a:spcBef>
                <a:spcPts val="0"/>
              </a:spcBef>
              <a:spcAft>
                <a:spcPts val="0"/>
              </a:spcAft>
              <a:buClr>
                <a:srgbClr val="333333"/>
              </a:buClr>
              <a:buSzPts val="1600"/>
              <a:buChar char="●"/>
            </a:pPr>
            <a:r>
              <a:rPr lang="en" sz="1600"/>
              <a:t>Enable a </a:t>
            </a:r>
            <a:r>
              <a:rPr b="1" lang="en" sz="1600"/>
              <a:t>quick</a:t>
            </a:r>
            <a:r>
              <a:rPr lang="en" sz="1600"/>
              <a:t>, </a:t>
            </a:r>
            <a:r>
              <a:rPr b="1" lang="en" sz="1600"/>
              <a:t>reliable</a:t>
            </a:r>
            <a:r>
              <a:rPr lang="en" sz="1600"/>
              <a:t>, &amp; </a:t>
            </a:r>
            <a:r>
              <a:rPr b="1" lang="en" sz="1600"/>
              <a:t>consistent</a:t>
            </a:r>
            <a:r>
              <a:rPr lang="en" sz="1600"/>
              <a:t> </a:t>
            </a:r>
            <a:r>
              <a:rPr lang="en" sz="1600"/>
              <a:t>application deployment </a:t>
            </a:r>
            <a:r>
              <a:rPr lang="en" sz="1600"/>
              <a:t>regardless of deployment environment.</a:t>
            </a:r>
            <a:endParaRPr sz="1600"/>
          </a:p>
          <a:p>
            <a:pPr indent="0" lvl="0" marL="0" rtl="0" algn="l">
              <a:lnSpc>
                <a:spcPct val="150000"/>
              </a:lnSpc>
              <a:spcBef>
                <a:spcPts val="1600"/>
              </a:spcBef>
              <a:spcAft>
                <a:spcPts val="1600"/>
              </a:spcAft>
              <a:buNone/>
            </a:pPr>
            <a:r>
              <a:rPr b="1" lang="en" sz="1600">
                <a:solidFill>
                  <a:srgbClr val="0B5394"/>
                </a:solidFill>
              </a:rPr>
              <a:t>Docker</a:t>
            </a:r>
            <a:r>
              <a:rPr lang="en" sz="1600">
                <a:solidFill>
                  <a:srgbClr val="0B5394"/>
                </a:solidFill>
              </a:rPr>
              <a:t> is the leading container management framework. </a:t>
            </a:r>
            <a:endParaRPr sz="1600">
              <a:solidFill>
                <a:srgbClr val="0B5394"/>
              </a:solidFill>
            </a:endParaRPr>
          </a:p>
        </p:txBody>
      </p:sp>
      <p:pic>
        <p:nvPicPr>
          <p:cNvPr id="80" name="Google Shape;80;p17"/>
          <p:cNvPicPr preferRelativeResize="0"/>
          <p:nvPr/>
        </p:nvPicPr>
        <p:blipFill rotWithShape="1">
          <a:blip r:embed="rId3">
            <a:alphaModFix/>
          </a:blip>
          <a:srcRect b="1924" l="2161" r="30083" t="3754"/>
          <a:stretch/>
        </p:blipFill>
        <p:spPr>
          <a:xfrm>
            <a:off x="4821900" y="1289075"/>
            <a:ext cx="4322102" cy="3143200"/>
          </a:xfrm>
          <a:prstGeom prst="rect">
            <a:avLst/>
          </a:prstGeom>
          <a:noFill/>
          <a:ln>
            <a:noFill/>
          </a:ln>
        </p:spPr>
      </p:pic>
      <p:pic>
        <p:nvPicPr>
          <p:cNvPr id="81" name="Google Shape;81;p17"/>
          <p:cNvPicPr preferRelativeResize="0"/>
          <p:nvPr/>
        </p:nvPicPr>
        <p:blipFill rotWithShape="1">
          <a:blip r:embed="rId4">
            <a:alphaModFix/>
          </a:blip>
          <a:srcRect b="20029" l="21851" r="30612" t="20179"/>
          <a:stretch/>
        </p:blipFill>
        <p:spPr>
          <a:xfrm>
            <a:off x="1968687" y="4070975"/>
            <a:ext cx="1196224" cy="995325"/>
          </a:xfrm>
          <a:prstGeom prst="rect">
            <a:avLst/>
          </a:prstGeom>
          <a:noFill/>
          <a:ln>
            <a:noFill/>
          </a:ln>
        </p:spPr>
      </p:pic>
      <p:sp>
        <p:nvSpPr>
          <p:cNvPr id="82" name="Google Shape;82;p17"/>
          <p:cNvSpPr txBox="1"/>
          <p:nvPr/>
        </p:nvSpPr>
        <p:spPr>
          <a:xfrm>
            <a:off x="4821900" y="4070975"/>
            <a:ext cx="1344000" cy="2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t>Source: 451 Research</a:t>
            </a:r>
            <a:endParaRPr sz="9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8"/>
          <p:cNvSpPr txBox="1"/>
          <p:nvPr>
            <p:ph type="title"/>
          </p:nvPr>
        </p:nvSpPr>
        <p:spPr>
          <a:xfrm>
            <a:off x="311700" y="1402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Infrastructure</a:t>
            </a:r>
            <a:endParaRPr/>
          </a:p>
        </p:txBody>
      </p:sp>
      <p:grpSp>
        <p:nvGrpSpPr>
          <p:cNvPr id="88" name="Google Shape;88;p18"/>
          <p:cNvGrpSpPr/>
          <p:nvPr/>
        </p:nvGrpSpPr>
        <p:grpSpPr>
          <a:xfrm>
            <a:off x="162564" y="776822"/>
            <a:ext cx="8820861" cy="4331834"/>
            <a:chOff x="162564" y="776822"/>
            <a:chExt cx="8820861" cy="4331834"/>
          </a:xfrm>
        </p:grpSpPr>
        <p:grpSp>
          <p:nvGrpSpPr>
            <p:cNvPr id="89" name="Google Shape;89;p18"/>
            <p:cNvGrpSpPr/>
            <p:nvPr/>
          </p:nvGrpSpPr>
          <p:grpSpPr>
            <a:xfrm>
              <a:off x="162564" y="776822"/>
              <a:ext cx="8578511" cy="4331834"/>
              <a:chOff x="238764" y="776822"/>
              <a:chExt cx="8578511" cy="4331834"/>
            </a:xfrm>
          </p:grpSpPr>
          <p:grpSp>
            <p:nvGrpSpPr>
              <p:cNvPr id="90" name="Google Shape;90;p18"/>
              <p:cNvGrpSpPr/>
              <p:nvPr/>
            </p:nvGrpSpPr>
            <p:grpSpPr>
              <a:xfrm>
                <a:off x="238764" y="776822"/>
                <a:ext cx="7241447" cy="4331834"/>
                <a:chOff x="884025" y="1098350"/>
                <a:chExt cx="6924976" cy="3917376"/>
              </a:xfrm>
            </p:grpSpPr>
            <p:pic>
              <p:nvPicPr>
                <p:cNvPr id="91" name="Google Shape;91;p18"/>
                <p:cNvPicPr preferRelativeResize="0"/>
                <p:nvPr/>
              </p:nvPicPr>
              <p:blipFill rotWithShape="1">
                <a:blip r:embed="rId3">
                  <a:alphaModFix/>
                </a:blip>
                <a:srcRect b="10457" l="3068" r="4510" t="4868"/>
                <a:stretch/>
              </p:blipFill>
              <p:spPr>
                <a:xfrm>
                  <a:off x="884025" y="1446600"/>
                  <a:ext cx="6924976" cy="3569126"/>
                </a:xfrm>
                <a:prstGeom prst="rect">
                  <a:avLst/>
                </a:prstGeom>
                <a:noFill/>
                <a:ln>
                  <a:noFill/>
                </a:ln>
              </p:spPr>
            </p:pic>
            <p:pic>
              <p:nvPicPr>
                <p:cNvPr id="92" name="Google Shape;92;p18"/>
                <p:cNvPicPr preferRelativeResize="0"/>
                <p:nvPr/>
              </p:nvPicPr>
              <p:blipFill>
                <a:blip r:embed="rId4">
                  <a:alphaModFix/>
                </a:blip>
                <a:stretch>
                  <a:fillRect/>
                </a:stretch>
              </p:blipFill>
              <p:spPr>
                <a:xfrm>
                  <a:off x="4217899" y="1205525"/>
                  <a:ext cx="1128074" cy="572701"/>
                </a:xfrm>
                <a:prstGeom prst="rect">
                  <a:avLst/>
                </a:prstGeom>
                <a:noFill/>
                <a:ln>
                  <a:noFill/>
                </a:ln>
              </p:spPr>
            </p:pic>
            <p:grpSp>
              <p:nvGrpSpPr>
                <p:cNvPr id="93" name="Google Shape;93;p18"/>
                <p:cNvGrpSpPr/>
                <p:nvPr/>
              </p:nvGrpSpPr>
              <p:grpSpPr>
                <a:xfrm>
                  <a:off x="2753124" y="1098350"/>
                  <a:ext cx="1144678" cy="1191704"/>
                  <a:chOff x="1529067" y="1202193"/>
                  <a:chExt cx="1637125" cy="1191704"/>
                </a:xfrm>
              </p:grpSpPr>
              <p:pic>
                <p:nvPicPr>
                  <p:cNvPr id="94" name="Google Shape;94;p18"/>
                  <p:cNvPicPr preferRelativeResize="0"/>
                  <p:nvPr/>
                </p:nvPicPr>
                <p:blipFill rotWithShape="1">
                  <a:blip r:embed="rId5">
                    <a:alphaModFix/>
                  </a:blip>
                  <a:srcRect b="12136" l="25188" r="25499" t="10857"/>
                  <a:stretch/>
                </p:blipFill>
                <p:spPr>
                  <a:xfrm>
                    <a:off x="1529067" y="1202193"/>
                    <a:ext cx="1451694" cy="868999"/>
                  </a:xfrm>
                  <a:prstGeom prst="rect">
                    <a:avLst/>
                  </a:prstGeom>
                  <a:noFill/>
                  <a:ln>
                    <a:noFill/>
                  </a:ln>
                </p:spPr>
              </p:pic>
              <p:sp>
                <p:nvSpPr>
                  <p:cNvPr id="95" name="Google Shape;95;p18"/>
                  <p:cNvSpPr txBox="1"/>
                  <p:nvPr/>
                </p:nvSpPr>
                <p:spPr>
                  <a:xfrm>
                    <a:off x="1714492" y="1979597"/>
                    <a:ext cx="1451700" cy="41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t>kubectl</a:t>
                    </a:r>
                    <a:endParaRPr b="1" sz="1500"/>
                  </a:p>
                </p:txBody>
              </p:sp>
            </p:grpSp>
            <p:cxnSp>
              <p:nvCxnSpPr>
                <p:cNvPr id="96" name="Google Shape;96;p18"/>
                <p:cNvCxnSpPr/>
                <p:nvPr/>
              </p:nvCxnSpPr>
              <p:spPr>
                <a:xfrm>
                  <a:off x="5116700" y="1808250"/>
                  <a:ext cx="1513500" cy="549300"/>
                </a:xfrm>
                <a:prstGeom prst="straightConnector1">
                  <a:avLst/>
                </a:prstGeom>
                <a:noFill/>
                <a:ln cap="flat" cmpd="sng" w="9525">
                  <a:solidFill>
                    <a:schemeClr val="dk2"/>
                  </a:solidFill>
                  <a:prstDash val="solid"/>
                  <a:round/>
                  <a:headEnd len="med" w="med" type="none"/>
                  <a:tailEnd len="med" w="med" type="triangle"/>
                </a:ln>
              </p:spPr>
            </p:cxnSp>
            <p:cxnSp>
              <p:nvCxnSpPr>
                <p:cNvPr id="97" name="Google Shape;97;p18"/>
                <p:cNvCxnSpPr>
                  <a:stCxn id="95" idx="3"/>
                </p:cNvCxnSpPr>
                <p:nvPr/>
              </p:nvCxnSpPr>
              <p:spPr>
                <a:xfrm>
                  <a:off x="3897801" y="2082904"/>
                  <a:ext cx="2719200" cy="371400"/>
                </a:xfrm>
                <a:prstGeom prst="straightConnector1">
                  <a:avLst/>
                </a:prstGeom>
                <a:noFill/>
                <a:ln cap="flat" cmpd="sng" w="9525">
                  <a:solidFill>
                    <a:schemeClr val="dk2"/>
                  </a:solidFill>
                  <a:prstDash val="solid"/>
                  <a:round/>
                  <a:headEnd len="med" w="med" type="none"/>
                  <a:tailEnd len="med" w="med" type="triangle"/>
                </a:ln>
              </p:spPr>
            </p:cxnSp>
          </p:grpSp>
          <p:pic>
            <p:nvPicPr>
              <p:cNvPr id="98" name="Google Shape;98;p18"/>
              <p:cNvPicPr preferRelativeResize="0"/>
              <p:nvPr/>
            </p:nvPicPr>
            <p:blipFill>
              <a:blip r:embed="rId6">
                <a:alphaModFix/>
              </a:blip>
              <a:stretch>
                <a:fillRect/>
              </a:stretch>
            </p:blipFill>
            <p:spPr>
              <a:xfrm>
                <a:off x="7845892" y="1887475"/>
                <a:ext cx="839051" cy="1043700"/>
              </a:xfrm>
              <a:prstGeom prst="rect">
                <a:avLst/>
              </a:prstGeom>
              <a:noFill/>
              <a:ln>
                <a:noFill/>
              </a:ln>
            </p:spPr>
          </p:pic>
          <p:sp>
            <p:nvSpPr>
              <p:cNvPr id="99" name="Google Shape;99;p18"/>
              <p:cNvSpPr/>
              <p:nvPr/>
            </p:nvSpPr>
            <p:spPr>
              <a:xfrm>
                <a:off x="7713575" y="2931175"/>
                <a:ext cx="1103700" cy="779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/mnt/ceph</a:t>
                </a:r>
                <a:endParaRPr/>
              </a:p>
            </p:txBody>
          </p:sp>
          <p:cxnSp>
            <p:nvCxnSpPr>
              <p:cNvPr id="100" name="Google Shape;100;p18"/>
              <p:cNvCxnSpPr/>
              <p:nvPr/>
            </p:nvCxnSpPr>
            <p:spPr>
              <a:xfrm rot="10800000">
                <a:off x="7420475" y="3040525"/>
                <a:ext cx="293100" cy="280200"/>
              </a:xfrm>
              <a:prstGeom prst="straightConnector1">
                <a:avLst/>
              </a:prstGeom>
              <a:noFill/>
              <a:ln cap="flat" cmpd="sng" w="9525">
                <a:solidFill>
                  <a:schemeClr val="dk2"/>
                </a:solidFill>
                <a:prstDash val="solid"/>
                <a:round/>
                <a:headEnd len="med" w="med" type="none"/>
                <a:tailEnd len="med" w="med" type="triangle"/>
              </a:ln>
            </p:spPr>
          </p:cxnSp>
          <p:cxnSp>
            <p:nvCxnSpPr>
              <p:cNvPr id="101" name="Google Shape;101;p18"/>
              <p:cNvCxnSpPr/>
              <p:nvPr/>
            </p:nvCxnSpPr>
            <p:spPr>
              <a:xfrm flipH="1">
                <a:off x="7125875" y="3320725"/>
                <a:ext cx="587700" cy="871800"/>
              </a:xfrm>
              <a:prstGeom prst="straightConnector1">
                <a:avLst/>
              </a:prstGeom>
              <a:noFill/>
              <a:ln cap="flat" cmpd="sng" w="9525">
                <a:solidFill>
                  <a:schemeClr val="dk2"/>
                </a:solidFill>
                <a:prstDash val="solid"/>
                <a:round/>
                <a:headEnd len="med" w="med" type="none"/>
                <a:tailEnd len="med" w="med" type="triangle"/>
              </a:ln>
            </p:spPr>
          </p:cxnSp>
          <p:cxnSp>
            <p:nvCxnSpPr>
              <p:cNvPr id="102" name="Google Shape;102;p18"/>
              <p:cNvCxnSpPr>
                <a:stCxn id="99" idx="1"/>
              </p:cNvCxnSpPr>
              <p:nvPr/>
            </p:nvCxnSpPr>
            <p:spPr>
              <a:xfrm flipH="1">
                <a:off x="7380275" y="3320725"/>
                <a:ext cx="333300" cy="898500"/>
              </a:xfrm>
              <a:prstGeom prst="straightConnector1">
                <a:avLst/>
              </a:prstGeom>
              <a:noFill/>
              <a:ln cap="flat" cmpd="sng" w="9525">
                <a:solidFill>
                  <a:schemeClr val="dk2"/>
                </a:solidFill>
                <a:prstDash val="solid"/>
                <a:round/>
                <a:headEnd len="med" w="med" type="none"/>
                <a:tailEnd len="med" w="med" type="triangle"/>
              </a:ln>
            </p:spPr>
          </p:cxnSp>
          <p:cxnSp>
            <p:nvCxnSpPr>
              <p:cNvPr id="103" name="Google Shape;103;p18"/>
              <p:cNvCxnSpPr>
                <a:stCxn id="99" idx="1"/>
              </p:cNvCxnSpPr>
              <p:nvPr/>
            </p:nvCxnSpPr>
            <p:spPr>
              <a:xfrm rot="10800000">
                <a:off x="7139375" y="3054025"/>
                <a:ext cx="574200" cy="266700"/>
              </a:xfrm>
              <a:prstGeom prst="straightConnector1">
                <a:avLst/>
              </a:prstGeom>
              <a:noFill/>
              <a:ln cap="flat" cmpd="sng" w="9525">
                <a:solidFill>
                  <a:schemeClr val="dk2"/>
                </a:solidFill>
                <a:prstDash val="solid"/>
                <a:round/>
                <a:headEnd len="med" w="med" type="none"/>
                <a:tailEnd len="med" w="med" type="triangle"/>
              </a:ln>
            </p:spPr>
          </p:cxnSp>
        </p:grpSp>
        <p:sp>
          <p:nvSpPr>
            <p:cNvPr id="104" name="Google Shape;104;p18"/>
            <p:cNvSpPr/>
            <p:nvPr/>
          </p:nvSpPr>
          <p:spPr>
            <a:xfrm>
              <a:off x="7487575" y="4066075"/>
              <a:ext cx="803700" cy="3348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t>Tobacco VM</a:t>
              </a:r>
              <a:endParaRPr sz="1200"/>
            </a:p>
          </p:txBody>
        </p:sp>
        <p:sp>
          <p:nvSpPr>
            <p:cNvPr id="105" name="Google Shape;105;p18"/>
            <p:cNvSpPr/>
            <p:nvPr/>
          </p:nvSpPr>
          <p:spPr>
            <a:xfrm>
              <a:off x="8358225" y="4066075"/>
              <a:ext cx="625200" cy="3348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t>ETDs</a:t>
              </a:r>
              <a:r>
                <a:rPr lang="en" sz="1200"/>
                <a:t> VM</a:t>
              </a:r>
              <a:endParaRPr sz="1200"/>
            </a:p>
          </p:txBody>
        </p:sp>
        <p:cxnSp>
          <p:nvCxnSpPr>
            <p:cNvPr id="106" name="Google Shape;106;p18"/>
            <p:cNvCxnSpPr>
              <a:stCxn id="99" idx="2"/>
              <a:endCxn id="104" idx="0"/>
            </p:cNvCxnSpPr>
            <p:nvPr/>
          </p:nvCxnSpPr>
          <p:spPr>
            <a:xfrm flipH="1">
              <a:off x="7889525" y="3710275"/>
              <a:ext cx="299700" cy="355800"/>
            </a:xfrm>
            <a:prstGeom prst="straightConnector1">
              <a:avLst/>
            </a:prstGeom>
            <a:noFill/>
            <a:ln cap="flat" cmpd="sng" w="9525">
              <a:solidFill>
                <a:schemeClr val="dk2"/>
              </a:solidFill>
              <a:prstDash val="solid"/>
              <a:round/>
              <a:headEnd len="med" w="med" type="none"/>
              <a:tailEnd len="med" w="med" type="triangle"/>
            </a:ln>
          </p:spPr>
        </p:cxnSp>
        <p:cxnSp>
          <p:nvCxnSpPr>
            <p:cNvPr id="107" name="Google Shape;107;p18"/>
            <p:cNvCxnSpPr>
              <a:endCxn id="105" idx="0"/>
            </p:cNvCxnSpPr>
            <p:nvPr/>
          </p:nvCxnSpPr>
          <p:spPr>
            <a:xfrm>
              <a:off x="8176125" y="3710275"/>
              <a:ext cx="494700" cy="355800"/>
            </a:xfrm>
            <a:prstGeom prst="straightConnector1">
              <a:avLst/>
            </a:prstGeom>
            <a:noFill/>
            <a:ln cap="flat" cmpd="sng" w="9525">
              <a:solidFill>
                <a:schemeClr val="dk2"/>
              </a:solidFill>
              <a:prstDash val="solid"/>
              <a:round/>
              <a:headEnd len="med" w="med" type="none"/>
              <a:tailEnd len="med" w="med" type="triangle"/>
            </a:ln>
          </p:spPr>
        </p:cxnSp>
      </p:grpSp>
      <p:sp>
        <p:nvSpPr>
          <p:cNvPr id="108" name="Google Shape;108;p18"/>
          <p:cNvSpPr txBox="1"/>
          <p:nvPr/>
        </p:nvSpPr>
        <p:spPr>
          <a:xfrm>
            <a:off x="111325" y="1079900"/>
            <a:ext cx="1339500" cy="16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t>Source: Docker Blog</a:t>
            </a:r>
            <a:endParaRPr sz="8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Timeline</a:t>
            </a:r>
            <a:endParaRPr/>
          </a:p>
        </p:txBody>
      </p:sp>
      <p:grpSp>
        <p:nvGrpSpPr>
          <p:cNvPr id="114" name="Google Shape;114;p19"/>
          <p:cNvGrpSpPr/>
          <p:nvPr/>
        </p:nvGrpSpPr>
        <p:grpSpPr>
          <a:xfrm>
            <a:off x="4513729" y="1864926"/>
            <a:ext cx="2480144" cy="1728853"/>
            <a:chOff x="4526679" y="1857800"/>
            <a:chExt cx="2480144" cy="1728853"/>
          </a:xfrm>
        </p:grpSpPr>
        <p:sp>
          <p:nvSpPr>
            <p:cNvPr id="115" name="Google Shape;115;p19"/>
            <p:cNvSpPr/>
            <p:nvPr/>
          </p:nvSpPr>
          <p:spPr>
            <a:xfrm>
              <a:off x="4849302" y="3079475"/>
              <a:ext cx="1958400" cy="133500"/>
            </a:xfrm>
            <a:prstGeom prst="rect">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6" name="Google Shape;116;p19"/>
            <p:cNvGrpSpPr/>
            <p:nvPr/>
          </p:nvGrpSpPr>
          <p:grpSpPr>
            <a:xfrm>
              <a:off x="4526679" y="1857800"/>
              <a:ext cx="2480144" cy="1728853"/>
              <a:chOff x="4526679" y="1857800"/>
              <a:chExt cx="2480144" cy="1728853"/>
            </a:xfrm>
          </p:grpSpPr>
          <p:grpSp>
            <p:nvGrpSpPr>
              <p:cNvPr id="117" name="Google Shape;117;p19"/>
              <p:cNvGrpSpPr/>
              <p:nvPr/>
            </p:nvGrpSpPr>
            <p:grpSpPr>
              <a:xfrm>
                <a:off x="4808316" y="2800065"/>
                <a:ext cx="92400" cy="411825"/>
                <a:chOff x="845575" y="2563700"/>
                <a:chExt cx="92400" cy="411825"/>
              </a:xfrm>
            </p:grpSpPr>
            <p:cxnSp>
              <p:nvCxnSpPr>
                <p:cNvPr id="118" name="Google Shape;118;p19"/>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19" name="Google Shape;119;p19"/>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0" name="Google Shape;120;p19"/>
              <p:cNvSpPr txBox="1"/>
              <p:nvPr/>
            </p:nvSpPr>
            <p:spPr>
              <a:xfrm>
                <a:off x="4526679" y="3215253"/>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a:latin typeface="Roboto"/>
                    <a:ea typeface="Roboto"/>
                    <a:cs typeface="Roboto"/>
                    <a:sym typeface="Roboto"/>
                  </a:rPr>
                  <a:t>Oct</a:t>
                </a:r>
                <a:endParaRPr b="1">
                  <a:latin typeface="Roboto"/>
                  <a:ea typeface="Roboto"/>
                  <a:cs typeface="Roboto"/>
                  <a:sym typeface="Roboto"/>
                </a:endParaRPr>
              </a:p>
            </p:txBody>
          </p:sp>
          <p:sp>
            <p:nvSpPr>
              <p:cNvPr id="121" name="Google Shape;121;p19"/>
              <p:cNvSpPr txBox="1"/>
              <p:nvPr/>
            </p:nvSpPr>
            <p:spPr>
              <a:xfrm>
                <a:off x="4753223" y="1857800"/>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latin typeface="Roboto"/>
                    <a:ea typeface="Roboto"/>
                    <a:cs typeface="Roboto"/>
                    <a:sym typeface="Roboto"/>
                  </a:rPr>
                  <a:t>Expose Service as LoadBalancer</a:t>
                </a:r>
                <a:endParaRPr b="1" sz="1100">
                  <a:latin typeface="Roboto"/>
                  <a:ea typeface="Roboto"/>
                  <a:cs typeface="Roboto"/>
                  <a:sym typeface="Roboto"/>
                </a:endParaRPr>
              </a:p>
              <a:p>
                <a:pPr indent="0" lvl="0" marL="0" rtl="0" algn="l">
                  <a:spcBef>
                    <a:spcPts val="0"/>
                  </a:spcBef>
                  <a:spcAft>
                    <a:spcPts val="0"/>
                  </a:spcAft>
                  <a:buNone/>
                </a:pPr>
                <a:r>
                  <a:t/>
                </a:r>
                <a:endParaRPr b="1" sz="8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Exposed services deployed through external IP and documented the approach</a:t>
                </a:r>
                <a:endParaRPr b="1" sz="1000">
                  <a:latin typeface="Roboto"/>
                  <a:ea typeface="Roboto"/>
                  <a:cs typeface="Roboto"/>
                  <a:sym typeface="Roboto"/>
                </a:endParaRPr>
              </a:p>
            </p:txBody>
          </p:sp>
        </p:grpSp>
      </p:grpSp>
      <p:grpSp>
        <p:nvGrpSpPr>
          <p:cNvPr id="122" name="Google Shape;122;p19"/>
          <p:cNvGrpSpPr/>
          <p:nvPr/>
        </p:nvGrpSpPr>
        <p:grpSpPr>
          <a:xfrm>
            <a:off x="6422860" y="2709722"/>
            <a:ext cx="2721140" cy="1735654"/>
            <a:chOff x="6435810" y="2702596"/>
            <a:chExt cx="2721140" cy="1735654"/>
          </a:xfrm>
        </p:grpSpPr>
        <p:sp>
          <p:nvSpPr>
            <p:cNvPr id="123" name="Google Shape;123;p19"/>
            <p:cNvSpPr/>
            <p:nvPr/>
          </p:nvSpPr>
          <p:spPr>
            <a:xfrm>
              <a:off x="6807650" y="3079475"/>
              <a:ext cx="2349300" cy="133500"/>
            </a:xfrm>
            <a:prstGeom prst="rect">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4" name="Google Shape;124;p19"/>
            <p:cNvGrpSpPr/>
            <p:nvPr/>
          </p:nvGrpSpPr>
          <p:grpSpPr>
            <a:xfrm>
              <a:off x="6435810" y="2702596"/>
              <a:ext cx="2494563" cy="1735654"/>
              <a:chOff x="6435810" y="2702596"/>
              <a:chExt cx="2494563" cy="1735654"/>
            </a:xfrm>
          </p:grpSpPr>
          <p:grpSp>
            <p:nvGrpSpPr>
              <p:cNvPr id="125" name="Google Shape;125;p19"/>
              <p:cNvGrpSpPr/>
              <p:nvPr/>
            </p:nvGrpSpPr>
            <p:grpSpPr>
              <a:xfrm rot="10800000">
                <a:off x="6760035" y="3079467"/>
                <a:ext cx="92400" cy="411825"/>
                <a:chOff x="2070100" y="2563700"/>
                <a:chExt cx="92400" cy="411825"/>
              </a:xfrm>
            </p:grpSpPr>
            <p:cxnSp>
              <p:nvCxnSpPr>
                <p:cNvPr id="126" name="Google Shape;126;p19"/>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27" name="Google Shape;127;p19"/>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8" name="Google Shape;128;p19"/>
              <p:cNvSpPr txBox="1"/>
              <p:nvPr/>
            </p:nvSpPr>
            <p:spPr>
              <a:xfrm>
                <a:off x="6435810"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a:latin typeface="Roboto"/>
                    <a:ea typeface="Roboto"/>
                    <a:cs typeface="Roboto"/>
                    <a:sym typeface="Roboto"/>
                  </a:rPr>
                  <a:t>Oct</a:t>
                </a:r>
                <a:endParaRPr b="1">
                  <a:latin typeface="Roboto"/>
                  <a:ea typeface="Roboto"/>
                  <a:cs typeface="Roboto"/>
                  <a:sym typeface="Roboto"/>
                </a:endParaRPr>
              </a:p>
            </p:txBody>
          </p:sp>
          <p:sp>
            <p:nvSpPr>
              <p:cNvPr id="129" name="Google Shape;129;p19"/>
              <p:cNvSpPr txBox="1"/>
              <p:nvPr/>
            </p:nvSpPr>
            <p:spPr>
              <a:xfrm>
                <a:off x="6676773" y="3494450"/>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latin typeface="Roboto"/>
                    <a:ea typeface="Roboto"/>
                    <a:cs typeface="Roboto"/>
                    <a:sym typeface="Roboto"/>
                  </a:rPr>
                  <a:t>Custom Docker Deployment</a:t>
                </a:r>
                <a:endParaRPr b="1" sz="1100">
                  <a:latin typeface="Roboto"/>
                  <a:ea typeface="Roboto"/>
                  <a:cs typeface="Roboto"/>
                  <a:sym typeface="Roboto"/>
                </a:endParaRPr>
              </a:p>
              <a:p>
                <a:pPr indent="0" lvl="0" marL="0" rtl="0" algn="l">
                  <a:spcBef>
                    <a:spcPts val="0"/>
                  </a:spcBef>
                  <a:spcAft>
                    <a:spcPts val="0"/>
                  </a:spcAft>
                  <a:buNone/>
                </a:pPr>
                <a:r>
                  <a:t/>
                </a:r>
                <a:endParaRPr b="1" sz="9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Deployed various custom dockers via Dockerfile, Rancher Catalog and Docker Hub</a:t>
                </a:r>
                <a:endParaRPr b="1" sz="1000">
                  <a:latin typeface="Roboto"/>
                  <a:ea typeface="Roboto"/>
                  <a:cs typeface="Roboto"/>
                  <a:sym typeface="Roboto"/>
                </a:endParaRPr>
              </a:p>
            </p:txBody>
          </p:sp>
        </p:grpSp>
      </p:grpSp>
      <p:grpSp>
        <p:nvGrpSpPr>
          <p:cNvPr id="130" name="Google Shape;130;p19"/>
          <p:cNvGrpSpPr/>
          <p:nvPr/>
        </p:nvGrpSpPr>
        <p:grpSpPr>
          <a:xfrm>
            <a:off x="483041" y="1864926"/>
            <a:ext cx="2580731" cy="1728863"/>
            <a:chOff x="495991" y="1857800"/>
            <a:chExt cx="2580731" cy="1728863"/>
          </a:xfrm>
        </p:grpSpPr>
        <p:sp>
          <p:nvSpPr>
            <p:cNvPr id="131" name="Google Shape;131;p19"/>
            <p:cNvSpPr/>
            <p:nvPr/>
          </p:nvSpPr>
          <p:spPr>
            <a:xfrm>
              <a:off x="932600" y="3079475"/>
              <a:ext cx="1958400" cy="133500"/>
            </a:xfrm>
            <a:prstGeom prst="rect">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2" name="Google Shape;132;p19"/>
            <p:cNvGrpSpPr/>
            <p:nvPr/>
          </p:nvGrpSpPr>
          <p:grpSpPr>
            <a:xfrm>
              <a:off x="495991" y="1857800"/>
              <a:ext cx="2580731" cy="1728863"/>
              <a:chOff x="495991" y="1857800"/>
              <a:chExt cx="2580731" cy="1728863"/>
            </a:xfrm>
          </p:grpSpPr>
          <p:sp>
            <p:nvSpPr>
              <p:cNvPr id="133" name="Google Shape;133;p19"/>
              <p:cNvSpPr txBox="1"/>
              <p:nvPr/>
            </p:nvSpPr>
            <p:spPr>
              <a:xfrm>
                <a:off x="495991" y="3215263"/>
                <a:ext cx="871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a:latin typeface="Roboto"/>
                    <a:ea typeface="Roboto"/>
                    <a:cs typeface="Roboto"/>
                    <a:sym typeface="Roboto"/>
                  </a:rPr>
                  <a:t>Sept</a:t>
                </a:r>
                <a:endParaRPr b="1">
                  <a:latin typeface="Roboto"/>
                  <a:ea typeface="Roboto"/>
                  <a:cs typeface="Roboto"/>
                  <a:sym typeface="Roboto"/>
                </a:endParaRPr>
              </a:p>
            </p:txBody>
          </p:sp>
          <p:grpSp>
            <p:nvGrpSpPr>
              <p:cNvPr id="134" name="Google Shape;134;p19"/>
              <p:cNvGrpSpPr/>
              <p:nvPr/>
            </p:nvGrpSpPr>
            <p:grpSpPr>
              <a:xfrm>
                <a:off x="881025" y="2800065"/>
                <a:ext cx="92400" cy="411825"/>
                <a:chOff x="845575" y="2563700"/>
                <a:chExt cx="92400" cy="411825"/>
              </a:xfrm>
            </p:grpSpPr>
            <p:cxnSp>
              <p:nvCxnSpPr>
                <p:cNvPr id="135" name="Google Shape;135;p19"/>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36" name="Google Shape;136;p19"/>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7" name="Google Shape;137;p19"/>
              <p:cNvSpPr txBox="1"/>
              <p:nvPr/>
            </p:nvSpPr>
            <p:spPr>
              <a:xfrm>
                <a:off x="823122" y="1857800"/>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latin typeface="Roboto"/>
                    <a:ea typeface="Roboto"/>
                    <a:cs typeface="Roboto"/>
                    <a:sym typeface="Roboto"/>
                  </a:rPr>
                  <a:t>Namespaces and Projects</a:t>
                </a:r>
                <a:endParaRPr b="1" sz="1100">
                  <a:latin typeface="Roboto"/>
                  <a:ea typeface="Roboto"/>
                  <a:cs typeface="Roboto"/>
                  <a:sym typeface="Roboto"/>
                </a:endParaRPr>
              </a:p>
              <a:p>
                <a:pPr indent="0" lvl="0" marL="0" rtl="0" algn="l">
                  <a:spcBef>
                    <a:spcPts val="0"/>
                  </a:spcBef>
                  <a:spcAft>
                    <a:spcPts val="0"/>
                  </a:spcAft>
                  <a:buNone/>
                </a:pPr>
                <a:r>
                  <a:t/>
                </a:r>
                <a:endParaRPr b="1" sz="8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Assigned teams to respective workspace on Rancher’s testing cluster.</a:t>
                </a:r>
                <a:endParaRPr b="1" sz="1000">
                  <a:latin typeface="Roboto"/>
                  <a:ea typeface="Roboto"/>
                  <a:cs typeface="Roboto"/>
                  <a:sym typeface="Roboto"/>
                </a:endParaRPr>
              </a:p>
            </p:txBody>
          </p:sp>
        </p:grpSp>
      </p:grpSp>
      <p:grpSp>
        <p:nvGrpSpPr>
          <p:cNvPr id="138" name="Google Shape;138;p19"/>
          <p:cNvGrpSpPr/>
          <p:nvPr/>
        </p:nvGrpSpPr>
        <p:grpSpPr>
          <a:xfrm>
            <a:off x="2512645" y="2709722"/>
            <a:ext cx="2501355" cy="1735654"/>
            <a:chOff x="2525595" y="2702596"/>
            <a:chExt cx="2501355" cy="1735654"/>
          </a:xfrm>
        </p:grpSpPr>
        <p:sp>
          <p:nvSpPr>
            <p:cNvPr id="139" name="Google Shape;139;p19"/>
            <p:cNvSpPr/>
            <p:nvPr/>
          </p:nvSpPr>
          <p:spPr>
            <a:xfrm>
              <a:off x="2890952" y="3079475"/>
              <a:ext cx="1958400" cy="133500"/>
            </a:xfrm>
            <a:prstGeom prst="rect">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0" name="Google Shape;140;p19"/>
            <p:cNvGrpSpPr/>
            <p:nvPr/>
          </p:nvGrpSpPr>
          <p:grpSpPr>
            <a:xfrm>
              <a:off x="2525595" y="2702596"/>
              <a:ext cx="2501355" cy="1735654"/>
              <a:chOff x="2525595" y="2702596"/>
              <a:chExt cx="2501355" cy="1735654"/>
            </a:xfrm>
          </p:grpSpPr>
          <p:sp>
            <p:nvSpPr>
              <p:cNvPr id="141" name="Google Shape;141;p19"/>
              <p:cNvSpPr txBox="1"/>
              <p:nvPr/>
            </p:nvSpPr>
            <p:spPr>
              <a:xfrm>
                <a:off x="2525595"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a:latin typeface="Roboto"/>
                    <a:ea typeface="Roboto"/>
                    <a:cs typeface="Roboto"/>
                    <a:sym typeface="Roboto"/>
                  </a:rPr>
                  <a:t>Sept</a:t>
                </a:r>
                <a:endParaRPr b="1">
                  <a:latin typeface="Roboto"/>
                  <a:ea typeface="Roboto"/>
                  <a:cs typeface="Roboto"/>
                  <a:sym typeface="Roboto"/>
                </a:endParaRPr>
              </a:p>
            </p:txBody>
          </p:sp>
          <p:grpSp>
            <p:nvGrpSpPr>
              <p:cNvPr id="142" name="Google Shape;142;p19"/>
              <p:cNvGrpSpPr/>
              <p:nvPr/>
            </p:nvGrpSpPr>
            <p:grpSpPr>
              <a:xfrm rot="10800000">
                <a:off x="2849073" y="3079467"/>
                <a:ext cx="92400" cy="411825"/>
                <a:chOff x="2070100" y="2563700"/>
                <a:chExt cx="92400" cy="411825"/>
              </a:xfrm>
            </p:grpSpPr>
            <p:cxnSp>
              <p:nvCxnSpPr>
                <p:cNvPr id="143" name="Google Shape;143;p19"/>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44" name="Google Shape;144;p19"/>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5" name="Google Shape;145;p19"/>
              <p:cNvSpPr txBox="1"/>
              <p:nvPr/>
            </p:nvSpPr>
            <p:spPr>
              <a:xfrm>
                <a:off x="2773350" y="3494450"/>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latin typeface="Roboto"/>
                    <a:ea typeface="Roboto"/>
                    <a:cs typeface="Roboto"/>
                    <a:sym typeface="Roboto"/>
                  </a:rPr>
                  <a:t>CentOS Container and Kubectl</a:t>
                </a:r>
                <a:endParaRPr b="1" sz="1100">
                  <a:latin typeface="Roboto"/>
                  <a:ea typeface="Roboto"/>
                  <a:cs typeface="Roboto"/>
                  <a:sym typeface="Roboto"/>
                </a:endParaRPr>
              </a:p>
              <a:p>
                <a:pPr indent="0" lvl="0" marL="0" rtl="0" algn="l">
                  <a:spcBef>
                    <a:spcPts val="0"/>
                  </a:spcBef>
                  <a:spcAft>
                    <a:spcPts val="0"/>
                  </a:spcAft>
                  <a:buNone/>
                </a:pPr>
                <a:r>
                  <a:t/>
                </a:r>
                <a:endParaRPr b="1" sz="8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Deployed the basic CentOS container and configured kubectl</a:t>
                </a:r>
                <a:endParaRPr b="1" sz="1000">
                  <a:latin typeface="Roboto"/>
                  <a:ea typeface="Roboto"/>
                  <a:cs typeface="Roboto"/>
                  <a:sym typeface="Roboto"/>
                </a:endParaRPr>
              </a:p>
            </p:txBody>
          </p: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Timeline continued</a:t>
            </a:r>
            <a:endParaRPr/>
          </a:p>
        </p:txBody>
      </p:sp>
      <p:grpSp>
        <p:nvGrpSpPr>
          <p:cNvPr id="151" name="Google Shape;151;p20"/>
          <p:cNvGrpSpPr/>
          <p:nvPr/>
        </p:nvGrpSpPr>
        <p:grpSpPr>
          <a:xfrm>
            <a:off x="4513729" y="1398675"/>
            <a:ext cx="2480146" cy="2195104"/>
            <a:chOff x="4526679" y="1391549"/>
            <a:chExt cx="2480146" cy="2195104"/>
          </a:xfrm>
        </p:grpSpPr>
        <p:sp>
          <p:nvSpPr>
            <p:cNvPr id="152" name="Google Shape;152;p20"/>
            <p:cNvSpPr/>
            <p:nvPr/>
          </p:nvSpPr>
          <p:spPr>
            <a:xfrm>
              <a:off x="4849302" y="3079475"/>
              <a:ext cx="1958400" cy="133500"/>
            </a:xfrm>
            <a:prstGeom prst="rect">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3" name="Google Shape;153;p20"/>
            <p:cNvGrpSpPr/>
            <p:nvPr/>
          </p:nvGrpSpPr>
          <p:grpSpPr>
            <a:xfrm>
              <a:off x="4526679" y="1391549"/>
              <a:ext cx="2480146" cy="2195104"/>
              <a:chOff x="4526679" y="1391549"/>
              <a:chExt cx="2480146" cy="2195104"/>
            </a:xfrm>
          </p:grpSpPr>
          <p:grpSp>
            <p:nvGrpSpPr>
              <p:cNvPr id="154" name="Google Shape;154;p20"/>
              <p:cNvGrpSpPr/>
              <p:nvPr/>
            </p:nvGrpSpPr>
            <p:grpSpPr>
              <a:xfrm>
                <a:off x="4808316" y="2800065"/>
                <a:ext cx="92400" cy="411825"/>
                <a:chOff x="845575" y="2563700"/>
                <a:chExt cx="92400" cy="411825"/>
              </a:xfrm>
            </p:grpSpPr>
            <p:cxnSp>
              <p:nvCxnSpPr>
                <p:cNvPr id="155" name="Google Shape;155;p20"/>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56" name="Google Shape;156;p20"/>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7" name="Google Shape;157;p20"/>
              <p:cNvSpPr txBox="1"/>
              <p:nvPr/>
            </p:nvSpPr>
            <p:spPr>
              <a:xfrm>
                <a:off x="4526679" y="3215253"/>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a:latin typeface="Roboto"/>
                    <a:ea typeface="Roboto"/>
                    <a:cs typeface="Roboto"/>
                    <a:sym typeface="Roboto"/>
                  </a:rPr>
                  <a:t>Nov</a:t>
                </a:r>
                <a:endParaRPr b="1">
                  <a:latin typeface="Roboto"/>
                  <a:ea typeface="Roboto"/>
                  <a:cs typeface="Roboto"/>
                  <a:sym typeface="Roboto"/>
                </a:endParaRPr>
              </a:p>
            </p:txBody>
          </p:sp>
          <p:sp>
            <p:nvSpPr>
              <p:cNvPr id="158" name="Google Shape;158;p20"/>
              <p:cNvSpPr txBox="1"/>
              <p:nvPr/>
            </p:nvSpPr>
            <p:spPr>
              <a:xfrm>
                <a:off x="4753225" y="1391549"/>
                <a:ext cx="2253600" cy="147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latin typeface="Roboto"/>
                    <a:ea typeface="Roboto"/>
                    <a:cs typeface="Roboto"/>
                    <a:sym typeface="Roboto"/>
                  </a:rPr>
                  <a:t>CI/CD and Stress Testing</a:t>
                </a:r>
                <a:endParaRPr b="1" sz="1100">
                  <a:latin typeface="Roboto"/>
                  <a:ea typeface="Roboto"/>
                  <a:cs typeface="Roboto"/>
                  <a:sym typeface="Roboto"/>
                </a:endParaRPr>
              </a:p>
              <a:p>
                <a:pPr indent="0" lvl="0" marL="0" rtl="0" algn="l">
                  <a:spcBef>
                    <a:spcPts val="0"/>
                  </a:spcBef>
                  <a:spcAft>
                    <a:spcPts val="0"/>
                  </a:spcAft>
                  <a:buNone/>
                </a:pPr>
                <a:r>
                  <a:t/>
                </a:r>
                <a:endParaRPr b="1" sz="800">
                  <a:latin typeface="Roboto"/>
                  <a:ea typeface="Roboto"/>
                  <a:cs typeface="Roboto"/>
                  <a:sym typeface="Roboto"/>
                </a:endParaRPr>
              </a:p>
              <a:p>
                <a:pPr indent="0" lvl="0" marL="0" rtl="0" algn="l">
                  <a:spcBef>
                    <a:spcPts val="0"/>
                  </a:spcBef>
                  <a:spcAft>
                    <a:spcPts val="0"/>
                  </a:spcAft>
                  <a:buNone/>
                </a:pPr>
                <a:r>
                  <a:rPr lang="en" sz="1000">
                    <a:latin typeface="Roboto"/>
                    <a:ea typeface="Roboto"/>
                    <a:cs typeface="Roboto"/>
                    <a:sym typeface="Roboto"/>
                  </a:rPr>
                  <a:t>Researched and presented a demo on how to leverage GitLab’s CI/CD pipeline</a:t>
                </a:r>
                <a:endParaRPr sz="1000">
                  <a:latin typeface="Roboto"/>
                  <a:ea typeface="Roboto"/>
                  <a:cs typeface="Roboto"/>
                  <a:sym typeface="Roboto"/>
                </a:endParaRPr>
              </a:p>
              <a:p>
                <a:pPr indent="0" lvl="0" marL="0" rtl="0" algn="l">
                  <a:spcBef>
                    <a:spcPts val="1600"/>
                  </a:spcBef>
                  <a:spcAft>
                    <a:spcPts val="0"/>
                  </a:spcAft>
                  <a:buNone/>
                </a:pPr>
                <a:r>
                  <a:rPr lang="en" sz="1000">
                    <a:latin typeface="Roboto"/>
                    <a:ea typeface="Roboto"/>
                    <a:cs typeface="Roboto"/>
                    <a:sym typeface="Roboto"/>
                  </a:rPr>
                  <a:t>Used Locust for stress testing frontend application</a:t>
                </a:r>
                <a:endParaRPr sz="1000">
                  <a:latin typeface="Roboto"/>
                  <a:ea typeface="Roboto"/>
                  <a:cs typeface="Roboto"/>
                  <a:sym typeface="Roboto"/>
                </a:endParaRPr>
              </a:p>
              <a:p>
                <a:pPr indent="0" lvl="0" marL="0" rtl="0" algn="l">
                  <a:spcBef>
                    <a:spcPts val="1600"/>
                  </a:spcBef>
                  <a:spcAft>
                    <a:spcPts val="1600"/>
                  </a:spcAft>
                  <a:buNone/>
                </a:pPr>
                <a:r>
                  <a:t/>
                </a:r>
                <a:endParaRPr sz="1000">
                  <a:latin typeface="Roboto"/>
                  <a:ea typeface="Roboto"/>
                  <a:cs typeface="Roboto"/>
                  <a:sym typeface="Roboto"/>
                </a:endParaRPr>
              </a:p>
            </p:txBody>
          </p:sp>
        </p:grpSp>
      </p:grpSp>
      <p:grpSp>
        <p:nvGrpSpPr>
          <p:cNvPr id="159" name="Google Shape;159;p20"/>
          <p:cNvGrpSpPr/>
          <p:nvPr/>
        </p:nvGrpSpPr>
        <p:grpSpPr>
          <a:xfrm>
            <a:off x="6422860" y="2709722"/>
            <a:ext cx="2721140" cy="1735654"/>
            <a:chOff x="6435810" y="2702596"/>
            <a:chExt cx="2721140" cy="1735654"/>
          </a:xfrm>
        </p:grpSpPr>
        <p:sp>
          <p:nvSpPr>
            <p:cNvPr id="160" name="Google Shape;160;p20"/>
            <p:cNvSpPr/>
            <p:nvPr/>
          </p:nvSpPr>
          <p:spPr>
            <a:xfrm>
              <a:off x="6807650" y="3079475"/>
              <a:ext cx="2349300" cy="133500"/>
            </a:xfrm>
            <a:prstGeom prst="rect">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1" name="Google Shape;161;p20"/>
            <p:cNvGrpSpPr/>
            <p:nvPr/>
          </p:nvGrpSpPr>
          <p:grpSpPr>
            <a:xfrm>
              <a:off x="6435810" y="2702596"/>
              <a:ext cx="2494563" cy="1735654"/>
              <a:chOff x="6435810" y="2702596"/>
              <a:chExt cx="2494563" cy="1735654"/>
            </a:xfrm>
          </p:grpSpPr>
          <p:grpSp>
            <p:nvGrpSpPr>
              <p:cNvPr id="162" name="Google Shape;162;p20"/>
              <p:cNvGrpSpPr/>
              <p:nvPr/>
            </p:nvGrpSpPr>
            <p:grpSpPr>
              <a:xfrm rot="10800000">
                <a:off x="6760035" y="3079467"/>
                <a:ext cx="92400" cy="411825"/>
                <a:chOff x="2070100" y="2563700"/>
                <a:chExt cx="92400" cy="411825"/>
              </a:xfrm>
            </p:grpSpPr>
            <p:cxnSp>
              <p:nvCxnSpPr>
                <p:cNvPr id="163" name="Google Shape;163;p20"/>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64" name="Google Shape;164;p20"/>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5" name="Google Shape;165;p20"/>
              <p:cNvSpPr txBox="1"/>
              <p:nvPr/>
            </p:nvSpPr>
            <p:spPr>
              <a:xfrm>
                <a:off x="6435810"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a:latin typeface="Roboto"/>
                    <a:ea typeface="Roboto"/>
                    <a:cs typeface="Roboto"/>
                    <a:sym typeface="Roboto"/>
                  </a:rPr>
                  <a:t>Dec</a:t>
                </a:r>
                <a:endParaRPr b="1">
                  <a:latin typeface="Roboto"/>
                  <a:ea typeface="Roboto"/>
                  <a:cs typeface="Roboto"/>
                  <a:sym typeface="Roboto"/>
                </a:endParaRPr>
              </a:p>
            </p:txBody>
          </p:sp>
          <p:sp>
            <p:nvSpPr>
              <p:cNvPr id="166" name="Google Shape;166;p20"/>
              <p:cNvSpPr txBox="1"/>
              <p:nvPr/>
            </p:nvSpPr>
            <p:spPr>
              <a:xfrm>
                <a:off x="6676773" y="3494450"/>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latin typeface="Roboto"/>
                    <a:ea typeface="Roboto"/>
                    <a:cs typeface="Roboto"/>
                    <a:sym typeface="Roboto"/>
                  </a:rPr>
                  <a:t>Kafka</a:t>
                </a:r>
                <a:endParaRPr b="1" sz="1100">
                  <a:latin typeface="Roboto"/>
                  <a:ea typeface="Roboto"/>
                  <a:cs typeface="Roboto"/>
                  <a:sym typeface="Roboto"/>
                </a:endParaRPr>
              </a:p>
              <a:p>
                <a:pPr indent="0" lvl="0" marL="0" rtl="0" algn="l">
                  <a:spcBef>
                    <a:spcPts val="0"/>
                  </a:spcBef>
                  <a:spcAft>
                    <a:spcPts val="0"/>
                  </a:spcAft>
                  <a:buNone/>
                </a:pPr>
                <a:r>
                  <a:t/>
                </a:r>
                <a:endParaRPr b="1" sz="9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Deployed Kafka as a service and built a framework to be used by other teams</a:t>
                </a:r>
                <a:endParaRPr b="1" sz="1000">
                  <a:latin typeface="Roboto"/>
                  <a:ea typeface="Roboto"/>
                  <a:cs typeface="Roboto"/>
                  <a:sym typeface="Roboto"/>
                </a:endParaRPr>
              </a:p>
            </p:txBody>
          </p:sp>
        </p:grpSp>
      </p:grpSp>
      <p:grpSp>
        <p:nvGrpSpPr>
          <p:cNvPr id="167" name="Google Shape;167;p20"/>
          <p:cNvGrpSpPr/>
          <p:nvPr/>
        </p:nvGrpSpPr>
        <p:grpSpPr>
          <a:xfrm>
            <a:off x="483041" y="1712526"/>
            <a:ext cx="2580731" cy="1881263"/>
            <a:chOff x="495991" y="1705400"/>
            <a:chExt cx="2580731" cy="1881263"/>
          </a:xfrm>
        </p:grpSpPr>
        <p:sp>
          <p:nvSpPr>
            <p:cNvPr id="168" name="Google Shape;168;p20"/>
            <p:cNvSpPr/>
            <p:nvPr/>
          </p:nvSpPr>
          <p:spPr>
            <a:xfrm>
              <a:off x="932600" y="3079475"/>
              <a:ext cx="1958400" cy="133500"/>
            </a:xfrm>
            <a:prstGeom prst="rect">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9" name="Google Shape;169;p20"/>
            <p:cNvGrpSpPr/>
            <p:nvPr/>
          </p:nvGrpSpPr>
          <p:grpSpPr>
            <a:xfrm>
              <a:off x="495991" y="1705400"/>
              <a:ext cx="2580731" cy="1881263"/>
              <a:chOff x="495991" y="1705400"/>
              <a:chExt cx="2580731" cy="1881263"/>
            </a:xfrm>
          </p:grpSpPr>
          <p:sp>
            <p:nvSpPr>
              <p:cNvPr id="170" name="Google Shape;170;p20"/>
              <p:cNvSpPr txBox="1"/>
              <p:nvPr/>
            </p:nvSpPr>
            <p:spPr>
              <a:xfrm>
                <a:off x="495991" y="3215263"/>
                <a:ext cx="871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a:latin typeface="Roboto"/>
                    <a:ea typeface="Roboto"/>
                    <a:cs typeface="Roboto"/>
                    <a:sym typeface="Roboto"/>
                  </a:rPr>
                  <a:t>Nov</a:t>
                </a:r>
                <a:endParaRPr b="1">
                  <a:latin typeface="Roboto"/>
                  <a:ea typeface="Roboto"/>
                  <a:cs typeface="Roboto"/>
                  <a:sym typeface="Roboto"/>
                </a:endParaRPr>
              </a:p>
            </p:txBody>
          </p:sp>
          <p:grpSp>
            <p:nvGrpSpPr>
              <p:cNvPr id="171" name="Google Shape;171;p20"/>
              <p:cNvGrpSpPr/>
              <p:nvPr/>
            </p:nvGrpSpPr>
            <p:grpSpPr>
              <a:xfrm>
                <a:off x="881025" y="2800065"/>
                <a:ext cx="92400" cy="411825"/>
                <a:chOff x="845575" y="2563700"/>
                <a:chExt cx="92400" cy="411825"/>
              </a:xfrm>
            </p:grpSpPr>
            <p:cxnSp>
              <p:nvCxnSpPr>
                <p:cNvPr id="172" name="Google Shape;172;p20"/>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73" name="Google Shape;173;p20"/>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4" name="Google Shape;174;p20"/>
              <p:cNvSpPr txBox="1"/>
              <p:nvPr/>
            </p:nvSpPr>
            <p:spPr>
              <a:xfrm>
                <a:off x="823122" y="1705400"/>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latin typeface="Roboto"/>
                    <a:ea typeface="Roboto"/>
                    <a:cs typeface="Roboto"/>
                    <a:sym typeface="Roboto"/>
                  </a:rPr>
                  <a:t>Changes to ElasticSearch Configuration</a:t>
                </a:r>
                <a:endParaRPr b="1" sz="1100">
                  <a:latin typeface="Roboto"/>
                  <a:ea typeface="Roboto"/>
                  <a:cs typeface="Roboto"/>
                  <a:sym typeface="Roboto"/>
                </a:endParaRPr>
              </a:p>
              <a:p>
                <a:pPr indent="0" lvl="0" marL="0" rtl="0" algn="l">
                  <a:spcBef>
                    <a:spcPts val="0"/>
                  </a:spcBef>
                  <a:spcAft>
                    <a:spcPts val="0"/>
                  </a:spcAft>
                  <a:buNone/>
                </a:pPr>
                <a:r>
                  <a:t/>
                </a:r>
                <a:endParaRPr b="1" sz="8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Researched and implemented the changes requested onto ES container by FEK team</a:t>
                </a:r>
                <a:endParaRPr b="1" sz="1000">
                  <a:latin typeface="Roboto"/>
                  <a:ea typeface="Roboto"/>
                  <a:cs typeface="Roboto"/>
                  <a:sym typeface="Roboto"/>
                </a:endParaRPr>
              </a:p>
            </p:txBody>
          </p:sp>
        </p:grpSp>
      </p:grpSp>
      <p:grpSp>
        <p:nvGrpSpPr>
          <p:cNvPr id="175" name="Google Shape;175;p20"/>
          <p:cNvGrpSpPr/>
          <p:nvPr/>
        </p:nvGrpSpPr>
        <p:grpSpPr>
          <a:xfrm>
            <a:off x="2512645" y="2709722"/>
            <a:ext cx="2501355" cy="1735654"/>
            <a:chOff x="2525595" y="2702596"/>
            <a:chExt cx="2501355" cy="1735654"/>
          </a:xfrm>
        </p:grpSpPr>
        <p:sp>
          <p:nvSpPr>
            <p:cNvPr id="176" name="Google Shape;176;p20"/>
            <p:cNvSpPr/>
            <p:nvPr/>
          </p:nvSpPr>
          <p:spPr>
            <a:xfrm>
              <a:off x="2890952" y="3079475"/>
              <a:ext cx="1958400" cy="133500"/>
            </a:xfrm>
            <a:prstGeom prst="rect">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7" name="Google Shape;177;p20"/>
            <p:cNvGrpSpPr/>
            <p:nvPr/>
          </p:nvGrpSpPr>
          <p:grpSpPr>
            <a:xfrm>
              <a:off x="2525595" y="2702596"/>
              <a:ext cx="2501355" cy="1735654"/>
              <a:chOff x="2525595" y="2702596"/>
              <a:chExt cx="2501355" cy="1735654"/>
            </a:xfrm>
          </p:grpSpPr>
          <p:sp>
            <p:nvSpPr>
              <p:cNvPr id="178" name="Google Shape;178;p20"/>
              <p:cNvSpPr txBox="1"/>
              <p:nvPr/>
            </p:nvSpPr>
            <p:spPr>
              <a:xfrm>
                <a:off x="2525595"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a:latin typeface="Roboto"/>
                    <a:ea typeface="Roboto"/>
                    <a:cs typeface="Roboto"/>
                    <a:sym typeface="Roboto"/>
                  </a:rPr>
                  <a:t>Nov</a:t>
                </a:r>
                <a:endParaRPr b="1">
                  <a:latin typeface="Roboto"/>
                  <a:ea typeface="Roboto"/>
                  <a:cs typeface="Roboto"/>
                  <a:sym typeface="Roboto"/>
                </a:endParaRPr>
              </a:p>
            </p:txBody>
          </p:sp>
          <p:grpSp>
            <p:nvGrpSpPr>
              <p:cNvPr id="179" name="Google Shape;179;p20"/>
              <p:cNvGrpSpPr/>
              <p:nvPr/>
            </p:nvGrpSpPr>
            <p:grpSpPr>
              <a:xfrm rot="10800000">
                <a:off x="2849073" y="3079467"/>
                <a:ext cx="92400" cy="411825"/>
                <a:chOff x="2070100" y="2563700"/>
                <a:chExt cx="92400" cy="411825"/>
              </a:xfrm>
            </p:grpSpPr>
            <p:cxnSp>
              <p:nvCxnSpPr>
                <p:cNvPr id="180" name="Google Shape;180;p20"/>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81" name="Google Shape;181;p20"/>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2" name="Google Shape;182;p20"/>
              <p:cNvSpPr txBox="1"/>
              <p:nvPr/>
            </p:nvSpPr>
            <p:spPr>
              <a:xfrm>
                <a:off x="2773350" y="3494450"/>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latin typeface="Roboto"/>
                    <a:ea typeface="Roboto"/>
                    <a:cs typeface="Roboto"/>
                    <a:sym typeface="Roboto"/>
                  </a:rPr>
                  <a:t>MySQL and Frontend Application</a:t>
                </a:r>
                <a:endParaRPr b="1" sz="1100">
                  <a:latin typeface="Roboto"/>
                  <a:ea typeface="Roboto"/>
                  <a:cs typeface="Roboto"/>
                  <a:sym typeface="Roboto"/>
                </a:endParaRPr>
              </a:p>
              <a:p>
                <a:pPr indent="0" lvl="0" marL="0" rtl="0" algn="l">
                  <a:spcBef>
                    <a:spcPts val="0"/>
                  </a:spcBef>
                  <a:spcAft>
                    <a:spcPts val="0"/>
                  </a:spcAft>
                  <a:buNone/>
                </a:pPr>
                <a:r>
                  <a:t/>
                </a:r>
                <a:endParaRPr b="1" sz="800">
                  <a:latin typeface="Roboto"/>
                  <a:ea typeface="Roboto"/>
                  <a:cs typeface="Roboto"/>
                  <a:sym typeface="Roboto"/>
                </a:endParaRPr>
              </a:p>
              <a:p>
                <a:pPr indent="0" lvl="0" marL="0" rtl="0" algn="l">
                  <a:spcBef>
                    <a:spcPts val="0"/>
                  </a:spcBef>
                  <a:spcAft>
                    <a:spcPts val="1600"/>
                  </a:spcAft>
                  <a:buNone/>
                </a:pPr>
                <a:r>
                  <a:rPr lang="en" sz="1000">
                    <a:latin typeface="Roboto"/>
                    <a:ea typeface="Roboto"/>
                    <a:cs typeface="Roboto"/>
                    <a:sym typeface="Roboto"/>
                  </a:rPr>
                  <a:t>Deployed the first version of the frontend application </a:t>
                </a:r>
                <a:endParaRPr b="1" sz="1000">
                  <a:latin typeface="Roboto"/>
                  <a:ea typeface="Roboto"/>
                  <a:cs typeface="Roboto"/>
                  <a:sym typeface="Roboto"/>
                </a:endParaRPr>
              </a:p>
            </p:txBody>
          </p:sp>
        </p:grpSp>
      </p:grpSp>
      <p:sp>
        <p:nvSpPr>
          <p:cNvPr id="183" name="Google Shape;183;p20"/>
          <p:cNvSpPr/>
          <p:nvPr/>
        </p:nvSpPr>
        <p:spPr>
          <a:xfrm>
            <a:off x="0" y="3086600"/>
            <a:ext cx="917100" cy="133500"/>
          </a:xfrm>
          <a:prstGeom prst="rect">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mc:AlternateContent>
    <mc:Choice Requires="p14">
      <p:transition spd="slow" p14:dur="1000">
        <p:push dir="r"/>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Approach</a:t>
            </a:r>
            <a:endParaRPr/>
          </a:p>
        </p:txBody>
      </p:sp>
      <p:sp>
        <p:nvSpPr>
          <p:cNvPr id="189" name="Google Shape;189;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AutoNum type="arabicPeriod"/>
            </a:pPr>
            <a:r>
              <a:rPr lang="en"/>
              <a:t>Containers </a:t>
            </a:r>
            <a:endParaRPr/>
          </a:p>
          <a:p>
            <a:pPr indent="-330200" lvl="1" marL="914400" rtl="0" algn="l">
              <a:lnSpc>
                <a:spcPct val="150000"/>
              </a:lnSpc>
              <a:spcBef>
                <a:spcPts val="0"/>
              </a:spcBef>
              <a:spcAft>
                <a:spcPts val="0"/>
              </a:spcAft>
              <a:buSzPts val="1600"/>
              <a:buAutoNum type="alphaLcPeriod"/>
            </a:pPr>
            <a:r>
              <a:rPr lang="en" sz="1600"/>
              <a:t>Pull existing containers (e.g., Docker Hub, Rancher Catalogs, Helm charts, etc.)</a:t>
            </a:r>
            <a:endParaRPr sz="1600"/>
          </a:p>
          <a:p>
            <a:pPr indent="-330200" lvl="1" marL="914400" rtl="0" algn="l">
              <a:lnSpc>
                <a:spcPct val="150000"/>
              </a:lnSpc>
              <a:spcBef>
                <a:spcPts val="0"/>
              </a:spcBef>
              <a:spcAft>
                <a:spcPts val="0"/>
              </a:spcAft>
              <a:buSzPts val="1600"/>
              <a:buAutoNum type="alphaLcPeriod"/>
            </a:pPr>
            <a:r>
              <a:rPr lang="en" sz="1600"/>
              <a:t>Create, push and pull custom containers (</a:t>
            </a:r>
            <a:r>
              <a:rPr b="1" lang="en" sz="1600"/>
              <a:t>Dockerfile</a:t>
            </a:r>
            <a:r>
              <a:rPr lang="en" sz="1600"/>
              <a:t>)</a:t>
            </a:r>
            <a:endParaRPr sz="1600"/>
          </a:p>
          <a:p>
            <a:pPr indent="-342900" lvl="0" marL="457200" rtl="0" algn="l">
              <a:lnSpc>
                <a:spcPct val="150000"/>
              </a:lnSpc>
              <a:spcBef>
                <a:spcPts val="0"/>
              </a:spcBef>
              <a:spcAft>
                <a:spcPts val="0"/>
              </a:spcAft>
              <a:buSzPts val="1800"/>
              <a:buAutoNum type="arabicPeriod"/>
            </a:pPr>
            <a:r>
              <a:rPr lang="en"/>
              <a:t>Shared Storage (mounting a </a:t>
            </a:r>
            <a:r>
              <a:rPr b="1" lang="en"/>
              <a:t>Ceph</a:t>
            </a:r>
            <a:r>
              <a:rPr lang="en"/>
              <a:t> volume)</a:t>
            </a:r>
            <a:endParaRPr/>
          </a:p>
          <a:p>
            <a:pPr indent="-342900" lvl="0" marL="457200" rtl="0" algn="l">
              <a:lnSpc>
                <a:spcPct val="150000"/>
              </a:lnSpc>
              <a:spcBef>
                <a:spcPts val="0"/>
              </a:spcBef>
              <a:spcAft>
                <a:spcPts val="0"/>
              </a:spcAft>
              <a:buSzPts val="1800"/>
              <a:buAutoNum type="arabicPeriod"/>
            </a:pPr>
            <a:r>
              <a:rPr lang="en"/>
              <a:t>Unit tests → as part of a CI/CD framework via </a:t>
            </a:r>
            <a:r>
              <a:rPr b="1" lang="en"/>
              <a:t>GitLab</a:t>
            </a:r>
            <a:endParaRPr b="1"/>
          </a:p>
          <a:p>
            <a:pPr indent="-342900" lvl="0" marL="457200" rtl="0" algn="l">
              <a:lnSpc>
                <a:spcPct val="150000"/>
              </a:lnSpc>
              <a:spcBef>
                <a:spcPts val="0"/>
              </a:spcBef>
              <a:spcAft>
                <a:spcPts val="0"/>
              </a:spcAft>
              <a:buSzPts val="1800"/>
              <a:buAutoNum type="arabicPeriod"/>
            </a:pPr>
            <a:r>
              <a:rPr lang="en"/>
              <a:t>Stress testing → </a:t>
            </a:r>
            <a:r>
              <a:rPr b="1" lang="en"/>
              <a:t>Locust</a:t>
            </a:r>
            <a:endParaRPr b="1"/>
          </a:p>
          <a:p>
            <a:pPr indent="-342900" lvl="0" marL="457200" rtl="0" algn="l">
              <a:lnSpc>
                <a:spcPct val="150000"/>
              </a:lnSpc>
              <a:spcBef>
                <a:spcPts val="0"/>
              </a:spcBef>
              <a:spcAft>
                <a:spcPts val="0"/>
              </a:spcAft>
              <a:buSzPts val="1800"/>
              <a:buAutoNum type="arabicPeriod"/>
            </a:pPr>
            <a:r>
              <a:rPr lang="en"/>
              <a:t>Automated Data Pipeline → </a:t>
            </a:r>
            <a:r>
              <a:rPr b="1" lang="en"/>
              <a:t>Kafka</a:t>
            </a:r>
            <a:endParaRPr b="1"/>
          </a:p>
          <a:p>
            <a:pPr indent="-342900" lvl="0" marL="457200" rtl="0" algn="l">
              <a:lnSpc>
                <a:spcPct val="150000"/>
              </a:lnSpc>
              <a:spcBef>
                <a:spcPts val="0"/>
              </a:spcBef>
              <a:spcAft>
                <a:spcPts val="0"/>
              </a:spcAft>
              <a:buSzPts val="1800"/>
              <a:buAutoNum type="arabicPeriod"/>
            </a:pPr>
            <a:r>
              <a:rPr lang="en"/>
              <a:t>Monitoring changes to directory </a:t>
            </a:r>
            <a:r>
              <a:rPr lang="en"/>
              <a:t>→ </a:t>
            </a:r>
            <a:r>
              <a:rPr b="1" lang="en"/>
              <a:t>inotify</a:t>
            </a:r>
            <a:endParaRPr b="1"/>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