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3891200" cy="32918400"/>
  <p:notesSz cx="9144000" cy="6858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pos="13848" userDrawn="1">
          <p15:clr>
            <a:srgbClr val="A4A3A4"/>
          </p15:clr>
        </p15:guide>
        <p15:guide id="2" orient="horz" pos="10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24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907" autoAdjust="0"/>
    <p:restoredTop sz="94660"/>
  </p:normalViewPr>
  <p:slideViewPr>
    <p:cSldViewPr snapToGrid="0">
      <p:cViewPr>
        <p:scale>
          <a:sx n="20" d="100"/>
          <a:sy n="20" d="100"/>
        </p:scale>
        <p:origin x="258" y="-72"/>
      </p:cViewPr>
      <p:guideLst>
        <p:guide pos="13848"/>
        <p:guide orient="horz"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smtClean="0"/>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2F8E612-CE6A-4B4F-A7C2-9024472EFA85}" type="datetimeFigureOut">
              <a:rPr lang="en-US" smtClean="0"/>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3516010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2F8E612-CE6A-4B4F-A7C2-9024472EFA85}" type="datetimeFigureOut">
              <a:rPr lang="en-US" smtClean="0"/>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2402784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2F8E612-CE6A-4B4F-A7C2-9024472EFA85}" type="datetimeFigureOut">
              <a:rPr lang="en-US" smtClean="0"/>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3510142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2F8E612-CE6A-4B4F-A7C2-9024472EFA85}" type="datetimeFigureOut">
              <a:rPr lang="en-US" smtClean="0"/>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112319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smtClean="0"/>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F8E612-CE6A-4B4F-A7C2-9024472EFA85}" type="datetimeFigureOut">
              <a:rPr lang="en-US" smtClean="0"/>
              <a:t>4/21/2016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3271049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2F8E612-CE6A-4B4F-A7C2-9024472EFA85}" type="datetimeFigureOut">
              <a:rPr lang="en-US" smtClean="0"/>
              <a:t>4/21/2016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1055292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2F8E612-CE6A-4B4F-A7C2-9024472EFA85}" type="datetimeFigureOut">
              <a:rPr lang="en-US" smtClean="0"/>
              <a:t>4/21/2016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1925389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2F8E612-CE6A-4B4F-A7C2-9024472EFA85}" type="datetimeFigureOut">
              <a:rPr lang="en-US" smtClean="0"/>
              <a:t>4/21/2016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2500662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F8E612-CE6A-4B4F-A7C2-9024472EFA85}" type="datetimeFigureOut">
              <a:rPr lang="en-US" smtClean="0"/>
              <a:t>4/21/2016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605434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smtClean="0"/>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F8E612-CE6A-4B4F-A7C2-9024472EFA85}" type="datetimeFigureOut">
              <a:rPr lang="en-US" smtClean="0"/>
              <a:t>4/21/2016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2685806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F8E612-CE6A-4B4F-A7C2-9024472EFA85}" type="datetimeFigureOut">
              <a:rPr lang="en-US" smtClean="0"/>
              <a:t>4/21/2016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03AAB6-8A72-4470-95ED-7566305854D3}" type="slidenum">
              <a:rPr lang="en-US" smtClean="0"/>
              <a:t>‹#›</a:t>
            </a:fld>
            <a:endParaRPr lang="en-US"/>
          </a:p>
        </p:txBody>
      </p:sp>
    </p:spTree>
    <p:extLst>
      <p:ext uri="{BB962C8B-B14F-4D97-AF65-F5344CB8AC3E}">
        <p14:creationId xmlns:p14="http://schemas.microsoft.com/office/powerpoint/2010/main" val="2457330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32F8E612-CE6A-4B4F-A7C2-9024472EFA85}" type="datetimeFigureOut">
              <a:rPr lang="en-US" smtClean="0"/>
              <a:t>4/21/2016</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6203AAB6-8A72-4470-95ED-7566305854D3}" type="slidenum">
              <a:rPr lang="en-US" smtClean="0"/>
              <a:t>‹#›</a:t>
            </a:fld>
            <a:endParaRPr lang="en-US"/>
          </a:p>
        </p:txBody>
      </p:sp>
    </p:spTree>
    <p:extLst>
      <p:ext uri="{BB962C8B-B14F-4D97-AF65-F5344CB8AC3E}">
        <p14:creationId xmlns:p14="http://schemas.microsoft.com/office/powerpoint/2010/main" val="26412671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77136" y="676911"/>
            <a:ext cx="24736926" cy="1200329"/>
          </a:xfrm>
          <a:prstGeom prst="rect">
            <a:avLst/>
          </a:prstGeom>
          <a:noFill/>
        </p:spPr>
        <p:txBody>
          <a:bodyPr wrap="square" rtlCol="0">
            <a:spAutoFit/>
          </a:bodyPr>
          <a:lstStyle/>
          <a:p>
            <a:pPr algn="ctr"/>
            <a:r>
              <a:rPr lang="en-US" sz="7200" dirty="0" err="1" smtClean="0">
                <a:latin typeface="Arial" panose="020B0604020202020204" pitchFamily="34" charset="0"/>
                <a:ea typeface="Ebrima" panose="02000000000000000000" pitchFamily="2" charset="0"/>
                <a:cs typeface="Arial" panose="020B0604020202020204" pitchFamily="34" charset="0"/>
              </a:rPr>
              <a:t>CINEMAcraft</a:t>
            </a:r>
            <a:r>
              <a:rPr lang="en-US" sz="7200" dirty="0" smtClean="0">
                <a:latin typeface="Arial" panose="020B0604020202020204" pitchFamily="34" charset="0"/>
                <a:ea typeface="Ebrima" panose="02000000000000000000" pitchFamily="2" charset="0"/>
                <a:cs typeface="Arial" panose="020B0604020202020204" pitchFamily="34" charset="0"/>
              </a:rPr>
              <a:t>: Virtual Minecraft Presence Using </a:t>
            </a:r>
            <a:r>
              <a:rPr lang="en-US" sz="7200" dirty="0" err="1" smtClean="0">
                <a:latin typeface="Arial" panose="020B0604020202020204" pitchFamily="34" charset="0"/>
                <a:ea typeface="Ebrima" panose="02000000000000000000" pitchFamily="2" charset="0"/>
                <a:cs typeface="Arial" panose="020B0604020202020204" pitchFamily="34" charset="0"/>
              </a:rPr>
              <a:t>OPERAcraft</a:t>
            </a:r>
            <a:endParaRPr lang="en-US" sz="7200" dirty="0">
              <a:latin typeface="Arial" panose="020B0604020202020204" pitchFamily="34" charset="0"/>
              <a:ea typeface="Ebrima" panose="02000000000000000000" pitchFamily="2" charset="0"/>
              <a:cs typeface="Arial" panose="020B0604020202020204" pitchFamily="34" charset="0"/>
            </a:endParaRPr>
          </a:p>
        </p:txBody>
      </p:sp>
      <p:sp>
        <p:nvSpPr>
          <p:cNvPr id="5" name="TextBox 4"/>
          <p:cNvSpPr txBox="1"/>
          <p:nvPr/>
        </p:nvSpPr>
        <p:spPr>
          <a:xfrm>
            <a:off x="974187" y="4492707"/>
            <a:ext cx="12801600" cy="13018949"/>
          </a:xfrm>
          <a:prstGeom prst="rect">
            <a:avLst/>
          </a:prstGeom>
          <a:noFill/>
        </p:spPr>
        <p:txBody>
          <a:bodyPr wrap="square" rtlCol="0">
            <a:spAutoFit/>
          </a:bodyPr>
          <a:lstStyle/>
          <a:p>
            <a:pPr algn="just"/>
            <a:r>
              <a:rPr lang="en-US" sz="4800" dirty="0" smtClean="0">
                <a:latin typeface="Arial" panose="020B0604020202020204" pitchFamily="34" charset="0"/>
                <a:ea typeface="Ebrima" panose="02000000000000000000" pitchFamily="2" charset="0"/>
                <a:cs typeface="Arial" panose="020B0604020202020204" pitchFamily="34" charset="0"/>
              </a:rPr>
              <a:t>Interactive virtual realities encourage students to pursue and explore </a:t>
            </a:r>
            <a:r>
              <a:rPr lang="en-US" sz="4800" dirty="0" smtClean="0">
                <a:latin typeface="Arial" panose="020B0604020202020204" pitchFamily="34" charset="0"/>
                <a:ea typeface="Ebrima" panose="02000000000000000000" pitchFamily="2" charset="0"/>
                <a:cs typeface="Arial" panose="020B0604020202020204" pitchFamily="34" charset="0"/>
              </a:rPr>
              <a:t>STEM fields</a:t>
            </a:r>
            <a:r>
              <a:rPr lang="en-US" sz="4800" dirty="0">
                <a:latin typeface="Arial" panose="020B0604020202020204" pitchFamily="34" charset="0"/>
                <a:ea typeface="Ebrima" panose="02000000000000000000" pitchFamily="2" charset="0"/>
                <a:cs typeface="Arial" panose="020B0604020202020204" pitchFamily="34" charset="0"/>
              </a:rPr>
              <a:t>. </a:t>
            </a:r>
            <a:r>
              <a:rPr lang="en-US" sz="4800" dirty="0" err="1">
                <a:latin typeface="Arial" panose="020B0604020202020204" pitchFamily="34" charset="0"/>
                <a:ea typeface="Ebrima" panose="02000000000000000000" pitchFamily="2" charset="0"/>
                <a:cs typeface="Arial" panose="020B0604020202020204" pitchFamily="34" charset="0"/>
              </a:rPr>
              <a:t>CINEMAcraft</a:t>
            </a:r>
            <a:r>
              <a:rPr lang="en-US" sz="4800" dirty="0">
                <a:latin typeface="Arial" panose="020B0604020202020204" pitchFamily="34" charset="0"/>
                <a:ea typeface="Ebrima" panose="02000000000000000000" pitchFamily="2" charset="0"/>
                <a:cs typeface="Arial" panose="020B0604020202020204" pitchFamily="34" charset="0"/>
              </a:rPr>
              <a:t> engages </a:t>
            </a:r>
            <a:r>
              <a:rPr lang="en-US" sz="4800" dirty="0" smtClean="0">
                <a:latin typeface="Arial" panose="020B0604020202020204" pitchFamily="34" charset="0"/>
                <a:ea typeface="Ebrima" panose="02000000000000000000" pitchFamily="2" charset="0"/>
                <a:cs typeface="Arial" panose="020B0604020202020204" pitchFamily="34" charset="0"/>
              </a:rPr>
              <a:t>users by </a:t>
            </a:r>
            <a:r>
              <a:rPr lang="en-US" sz="4800" dirty="0" smtClean="0">
                <a:latin typeface="Arial" panose="020B0604020202020204" pitchFamily="34" charset="0"/>
                <a:ea typeface="Ebrima" panose="02000000000000000000" pitchFamily="2" charset="0"/>
                <a:cs typeface="Arial" panose="020B0604020202020204" pitchFamily="34" charset="0"/>
              </a:rPr>
              <a:t>mirroring their </a:t>
            </a:r>
            <a:r>
              <a:rPr lang="en-US" sz="4800" dirty="0" smtClean="0">
                <a:latin typeface="Arial" panose="020B0604020202020204" pitchFamily="34" charset="0"/>
                <a:ea typeface="Ebrima" panose="02000000000000000000" pitchFamily="2" charset="0"/>
                <a:cs typeface="Arial" panose="020B0604020202020204" pitchFamily="34" charset="0"/>
              </a:rPr>
              <a:t>movements through a  virtual presence in the Minecraft world. The system expands upon the functionality of </a:t>
            </a:r>
            <a:r>
              <a:rPr lang="en-US" sz="4800" dirty="0" err="1" smtClean="0">
                <a:latin typeface="Arial" panose="020B0604020202020204" pitchFamily="34" charset="0"/>
                <a:ea typeface="Ebrima" panose="02000000000000000000" pitchFamily="2" charset="0"/>
                <a:cs typeface="Arial" panose="020B0604020202020204" pitchFamily="34" charset="0"/>
              </a:rPr>
              <a:t>OPERAcraft</a:t>
            </a:r>
            <a:r>
              <a:rPr lang="en-US" sz="4800" dirty="0" smtClean="0">
                <a:latin typeface="Arial" panose="020B0604020202020204" pitchFamily="34" charset="0"/>
                <a:ea typeface="Ebrima" panose="02000000000000000000" pitchFamily="2" charset="0"/>
                <a:cs typeface="Arial" panose="020B0604020202020204" pitchFamily="34" charset="0"/>
              </a:rPr>
              <a:t>, a modification of Minecraft developed at Virginia Tech that allows K-12 students to create opera in real-time within the Minecraft world. </a:t>
            </a:r>
            <a:r>
              <a:rPr lang="en-US" sz="4800" dirty="0" err="1">
                <a:latin typeface="Arial" panose="020B0604020202020204" pitchFamily="34" charset="0"/>
                <a:ea typeface="Ebrima" panose="02000000000000000000" pitchFamily="2" charset="0"/>
                <a:cs typeface="Arial" panose="020B0604020202020204" pitchFamily="34" charset="0"/>
              </a:rPr>
              <a:t>CINEMAcraft</a:t>
            </a:r>
            <a:r>
              <a:rPr lang="en-US" sz="4800" dirty="0">
                <a:latin typeface="Arial" panose="020B0604020202020204" pitchFamily="34" charset="0"/>
                <a:ea typeface="Ebrima" panose="02000000000000000000" pitchFamily="2" charset="0"/>
                <a:cs typeface="Arial" panose="020B0604020202020204" pitchFamily="34" charset="0"/>
              </a:rPr>
              <a:t> aims </a:t>
            </a:r>
            <a:r>
              <a:rPr lang="en-US" sz="4800" dirty="0" smtClean="0">
                <a:latin typeface="Arial" panose="020B0604020202020204" pitchFamily="34" charset="0"/>
                <a:ea typeface="Ebrima" panose="02000000000000000000" pitchFamily="2" charset="0"/>
                <a:cs typeface="Arial" panose="020B0604020202020204" pitchFamily="34" charset="0"/>
              </a:rPr>
              <a:t>to </a:t>
            </a:r>
            <a:r>
              <a:rPr lang="en-US" sz="4800" dirty="0" smtClean="0">
                <a:latin typeface="Arial" panose="020B0604020202020204" pitchFamily="34" charset="0"/>
                <a:cs typeface="Arial" panose="020B0604020202020204" pitchFamily="34" charset="0"/>
              </a:rPr>
              <a:t>alter the perspective of how real-time productions will be produced, filmed, and viewed. </a:t>
            </a:r>
            <a:r>
              <a:rPr lang="en-US" sz="4800" dirty="0" smtClean="0">
                <a:solidFill>
                  <a:srgbClr val="000000"/>
                </a:solidFill>
                <a:effectLst/>
                <a:latin typeface="Arial" panose="020B0604020202020204" pitchFamily="34" charset="0"/>
                <a:cs typeface="Arial" panose="020B0604020202020204" pitchFamily="34" charset="0"/>
              </a:rPr>
              <a:t>In addition to reintegrating the system back into </a:t>
            </a:r>
            <a:r>
              <a:rPr lang="en-US" sz="4800" dirty="0" err="1" smtClean="0">
                <a:solidFill>
                  <a:srgbClr val="000000"/>
                </a:solidFill>
                <a:effectLst/>
                <a:latin typeface="Arial" panose="020B0604020202020204" pitchFamily="34" charset="0"/>
                <a:cs typeface="Arial" panose="020B0604020202020204" pitchFamily="34" charset="0"/>
              </a:rPr>
              <a:t>OPERAcraft</a:t>
            </a:r>
            <a:r>
              <a:rPr lang="en-US" sz="4800" dirty="0" smtClean="0">
                <a:solidFill>
                  <a:srgbClr val="000000"/>
                </a:solidFill>
                <a:effectLst/>
                <a:latin typeface="Arial" panose="020B0604020202020204" pitchFamily="34" charset="0"/>
                <a:cs typeface="Arial" panose="020B0604020202020204" pitchFamily="34" charset="0"/>
              </a:rPr>
              <a:t>, </a:t>
            </a:r>
            <a:r>
              <a:rPr lang="en-US" sz="4800" dirty="0" smtClean="0">
                <a:solidFill>
                  <a:srgbClr val="000000"/>
                </a:solidFill>
                <a:latin typeface="Arial" panose="020B0604020202020204" pitchFamily="34" charset="0"/>
                <a:cs typeface="Arial" panose="020B0604020202020204" pitchFamily="34" charset="0"/>
              </a:rPr>
              <a:t>future </a:t>
            </a:r>
            <a:r>
              <a:rPr lang="en-US" sz="4800" dirty="0" smtClean="0">
                <a:solidFill>
                  <a:srgbClr val="000000"/>
                </a:solidFill>
                <a:effectLst/>
                <a:latin typeface="Arial" panose="020B0604020202020204" pitchFamily="34" charset="0"/>
                <a:cs typeface="Arial" panose="020B0604020202020204" pitchFamily="34" charset="0"/>
              </a:rPr>
              <a:t>development also includes gender-responsive avatars reflecting user genders and the ability to mirror multiple users at once through several avatars. </a:t>
            </a:r>
            <a:endParaRPr lang="en-US" sz="4800" dirty="0" smtClean="0">
              <a:latin typeface="Arial" panose="020B0604020202020204" pitchFamily="34" charset="0"/>
              <a:cs typeface="Arial" panose="020B0604020202020204" pitchFamily="34" charset="0"/>
            </a:endParaRPr>
          </a:p>
        </p:txBody>
      </p:sp>
      <p:sp>
        <p:nvSpPr>
          <p:cNvPr id="6" name="TextBox 5"/>
          <p:cNvSpPr txBox="1"/>
          <p:nvPr/>
        </p:nvSpPr>
        <p:spPr>
          <a:xfrm>
            <a:off x="2914521" y="1767936"/>
            <a:ext cx="39927592" cy="1792798"/>
          </a:xfrm>
          <a:prstGeom prst="rect">
            <a:avLst/>
          </a:prstGeom>
          <a:noFill/>
        </p:spPr>
        <p:txBody>
          <a:bodyPr wrap="square" rtlCol="0">
            <a:spAutoFit/>
          </a:bodyPr>
          <a:lstStyle/>
          <a:p>
            <a:pPr algn="ctr"/>
            <a:r>
              <a:rPr lang="en-US" sz="5400" dirty="0" err="1" smtClean="0">
                <a:latin typeface="Arial" panose="020B0604020202020204" pitchFamily="34" charset="0"/>
                <a:ea typeface="Ebrima" panose="02000000000000000000" pitchFamily="2" charset="0"/>
                <a:cs typeface="Arial" panose="020B0604020202020204" pitchFamily="34" charset="0"/>
              </a:rPr>
              <a:t>Ico</a:t>
            </a:r>
            <a:r>
              <a:rPr lang="en-US" sz="5400" dirty="0" smtClean="0">
                <a:latin typeface="Arial" panose="020B0604020202020204" pitchFamily="34" charset="0"/>
                <a:ea typeface="Ebrima" panose="02000000000000000000" pitchFamily="2" charset="0"/>
                <a:cs typeface="Arial" panose="020B0604020202020204" pitchFamily="34" charset="0"/>
              </a:rPr>
              <a:t> </a:t>
            </a:r>
            <a:r>
              <a:rPr lang="en-US" sz="5400" dirty="0" err="1" smtClean="0">
                <a:latin typeface="Arial" panose="020B0604020202020204" pitchFamily="34" charset="0"/>
                <a:ea typeface="Ebrima" panose="02000000000000000000" pitchFamily="2" charset="0"/>
                <a:cs typeface="Arial" panose="020B0604020202020204" pitchFamily="34" charset="0"/>
              </a:rPr>
              <a:t>Bukvic</a:t>
            </a:r>
            <a:r>
              <a:rPr lang="en-US" sz="5400" dirty="0" smtClean="0">
                <a:latin typeface="Arial" panose="020B0604020202020204" pitchFamily="34" charset="0"/>
                <a:ea typeface="Ebrima" panose="02000000000000000000" pitchFamily="2" charset="0"/>
                <a:cs typeface="Arial" panose="020B0604020202020204" pitchFamily="34" charset="0"/>
              </a:rPr>
              <a:t>, Amira Youssef, </a:t>
            </a:r>
            <a:r>
              <a:rPr lang="en-US" sz="5400" dirty="0" err="1" smtClean="0">
                <a:latin typeface="Arial" panose="020B0604020202020204" pitchFamily="34" charset="0"/>
                <a:ea typeface="Ebrima" panose="02000000000000000000" pitchFamily="2" charset="0"/>
                <a:cs typeface="Arial" panose="020B0604020202020204" pitchFamily="34" charset="0"/>
              </a:rPr>
              <a:t>Siddharth</a:t>
            </a:r>
            <a:r>
              <a:rPr lang="en-US" sz="5400" dirty="0" smtClean="0">
                <a:latin typeface="Arial" panose="020B0604020202020204" pitchFamily="34" charset="0"/>
                <a:ea typeface="Ebrima" panose="02000000000000000000" pitchFamily="2" charset="0"/>
                <a:cs typeface="Arial" panose="020B0604020202020204" pitchFamily="34" charset="0"/>
              </a:rPr>
              <a:t> Narayanan, Brittany Barnes, </a:t>
            </a:r>
            <a:r>
              <a:rPr lang="en-US" sz="5400" dirty="0" err="1" smtClean="0">
                <a:latin typeface="Arial" panose="020B0604020202020204" pitchFamily="34" charset="0"/>
                <a:ea typeface="Ebrima" panose="02000000000000000000" pitchFamily="2" charset="0"/>
                <a:cs typeface="Arial" panose="020B0604020202020204" pitchFamily="34" charset="0"/>
              </a:rPr>
              <a:t>Elsi</a:t>
            </a:r>
            <a:r>
              <a:rPr lang="en-US" sz="5400" dirty="0" smtClean="0">
                <a:latin typeface="Arial" panose="020B0604020202020204" pitchFamily="34" charset="0"/>
                <a:ea typeface="Ebrima" panose="02000000000000000000" pitchFamily="2" charset="0"/>
                <a:cs typeface="Arial" panose="020B0604020202020204" pitchFamily="34" charset="0"/>
              </a:rPr>
              <a:t> </a:t>
            </a:r>
            <a:r>
              <a:rPr lang="en-US" sz="5400" dirty="0" err="1" smtClean="0">
                <a:latin typeface="Arial" panose="020B0604020202020204" pitchFamily="34" charset="0"/>
                <a:ea typeface="Ebrima" panose="02000000000000000000" pitchFamily="2" charset="0"/>
                <a:cs typeface="Arial" panose="020B0604020202020204" pitchFamily="34" charset="0"/>
              </a:rPr>
              <a:t>Godolja</a:t>
            </a:r>
            <a:r>
              <a:rPr lang="en-US" sz="5400" dirty="0" smtClean="0">
                <a:latin typeface="Arial" panose="020B0604020202020204" pitchFamily="34" charset="0"/>
                <a:ea typeface="Ebrima" panose="02000000000000000000" pitchFamily="2" charset="0"/>
                <a:cs typeface="Arial" panose="020B0604020202020204" pitchFamily="34" charset="0"/>
              </a:rPr>
              <a:t>, Marina </a:t>
            </a:r>
            <a:r>
              <a:rPr lang="en-US" sz="5400" dirty="0">
                <a:latin typeface="Arial" panose="020B0604020202020204" pitchFamily="34" charset="0"/>
                <a:ea typeface="Ebrima" panose="02000000000000000000" pitchFamily="2" charset="0"/>
                <a:cs typeface="Arial" panose="020B0604020202020204" pitchFamily="34" charset="0"/>
              </a:rPr>
              <a:t>Kiseleva, Lynn </a:t>
            </a:r>
            <a:r>
              <a:rPr lang="en-US" sz="5400" dirty="0" smtClean="0">
                <a:latin typeface="Arial" panose="020B0604020202020204" pitchFamily="34" charset="0"/>
                <a:ea typeface="Ebrima" panose="02000000000000000000" pitchFamily="2" charset="0"/>
                <a:cs typeface="Arial" panose="020B0604020202020204" pitchFamily="34" charset="0"/>
              </a:rPr>
              <a:t>Abbott</a:t>
            </a:r>
          </a:p>
          <a:p>
            <a:pPr algn="ctr">
              <a:spcBef>
                <a:spcPts val="300"/>
              </a:spcBef>
            </a:pPr>
            <a:r>
              <a:rPr lang="en-US" sz="5400" dirty="0" smtClean="0">
                <a:latin typeface="Arial" panose="020B0604020202020204" pitchFamily="34" charset="0"/>
                <a:ea typeface="Ebrima" panose="02000000000000000000" pitchFamily="2" charset="0"/>
                <a:cs typeface="Arial" panose="020B0604020202020204" pitchFamily="34" charset="0"/>
              </a:rPr>
              <a:t>Department of Computer Science, Department of Electrical and Computer Engineering, </a:t>
            </a:r>
            <a:r>
              <a:rPr lang="en-US" sz="5400" dirty="0" smtClean="0">
                <a:latin typeface="Arial" panose="020B0604020202020204" pitchFamily="34" charset="0"/>
                <a:ea typeface="Ebrima" panose="02000000000000000000" pitchFamily="2" charset="0"/>
                <a:cs typeface="Arial" panose="020B0604020202020204" pitchFamily="34" charset="0"/>
              </a:rPr>
              <a:t>SOPA, ICAT</a:t>
            </a:r>
            <a:r>
              <a:rPr lang="en-US" sz="5400" dirty="0" smtClean="0">
                <a:latin typeface="Arial" panose="020B0604020202020204" pitchFamily="34" charset="0"/>
                <a:ea typeface="Ebrima" panose="02000000000000000000" pitchFamily="2" charset="0"/>
                <a:cs typeface="Arial" panose="020B0604020202020204" pitchFamily="34" charset="0"/>
              </a:rPr>
              <a:t>. Virginia Tech, Blacksburg, VA</a:t>
            </a:r>
          </a:p>
        </p:txBody>
      </p:sp>
      <p:sp>
        <p:nvSpPr>
          <p:cNvPr id="7" name="TextBox 6"/>
          <p:cNvSpPr txBox="1"/>
          <p:nvPr/>
        </p:nvSpPr>
        <p:spPr>
          <a:xfrm>
            <a:off x="5016961" y="3543032"/>
            <a:ext cx="4816643" cy="1015663"/>
          </a:xfrm>
          <a:prstGeom prst="rect">
            <a:avLst/>
          </a:prstGeom>
          <a:noFill/>
        </p:spPr>
        <p:txBody>
          <a:bodyPr wrap="square" rtlCol="0">
            <a:spAutoFit/>
          </a:bodyPr>
          <a:lstStyle/>
          <a:p>
            <a:pPr algn="ctr"/>
            <a:r>
              <a:rPr lang="en-US" sz="6000" b="1" dirty="0" smtClean="0">
                <a:latin typeface="Arial" panose="020B0604020202020204" pitchFamily="34" charset="0"/>
                <a:ea typeface="Ebrima" panose="02000000000000000000" pitchFamily="2" charset="0"/>
                <a:cs typeface="Arial" panose="020B0604020202020204" pitchFamily="34" charset="0"/>
              </a:rPr>
              <a:t>O</a:t>
            </a:r>
            <a:r>
              <a:rPr lang="en-US" sz="5400" b="1" dirty="0" smtClean="0">
                <a:latin typeface="Arial" panose="020B0604020202020204" pitchFamily="34" charset="0"/>
                <a:ea typeface="Ebrima" panose="02000000000000000000" pitchFamily="2" charset="0"/>
                <a:cs typeface="Arial" panose="020B0604020202020204" pitchFamily="34" charset="0"/>
              </a:rPr>
              <a:t>BJECTIVES</a:t>
            </a:r>
            <a:endParaRPr lang="en-US" sz="5400" b="1" dirty="0">
              <a:latin typeface="Arial" panose="020B0604020202020204" pitchFamily="34" charset="0"/>
              <a:ea typeface="Ebrima" panose="02000000000000000000" pitchFamily="2" charset="0"/>
              <a:cs typeface="Arial" panose="020B0604020202020204" pitchFamily="34"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407524" y="248256"/>
            <a:ext cx="3064670" cy="990600"/>
          </a:xfrm>
          <a:prstGeom prst="rect">
            <a:avLst/>
          </a:prstGeom>
        </p:spPr>
      </p:pic>
      <p:sp>
        <p:nvSpPr>
          <p:cNvPr id="11" name="TextBox 10"/>
          <p:cNvSpPr txBox="1"/>
          <p:nvPr/>
        </p:nvSpPr>
        <p:spPr>
          <a:xfrm>
            <a:off x="4126461" y="24342404"/>
            <a:ext cx="6497052" cy="1015663"/>
          </a:xfrm>
          <a:prstGeom prst="rect">
            <a:avLst/>
          </a:prstGeom>
          <a:noFill/>
        </p:spPr>
        <p:txBody>
          <a:bodyPr wrap="square" rtlCol="0">
            <a:spAutoFit/>
          </a:bodyPr>
          <a:lstStyle/>
          <a:p>
            <a:pPr algn="ctr"/>
            <a:r>
              <a:rPr lang="en-US" sz="6000" b="1" dirty="0" smtClean="0">
                <a:latin typeface="Arial" panose="020B0604020202020204" pitchFamily="34" charset="0"/>
                <a:ea typeface="Ebrima" panose="02000000000000000000" pitchFamily="2" charset="0"/>
                <a:cs typeface="Arial" panose="020B0604020202020204" pitchFamily="34" charset="0"/>
              </a:rPr>
              <a:t>B</a:t>
            </a:r>
            <a:r>
              <a:rPr lang="en-US" sz="5400" b="1" dirty="0" smtClean="0">
                <a:latin typeface="Arial" panose="020B0604020202020204" pitchFamily="34" charset="0"/>
                <a:ea typeface="Ebrima" panose="02000000000000000000" pitchFamily="2" charset="0"/>
                <a:cs typeface="Arial" panose="020B0604020202020204" pitchFamily="34" charset="0"/>
              </a:rPr>
              <a:t>ACKGROUND</a:t>
            </a:r>
            <a:endParaRPr lang="en-US" sz="5400" b="1" dirty="0">
              <a:latin typeface="Arial" panose="020B0604020202020204" pitchFamily="34" charset="0"/>
              <a:ea typeface="Ebrima" panose="02000000000000000000" pitchFamily="2" charset="0"/>
              <a:cs typeface="Arial" panose="020B0604020202020204" pitchFamily="34" charset="0"/>
            </a:endParaRPr>
          </a:p>
        </p:txBody>
      </p:sp>
      <p:sp>
        <p:nvSpPr>
          <p:cNvPr id="9" name="TextBox 8"/>
          <p:cNvSpPr txBox="1"/>
          <p:nvPr/>
        </p:nvSpPr>
        <p:spPr>
          <a:xfrm>
            <a:off x="974187" y="25273845"/>
            <a:ext cx="12801600" cy="6740307"/>
          </a:xfrm>
          <a:prstGeom prst="rect">
            <a:avLst/>
          </a:prstGeom>
          <a:noFill/>
        </p:spPr>
        <p:txBody>
          <a:bodyPr wrap="square" rtlCol="0">
            <a:spAutoFit/>
          </a:bodyPr>
          <a:lstStyle/>
          <a:p>
            <a:pPr algn="just"/>
            <a:r>
              <a:rPr lang="en-US" sz="4800" dirty="0" smtClean="0">
                <a:latin typeface="Arial" panose="020B0604020202020204" pitchFamily="34" charset="0"/>
                <a:ea typeface="Ebrima" panose="02000000000000000000" pitchFamily="2" charset="0"/>
                <a:cs typeface="Arial" panose="020B0604020202020204" pitchFamily="34" charset="0"/>
              </a:rPr>
              <a:t>The system utilizes two Microsoft Kinect motion-tracking sensors that infer the location of joints and facial </a:t>
            </a:r>
            <a:r>
              <a:rPr lang="en-US" sz="4800" dirty="0" smtClean="0">
                <a:latin typeface="Arial" panose="020B0604020202020204" pitchFamily="34" charset="0"/>
                <a:ea typeface="Ebrima" panose="02000000000000000000" pitchFamily="2" charset="0"/>
                <a:cs typeface="Arial" panose="020B0604020202020204" pitchFamily="34" charset="0"/>
              </a:rPr>
              <a:t>points of </a:t>
            </a:r>
            <a:r>
              <a:rPr lang="en-US" sz="4800" dirty="0" smtClean="0">
                <a:latin typeface="Arial" panose="020B0604020202020204" pitchFamily="34" charset="0"/>
                <a:ea typeface="Ebrima" panose="02000000000000000000" pitchFamily="2" charset="0"/>
                <a:cs typeface="Arial" panose="020B0604020202020204" pitchFamily="34" charset="0"/>
              </a:rPr>
              <a:t>the </a:t>
            </a:r>
            <a:r>
              <a:rPr lang="en-US" sz="4800" dirty="0" smtClean="0">
                <a:latin typeface="Arial" panose="020B0604020202020204" pitchFamily="34" charset="0"/>
                <a:ea typeface="Ebrima" panose="02000000000000000000" pitchFamily="2" charset="0"/>
                <a:cs typeface="Arial" panose="020B0604020202020204" pitchFamily="34" charset="0"/>
              </a:rPr>
              <a:t>user, as shown in Figure 1. Angles of movement are calculated from the processed </a:t>
            </a:r>
            <a:r>
              <a:rPr lang="en-US" sz="4800" dirty="0" smtClean="0">
                <a:latin typeface="Arial" panose="020B0604020202020204" pitchFamily="34" charset="0"/>
                <a:ea typeface="Ebrima" panose="02000000000000000000" pitchFamily="2" charset="0"/>
                <a:cs typeface="Arial" panose="020B0604020202020204" pitchFamily="34" charset="0"/>
              </a:rPr>
              <a:t>spatial data </a:t>
            </a:r>
            <a:r>
              <a:rPr lang="en-US" sz="4800" dirty="0" smtClean="0">
                <a:latin typeface="Arial" panose="020B0604020202020204" pitchFamily="34" charset="0"/>
                <a:ea typeface="Ebrima" panose="02000000000000000000" pitchFamily="2" charset="0"/>
                <a:cs typeface="Arial" panose="020B0604020202020204" pitchFamily="34" charset="0"/>
              </a:rPr>
              <a:t>and sent </a:t>
            </a:r>
            <a:r>
              <a:rPr lang="en-US" sz="4800" dirty="0" smtClean="0">
                <a:latin typeface="Arial" panose="020B0604020202020204" pitchFamily="34" charset="0"/>
                <a:ea typeface="Ebrima" panose="02000000000000000000" pitchFamily="2" charset="0"/>
                <a:cs typeface="Arial" panose="020B0604020202020204" pitchFamily="34" charset="0"/>
              </a:rPr>
              <a:t>through a middle-ware, Pd-L2Ork (</a:t>
            </a:r>
            <a:r>
              <a:rPr lang="en-US" sz="4800" dirty="0">
                <a:latin typeface="Arial" panose="020B0604020202020204" pitchFamily="34" charset="0"/>
                <a:cs typeface="Arial" panose="020B0604020202020204" pitchFamily="34" charset="0"/>
              </a:rPr>
              <a:t>Pure-Data variant </a:t>
            </a:r>
            <a:r>
              <a:rPr lang="en-US" sz="4800" dirty="0" smtClean="0">
                <a:latin typeface="Arial" panose="020B0604020202020204" pitchFamily="34" charset="0"/>
                <a:cs typeface="Arial" panose="020B0604020202020204" pitchFamily="34" charset="0"/>
              </a:rPr>
              <a:t>of L2Ork developed at Virginia Tech)</a:t>
            </a:r>
            <a:r>
              <a:rPr lang="en-US" sz="4800" dirty="0" smtClean="0">
                <a:latin typeface="Arial" panose="020B0604020202020204" pitchFamily="34" charset="0"/>
                <a:ea typeface="Ebrima" panose="02000000000000000000" pitchFamily="2" charset="0"/>
                <a:cs typeface="Arial" panose="020B0604020202020204" pitchFamily="34" charset="0"/>
              </a:rPr>
              <a:t>, to the adapted </a:t>
            </a:r>
            <a:r>
              <a:rPr lang="en-US" sz="4800" dirty="0" err="1" smtClean="0">
                <a:latin typeface="Arial" panose="020B0604020202020204" pitchFamily="34" charset="0"/>
                <a:ea typeface="Ebrima" panose="02000000000000000000" pitchFamily="2" charset="0"/>
                <a:cs typeface="Arial" panose="020B0604020202020204" pitchFamily="34" charset="0"/>
              </a:rPr>
              <a:t>OPERAcraft</a:t>
            </a:r>
            <a:r>
              <a:rPr lang="en-US" sz="4800" dirty="0" smtClean="0">
                <a:latin typeface="Arial" panose="020B0604020202020204" pitchFamily="34" charset="0"/>
                <a:ea typeface="Ebrima" panose="02000000000000000000" pitchFamily="2" charset="0"/>
                <a:cs typeface="Arial" panose="020B0604020202020204" pitchFamily="34" charset="0"/>
              </a:rPr>
              <a:t> </a:t>
            </a:r>
            <a:r>
              <a:rPr lang="en-US" sz="4800" dirty="0" smtClean="0">
                <a:latin typeface="Arial" panose="020B0604020202020204" pitchFamily="34" charset="0"/>
                <a:ea typeface="Ebrima" panose="02000000000000000000" pitchFamily="2" charset="0"/>
                <a:cs typeface="Arial" panose="020B0604020202020204" pitchFamily="34" charset="0"/>
              </a:rPr>
              <a:t>system. </a:t>
            </a:r>
            <a:endParaRPr lang="en-US" sz="4800" dirty="0">
              <a:latin typeface="Arial" panose="020B0604020202020204" pitchFamily="34" charset="0"/>
              <a:ea typeface="Ebrima" panose="02000000000000000000" pitchFamily="2" charset="0"/>
              <a:cs typeface="Arial" panose="020B0604020202020204" pitchFamily="34" charset="0"/>
            </a:endParaRPr>
          </a:p>
        </p:txBody>
      </p:sp>
      <p:sp>
        <p:nvSpPr>
          <p:cNvPr id="13" name="TextBox 12"/>
          <p:cNvSpPr txBox="1"/>
          <p:nvPr/>
        </p:nvSpPr>
        <p:spPr>
          <a:xfrm>
            <a:off x="15585594" y="22246283"/>
            <a:ext cx="12801600" cy="9694962"/>
          </a:xfrm>
          <a:prstGeom prst="rect">
            <a:avLst/>
          </a:prstGeom>
          <a:noFill/>
        </p:spPr>
        <p:txBody>
          <a:bodyPr wrap="square" rtlCol="0">
            <a:spAutoFit/>
          </a:bodyPr>
          <a:lstStyle/>
          <a:p>
            <a:pPr algn="just"/>
            <a:r>
              <a:rPr lang="en-US" sz="4800" dirty="0" err="1" smtClean="0">
                <a:latin typeface="Arial" panose="020B0604020202020204" pitchFamily="34" charset="0"/>
                <a:cs typeface="Arial" panose="020B0604020202020204" pitchFamily="34" charset="0"/>
              </a:rPr>
              <a:t>OPERAcraft’s</a:t>
            </a:r>
            <a:r>
              <a:rPr lang="en-US" sz="4800" dirty="0" smtClean="0">
                <a:latin typeface="Arial" panose="020B0604020202020204" pitchFamily="34" charset="0"/>
                <a:cs typeface="Arial" panose="020B0604020202020204" pitchFamily="34" charset="0"/>
              </a:rPr>
              <a:t> existing avatar </a:t>
            </a:r>
            <a:r>
              <a:rPr lang="en-US" sz="4800" dirty="0">
                <a:latin typeface="Arial" panose="020B0604020202020204" pitchFamily="34" charset="0"/>
                <a:cs typeface="Arial" panose="020B0604020202020204" pitchFamily="34" charset="0"/>
              </a:rPr>
              <a:t>manipulation through keyboard </a:t>
            </a:r>
            <a:r>
              <a:rPr lang="en-US" sz="4800" dirty="0" smtClean="0">
                <a:latin typeface="Arial" panose="020B0604020202020204" pitchFamily="34" charset="0"/>
                <a:cs typeface="Arial" panose="020B0604020202020204" pitchFamily="34" charset="0"/>
              </a:rPr>
              <a:t>input was adapted </a:t>
            </a:r>
            <a:r>
              <a:rPr lang="en-US" sz="4800" dirty="0">
                <a:latin typeface="Arial" panose="020B0604020202020204" pitchFamily="34" charset="0"/>
                <a:cs typeface="Arial" panose="020B0604020202020204" pitchFamily="34" charset="0"/>
              </a:rPr>
              <a:t>in order to respond to the real-time continual data retrieval of body and </a:t>
            </a:r>
            <a:r>
              <a:rPr lang="en-US" sz="4800" dirty="0" smtClean="0">
                <a:latin typeface="Arial" panose="020B0604020202020204" pitchFamily="34" charset="0"/>
                <a:cs typeface="Arial" panose="020B0604020202020204" pitchFamily="34" charset="0"/>
              </a:rPr>
              <a:t>facial movements from the Kinect devices. </a:t>
            </a:r>
            <a:r>
              <a:rPr lang="en-US" sz="4800" dirty="0">
                <a:latin typeface="Arial" panose="020B0604020202020204" pitchFamily="34" charset="0"/>
                <a:cs typeface="Arial" panose="020B0604020202020204" pitchFamily="34" charset="0"/>
              </a:rPr>
              <a:t>Legs, arms, torso, shoulders, </a:t>
            </a:r>
            <a:r>
              <a:rPr lang="en-US" sz="4800" dirty="0" smtClean="0">
                <a:latin typeface="Arial" panose="020B0604020202020204" pitchFamily="34" charset="0"/>
                <a:cs typeface="Arial" panose="020B0604020202020204" pitchFamily="34" charset="0"/>
              </a:rPr>
              <a:t>facial expressions, </a:t>
            </a:r>
            <a:r>
              <a:rPr lang="en-US" sz="4800" dirty="0">
                <a:latin typeface="Arial" panose="020B0604020202020204" pitchFamily="34" charset="0"/>
                <a:cs typeface="Arial" panose="020B0604020202020204" pitchFamily="34" charset="0"/>
              </a:rPr>
              <a:t>and jumping status </a:t>
            </a:r>
            <a:r>
              <a:rPr lang="en-US" sz="4800" dirty="0" smtClean="0">
                <a:latin typeface="Arial" panose="020B0604020202020204" pitchFamily="34" charset="0"/>
                <a:cs typeface="Arial" panose="020B0604020202020204" pitchFamily="34" charset="0"/>
              </a:rPr>
              <a:t>were each </a:t>
            </a:r>
            <a:r>
              <a:rPr lang="en-US" sz="4800" dirty="0">
                <a:latin typeface="Arial" panose="020B0604020202020204" pitchFamily="34" charset="0"/>
                <a:cs typeface="Arial" panose="020B0604020202020204" pitchFamily="34" charset="0"/>
              </a:rPr>
              <a:t>monitored and computed separately on the </a:t>
            </a:r>
            <a:r>
              <a:rPr lang="en-US" sz="4800" dirty="0" smtClean="0">
                <a:latin typeface="Arial" panose="020B0604020202020204" pitchFamily="34" charset="0"/>
                <a:cs typeface="Arial" panose="020B0604020202020204" pitchFamily="34" charset="0"/>
              </a:rPr>
              <a:t>Kinect side</a:t>
            </a:r>
            <a:r>
              <a:rPr lang="en-US" sz="4800" dirty="0">
                <a:latin typeface="Arial" panose="020B0604020202020204" pitchFamily="34" charset="0"/>
                <a:cs typeface="Arial" panose="020B0604020202020204" pitchFamily="34" charset="0"/>
              </a:rPr>
              <a:t>, with their corresponding values normalized through Pd-L2Ork before being </a:t>
            </a:r>
            <a:r>
              <a:rPr lang="en-US" sz="4800" dirty="0" smtClean="0">
                <a:latin typeface="Arial" panose="020B0604020202020204" pitchFamily="34" charset="0"/>
                <a:cs typeface="Arial" panose="020B0604020202020204" pitchFamily="34" charset="0"/>
              </a:rPr>
              <a:t>sent to the </a:t>
            </a:r>
            <a:r>
              <a:rPr lang="en-US" sz="4800" dirty="0" err="1">
                <a:latin typeface="Arial" panose="020B0604020202020204" pitchFamily="34" charset="0"/>
                <a:cs typeface="Arial" panose="020B0604020202020204" pitchFamily="34" charset="0"/>
              </a:rPr>
              <a:t>OPERAcraft</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system. </a:t>
            </a:r>
            <a:r>
              <a:rPr lang="en-US" sz="4800" dirty="0">
                <a:latin typeface="Arial" panose="020B0604020202020204" pitchFamily="34" charset="0"/>
                <a:cs typeface="Arial" panose="020B0604020202020204" pitchFamily="34" charset="0"/>
              </a:rPr>
              <a:t>The result is a realistic </a:t>
            </a:r>
            <a:r>
              <a:rPr lang="en-US" sz="4800" dirty="0" smtClean="0">
                <a:latin typeface="Arial" panose="020B0604020202020204" pitchFamily="34" charset="0"/>
                <a:cs typeface="Arial" panose="020B0604020202020204" pitchFamily="34" charset="0"/>
              </a:rPr>
              <a:t>reflection of </a:t>
            </a:r>
            <a:r>
              <a:rPr lang="en-US" sz="4800" dirty="0">
                <a:latin typeface="Arial" panose="020B0604020202020204" pitchFamily="34" charset="0"/>
                <a:cs typeface="Arial" panose="020B0604020202020204" pitchFamily="34" charset="0"/>
              </a:rPr>
              <a:t>the user in the form of an avatar in the Minecraft </a:t>
            </a:r>
            <a:r>
              <a:rPr lang="en-US" sz="4800" dirty="0" smtClean="0">
                <a:latin typeface="Arial" panose="020B0604020202020204" pitchFamily="34" charset="0"/>
                <a:cs typeface="Arial" panose="020B0604020202020204" pitchFamily="34" charset="0"/>
              </a:rPr>
              <a:t>world, as seen in Figure </a:t>
            </a:r>
            <a:r>
              <a:rPr lang="en-US" sz="4800" dirty="0" smtClean="0">
                <a:latin typeface="Arial" panose="020B0604020202020204" pitchFamily="34" charset="0"/>
                <a:cs typeface="Arial" panose="020B0604020202020204" pitchFamily="34" charset="0"/>
              </a:rPr>
              <a:t>2. </a:t>
            </a:r>
            <a:endParaRPr lang="en-US" sz="4800" dirty="0" smtClean="0">
              <a:latin typeface="Arial" panose="020B0604020202020204" pitchFamily="34" charset="0"/>
              <a:cs typeface="Arial" panose="020B0604020202020204" pitchFamily="34" charset="0"/>
            </a:endParaRPr>
          </a:p>
        </p:txBody>
      </p:sp>
      <p:sp>
        <p:nvSpPr>
          <p:cNvPr id="14" name="TextBox 13"/>
          <p:cNvSpPr txBox="1"/>
          <p:nvPr/>
        </p:nvSpPr>
        <p:spPr>
          <a:xfrm>
            <a:off x="19418967" y="21282242"/>
            <a:ext cx="5053263" cy="1015663"/>
          </a:xfrm>
          <a:prstGeom prst="rect">
            <a:avLst/>
          </a:prstGeom>
          <a:noFill/>
        </p:spPr>
        <p:txBody>
          <a:bodyPr wrap="square" rtlCol="0">
            <a:spAutoFit/>
          </a:bodyPr>
          <a:lstStyle/>
          <a:p>
            <a:pPr algn="ctr"/>
            <a:r>
              <a:rPr lang="en-US" sz="6000" b="1" dirty="0" smtClean="0">
                <a:latin typeface="Arial" panose="020B0604020202020204" pitchFamily="34" charset="0"/>
                <a:ea typeface="Ebrima" panose="02000000000000000000" pitchFamily="2" charset="0"/>
                <a:cs typeface="Arial" panose="020B0604020202020204" pitchFamily="34" charset="0"/>
              </a:rPr>
              <a:t>R</a:t>
            </a:r>
            <a:r>
              <a:rPr lang="en-US" sz="5400" b="1" dirty="0" smtClean="0">
                <a:latin typeface="Arial" panose="020B0604020202020204" pitchFamily="34" charset="0"/>
                <a:ea typeface="Ebrima" panose="02000000000000000000" pitchFamily="2" charset="0"/>
                <a:cs typeface="Arial" panose="020B0604020202020204" pitchFamily="34" charset="0"/>
              </a:rPr>
              <a:t>ESULTS</a:t>
            </a:r>
            <a:endParaRPr lang="en-US" sz="5400" b="1" dirty="0">
              <a:latin typeface="Arial" panose="020B0604020202020204" pitchFamily="34" charset="0"/>
              <a:ea typeface="Ebrima" panose="02000000000000000000" pitchFamily="2" charset="0"/>
              <a:cs typeface="Arial" panose="020B0604020202020204" pitchFamily="34" charset="0"/>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78323" y="239452"/>
            <a:ext cx="3810000" cy="990600"/>
          </a:xfrm>
          <a:prstGeom prst="rect">
            <a:avLst/>
          </a:prstGeom>
        </p:spPr>
      </p:pic>
      <p:sp>
        <p:nvSpPr>
          <p:cNvPr id="16" name="TextBox 15"/>
          <p:cNvSpPr txBox="1"/>
          <p:nvPr/>
        </p:nvSpPr>
        <p:spPr>
          <a:xfrm>
            <a:off x="15489843" y="18390633"/>
            <a:ext cx="12801600" cy="2800767"/>
          </a:xfrm>
          <a:prstGeom prst="rect">
            <a:avLst/>
          </a:prstGeom>
          <a:noFill/>
        </p:spPr>
        <p:txBody>
          <a:bodyPr wrap="square" rtlCol="0">
            <a:spAutoFit/>
          </a:bodyPr>
          <a:lstStyle/>
          <a:p>
            <a:pPr algn="just"/>
            <a:r>
              <a:rPr lang="en-US" sz="4400" b="1" dirty="0" smtClean="0">
                <a:latin typeface="Arial" panose="020B0604020202020204" pitchFamily="34" charset="0"/>
                <a:cs typeface="Arial" panose="020B0604020202020204" pitchFamily="34" charset="0"/>
              </a:rPr>
              <a:t>Figure 2: </a:t>
            </a:r>
            <a:r>
              <a:rPr lang="en-US" sz="4400" dirty="0" smtClean="0">
                <a:latin typeface="Arial" panose="020B0604020202020204" pitchFamily="34" charset="0"/>
                <a:cs typeface="Arial" panose="020B0604020202020204" pitchFamily="34" charset="0"/>
              </a:rPr>
              <a:t>These </a:t>
            </a:r>
            <a:r>
              <a:rPr lang="en-US" sz="4400" dirty="0" smtClean="0">
                <a:latin typeface="Arial" panose="020B0604020202020204" pitchFamily="34" charset="0"/>
                <a:cs typeface="Arial" panose="020B0604020202020204" pitchFamily="34" charset="0"/>
              </a:rPr>
              <a:t>pairs of images depict the Kinect skeletal representations of a user, and their corresponding avatar mirroring within </a:t>
            </a:r>
            <a:r>
              <a:rPr lang="en-US" sz="4400" dirty="0" err="1" smtClean="0">
                <a:latin typeface="Arial" panose="020B0604020202020204" pitchFamily="34" charset="0"/>
                <a:cs typeface="Arial" panose="020B0604020202020204" pitchFamily="34" charset="0"/>
              </a:rPr>
              <a:t>OPERAcraft</a:t>
            </a:r>
            <a:r>
              <a:rPr lang="en-US" sz="4400" dirty="0" smtClean="0">
                <a:latin typeface="Arial" panose="020B0604020202020204" pitchFamily="34" charset="0"/>
                <a:cs typeface="Arial" panose="020B0604020202020204" pitchFamily="34" charset="0"/>
              </a:rPr>
              <a:t>. Facial </a:t>
            </a:r>
            <a:r>
              <a:rPr lang="en-US" sz="4400" dirty="0" smtClean="0">
                <a:latin typeface="Arial" panose="020B0604020202020204" pitchFamily="34" charset="0"/>
                <a:cs typeface="Arial" panose="020B0604020202020204" pitchFamily="34" charset="0"/>
              </a:rPr>
              <a:t>expressions are not pictured.</a:t>
            </a:r>
            <a:endParaRPr lang="en-US" sz="4400" dirty="0">
              <a:latin typeface="Arial" panose="020B0604020202020204" pitchFamily="34" charset="0"/>
              <a:cs typeface="Arial" panose="020B0604020202020204" pitchFamily="34" charset="0"/>
            </a:endParaRPr>
          </a:p>
        </p:txBody>
      </p:sp>
      <p:grpSp>
        <p:nvGrpSpPr>
          <p:cNvPr id="42" name="Group 41"/>
          <p:cNvGrpSpPr/>
          <p:nvPr/>
        </p:nvGrpSpPr>
        <p:grpSpPr>
          <a:xfrm>
            <a:off x="15329198" y="4216977"/>
            <a:ext cx="13298189" cy="13936394"/>
            <a:chOff x="15348804" y="4411654"/>
            <a:chExt cx="13298189" cy="13936394"/>
          </a:xfrm>
        </p:grpSpPr>
        <p:pic>
          <p:nvPicPr>
            <p:cNvPr id="19" name="Picture 18"/>
            <p:cNvPicPr>
              <a:picLocks noChangeAspect="1"/>
            </p:cNvPicPr>
            <p:nvPr/>
          </p:nvPicPr>
          <p:blipFill rotWithShape="1">
            <a:blip r:embed="rId4">
              <a:extLst>
                <a:ext uri="{28A0092B-C50C-407E-A947-70E740481C1C}">
                  <a14:useLocalDpi xmlns:a14="http://schemas.microsoft.com/office/drawing/2010/main" val="0"/>
                </a:ext>
              </a:extLst>
            </a:blip>
            <a:srcRect l="10036" r="19978"/>
            <a:stretch/>
          </p:blipFill>
          <p:spPr>
            <a:xfrm>
              <a:off x="15352779" y="4411654"/>
              <a:ext cx="6538678" cy="6915605"/>
            </a:xfrm>
            <a:prstGeom prst="rect">
              <a:avLst/>
            </a:prstGeom>
          </p:spPr>
        </p:pic>
        <p:grpSp>
          <p:nvGrpSpPr>
            <p:cNvPr id="41" name="Group 40"/>
            <p:cNvGrpSpPr/>
            <p:nvPr/>
          </p:nvGrpSpPr>
          <p:grpSpPr>
            <a:xfrm>
              <a:off x="15348804" y="11435184"/>
              <a:ext cx="6561703" cy="6912864"/>
              <a:chOff x="15348733" y="12060249"/>
              <a:chExt cx="6561703" cy="6912864"/>
            </a:xfrm>
          </p:grpSpPr>
          <p:sp>
            <p:nvSpPr>
              <p:cNvPr id="40" name="Rectangle 39"/>
              <p:cNvSpPr/>
              <p:nvPr/>
            </p:nvSpPr>
            <p:spPr>
              <a:xfrm>
                <a:off x="15348733" y="12060249"/>
                <a:ext cx="6547104" cy="6912864"/>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23" name="Picture 22"/>
              <p:cNvPicPr>
                <a:picLocks noChangeAspect="1"/>
              </p:cNvPicPr>
              <p:nvPr/>
            </p:nvPicPr>
            <p:blipFill rotWithShape="1">
              <a:blip r:embed="rId5">
                <a:extLst>
                  <a:ext uri="{28A0092B-C50C-407E-A947-70E740481C1C}">
                    <a14:useLocalDpi xmlns:a14="http://schemas.microsoft.com/office/drawing/2010/main" val="0"/>
                  </a:ext>
                </a:extLst>
              </a:blip>
              <a:srcRect l="10710" r="20939" b="5921"/>
              <a:stretch/>
            </p:blipFill>
            <p:spPr>
              <a:xfrm>
                <a:off x="15363090" y="12060249"/>
                <a:ext cx="6547346" cy="6722393"/>
              </a:xfrm>
              <a:prstGeom prst="rect">
                <a:avLst/>
              </a:prstGeom>
            </p:spPr>
          </p:pic>
        </p:grpSp>
        <p:pic>
          <p:nvPicPr>
            <p:cNvPr id="95" name="Picture 94"/>
            <p:cNvPicPr>
              <a:picLocks noChangeAspect="1"/>
            </p:cNvPicPr>
            <p:nvPr/>
          </p:nvPicPr>
          <p:blipFill rotWithShape="1">
            <a:blip r:embed="rId6">
              <a:extLst>
                <a:ext uri="{28A0092B-C50C-407E-A947-70E740481C1C}">
                  <a14:useLocalDpi xmlns:a14="http://schemas.microsoft.com/office/drawing/2010/main" val="0"/>
                </a:ext>
              </a:extLst>
            </a:blip>
            <a:srcRect l="10312" t="5614" r="15632"/>
            <a:stretch/>
          </p:blipFill>
          <p:spPr>
            <a:xfrm>
              <a:off x="22108315" y="11435184"/>
              <a:ext cx="6538678" cy="6912864"/>
            </a:xfrm>
            <a:prstGeom prst="rect">
              <a:avLst/>
            </a:prstGeom>
          </p:spPr>
        </p:pic>
        <p:pic>
          <p:nvPicPr>
            <p:cNvPr id="96" name="Picture 95"/>
            <p:cNvPicPr>
              <a:picLocks noChangeAspect="1"/>
            </p:cNvPicPr>
            <p:nvPr/>
          </p:nvPicPr>
          <p:blipFill rotWithShape="1">
            <a:blip r:embed="rId7">
              <a:extLst>
                <a:ext uri="{28A0092B-C50C-407E-A947-70E740481C1C}">
                  <a14:useLocalDpi xmlns:a14="http://schemas.microsoft.com/office/drawing/2010/main" val="0"/>
                </a:ext>
              </a:extLst>
            </a:blip>
            <a:srcRect l="10391" r="14312" b="5073"/>
            <a:stretch/>
          </p:blipFill>
          <p:spPr>
            <a:xfrm>
              <a:off x="22107193" y="4411654"/>
              <a:ext cx="6539800" cy="6912864"/>
            </a:xfrm>
            <a:prstGeom prst="rect">
              <a:avLst/>
            </a:prstGeom>
          </p:spPr>
        </p:pic>
      </p:grpSp>
      <p:grpSp>
        <p:nvGrpSpPr>
          <p:cNvPr id="105" name="Group 104"/>
          <p:cNvGrpSpPr/>
          <p:nvPr/>
        </p:nvGrpSpPr>
        <p:grpSpPr>
          <a:xfrm>
            <a:off x="30650334" y="26874597"/>
            <a:ext cx="11581958" cy="2631474"/>
            <a:chOff x="31244142" y="17645598"/>
            <a:chExt cx="11581958" cy="2631474"/>
          </a:xfrm>
        </p:grpSpPr>
        <p:pic>
          <p:nvPicPr>
            <p:cNvPr id="225" name="Picture 14" descr="https://lh5.googleusercontent.com/3zwGsVDegKfSx6AGd9-uOL6BiwTwpyiNyOKtZfztEc1NDVYVmq_NxsMIk9X3Wyoev_XTZLwz-Egu6fkJpq_dyMgIzSwcvyKwFi_eAfPknJd14rxbOmLKfpvzKlrMvb5MmpWsUBNOoLPJ"/>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273752" y="17654618"/>
              <a:ext cx="2566868" cy="2574889"/>
            </a:xfrm>
            <a:prstGeom prst="rect">
              <a:avLst/>
            </a:prstGeom>
            <a:noFill/>
            <a:extLst>
              <a:ext uri="{909E8E84-426E-40DD-AFC4-6F175D3DCCD1}">
                <a14:hiddenFill xmlns:a14="http://schemas.microsoft.com/office/drawing/2010/main">
                  <a:solidFill>
                    <a:srgbClr val="FFFFFF"/>
                  </a:solidFill>
                </a14:hiddenFill>
              </a:ext>
            </a:extLst>
          </p:spPr>
        </p:pic>
        <p:pic>
          <p:nvPicPr>
            <p:cNvPr id="226" name="Picture 15" descr="https://lh3.googleusercontent.com/DEO-DYjejZ5nLLnJN-lOq9sxYvZtswoPgqlB4uk3HDglO7NTZvtWd7y5vsZ_V_8svIGqL8l581-s__6gpB-nfRPOn24OTlnSEEDESKHRb4tQVwDdt2PyZqBqyWfRLqyL_NkCJKf8qCs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47363" y="17702183"/>
              <a:ext cx="2582936" cy="2574889"/>
            </a:xfrm>
            <a:prstGeom prst="rect">
              <a:avLst/>
            </a:prstGeom>
            <a:noFill/>
            <a:extLst>
              <a:ext uri="{909E8E84-426E-40DD-AFC4-6F175D3DCCD1}">
                <a14:hiddenFill xmlns:a14="http://schemas.microsoft.com/office/drawing/2010/main">
                  <a:solidFill>
                    <a:srgbClr val="FFFFFF"/>
                  </a:solidFill>
                </a14:hiddenFill>
              </a:ext>
            </a:extLst>
          </p:spPr>
        </p:pic>
        <p:pic>
          <p:nvPicPr>
            <p:cNvPr id="227" name="Picture 16" descr="https://lh5.googleusercontent.com/gxc1DtXBZOlunfNNBy9CXb0kRuShvA_BpV1FnrP1fmrfKlDDYdcFSnfxlfikM2fDR-3maWtjAmzb_3nnXWGrAeB5AHDPTQ0Ojieu9n6EqtLsBGCFnPoMQK062t4bdKqvkIc3UwzjwOtD"/>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244142" y="17647547"/>
              <a:ext cx="2558896" cy="2574889"/>
            </a:xfrm>
            <a:prstGeom prst="rect">
              <a:avLst/>
            </a:prstGeom>
            <a:noFill/>
            <a:extLst>
              <a:ext uri="{909E8E84-426E-40DD-AFC4-6F175D3DCCD1}">
                <a14:hiddenFill xmlns:a14="http://schemas.microsoft.com/office/drawing/2010/main">
                  <a:solidFill>
                    <a:srgbClr val="FFFFFF"/>
                  </a:solidFill>
                </a14:hiddenFill>
              </a:ext>
            </a:extLst>
          </p:spPr>
        </p:pic>
        <p:pic>
          <p:nvPicPr>
            <p:cNvPr id="228" name="Picture 13" descr="https://lh4.googleusercontent.com/AiID-wdflOxaktgyP22reNORa-hjRfGXLstfSzBPibvDGHV8M6hFgxZKfXuvJOvy8mL9LoJSB92h2YmZCVyCf9QQ_aI6Blg4edhBHjSj6A320wNkTvTcKKX_zfXJptR5mFyfXNPmt_Y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241234" y="17645598"/>
              <a:ext cx="2584866" cy="2576838"/>
            </a:xfrm>
            <a:prstGeom prst="rect">
              <a:avLst/>
            </a:prstGeom>
            <a:noFill/>
            <a:extLst>
              <a:ext uri="{909E8E84-426E-40DD-AFC4-6F175D3DCCD1}">
                <a14:hiddenFill xmlns:a14="http://schemas.microsoft.com/office/drawing/2010/main">
                  <a:solidFill>
                    <a:srgbClr val="FFFFFF"/>
                  </a:solidFill>
                </a14:hiddenFill>
              </a:ext>
            </a:extLst>
          </p:spPr>
        </p:pic>
      </p:grpSp>
      <p:sp>
        <p:nvSpPr>
          <p:cNvPr id="106" name="Rectangle 105"/>
          <p:cNvSpPr/>
          <p:nvPr/>
        </p:nvSpPr>
        <p:spPr>
          <a:xfrm>
            <a:off x="30040513" y="29817587"/>
            <a:ext cx="12801600" cy="2123658"/>
          </a:xfrm>
          <a:prstGeom prst="rect">
            <a:avLst/>
          </a:prstGeom>
        </p:spPr>
        <p:txBody>
          <a:bodyPr wrap="square">
            <a:spAutoFit/>
          </a:bodyPr>
          <a:lstStyle/>
          <a:p>
            <a:pPr algn="just"/>
            <a:r>
              <a:rPr lang="en-US" sz="4400" b="1" dirty="0" smtClean="0">
                <a:latin typeface="Arial" panose="020B0604020202020204" pitchFamily="34" charset="0"/>
                <a:cs typeface="Arial" panose="020B0604020202020204" pitchFamily="34" charset="0"/>
              </a:rPr>
              <a:t>Figure </a:t>
            </a:r>
            <a:r>
              <a:rPr lang="en-US" sz="4400" b="1" dirty="0">
                <a:latin typeface="Arial" panose="020B0604020202020204" pitchFamily="34" charset="0"/>
                <a:cs typeface="Arial" panose="020B0604020202020204" pitchFamily="34" charset="0"/>
              </a:rPr>
              <a:t>4</a:t>
            </a:r>
            <a:r>
              <a:rPr lang="en-US" sz="4400" b="1" dirty="0" smtClean="0">
                <a:latin typeface="Arial" panose="020B0604020202020204" pitchFamily="34" charset="0"/>
                <a:cs typeface="Arial" panose="020B0604020202020204" pitchFamily="34" charset="0"/>
              </a:rPr>
              <a:t>: </a:t>
            </a:r>
            <a:r>
              <a:rPr lang="en-US" sz="4400" dirty="0" smtClean="0">
                <a:latin typeface="Arial" panose="020B0604020202020204" pitchFamily="34" charset="0"/>
                <a:cs typeface="Arial" panose="020B0604020202020204" pitchFamily="34" charset="0"/>
              </a:rPr>
              <a:t>Above are some </a:t>
            </a:r>
            <a:r>
              <a:rPr lang="en-US" sz="4400" dirty="0" smtClean="0">
                <a:latin typeface="Arial" panose="020B0604020202020204" pitchFamily="34" charset="0"/>
                <a:cs typeface="Arial" panose="020B0604020202020204" pitchFamily="34" charset="0"/>
              </a:rPr>
              <a:t>of the Minecraft facial expression helmets created </a:t>
            </a:r>
            <a:r>
              <a:rPr lang="en-US" sz="4400" dirty="0">
                <a:latin typeface="Arial" panose="020B0604020202020204" pitchFamily="34" charset="0"/>
                <a:cs typeface="Arial" panose="020B0604020202020204" pitchFamily="34" charset="0"/>
              </a:rPr>
              <a:t>to represent specific facial expressions detected by the Kinect. </a:t>
            </a:r>
          </a:p>
        </p:txBody>
      </p:sp>
      <p:pic>
        <p:nvPicPr>
          <p:cNvPr id="2" name="Picture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92311" y="231286"/>
            <a:ext cx="1771897" cy="1676634"/>
          </a:xfrm>
          <a:prstGeom prst="rect">
            <a:avLst/>
          </a:prstGeom>
        </p:spPr>
      </p:pic>
      <p:grpSp>
        <p:nvGrpSpPr>
          <p:cNvPr id="27" name="Group 26"/>
          <p:cNvGrpSpPr/>
          <p:nvPr/>
        </p:nvGrpSpPr>
        <p:grpSpPr>
          <a:xfrm>
            <a:off x="9339670" y="17093483"/>
            <a:ext cx="4319064" cy="5489768"/>
            <a:chOff x="14249716" y="5210075"/>
            <a:chExt cx="5197642" cy="6392118"/>
          </a:xfrm>
        </p:grpSpPr>
        <p:pic>
          <p:nvPicPr>
            <p:cNvPr id="82" name="Picture 81"/>
            <p:cNvPicPr>
              <a:picLocks noChangeAspect="1"/>
            </p:cNvPicPr>
            <p:nvPr/>
          </p:nvPicPr>
          <p:blipFill rotWithShape="1">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l="15049" t="7089" r="29030"/>
            <a:stretch/>
          </p:blipFill>
          <p:spPr>
            <a:xfrm>
              <a:off x="14249716" y="5210075"/>
              <a:ext cx="5197642" cy="6392118"/>
            </a:xfrm>
            <a:prstGeom prst="rect">
              <a:avLst/>
            </a:prstGeom>
            <a:noFill/>
            <a:ln>
              <a:noFill/>
            </a:ln>
          </p:spPr>
        </p:pic>
        <p:sp>
          <p:nvSpPr>
            <p:cNvPr id="25" name="Oval 24"/>
            <p:cNvSpPr/>
            <p:nvPr/>
          </p:nvSpPr>
          <p:spPr>
            <a:xfrm>
              <a:off x="14991348" y="8037095"/>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6" name="Oval 115"/>
            <p:cNvSpPr/>
            <p:nvPr/>
          </p:nvSpPr>
          <p:spPr>
            <a:xfrm>
              <a:off x="15395342" y="7388449"/>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7" name="Oval 116"/>
            <p:cNvSpPr/>
            <p:nvPr/>
          </p:nvSpPr>
          <p:spPr>
            <a:xfrm>
              <a:off x="15985958" y="6745705"/>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8" name="Oval 117"/>
            <p:cNvSpPr/>
            <p:nvPr/>
          </p:nvSpPr>
          <p:spPr>
            <a:xfrm>
              <a:off x="16598107" y="5449431"/>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9" name="Oval 118"/>
            <p:cNvSpPr/>
            <p:nvPr/>
          </p:nvSpPr>
          <p:spPr>
            <a:xfrm>
              <a:off x="16525128" y="6161469"/>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0" name="Oval 119"/>
            <p:cNvSpPr/>
            <p:nvPr/>
          </p:nvSpPr>
          <p:spPr>
            <a:xfrm>
              <a:off x="16520049" y="8022521"/>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1" name="Oval 120"/>
            <p:cNvSpPr/>
            <p:nvPr/>
          </p:nvSpPr>
          <p:spPr>
            <a:xfrm>
              <a:off x="17045617" y="7998458"/>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2" name="Oval 121"/>
            <p:cNvSpPr/>
            <p:nvPr/>
          </p:nvSpPr>
          <p:spPr>
            <a:xfrm>
              <a:off x="16750307" y="7731709"/>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3" name="Oval 122"/>
            <p:cNvSpPr/>
            <p:nvPr/>
          </p:nvSpPr>
          <p:spPr>
            <a:xfrm>
              <a:off x="16333430" y="9434416"/>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4" name="Oval 123"/>
            <p:cNvSpPr/>
            <p:nvPr/>
          </p:nvSpPr>
          <p:spPr>
            <a:xfrm>
              <a:off x="17349088" y="9466470"/>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5" name="Oval 124"/>
            <p:cNvSpPr/>
            <p:nvPr/>
          </p:nvSpPr>
          <p:spPr>
            <a:xfrm>
              <a:off x="16245556" y="10694197"/>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6" name="Oval 125"/>
            <p:cNvSpPr/>
            <p:nvPr/>
          </p:nvSpPr>
          <p:spPr>
            <a:xfrm>
              <a:off x="17715544" y="10766386"/>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7" name="Oval 126"/>
            <p:cNvSpPr/>
            <p:nvPr/>
          </p:nvSpPr>
          <p:spPr>
            <a:xfrm>
              <a:off x="17150030" y="6506445"/>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8" name="Oval 127"/>
            <p:cNvSpPr/>
            <p:nvPr/>
          </p:nvSpPr>
          <p:spPr>
            <a:xfrm>
              <a:off x="17865217" y="5915746"/>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9" name="Oval 128"/>
            <p:cNvSpPr/>
            <p:nvPr/>
          </p:nvSpPr>
          <p:spPr>
            <a:xfrm>
              <a:off x="18531531" y="5449431"/>
              <a:ext cx="347472" cy="344976"/>
            </a:xfrm>
            <a:prstGeom prst="ellipse">
              <a:avLst/>
            </a:prstGeom>
            <a:noFill/>
            <a:ln w="254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
        <p:nvSpPr>
          <p:cNvPr id="28" name="Rectangle 27"/>
          <p:cNvSpPr/>
          <p:nvPr/>
        </p:nvSpPr>
        <p:spPr>
          <a:xfrm>
            <a:off x="0" y="45874"/>
            <a:ext cx="914400" cy="328725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nvGrpSpPr>
          <p:cNvPr id="18" name="Group 17"/>
          <p:cNvGrpSpPr/>
          <p:nvPr/>
        </p:nvGrpSpPr>
        <p:grpSpPr>
          <a:xfrm>
            <a:off x="-537761" y="16628083"/>
            <a:ext cx="9666227" cy="7812904"/>
            <a:chOff x="12365656" y="4361669"/>
            <a:chExt cx="9666227" cy="7812904"/>
          </a:xfrm>
        </p:grpSpPr>
        <p:grpSp>
          <p:nvGrpSpPr>
            <p:cNvPr id="15" name="Group 14"/>
            <p:cNvGrpSpPr/>
            <p:nvPr/>
          </p:nvGrpSpPr>
          <p:grpSpPr>
            <a:xfrm>
              <a:off x="12365656" y="4361669"/>
              <a:ext cx="9666227" cy="7812904"/>
              <a:chOff x="12365656" y="4361669"/>
              <a:chExt cx="9666227" cy="7812904"/>
            </a:xfrm>
          </p:grpSpPr>
          <p:grpSp>
            <p:nvGrpSpPr>
              <p:cNvPr id="135" name="Group 134"/>
              <p:cNvGrpSpPr/>
              <p:nvPr/>
            </p:nvGrpSpPr>
            <p:grpSpPr>
              <a:xfrm>
                <a:off x="12365656" y="4860456"/>
                <a:ext cx="4718694" cy="7314117"/>
                <a:chOff x="12029010" y="25451002"/>
                <a:chExt cx="4718694" cy="7314117"/>
              </a:xfrm>
            </p:grpSpPr>
            <p:sp>
              <p:nvSpPr>
                <p:cNvPr id="136" name="Arc 135"/>
                <p:cNvSpPr/>
                <p:nvPr/>
              </p:nvSpPr>
              <p:spPr>
                <a:xfrm rot="9602026">
                  <a:off x="14354027" y="26777897"/>
                  <a:ext cx="1366087" cy="1128969"/>
                </a:xfrm>
                <a:prstGeom prst="arc">
                  <a:avLst>
                    <a:gd name="adj1" fmla="val 16200000"/>
                    <a:gd name="adj2" fmla="val 7114821"/>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37" name="Chord 136"/>
                <p:cNvSpPr/>
                <p:nvPr/>
              </p:nvSpPr>
              <p:spPr>
                <a:xfrm flipH="1">
                  <a:off x="14587539" y="26352711"/>
                  <a:ext cx="630912" cy="2763710"/>
                </a:xfrm>
                <a:prstGeom prst="chord">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8" name="Arc 137"/>
                <p:cNvSpPr/>
                <p:nvPr/>
              </p:nvSpPr>
              <p:spPr>
                <a:xfrm rot="5999706">
                  <a:off x="11761113" y="27364832"/>
                  <a:ext cx="3483855" cy="2948061"/>
                </a:xfrm>
                <a:prstGeom prst="arc">
                  <a:avLst>
                    <a:gd name="adj1" fmla="val 16200000"/>
                    <a:gd name="adj2" fmla="val 468496"/>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39" name="Arc 138"/>
                <p:cNvSpPr/>
                <p:nvPr/>
              </p:nvSpPr>
              <p:spPr>
                <a:xfrm>
                  <a:off x="14124645" y="29116421"/>
                  <a:ext cx="1648366" cy="3648698"/>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40" name="Oval 139"/>
                <p:cNvSpPr/>
                <p:nvPr/>
              </p:nvSpPr>
              <p:spPr>
                <a:xfrm>
                  <a:off x="14543577" y="25451002"/>
                  <a:ext cx="794426" cy="1240993"/>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41" name="Curved Connector 140"/>
                <p:cNvCxnSpPr/>
                <p:nvPr/>
              </p:nvCxnSpPr>
              <p:spPr>
                <a:xfrm>
                  <a:off x="15121944" y="26635295"/>
                  <a:ext cx="1625760" cy="1527580"/>
                </a:xfrm>
                <a:prstGeom prst="curvedConnector3">
                  <a:avLst>
                    <a:gd name="adj1" fmla="val -9205"/>
                  </a:avLst>
                </a:prstGeom>
              </p:spPr>
              <p:style>
                <a:lnRef idx="1">
                  <a:schemeClr val="dk1"/>
                </a:lnRef>
                <a:fillRef idx="0">
                  <a:schemeClr val="dk1"/>
                </a:fillRef>
                <a:effectRef idx="0">
                  <a:schemeClr val="dk1"/>
                </a:effectRef>
                <a:fontRef idx="minor">
                  <a:schemeClr val="tx1"/>
                </a:fontRef>
              </p:style>
            </p:cxnSp>
          </p:grpSp>
          <p:grpSp>
            <p:nvGrpSpPr>
              <p:cNvPr id="142" name="Group 141"/>
              <p:cNvGrpSpPr/>
              <p:nvPr/>
            </p:nvGrpSpPr>
            <p:grpSpPr>
              <a:xfrm>
                <a:off x="18060345" y="4361669"/>
                <a:ext cx="3971538" cy="2598822"/>
                <a:chOff x="18739689" y="24080010"/>
                <a:chExt cx="3971538" cy="2598822"/>
              </a:xfrm>
            </p:grpSpPr>
            <p:grpSp>
              <p:nvGrpSpPr>
                <p:cNvPr id="143" name="Group 142"/>
                <p:cNvGrpSpPr/>
                <p:nvPr/>
              </p:nvGrpSpPr>
              <p:grpSpPr>
                <a:xfrm>
                  <a:off x="18739689" y="24080010"/>
                  <a:ext cx="3716470" cy="2598822"/>
                  <a:chOff x="18739689" y="24080010"/>
                  <a:chExt cx="3716470" cy="2598822"/>
                </a:xfrm>
              </p:grpSpPr>
              <p:sp>
                <p:nvSpPr>
                  <p:cNvPr id="148" name="Trapezoid 147"/>
                  <p:cNvSpPr/>
                  <p:nvPr/>
                </p:nvSpPr>
                <p:spPr>
                  <a:xfrm rot="559475">
                    <a:off x="19939598" y="25794262"/>
                    <a:ext cx="883177" cy="557942"/>
                  </a:xfrm>
                  <a:prstGeom prst="trapezoid">
                    <a:avLst/>
                  </a:prstGeom>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9" name="Trapezoid 148"/>
                  <p:cNvSpPr/>
                  <p:nvPr/>
                </p:nvSpPr>
                <p:spPr>
                  <a:xfrm rot="20149694">
                    <a:off x="20602539" y="25467576"/>
                    <a:ext cx="859565" cy="777168"/>
                  </a:xfrm>
                  <a:prstGeom prst="trapezoid">
                    <a:avLst/>
                  </a:prstGeom>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0" name="Parallelogram 149"/>
                  <p:cNvSpPr/>
                  <p:nvPr/>
                </p:nvSpPr>
                <p:spPr>
                  <a:xfrm rot="5961805">
                    <a:off x="20263978" y="23776994"/>
                    <a:ext cx="667892" cy="3716470"/>
                  </a:xfrm>
                  <a:prstGeom prst="parallelogram">
                    <a:avLst/>
                  </a:prstGeom>
                  <a:ln w="19050">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1" name="Rectangle 150"/>
                  <p:cNvSpPr/>
                  <p:nvPr/>
                </p:nvSpPr>
                <p:spPr>
                  <a:xfrm>
                    <a:off x="18754256" y="24994611"/>
                    <a:ext cx="617327" cy="54384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2" name="Diagonal Stripe 151"/>
                  <p:cNvSpPr/>
                  <p:nvPr/>
                </p:nvSpPr>
                <p:spPr>
                  <a:xfrm rot="3506901">
                    <a:off x="19302008" y="23979098"/>
                    <a:ext cx="2598822" cy="2800646"/>
                  </a:xfrm>
                  <a:prstGeom prst="diagStripe">
                    <a:avLst>
                      <a:gd name="adj" fmla="val 79815"/>
                    </a:avLst>
                  </a:prstGeom>
                  <a:ln w="19050">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grpSp>
            <p:sp>
              <p:nvSpPr>
                <p:cNvPr id="144" name="TextBox 143"/>
                <p:cNvSpPr txBox="1"/>
                <p:nvPr/>
              </p:nvSpPr>
              <p:spPr>
                <a:xfrm rot="759969">
                  <a:off x="21165116" y="25748806"/>
                  <a:ext cx="1546111" cy="369332"/>
                </a:xfrm>
                <a:prstGeom prst="rect">
                  <a:avLst/>
                </a:prstGeom>
                <a:noFill/>
              </p:spPr>
              <p:txBody>
                <a:bodyPr wrap="square" rtlCol="0">
                  <a:spAutoFit/>
                </a:bodyPr>
                <a:lstStyle/>
                <a:p>
                  <a:r>
                    <a:rPr lang="en-US" sz="1800" dirty="0" smtClean="0">
                      <a:solidFill>
                        <a:schemeClr val="bg1"/>
                      </a:solidFill>
                    </a:rPr>
                    <a:t>KINECT</a:t>
                  </a:r>
                  <a:endParaRPr lang="en-US" sz="1800" dirty="0">
                    <a:solidFill>
                      <a:schemeClr val="bg1"/>
                    </a:solidFill>
                  </a:endParaRPr>
                </a:p>
              </p:txBody>
            </p:sp>
            <p:sp>
              <p:nvSpPr>
                <p:cNvPr id="145" name="Oval 144"/>
                <p:cNvSpPr/>
                <p:nvPr/>
              </p:nvSpPr>
              <p:spPr>
                <a:xfrm>
                  <a:off x="20369866" y="25445278"/>
                  <a:ext cx="320040" cy="320040"/>
                </a:xfrm>
                <a:prstGeom prst="ellipse">
                  <a:avLst/>
                </a:prstGeom>
                <a:solidFill>
                  <a:schemeClr val="tx1">
                    <a:lumMod val="50000"/>
                    <a:lumOff val="50000"/>
                  </a:schemeClr>
                </a:solidFill>
                <a:ln w="571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p:cNvSpPr/>
                <p:nvPr/>
              </p:nvSpPr>
              <p:spPr>
                <a:xfrm>
                  <a:off x="19920876" y="25361058"/>
                  <a:ext cx="320040" cy="320040"/>
                </a:xfrm>
                <a:prstGeom prst="ellipse">
                  <a:avLst/>
                </a:prstGeom>
                <a:solidFill>
                  <a:schemeClr val="tx1">
                    <a:lumMod val="75000"/>
                    <a:lumOff val="25000"/>
                  </a:schemeClr>
                </a:solidFill>
                <a:ln w="571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p:cNvSpPr/>
                <p:nvPr/>
              </p:nvSpPr>
              <p:spPr>
                <a:xfrm>
                  <a:off x="19084860" y="25195601"/>
                  <a:ext cx="320040" cy="320040"/>
                </a:xfrm>
                <a:prstGeom prst="ellipse">
                  <a:avLst/>
                </a:prstGeom>
                <a:solidFill>
                  <a:srgbClr val="142440"/>
                </a:solidFill>
                <a:ln w="571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3" name="Group 152"/>
              <p:cNvGrpSpPr/>
              <p:nvPr/>
            </p:nvGrpSpPr>
            <p:grpSpPr>
              <a:xfrm>
                <a:off x="17985772" y="7239678"/>
                <a:ext cx="3971538" cy="2598822"/>
                <a:chOff x="18739689" y="24080010"/>
                <a:chExt cx="3971538" cy="2598822"/>
              </a:xfrm>
            </p:grpSpPr>
            <p:grpSp>
              <p:nvGrpSpPr>
                <p:cNvPr id="154" name="Group 153"/>
                <p:cNvGrpSpPr/>
                <p:nvPr/>
              </p:nvGrpSpPr>
              <p:grpSpPr>
                <a:xfrm>
                  <a:off x="18739689" y="24080010"/>
                  <a:ext cx="3716470" cy="2598822"/>
                  <a:chOff x="18739689" y="24080010"/>
                  <a:chExt cx="3716470" cy="2598822"/>
                </a:xfrm>
              </p:grpSpPr>
              <p:sp>
                <p:nvSpPr>
                  <p:cNvPr id="159" name="Trapezoid 158"/>
                  <p:cNvSpPr/>
                  <p:nvPr/>
                </p:nvSpPr>
                <p:spPr>
                  <a:xfrm rot="559475">
                    <a:off x="19939598" y="25794262"/>
                    <a:ext cx="883177" cy="557942"/>
                  </a:xfrm>
                  <a:prstGeom prst="trapezoid">
                    <a:avLst/>
                  </a:prstGeom>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0" name="Trapezoid 159"/>
                  <p:cNvSpPr/>
                  <p:nvPr/>
                </p:nvSpPr>
                <p:spPr>
                  <a:xfrm rot="20149694">
                    <a:off x="20602539" y="25467576"/>
                    <a:ext cx="859565" cy="777168"/>
                  </a:xfrm>
                  <a:prstGeom prst="trapezoid">
                    <a:avLst/>
                  </a:prstGeom>
                  <a:ln>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1" name="Parallelogram 160"/>
                  <p:cNvSpPr/>
                  <p:nvPr/>
                </p:nvSpPr>
                <p:spPr>
                  <a:xfrm rot="5961805">
                    <a:off x="20263978" y="23776994"/>
                    <a:ext cx="667892" cy="3716470"/>
                  </a:xfrm>
                  <a:prstGeom prst="parallelogram">
                    <a:avLst/>
                  </a:prstGeom>
                  <a:ln w="19050">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2" name="Rectangle 161"/>
                  <p:cNvSpPr/>
                  <p:nvPr/>
                </p:nvSpPr>
                <p:spPr>
                  <a:xfrm>
                    <a:off x="18754256" y="24994611"/>
                    <a:ext cx="617327" cy="54384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3" name="Diagonal Stripe 162"/>
                  <p:cNvSpPr/>
                  <p:nvPr/>
                </p:nvSpPr>
                <p:spPr>
                  <a:xfrm rot="3506901">
                    <a:off x="19302008" y="23979098"/>
                    <a:ext cx="2598822" cy="2800646"/>
                  </a:xfrm>
                  <a:prstGeom prst="diagStripe">
                    <a:avLst>
                      <a:gd name="adj" fmla="val 79815"/>
                    </a:avLst>
                  </a:prstGeom>
                  <a:ln w="19050">
                    <a:solidFill>
                      <a:schemeClr val="bg2">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grpSp>
            <p:sp>
              <p:nvSpPr>
                <p:cNvPr id="155" name="TextBox 154"/>
                <p:cNvSpPr txBox="1"/>
                <p:nvPr/>
              </p:nvSpPr>
              <p:spPr>
                <a:xfrm rot="759969">
                  <a:off x="21165116" y="25748806"/>
                  <a:ext cx="1546111" cy="369332"/>
                </a:xfrm>
                <a:prstGeom prst="rect">
                  <a:avLst/>
                </a:prstGeom>
                <a:noFill/>
              </p:spPr>
              <p:txBody>
                <a:bodyPr wrap="square" rtlCol="0">
                  <a:spAutoFit/>
                </a:bodyPr>
                <a:lstStyle/>
                <a:p>
                  <a:r>
                    <a:rPr lang="en-US" sz="1800" dirty="0" smtClean="0">
                      <a:solidFill>
                        <a:schemeClr val="bg1"/>
                      </a:solidFill>
                    </a:rPr>
                    <a:t>KINECT</a:t>
                  </a:r>
                  <a:endParaRPr lang="en-US" sz="1800" dirty="0">
                    <a:solidFill>
                      <a:schemeClr val="bg1"/>
                    </a:solidFill>
                  </a:endParaRPr>
                </a:p>
              </p:txBody>
            </p:sp>
            <p:sp>
              <p:nvSpPr>
                <p:cNvPr id="156" name="Oval 155"/>
                <p:cNvSpPr/>
                <p:nvPr/>
              </p:nvSpPr>
              <p:spPr>
                <a:xfrm>
                  <a:off x="20369866" y="25445278"/>
                  <a:ext cx="320040" cy="320040"/>
                </a:xfrm>
                <a:prstGeom prst="ellipse">
                  <a:avLst/>
                </a:prstGeom>
                <a:solidFill>
                  <a:schemeClr val="tx1">
                    <a:lumMod val="50000"/>
                    <a:lumOff val="50000"/>
                  </a:schemeClr>
                </a:solidFill>
                <a:ln w="571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Oval 156"/>
                <p:cNvSpPr/>
                <p:nvPr/>
              </p:nvSpPr>
              <p:spPr>
                <a:xfrm>
                  <a:off x="19920876" y="25361058"/>
                  <a:ext cx="320040" cy="320040"/>
                </a:xfrm>
                <a:prstGeom prst="ellipse">
                  <a:avLst/>
                </a:prstGeom>
                <a:solidFill>
                  <a:schemeClr val="tx1">
                    <a:lumMod val="75000"/>
                    <a:lumOff val="25000"/>
                  </a:schemeClr>
                </a:solidFill>
                <a:ln w="571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Oval 157"/>
                <p:cNvSpPr/>
                <p:nvPr/>
              </p:nvSpPr>
              <p:spPr>
                <a:xfrm>
                  <a:off x="19084860" y="25195601"/>
                  <a:ext cx="320040" cy="320040"/>
                </a:xfrm>
                <a:prstGeom prst="ellipse">
                  <a:avLst/>
                </a:prstGeom>
                <a:solidFill>
                  <a:srgbClr val="142440"/>
                </a:solidFill>
                <a:ln w="571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85" name="Straight Connector 1084"/>
              <p:cNvCxnSpPr>
                <a:endCxn id="140" idx="6"/>
              </p:cNvCxnSpPr>
              <p:nvPr/>
            </p:nvCxnSpPr>
            <p:spPr>
              <a:xfrm flipH="1" flipV="1">
                <a:off x="15674649" y="5480953"/>
                <a:ext cx="4169358" cy="435935"/>
              </a:xfrm>
              <a:prstGeom prst="line">
                <a:avLst/>
              </a:prstGeom>
              <a:ln w="3175">
                <a:prstDash val="dash"/>
              </a:ln>
            </p:spPr>
            <p:style>
              <a:lnRef idx="1">
                <a:schemeClr val="dk1"/>
              </a:lnRef>
              <a:fillRef idx="0">
                <a:schemeClr val="dk1"/>
              </a:fillRef>
              <a:effectRef idx="0">
                <a:schemeClr val="dk1"/>
              </a:effectRef>
              <a:fontRef idx="minor">
                <a:schemeClr val="tx1"/>
              </a:fontRef>
            </p:style>
          </p:cxnSp>
          <p:cxnSp>
            <p:nvCxnSpPr>
              <p:cNvPr id="170" name="Straight Connector 169"/>
              <p:cNvCxnSpPr>
                <a:stCxn id="145" idx="2"/>
              </p:cNvCxnSpPr>
              <p:nvPr/>
            </p:nvCxnSpPr>
            <p:spPr>
              <a:xfrm flipH="1" flipV="1">
                <a:off x="15499982" y="5266340"/>
                <a:ext cx="4190540" cy="620617"/>
              </a:xfrm>
              <a:prstGeom prst="line">
                <a:avLst/>
              </a:prstGeom>
              <a:ln w="3175">
                <a:prstDash val="dash"/>
              </a:ln>
            </p:spPr>
            <p:style>
              <a:lnRef idx="1">
                <a:schemeClr val="dk1"/>
              </a:lnRef>
              <a:fillRef idx="0">
                <a:schemeClr val="dk1"/>
              </a:fillRef>
              <a:effectRef idx="0">
                <a:schemeClr val="dk1"/>
              </a:effectRef>
              <a:fontRef idx="minor">
                <a:schemeClr val="tx1"/>
              </a:fontRef>
            </p:style>
          </p:cxnSp>
          <p:cxnSp>
            <p:nvCxnSpPr>
              <p:cNvPr id="174" name="Straight Connector 173"/>
              <p:cNvCxnSpPr/>
              <p:nvPr/>
            </p:nvCxnSpPr>
            <p:spPr>
              <a:xfrm flipH="1" flipV="1">
                <a:off x="15427476" y="5633287"/>
                <a:ext cx="4416531" cy="261071"/>
              </a:xfrm>
              <a:prstGeom prst="line">
                <a:avLst/>
              </a:prstGeom>
              <a:ln w="3175">
                <a:prstDash val="dash"/>
              </a:ln>
            </p:spPr>
            <p:style>
              <a:lnRef idx="1">
                <a:schemeClr val="dk1"/>
              </a:lnRef>
              <a:fillRef idx="0">
                <a:schemeClr val="dk1"/>
              </a:fillRef>
              <a:effectRef idx="0">
                <a:schemeClr val="dk1"/>
              </a:effectRef>
              <a:fontRef idx="minor">
                <a:schemeClr val="tx1"/>
              </a:fontRef>
            </p:style>
          </p:cxnSp>
          <p:cxnSp>
            <p:nvCxnSpPr>
              <p:cNvPr id="177" name="Straight Connector 176"/>
              <p:cNvCxnSpPr>
                <a:endCxn id="140" idx="4"/>
              </p:cNvCxnSpPr>
              <p:nvPr/>
            </p:nvCxnSpPr>
            <p:spPr>
              <a:xfrm flipH="1">
                <a:off x="15277436" y="5911133"/>
                <a:ext cx="4566571" cy="190316"/>
              </a:xfrm>
              <a:prstGeom prst="line">
                <a:avLst/>
              </a:prstGeom>
              <a:ln w="3175">
                <a:prstDash val="dash"/>
              </a:ln>
            </p:spPr>
            <p:style>
              <a:lnRef idx="1">
                <a:schemeClr val="dk1"/>
              </a:lnRef>
              <a:fillRef idx="0">
                <a:schemeClr val="dk1"/>
              </a:fillRef>
              <a:effectRef idx="0">
                <a:schemeClr val="dk1"/>
              </a:effectRef>
              <a:fontRef idx="minor">
                <a:schemeClr val="tx1"/>
              </a:fontRef>
            </p:style>
          </p:cxnSp>
          <p:cxnSp>
            <p:nvCxnSpPr>
              <p:cNvPr id="180" name="Straight Connector 179"/>
              <p:cNvCxnSpPr/>
              <p:nvPr/>
            </p:nvCxnSpPr>
            <p:spPr>
              <a:xfrm flipH="1" flipV="1">
                <a:off x="15277436" y="7867129"/>
                <a:ext cx="4498534" cy="892484"/>
              </a:xfrm>
              <a:prstGeom prst="line">
                <a:avLst/>
              </a:prstGeom>
              <a:ln w="3175">
                <a:prstDash val="dash"/>
              </a:ln>
            </p:spPr>
            <p:style>
              <a:lnRef idx="1">
                <a:schemeClr val="dk1"/>
              </a:lnRef>
              <a:fillRef idx="0">
                <a:schemeClr val="dk1"/>
              </a:fillRef>
              <a:effectRef idx="0">
                <a:schemeClr val="dk1"/>
              </a:effectRef>
              <a:fontRef idx="minor">
                <a:schemeClr val="tx1"/>
              </a:fontRef>
            </p:style>
          </p:cxnSp>
          <p:cxnSp>
            <p:nvCxnSpPr>
              <p:cNvPr id="185" name="Straight Connector 184"/>
              <p:cNvCxnSpPr/>
              <p:nvPr/>
            </p:nvCxnSpPr>
            <p:spPr>
              <a:xfrm flipH="1">
                <a:off x="13239694" y="8737731"/>
                <a:ext cx="6497697" cy="1130852"/>
              </a:xfrm>
              <a:prstGeom prst="line">
                <a:avLst/>
              </a:prstGeom>
              <a:ln w="3175">
                <a:prstDash val="dash"/>
              </a:ln>
            </p:spPr>
            <p:style>
              <a:lnRef idx="1">
                <a:schemeClr val="dk1"/>
              </a:lnRef>
              <a:fillRef idx="0">
                <a:schemeClr val="dk1"/>
              </a:fillRef>
              <a:effectRef idx="0">
                <a:schemeClr val="dk1"/>
              </a:effectRef>
              <a:fontRef idx="minor">
                <a:schemeClr val="tx1"/>
              </a:fontRef>
            </p:style>
          </p:cxnSp>
          <p:cxnSp>
            <p:nvCxnSpPr>
              <p:cNvPr id="189" name="Straight Connector 188"/>
              <p:cNvCxnSpPr>
                <a:endCxn id="139" idx="2"/>
              </p:cNvCxnSpPr>
              <p:nvPr/>
            </p:nvCxnSpPr>
            <p:spPr>
              <a:xfrm flipH="1">
                <a:off x="16109657" y="8775515"/>
                <a:ext cx="3627735" cy="1574709"/>
              </a:xfrm>
              <a:prstGeom prst="line">
                <a:avLst/>
              </a:prstGeom>
              <a:ln w="3175">
                <a:prstDash val="dash"/>
              </a:ln>
            </p:spPr>
            <p:style>
              <a:lnRef idx="1">
                <a:schemeClr val="dk1"/>
              </a:lnRef>
              <a:fillRef idx="0">
                <a:schemeClr val="dk1"/>
              </a:fillRef>
              <a:effectRef idx="0">
                <a:schemeClr val="dk1"/>
              </a:effectRef>
              <a:fontRef idx="minor">
                <a:schemeClr val="tx1"/>
              </a:fontRef>
            </p:style>
          </p:cxnSp>
          <p:cxnSp>
            <p:nvCxnSpPr>
              <p:cNvPr id="191" name="Straight Connector 190"/>
              <p:cNvCxnSpPr/>
              <p:nvPr/>
            </p:nvCxnSpPr>
            <p:spPr>
              <a:xfrm flipH="1" flipV="1">
                <a:off x="14924185" y="7218491"/>
                <a:ext cx="4831260" cy="1563132"/>
              </a:xfrm>
              <a:prstGeom prst="line">
                <a:avLst/>
              </a:prstGeom>
              <a:ln w="3175">
                <a:prstDash val="dash"/>
              </a:ln>
            </p:spPr>
            <p:style>
              <a:lnRef idx="1">
                <a:schemeClr val="dk1"/>
              </a:lnRef>
              <a:fillRef idx="0">
                <a:schemeClr val="dk1"/>
              </a:fillRef>
              <a:effectRef idx="0">
                <a:schemeClr val="dk1"/>
              </a:effectRef>
              <a:fontRef idx="minor">
                <a:schemeClr val="tx1"/>
              </a:fontRef>
            </p:style>
          </p:cxnSp>
          <p:cxnSp>
            <p:nvCxnSpPr>
              <p:cNvPr id="194" name="Straight Connector 193"/>
              <p:cNvCxnSpPr/>
              <p:nvPr/>
            </p:nvCxnSpPr>
            <p:spPr>
              <a:xfrm flipH="1" flipV="1">
                <a:off x="17018609" y="7578051"/>
                <a:ext cx="2718782" cy="1181561"/>
              </a:xfrm>
              <a:prstGeom prst="line">
                <a:avLst/>
              </a:prstGeom>
              <a:ln w="3175">
                <a:prstDash val="dash"/>
              </a:ln>
            </p:spPr>
            <p:style>
              <a:lnRef idx="1">
                <a:schemeClr val="dk1"/>
              </a:lnRef>
              <a:fillRef idx="0">
                <a:schemeClr val="dk1"/>
              </a:fillRef>
              <a:effectRef idx="0">
                <a:schemeClr val="dk1"/>
              </a:effectRef>
              <a:fontRef idx="minor">
                <a:schemeClr val="tx1"/>
              </a:fontRef>
            </p:style>
          </p:cxnSp>
          <p:cxnSp>
            <p:nvCxnSpPr>
              <p:cNvPr id="197" name="Straight Connector 196"/>
              <p:cNvCxnSpPr/>
              <p:nvPr/>
            </p:nvCxnSpPr>
            <p:spPr>
              <a:xfrm flipH="1" flipV="1">
                <a:off x="15458590" y="6103394"/>
                <a:ext cx="4278802" cy="2648359"/>
              </a:xfrm>
              <a:prstGeom prst="line">
                <a:avLst/>
              </a:prstGeom>
              <a:ln w="3175">
                <a:prstDash val="dash"/>
              </a:ln>
            </p:spPr>
            <p:style>
              <a:lnRef idx="1">
                <a:schemeClr val="dk1"/>
              </a:lnRef>
              <a:fillRef idx="0">
                <a:schemeClr val="dk1"/>
              </a:fillRef>
              <a:effectRef idx="0">
                <a:schemeClr val="dk1"/>
              </a:effectRef>
              <a:fontRef idx="minor">
                <a:schemeClr val="tx1"/>
              </a:fontRef>
            </p:style>
          </p:cxnSp>
        </p:grpSp>
        <p:cxnSp>
          <p:nvCxnSpPr>
            <p:cNvPr id="199" name="Straight Connector 198"/>
            <p:cNvCxnSpPr/>
            <p:nvPr/>
          </p:nvCxnSpPr>
          <p:spPr>
            <a:xfrm flipH="1" flipV="1">
              <a:off x="15202863" y="6110243"/>
              <a:ext cx="4549525" cy="2656218"/>
            </a:xfrm>
            <a:prstGeom prst="line">
              <a:avLst/>
            </a:prstGeom>
            <a:ln w="3175">
              <a:prstDash val="dash"/>
            </a:ln>
          </p:spPr>
          <p:style>
            <a:lnRef idx="1">
              <a:schemeClr val="dk1"/>
            </a:lnRef>
            <a:fillRef idx="0">
              <a:schemeClr val="dk1"/>
            </a:fillRef>
            <a:effectRef idx="0">
              <a:schemeClr val="dk1"/>
            </a:effectRef>
            <a:fontRef idx="minor">
              <a:schemeClr val="tx1"/>
            </a:fontRef>
          </p:style>
        </p:cxnSp>
      </p:grpSp>
      <p:sp>
        <p:nvSpPr>
          <p:cNvPr id="43" name="Rectangle 42"/>
          <p:cNvSpPr/>
          <p:nvPr/>
        </p:nvSpPr>
        <p:spPr>
          <a:xfrm>
            <a:off x="974187" y="22859811"/>
            <a:ext cx="12801600" cy="1446550"/>
          </a:xfrm>
          <a:prstGeom prst="rect">
            <a:avLst/>
          </a:prstGeom>
        </p:spPr>
        <p:txBody>
          <a:bodyPr wrap="square">
            <a:spAutoFit/>
          </a:bodyPr>
          <a:lstStyle/>
          <a:p>
            <a:pPr algn="just"/>
            <a:r>
              <a:rPr lang="en-US" sz="4400" b="1" dirty="0">
                <a:latin typeface="Arial" panose="020B0604020202020204" pitchFamily="34" charset="0"/>
                <a:cs typeface="Arial" panose="020B0604020202020204" pitchFamily="34" charset="0"/>
              </a:rPr>
              <a:t>Figure 1: </a:t>
            </a:r>
            <a:r>
              <a:rPr lang="en-US" sz="4400" b="1" dirty="0" smtClean="0">
                <a:latin typeface="Arial" panose="020B0604020202020204" pitchFamily="34" charset="0"/>
                <a:cs typeface="Arial" panose="020B0604020202020204" pitchFamily="34" charset="0"/>
              </a:rPr>
              <a:t>The </a:t>
            </a:r>
            <a:r>
              <a:rPr lang="en-US" sz="4400" dirty="0" smtClean="0">
                <a:latin typeface="Arial" panose="020B0604020202020204" pitchFamily="34" charset="0"/>
                <a:cs typeface="Arial" panose="020B0604020202020204" pitchFamily="34" charset="0"/>
              </a:rPr>
              <a:t>Kinect </a:t>
            </a:r>
            <a:r>
              <a:rPr lang="en-US" sz="4400" dirty="0">
                <a:latin typeface="Arial" panose="020B0604020202020204" pitchFamily="34" charset="0"/>
                <a:cs typeface="Arial" panose="020B0604020202020204" pitchFamily="34" charset="0"/>
              </a:rPr>
              <a:t>devices </a:t>
            </a:r>
            <a:r>
              <a:rPr lang="en-US" sz="4400" dirty="0" smtClean="0">
                <a:latin typeface="Arial" panose="020B0604020202020204" pitchFamily="34" charset="0"/>
                <a:cs typeface="Arial" panose="020B0604020202020204" pitchFamily="34" charset="0"/>
              </a:rPr>
              <a:t>infers the 3D locations of joints on the body of  the user. </a:t>
            </a:r>
            <a:endParaRPr lang="en-US" sz="4400" dirty="0"/>
          </a:p>
        </p:txBody>
      </p:sp>
      <p:sp>
        <p:nvSpPr>
          <p:cNvPr id="44" name="Rectangle 43"/>
          <p:cNvSpPr/>
          <p:nvPr/>
        </p:nvSpPr>
        <p:spPr>
          <a:xfrm>
            <a:off x="30122552" y="4216977"/>
            <a:ext cx="12801600" cy="6740307"/>
          </a:xfrm>
          <a:prstGeom prst="rect">
            <a:avLst/>
          </a:prstGeom>
        </p:spPr>
        <p:txBody>
          <a:bodyPr wrap="square">
            <a:spAutoFit/>
          </a:bodyPr>
          <a:lstStyle/>
          <a:p>
            <a:pPr algn="just"/>
            <a:r>
              <a:rPr lang="en-US" sz="4800" dirty="0" smtClean="0">
                <a:latin typeface="Arial" panose="020B0604020202020204" pitchFamily="34" charset="0"/>
                <a:cs typeface="Arial" panose="020B0604020202020204" pitchFamily="34" charset="0"/>
              </a:rPr>
              <a:t>The avatar’s movement </a:t>
            </a:r>
            <a:r>
              <a:rPr lang="en-US" sz="4800" dirty="0">
                <a:latin typeface="Arial" panose="020B0604020202020204" pitchFamily="34" charset="0"/>
                <a:cs typeface="Arial" panose="020B0604020202020204" pitchFamily="34" charset="0"/>
              </a:rPr>
              <a:t>is based on inferred angles of joints from the Kinect spatial skeletal data (note the </a:t>
            </a:r>
            <a:r>
              <a:rPr lang="en-US" sz="4800" dirty="0" smtClean="0">
                <a:latin typeface="Arial" panose="020B0604020202020204" pitchFamily="34" charset="0"/>
                <a:cs typeface="Arial" panose="020B0604020202020204" pitchFamily="34" charset="0"/>
              </a:rPr>
              <a:t>circled points </a:t>
            </a:r>
            <a:r>
              <a:rPr lang="en-US" sz="4800" dirty="0">
                <a:latin typeface="Arial" panose="020B0604020202020204" pitchFamily="34" charset="0"/>
                <a:cs typeface="Arial" panose="020B0604020202020204" pitchFamily="34" charset="0"/>
              </a:rPr>
              <a:t>in </a:t>
            </a:r>
            <a:r>
              <a:rPr lang="en-US" sz="4800" dirty="0" smtClean="0">
                <a:latin typeface="Arial" panose="020B0604020202020204" pitchFamily="34" charset="0"/>
                <a:cs typeface="Arial" panose="020B0604020202020204" pitchFamily="34" charset="0"/>
              </a:rPr>
              <a:t>Figure 1). 3-D vectors are computed from the X, Y, and Z coordinates of each joint. For arm and leg movement, the angles between corresponding vectors are computed in order to determine the degree of rotation of the limbs, as seen in Figure 3. </a:t>
            </a:r>
          </a:p>
        </p:txBody>
      </p:sp>
      <p:sp>
        <p:nvSpPr>
          <p:cNvPr id="45" name="Rectangle 44"/>
          <p:cNvSpPr/>
          <p:nvPr/>
        </p:nvSpPr>
        <p:spPr>
          <a:xfrm>
            <a:off x="30122551" y="21186019"/>
            <a:ext cx="12801600" cy="5262979"/>
          </a:xfrm>
          <a:prstGeom prst="rect">
            <a:avLst/>
          </a:prstGeom>
        </p:spPr>
        <p:txBody>
          <a:bodyPr wrap="square">
            <a:spAutoFit/>
          </a:bodyPr>
          <a:lstStyle/>
          <a:p>
            <a:pPr algn="just"/>
            <a:r>
              <a:rPr lang="en-US" sz="4800" dirty="0" smtClean="0">
                <a:latin typeface="Arial" panose="020B0604020202020204" pitchFamily="34" charset="0"/>
                <a:cs typeface="Arial" panose="020B0604020202020204" pitchFamily="34" charset="0"/>
              </a:rPr>
              <a:t>In order to detect facial expressions, thresholds were set on </a:t>
            </a:r>
            <a:r>
              <a:rPr lang="en-US" sz="4800" dirty="0">
                <a:latin typeface="Arial" panose="020B0604020202020204" pitchFamily="34" charset="0"/>
                <a:cs typeface="Arial" panose="020B0604020202020204" pitchFamily="34" charset="0"/>
              </a:rPr>
              <a:t>animation </a:t>
            </a:r>
            <a:r>
              <a:rPr lang="en-US" sz="4800" dirty="0" smtClean="0">
                <a:latin typeface="Arial" panose="020B0604020202020204" pitchFamily="34" charset="0"/>
                <a:cs typeface="Arial" panose="020B0604020202020204" pitchFamily="34" charset="0"/>
              </a:rPr>
              <a:t>units (</a:t>
            </a:r>
            <a:r>
              <a:rPr lang="en-US" sz="4800" dirty="0">
                <a:latin typeface="Arial" panose="020B0604020202020204" pitchFamily="34" charset="0"/>
                <a:cs typeface="Arial" panose="020B0604020202020204" pitchFamily="34" charset="0"/>
              </a:rPr>
              <a:t>AUs) </a:t>
            </a:r>
            <a:r>
              <a:rPr lang="en-US" sz="4800" dirty="0" smtClean="0">
                <a:latin typeface="Arial" panose="020B0604020202020204" pitchFamily="34" charset="0"/>
                <a:cs typeface="Arial" panose="020B0604020202020204" pitchFamily="34" charset="0"/>
              </a:rPr>
              <a:t> , provided by the Kinect SDK, which represent measurements of changes from the average positions of specific facial points. Key measurements included points around the mouth and eyebrows.</a:t>
            </a:r>
            <a:endParaRPr lang="en-US" sz="4800" dirty="0">
              <a:latin typeface="Arial" panose="020B0604020202020204" pitchFamily="34" charset="0"/>
              <a:cs typeface="Arial" panose="020B0604020202020204" pitchFamily="34" charset="0"/>
            </a:endParaRPr>
          </a:p>
        </p:txBody>
      </p:sp>
      <p:sp>
        <p:nvSpPr>
          <p:cNvPr id="56" name="TextBox 55"/>
          <p:cNvSpPr txBox="1"/>
          <p:nvPr/>
        </p:nvSpPr>
        <p:spPr>
          <a:xfrm>
            <a:off x="8958083" y="19285788"/>
            <a:ext cx="1069312" cy="584775"/>
          </a:xfrm>
          <a:prstGeom prst="rect">
            <a:avLst/>
          </a:prstGeom>
          <a:noFill/>
        </p:spPr>
        <p:txBody>
          <a:bodyPr wrap="square" rtlCol="0">
            <a:spAutoFit/>
          </a:bodyPr>
          <a:lstStyle/>
          <a:p>
            <a:r>
              <a:rPr lang="en-US" sz="3200" dirty="0" smtClean="0">
                <a:latin typeface="Arial" panose="020B0604020202020204" pitchFamily="34" charset="0"/>
                <a:cs typeface="Arial" panose="020B0604020202020204" pitchFamily="34" charset="0"/>
              </a:rPr>
              <a:t>wrist</a:t>
            </a:r>
            <a:endParaRPr lang="en-US" sz="8000" dirty="0">
              <a:latin typeface="Arial" panose="020B0604020202020204" pitchFamily="34" charset="0"/>
              <a:cs typeface="Arial" panose="020B0604020202020204" pitchFamily="34" charset="0"/>
            </a:endParaRPr>
          </a:p>
        </p:txBody>
      </p:sp>
      <p:sp>
        <p:nvSpPr>
          <p:cNvPr id="168" name="TextBox 167"/>
          <p:cNvSpPr txBox="1"/>
          <p:nvPr/>
        </p:nvSpPr>
        <p:spPr>
          <a:xfrm>
            <a:off x="9145124" y="18621306"/>
            <a:ext cx="1397522" cy="584775"/>
          </a:xfrm>
          <a:prstGeom prst="rect">
            <a:avLst/>
          </a:prstGeom>
          <a:noFill/>
        </p:spPr>
        <p:txBody>
          <a:bodyPr wrap="square" rtlCol="0">
            <a:spAutoFit/>
          </a:bodyPr>
          <a:lstStyle/>
          <a:p>
            <a:r>
              <a:rPr lang="en-US" sz="3200" dirty="0" smtClean="0">
                <a:latin typeface="Arial" panose="020B0604020202020204" pitchFamily="34" charset="0"/>
                <a:cs typeface="Arial" panose="020B0604020202020204" pitchFamily="34" charset="0"/>
              </a:rPr>
              <a:t>elbow</a:t>
            </a:r>
            <a:endParaRPr lang="en-US" sz="8000" dirty="0">
              <a:latin typeface="Arial" panose="020B0604020202020204" pitchFamily="34" charset="0"/>
              <a:cs typeface="Arial" panose="020B0604020202020204" pitchFamily="34" charset="0"/>
            </a:endParaRPr>
          </a:p>
        </p:txBody>
      </p:sp>
      <p:sp>
        <p:nvSpPr>
          <p:cNvPr id="169" name="TextBox 168"/>
          <p:cNvSpPr txBox="1"/>
          <p:nvPr/>
        </p:nvSpPr>
        <p:spPr>
          <a:xfrm>
            <a:off x="9380680" y="17980317"/>
            <a:ext cx="1897305" cy="584775"/>
          </a:xfrm>
          <a:prstGeom prst="rect">
            <a:avLst/>
          </a:prstGeom>
          <a:noFill/>
        </p:spPr>
        <p:txBody>
          <a:bodyPr wrap="square" rtlCol="0">
            <a:spAutoFit/>
          </a:bodyPr>
          <a:lstStyle/>
          <a:p>
            <a:r>
              <a:rPr lang="en-US" sz="3200" dirty="0" smtClean="0">
                <a:latin typeface="Arial" panose="020B0604020202020204" pitchFamily="34" charset="0"/>
                <a:cs typeface="Arial" panose="020B0604020202020204" pitchFamily="34" charset="0"/>
              </a:rPr>
              <a:t>shoulder</a:t>
            </a:r>
            <a:endParaRPr lang="en-US" sz="8000" dirty="0">
              <a:latin typeface="Arial" panose="020B0604020202020204" pitchFamily="34" charset="0"/>
              <a:cs typeface="Arial" panose="020B0604020202020204" pitchFamily="34" charset="0"/>
            </a:endParaRPr>
          </a:p>
        </p:txBody>
      </p:sp>
      <p:sp>
        <p:nvSpPr>
          <p:cNvPr id="171" name="TextBox 170"/>
          <p:cNvSpPr txBox="1"/>
          <p:nvPr/>
        </p:nvSpPr>
        <p:spPr>
          <a:xfrm>
            <a:off x="11602827" y="18924241"/>
            <a:ext cx="1205412" cy="584775"/>
          </a:xfrm>
          <a:prstGeom prst="rect">
            <a:avLst/>
          </a:prstGeom>
          <a:noFill/>
        </p:spPr>
        <p:txBody>
          <a:bodyPr wrap="square" rtlCol="0">
            <a:spAutoFit/>
          </a:bodyPr>
          <a:lstStyle/>
          <a:p>
            <a:r>
              <a:rPr lang="en-US" sz="3200" dirty="0" smtClean="0">
                <a:latin typeface="Arial" panose="020B0604020202020204" pitchFamily="34" charset="0"/>
                <a:cs typeface="Arial" panose="020B0604020202020204" pitchFamily="34" charset="0"/>
              </a:rPr>
              <a:t>torso</a:t>
            </a:r>
            <a:endParaRPr lang="en-US" sz="8000" dirty="0">
              <a:latin typeface="Arial" panose="020B0604020202020204" pitchFamily="34" charset="0"/>
              <a:cs typeface="Arial" panose="020B0604020202020204" pitchFamily="34" charset="0"/>
            </a:endParaRPr>
          </a:p>
        </p:txBody>
      </p:sp>
      <p:sp>
        <p:nvSpPr>
          <p:cNvPr id="172" name="TextBox 171"/>
          <p:cNvSpPr txBox="1"/>
          <p:nvPr/>
        </p:nvSpPr>
        <p:spPr>
          <a:xfrm>
            <a:off x="12149519" y="20374560"/>
            <a:ext cx="2156737" cy="584775"/>
          </a:xfrm>
          <a:prstGeom prst="rect">
            <a:avLst/>
          </a:prstGeom>
          <a:noFill/>
        </p:spPr>
        <p:txBody>
          <a:bodyPr wrap="square" rtlCol="0">
            <a:spAutoFit/>
          </a:bodyPr>
          <a:lstStyle/>
          <a:p>
            <a:r>
              <a:rPr lang="en-US" sz="3200" dirty="0" smtClean="0">
                <a:latin typeface="Arial" panose="020B0604020202020204" pitchFamily="34" charset="0"/>
                <a:cs typeface="Arial" panose="020B0604020202020204" pitchFamily="34" charset="0"/>
              </a:rPr>
              <a:t>knee</a:t>
            </a:r>
            <a:endParaRPr lang="en-US" sz="8000" dirty="0">
              <a:latin typeface="Arial" panose="020B0604020202020204" pitchFamily="34" charset="0"/>
              <a:cs typeface="Arial" panose="020B0604020202020204" pitchFamily="34" charset="0"/>
            </a:endParaRPr>
          </a:p>
        </p:txBody>
      </p:sp>
      <p:sp>
        <p:nvSpPr>
          <p:cNvPr id="173" name="TextBox 172"/>
          <p:cNvSpPr txBox="1"/>
          <p:nvPr/>
        </p:nvSpPr>
        <p:spPr>
          <a:xfrm>
            <a:off x="12529907" y="21646087"/>
            <a:ext cx="2156737" cy="584775"/>
          </a:xfrm>
          <a:prstGeom prst="rect">
            <a:avLst/>
          </a:prstGeom>
          <a:noFill/>
        </p:spPr>
        <p:txBody>
          <a:bodyPr wrap="square" rtlCol="0">
            <a:spAutoFit/>
          </a:bodyPr>
          <a:lstStyle/>
          <a:p>
            <a:r>
              <a:rPr lang="en-US" sz="3200" dirty="0" smtClean="0">
                <a:latin typeface="Arial" panose="020B0604020202020204" pitchFamily="34" charset="0"/>
                <a:cs typeface="Arial" panose="020B0604020202020204" pitchFamily="34" charset="0"/>
              </a:rPr>
              <a:t>ankle</a:t>
            </a:r>
            <a:endParaRPr lang="en-US" sz="8000" dirty="0">
              <a:latin typeface="Arial" panose="020B0604020202020204" pitchFamily="34" charset="0"/>
              <a:cs typeface="Arial" panose="020B0604020202020204" pitchFamily="34" charset="0"/>
            </a:endParaRPr>
          </a:p>
        </p:txBody>
      </p:sp>
      <p:grpSp>
        <p:nvGrpSpPr>
          <p:cNvPr id="179" name="Group 178"/>
          <p:cNvGrpSpPr/>
          <p:nvPr/>
        </p:nvGrpSpPr>
        <p:grpSpPr>
          <a:xfrm>
            <a:off x="31363804" y="10540034"/>
            <a:ext cx="10319095" cy="6979525"/>
            <a:chOff x="32386981" y="13888066"/>
            <a:chExt cx="10319095" cy="6979525"/>
          </a:xfrm>
        </p:grpSpPr>
        <p:grpSp>
          <p:nvGrpSpPr>
            <p:cNvPr id="133" name="Group 132"/>
            <p:cNvGrpSpPr/>
            <p:nvPr/>
          </p:nvGrpSpPr>
          <p:grpSpPr>
            <a:xfrm>
              <a:off x="32386981" y="13888066"/>
              <a:ext cx="6711696" cy="6979525"/>
              <a:chOff x="32170092" y="13743498"/>
              <a:chExt cx="6711696" cy="6979525"/>
            </a:xfrm>
          </p:grpSpPr>
          <p:cxnSp>
            <p:nvCxnSpPr>
              <p:cNvPr id="202" name="Curved Connector 201"/>
              <p:cNvCxnSpPr/>
              <p:nvPr/>
            </p:nvCxnSpPr>
            <p:spPr>
              <a:xfrm rot="4920000">
                <a:off x="35319930" y="15200995"/>
                <a:ext cx="307238" cy="883310"/>
              </a:xfrm>
              <a:prstGeom prst="curvedConnector3">
                <a:avLst>
                  <a:gd name="adj1" fmla="val 244366"/>
                </a:avLst>
              </a:prstGeom>
              <a:ln w="104775">
                <a:solidFill>
                  <a:schemeClr val="bg2">
                    <a:lumMod val="50000"/>
                  </a:schemeClr>
                </a:solidFill>
                <a:prstDash val="sysDash"/>
                <a:headEnd type="triangle"/>
                <a:tailEnd type="triangle"/>
              </a:ln>
              <a:scene3d>
                <a:camera prst="isometricOffAxis2Top"/>
                <a:lightRig rig="threePt" dir="t"/>
              </a:scene3d>
            </p:spPr>
            <p:style>
              <a:lnRef idx="1">
                <a:schemeClr val="dk1"/>
              </a:lnRef>
              <a:fillRef idx="0">
                <a:schemeClr val="dk1"/>
              </a:fillRef>
              <a:effectRef idx="0">
                <a:schemeClr val="dk1"/>
              </a:effectRef>
              <a:fontRef idx="minor">
                <a:schemeClr val="tx1"/>
              </a:fontRef>
            </p:style>
          </p:cxnSp>
          <p:grpSp>
            <p:nvGrpSpPr>
              <p:cNvPr id="55" name="Group 54"/>
              <p:cNvGrpSpPr/>
              <p:nvPr/>
            </p:nvGrpSpPr>
            <p:grpSpPr>
              <a:xfrm>
                <a:off x="32170092" y="13743498"/>
                <a:ext cx="6711696" cy="6979525"/>
                <a:chOff x="32170092" y="13911939"/>
                <a:chExt cx="6711696" cy="6979525"/>
              </a:xfrm>
            </p:grpSpPr>
            <p:grpSp>
              <p:nvGrpSpPr>
                <p:cNvPr id="53" name="Group 52"/>
                <p:cNvGrpSpPr/>
                <p:nvPr/>
              </p:nvGrpSpPr>
              <p:grpSpPr>
                <a:xfrm>
                  <a:off x="32170092" y="13911939"/>
                  <a:ext cx="6711696" cy="6979525"/>
                  <a:chOff x="32170092" y="13911939"/>
                  <a:chExt cx="6711696" cy="6979525"/>
                </a:xfrm>
              </p:grpSpPr>
              <p:pic>
                <p:nvPicPr>
                  <p:cNvPr id="164" name="Picture 163"/>
                  <p:cNvPicPr>
                    <a:picLocks noChangeAspect="1"/>
                  </p:cNvPicPr>
                  <p:nvPr/>
                </p:nvPicPr>
                <p:blipFill rotWithShape="1">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l="10036" r="19978"/>
                  <a:stretch/>
                </p:blipFill>
                <p:spPr>
                  <a:xfrm>
                    <a:off x="32270921" y="13975859"/>
                    <a:ext cx="6538678" cy="6915605"/>
                  </a:xfrm>
                  <a:prstGeom prst="rect">
                    <a:avLst/>
                  </a:prstGeom>
                  <a:ln>
                    <a:noFill/>
                  </a:ln>
                </p:spPr>
              </p:pic>
              <p:cxnSp>
                <p:nvCxnSpPr>
                  <p:cNvPr id="47" name="Straight Arrow Connector 46"/>
                  <p:cNvCxnSpPr/>
                  <p:nvPr/>
                </p:nvCxnSpPr>
                <p:spPr>
                  <a:xfrm>
                    <a:off x="35403726" y="13911939"/>
                    <a:ext cx="0" cy="6709744"/>
                  </a:xfrm>
                  <a:prstGeom prst="straightConnector1">
                    <a:avLst/>
                  </a:prstGeom>
                  <a:ln w="38100">
                    <a:prstDash val="dash"/>
                    <a:headEnd type="triangle"/>
                    <a:tailEnd type="triangle"/>
                  </a:ln>
                </p:spPr>
                <p:style>
                  <a:lnRef idx="1">
                    <a:schemeClr val="dk1"/>
                  </a:lnRef>
                  <a:fillRef idx="0">
                    <a:schemeClr val="dk1"/>
                  </a:fillRef>
                  <a:effectRef idx="0">
                    <a:schemeClr val="dk1"/>
                  </a:effectRef>
                  <a:fontRef idx="minor">
                    <a:schemeClr val="tx1"/>
                  </a:fontRef>
                </p:style>
              </p:cxnSp>
              <p:cxnSp>
                <p:nvCxnSpPr>
                  <p:cNvPr id="165" name="Straight Arrow Connector 164"/>
                  <p:cNvCxnSpPr/>
                  <p:nvPr/>
                </p:nvCxnSpPr>
                <p:spPr>
                  <a:xfrm flipH="1">
                    <a:off x="32170092" y="17159269"/>
                    <a:ext cx="6711696" cy="0"/>
                  </a:xfrm>
                  <a:prstGeom prst="straightConnector1">
                    <a:avLst/>
                  </a:prstGeom>
                  <a:ln w="38100">
                    <a:prstDash val="dash"/>
                    <a:headEnd type="triangle"/>
                    <a:tailEnd type="triangle"/>
                  </a:ln>
                </p:spPr>
                <p:style>
                  <a:lnRef idx="1">
                    <a:schemeClr val="dk1"/>
                  </a:lnRef>
                  <a:fillRef idx="0">
                    <a:schemeClr val="dk1"/>
                  </a:fillRef>
                  <a:effectRef idx="0">
                    <a:schemeClr val="dk1"/>
                  </a:effectRef>
                  <a:fontRef idx="minor">
                    <a:schemeClr val="tx1"/>
                  </a:fontRef>
                </p:style>
              </p:cxnSp>
              <p:cxnSp>
                <p:nvCxnSpPr>
                  <p:cNvPr id="51" name="Straight Arrow Connector 50"/>
                  <p:cNvCxnSpPr/>
                  <p:nvPr/>
                </p:nvCxnSpPr>
                <p:spPr>
                  <a:xfrm flipV="1">
                    <a:off x="32818403" y="14646915"/>
                    <a:ext cx="5120640" cy="5120640"/>
                  </a:xfrm>
                  <a:prstGeom prst="straightConnector1">
                    <a:avLst/>
                  </a:prstGeom>
                  <a:ln w="38100">
                    <a:prstDash val="dash"/>
                    <a:headEnd type="triangle"/>
                    <a:tailEnd type="triangle"/>
                  </a:ln>
                </p:spPr>
                <p:style>
                  <a:lnRef idx="1">
                    <a:schemeClr val="dk1"/>
                  </a:lnRef>
                  <a:fillRef idx="0">
                    <a:schemeClr val="dk1"/>
                  </a:fillRef>
                  <a:effectRef idx="0">
                    <a:schemeClr val="dk1"/>
                  </a:effectRef>
                  <a:fontRef idx="minor">
                    <a:schemeClr val="tx1"/>
                  </a:fontRef>
                </p:style>
              </p:cxnSp>
            </p:grpSp>
            <p:sp>
              <p:nvSpPr>
                <p:cNvPr id="54" name="TextBox 53"/>
                <p:cNvSpPr txBox="1"/>
                <p:nvPr/>
              </p:nvSpPr>
              <p:spPr>
                <a:xfrm>
                  <a:off x="38272990" y="16458074"/>
                  <a:ext cx="513883"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x</a:t>
                  </a:r>
                  <a:endParaRPr lang="en-US" sz="4000" dirty="0">
                    <a:latin typeface="Arial" panose="020B0604020202020204" pitchFamily="34" charset="0"/>
                    <a:cs typeface="Arial" panose="020B0604020202020204" pitchFamily="34" charset="0"/>
                  </a:endParaRPr>
                </a:p>
              </p:txBody>
            </p:sp>
            <p:sp>
              <p:nvSpPr>
                <p:cNvPr id="166" name="TextBox 165"/>
                <p:cNvSpPr txBox="1"/>
                <p:nvPr/>
              </p:nvSpPr>
              <p:spPr>
                <a:xfrm>
                  <a:off x="35540260" y="13989053"/>
                  <a:ext cx="513883" cy="707886"/>
                </a:xfrm>
                <a:prstGeom prst="rect">
                  <a:avLst/>
                </a:prstGeom>
                <a:noFill/>
              </p:spPr>
              <p:txBody>
                <a:bodyPr wrap="square" rtlCol="0">
                  <a:spAutoFit/>
                </a:bodyPr>
                <a:lstStyle/>
                <a:p>
                  <a:r>
                    <a:rPr lang="en-US" sz="4000" dirty="0">
                      <a:latin typeface="Arial" panose="020B0604020202020204" pitchFamily="34" charset="0"/>
                      <a:cs typeface="Arial" panose="020B0604020202020204" pitchFamily="34" charset="0"/>
                    </a:rPr>
                    <a:t>y</a:t>
                  </a:r>
                  <a:endParaRPr lang="en-US" sz="4000" dirty="0">
                    <a:latin typeface="Arial" panose="020B0604020202020204" pitchFamily="34" charset="0"/>
                    <a:cs typeface="Arial" panose="020B0604020202020204" pitchFamily="34" charset="0"/>
                  </a:endParaRPr>
                </a:p>
              </p:txBody>
            </p:sp>
            <p:sp>
              <p:nvSpPr>
                <p:cNvPr id="167" name="TextBox 166"/>
                <p:cNvSpPr txBox="1"/>
                <p:nvPr/>
              </p:nvSpPr>
              <p:spPr>
                <a:xfrm>
                  <a:off x="37750368" y="14827718"/>
                  <a:ext cx="513883" cy="707886"/>
                </a:xfrm>
                <a:prstGeom prst="rect">
                  <a:avLst/>
                </a:prstGeom>
                <a:noFill/>
              </p:spPr>
              <p:txBody>
                <a:bodyPr wrap="square" rtlCol="0">
                  <a:spAutoFit/>
                </a:bodyPr>
                <a:lstStyle/>
                <a:p>
                  <a:r>
                    <a:rPr lang="en-US" sz="4000" dirty="0">
                      <a:latin typeface="Arial" panose="020B0604020202020204" pitchFamily="34" charset="0"/>
                      <a:cs typeface="Arial" panose="020B0604020202020204" pitchFamily="34" charset="0"/>
                    </a:rPr>
                    <a:t>z</a:t>
                  </a:r>
                  <a:endParaRPr lang="en-US" sz="4000" dirty="0">
                    <a:latin typeface="Arial" panose="020B0604020202020204" pitchFamily="34" charset="0"/>
                    <a:cs typeface="Arial" panose="020B0604020202020204" pitchFamily="34" charset="0"/>
                  </a:endParaRPr>
                </a:p>
              </p:txBody>
            </p:sp>
          </p:grpSp>
          <p:cxnSp>
            <p:nvCxnSpPr>
              <p:cNvPr id="58" name="Curved Connector 57"/>
              <p:cNvCxnSpPr/>
              <p:nvPr/>
            </p:nvCxnSpPr>
            <p:spPr>
              <a:xfrm rot="540000">
                <a:off x="35203667" y="15154052"/>
                <a:ext cx="307238" cy="1024128"/>
              </a:xfrm>
              <a:prstGeom prst="curvedConnector3">
                <a:avLst>
                  <a:gd name="adj1" fmla="val 244366"/>
                </a:avLst>
              </a:prstGeom>
              <a:ln w="38100">
                <a:solidFill>
                  <a:srgbClr val="0070C0"/>
                </a:solidFill>
                <a:prstDash val="sysDash"/>
                <a:headEnd type="triangle"/>
                <a:tailEnd type="triangle"/>
              </a:ln>
            </p:spPr>
            <p:style>
              <a:lnRef idx="1">
                <a:schemeClr val="dk1"/>
              </a:lnRef>
              <a:fillRef idx="0">
                <a:schemeClr val="dk1"/>
              </a:fillRef>
              <a:effectRef idx="0">
                <a:schemeClr val="dk1"/>
              </a:effectRef>
              <a:fontRef idx="minor">
                <a:schemeClr val="tx1"/>
              </a:fontRef>
            </p:style>
          </p:cxnSp>
          <p:cxnSp>
            <p:nvCxnSpPr>
              <p:cNvPr id="192" name="Curved Connector 191"/>
              <p:cNvCxnSpPr/>
              <p:nvPr/>
            </p:nvCxnSpPr>
            <p:spPr>
              <a:xfrm rot="-540000">
                <a:off x="35071348" y="15040177"/>
                <a:ext cx="307238" cy="1280160"/>
              </a:xfrm>
              <a:prstGeom prst="curvedConnector3">
                <a:avLst>
                  <a:gd name="adj1" fmla="val 244366"/>
                </a:avLst>
              </a:prstGeom>
              <a:ln w="104775">
                <a:solidFill>
                  <a:schemeClr val="tx1">
                    <a:lumMod val="95000"/>
                    <a:lumOff val="5000"/>
                  </a:schemeClr>
                </a:solidFill>
                <a:prstDash val="sysDash"/>
                <a:headEnd type="triangle"/>
                <a:tailEnd type="triangle"/>
              </a:ln>
              <a:scene3d>
                <a:camera prst="isometricOffAxis2Top"/>
                <a:lightRig rig="threePt" dir="t"/>
              </a:scene3d>
            </p:spPr>
            <p:style>
              <a:lnRef idx="1">
                <a:schemeClr val="dk1"/>
              </a:lnRef>
              <a:fillRef idx="0">
                <a:schemeClr val="dk1"/>
              </a:fillRef>
              <a:effectRef idx="0">
                <a:schemeClr val="dk1"/>
              </a:effectRef>
              <a:fontRef idx="minor">
                <a:schemeClr val="tx1"/>
              </a:fontRef>
            </p:style>
          </p:cxnSp>
          <p:cxnSp>
            <p:nvCxnSpPr>
              <p:cNvPr id="193" name="Curved Connector 192"/>
              <p:cNvCxnSpPr/>
              <p:nvPr/>
            </p:nvCxnSpPr>
            <p:spPr>
              <a:xfrm rot="11220000">
                <a:off x="35038029" y="15197757"/>
                <a:ext cx="307238" cy="1024128"/>
              </a:xfrm>
              <a:prstGeom prst="curvedConnector3">
                <a:avLst>
                  <a:gd name="adj1" fmla="val 244366"/>
                </a:avLst>
              </a:prstGeom>
              <a:ln w="38100">
                <a:solidFill>
                  <a:srgbClr val="0070C0"/>
                </a:solidFill>
                <a:prstDash val="sysDash"/>
                <a:headEnd type="triangle"/>
                <a:tailEnd type="triangle"/>
              </a:ln>
            </p:spPr>
            <p:style>
              <a:lnRef idx="1">
                <a:schemeClr val="dk1"/>
              </a:lnRef>
              <a:fillRef idx="0">
                <a:schemeClr val="dk1"/>
              </a:fillRef>
              <a:effectRef idx="0">
                <a:schemeClr val="dk1"/>
              </a:effectRef>
              <a:fontRef idx="minor">
                <a:schemeClr val="tx1"/>
              </a:fontRef>
            </p:style>
          </p:cxnSp>
          <p:cxnSp>
            <p:nvCxnSpPr>
              <p:cNvPr id="195" name="Curved Connector 194"/>
              <p:cNvCxnSpPr/>
              <p:nvPr/>
            </p:nvCxnSpPr>
            <p:spPr>
              <a:xfrm rot="10740000">
                <a:off x="34919049" y="14931277"/>
                <a:ext cx="307238" cy="1331366"/>
              </a:xfrm>
              <a:prstGeom prst="curvedConnector3">
                <a:avLst>
                  <a:gd name="adj1" fmla="val 244366"/>
                </a:avLst>
              </a:prstGeom>
              <a:ln w="104775">
                <a:prstDash val="sysDash"/>
                <a:headEnd type="triangle"/>
                <a:tailEnd type="triangle"/>
              </a:ln>
              <a:scene3d>
                <a:camera prst="isometricOffAxis2Top"/>
                <a:lightRig rig="threePt" dir="t"/>
              </a:scene3d>
            </p:spPr>
            <p:style>
              <a:lnRef idx="1">
                <a:schemeClr val="dk1"/>
              </a:lnRef>
              <a:fillRef idx="0">
                <a:schemeClr val="dk1"/>
              </a:fillRef>
              <a:effectRef idx="0">
                <a:schemeClr val="dk1"/>
              </a:effectRef>
              <a:fontRef idx="minor">
                <a:schemeClr val="tx1"/>
              </a:fontRef>
            </p:style>
          </p:cxnSp>
          <p:cxnSp>
            <p:nvCxnSpPr>
              <p:cNvPr id="196" name="Curved Connector 195"/>
              <p:cNvCxnSpPr/>
              <p:nvPr/>
            </p:nvCxnSpPr>
            <p:spPr>
              <a:xfrm rot="12540000">
                <a:off x="35089497" y="16996874"/>
                <a:ext cx="211994" cy="952439"/>
              </a:xfrm>
              <a:prstGeom prst="curvedConnector3">
                <a:avLst>
                  <a:gd name="adj1" fmla="val 244366"/>
                </a:avLst>
              </a:prstGeom>
              <a:ln w="38100">
                <a:solidFill>
                  <a:schemeClr val="accent1">
                    <a:lumMod val="75000"/>
                  </a:schemeClr>
                </a:solidFill>
                <a:prstDash val="sysDash"/>
                <a:headEnd type="triangle"/>
                <a:tailEnd type="triangle"/>
              </a:ln>
            </p:spPr>
            <p:style>
              <a:lnRef idx="1">
                <a:schemeClr val="dk1"/>
              </a:lnRef>
              <a:fillRef idx="0">
                <a:schemeClr val="dk1"/>
              </a:fillRef>
              <a:effectRef idx="0">
                <a:schemeClr val="dk1"/>
              </a:effectRef>
              <a:fontRef idx="minor">
                <a:schemeClr val="tx1"/>
              </a:fontRef>
            </p:style>
          </p:cxnSp>
          <p:cxnSp>
            <p:nvCxnSpPr>
              <p:cNvPr id="198" name="Curved Connector 197"/>
              <p:cNvCxnSpPr/>
              <p:nvPr/>
            </p:nvCxnSpPr>
            <p:spPr>
              <a:xfrm rot="10740000">
                <a:off x="35071449" y="16651230"/>
                <a:ext cx="307238" cy="1331366"/>
              </a:xfrm>
              <a:prstGeom prst="curvedConnector3">
                <a:avLst>
                  <a:gd name="adj1" fmla="val 244366"/>
                </a:avLst>
              </a:prstGeom>
              <a:ln w="104775">
                <a:prstDash val="sysDash"/>
                <a:headEnd type="triangle"/>
                <a:tailEnd type="triangle"/>
              </a:ln>
              <a:scene3d>
                <a:camera prst="isometricOffAxis2Top"/>
                <a:lightRig rig="threePt" dir="t"/>
              </a:scene3d>
            </p:spPr>
            <p:style>
              <a:lnRef idx="1">
                <a:schemeClr val="dk1"/>
              </a:lnRef>
              <a:fillRef idx="0">
                <a:schemeClr val="dk1"/>
              </a:fillRef>
              <a:effectRef idx="0">
                <a:schemeClr val="dk1"/>
              </a:effectRef>
              <a:fontRef idx="minor">
                <a:schemeClr val="tx1"/>
              </a:fontRef>
            </p:style>
          </p:cxnSp>
          <p:cxnSp>
            <p:nvCxnSpPr>
              <p:cNvPr id="200" name="Curved Connector 199"/>
              <p:cNvCxnSpPr/>
              <p:nvPr/>
            </p:nvCxnSpPr>
            <p:spPr>
              <a:xfrm rot="-780000">
                <a:off x="35572289" y="16947890"/>
                <a:ext cx="211994" cy="952439"/>
              </a:xfrm>
              <a:prstGeom prst="curvedConnector3">
                <a:avLst>
                  <a:gd name="adj1" fmla="val 244366"/>
                </a:avLst>
              </a:prstGeom>
              <a:ln w="38100">
                <a:solidFill>
                  <a:schemeClr val="accent1">
                    <a:lumMod val="75000"/>
                  </a:schemeClr>
                </a:solidFill>
                <a:prstDash val="sysDash"/>
                <a:headEnd type="triangle"/>
                <a:tailEnd type="triangle"/>
              </a:ln>
            </p:spPr>
            <p:style>
              <a:lnRef idx="1">
                <a:schemeClr val="dk1"/>
              </a:lnRef>
              <a:fillRef idx="0">
                <a:schemeClr val="dk1"/>
              </a:fillRef>
              <a:effectRef idx="0">
                <a:schemeClr val="dk1"/>
              </a:effectRef>
              <a:fontRef idx="minor">
                <a:schemeClr val="tx1"/>
              </a:fontRef>
            </p:style>
          </p:cxnSp>
          <p:cxnSp>
            <p:nvCxnSpPr>
              <p:cNvPr id="201" name="Curved Connector 200"/>
              <p:cNvCxnSpPr/>
              <p:nvPr/>
            </p:nvCxnSpPr>
            <p:spPr>
              <a:xfrm rot="-420000">
                <a:off x="35374591" y="16758925"/>
                <a:ext cx="341034" cy="1091720"/>
              </a:xfrm>
              <a:prstGeom prst="curvedConnector3">
                <a:avLst>
                  <a:gd name="adj1" fmla="val 244366"/>
                </a:avLst>
              </a:prstGeom>
              <a:ln w="104775">
                <a:prstDash val="sysDash"/>
                <a:headEnd type="triangle"/>
                <a:tailEnd type="triangle"/>
              </a:ln>
              <a:scene3d>
                <a:camera prst="isometricOffAxis2Top"/>
                <a:lightRig rig="threePt" dir="t"/>
              </a:scene3d>
            </p:spPr>
            <p:style>
              <a:lnRef idx="1">
                <a:schemeClr val="dk1"/>
              </a:lnRef>
              <a:fillRef idx="0">
                <a:schemeClr val="dk1"/>
              </a:fillRef>
              <a:effectRef idx="0">
                <a:schemeClr val="dk1"/>
              </a:effectRef>
              <a:fontRef idx="minor">
                <a:schemeClr val="tx1"/>
              </a:fontRef>
            </p:style>
          </p:cxnSp>
          <p:cxnSp>
            <p:nvCxnSpPr>
              <p:cNvPr id="203" name="Curved Connector 202"/>
              <p:cNvCxnSpPr/>
              <p:nvPr/>
            </p:nvCxnSpPr>
            <p:spPr>
              <a:xfrm rot="4560000">
                <a:off x="34905051" y="15403699"/>
                <a:ext cx="307238" cy="683947"/>
              </a:xfrm>
              <a:prstGeom prst="curvedConnector3">
                <a:avLst>
                  <a:gd name="adj1" fmla="val 244366"/>
                </a:avLst>
              </a:prstGeom>
              <a:ln w="104775">
                <a:solidFill>
                  <a:schemeClr val="bg2">
                    <a:lumMod val="50000"/>
                  </a:schemeClr>
                </a:solidFill>
                <a:prstDash val="sysDash"/>
                <a:headEnd type="triangle"/>
                <a:tailEnd type="triangle"/>
              </a:ln>
              <a:scene3d>
                <a:camera prst="isometricOffAxis2Top"/>
                <a:lightRig rig="threePt" dir="t"/>
              </a:scene3d>
            </p:spPr>
            <p:style>
              <a:lnRef idx="1">
                <a:schemeClr val="dk1"/>
              </a:lnRef>
              <a:fillRef idx="0">
                <a:schemeClr val="dk1"/>
              </a:fillRef>
              <a:effectRef idx="0">
                <a:schemeClr val="dk1"/>
              </a:effectRef>
              <a:fontRef idx="minor">
                <a:schemeClr val="tx1"/>
              </a:fontRef>
            </p:style>
          </p:cxnSp>
          <p:cxnSp>
            <p:nvCxnSpPr>
              <p:cNvPr id="215" name="Curved Connector 214"/>
              <p:cNvCxnSpPr/>
              <p:nvPr/>
            </p:nvCxnSpPr>
            <p:spPr>
              <a:xfrm rot="4800000">
                <a:off x="35153819" y="16997171"/>
                <a:ext cx="307238" cy="450616"/>
              </a:xfrm>
              <a:prstGeom prst="curvedConnector3">
                <a:avLst>
                  <a:gd name="adj1" fmla="val 244366"/>
                </a:avLst>
              </a:prstGeom>
              <a:ln w="104775">
                <a:solidFill>
                  <a:schemeClr val="bg2">
                    <a:lumMod val="50000"/>
                  </a:schemeClr>
                </a:solidFill>
                <a:prstDash val="sysDash"/>
                <a:headEnd type="triangle"/>
                <a:tailEnd type="triangle"/>
              </a:ln>
              <a:scene3d>
                <a:camera prst="isometricOffAxis2Top"/>
                <a:lightRig rig="threePt" dir="t"/>
              </a:scene3d>
            </p:spPr>
            <p:style>
              <a:lnRef idx="1">
                <a:schemeClr val="dk1"/>
              </a:lnRef>
              <a:fillRef idx="0">
                <a:schemeClr val="dk1"/>
              </a:fillRef>
              <a:effectRef idx="0">
                <a:schemeClr val="dk1"/>
              </a:effectRef>
              <a:fontRef idx="minor">
                <a:schemeClr val="tx1"/>
              </a:fontRef>
            </p:style>
          </p:cxnSp>
          <p:cxnSp>
            <p:nvCxnSpPr>
              <p:cNvPr id="218" name="Curved Connector 217"/>
              <p:cNvCxnSpPr/>
              <p:nvPr/>
            </p:nvCxnSpPr>
            <p:spPr>
              <a:xfrm rot="5220000">
                <a:off x="35440851" y="16901215"/>
                <a:ext cx="258080" cy="666822"/>
              </a:xfrm>
              <a:prstGeom prst="curvedConnector3">
                <a:avLst>
                  <a:gd name="adj1" fmla="val 244366"/>
                </a:avLst>
              </a:prstGeom>
              <a:ln w="104775">
                <a:solidFill>
                  <a:schemeClr val="bg2">
                    <a:lumMod val="50000"/>
                  </a:schemeClr>
                </a:solidFill>
                <a:prstDash val="sysDash"/>
                <a:headEnd type="triangle"/>
                <a:tailEnd type="triangle"/>
              </a:ln>
              <a:scene3d>
                <a:camera prst="isometricOffAxis2Top"/>
                <a:lightRig rig="threePt" dir="t"/>
              </a:scene3d>
            </p:spPr>
            <p:style>
              <a:lnRef idx="1">
                <a:schemeClr val="dk1"/>
              </a:lnRef>
              <a:fillRef idx="0">
                <a:schemeClr val="dk1"/>
              </a:fillRef>
              <a:effectRef idx="0">
                <a:schemeClr val="dk1"/>
              </a:effectRef>
              <a:fontRef idx="minor">
                <a:schemeClr val="tx1"/>
              </a:fontRef>
            </p:style>
          </p:cxnSp>
        </p:grpSp>
        <p:grpSp>
          <p:nvGrpSpPr>
            <p:cNvPr id="178" name="Group 177"/>
            <p:cNvGrpSpPr/>
            <p:nvPr/>
          </p:nvGrpSpPr>
          <p:grpSpPr>
            <a:xfrm>
              <a:off x="39539929" y="13888066"/>
              <a:ext cx="3166147" cy="2554545"/>
              <a:chOff x="39539929" y="13888066"/>
              <a:chExt cx="3166147" cy="2554545"/>
            </a:xfrm>
          </p:grpSpPr>
          <p:sp>
            <p:nvSpPr>
              <p:cNvPr id="175" name="TextBox 174"/>
              <p:cNvSpPr txBox="1"/>
              <p:nvPr/>
            </p:nvSpPr>
            <p:spPr>
              <a:xfrm>
                <a:off x="40123925" y="13888066"/>
                <a:ext cx="2582151" cy="2554545"/>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X Rotation</a:t>
                </a:r>
              </a:p>
              <a:p>
                <a:r>
                  <a:rPr lang="en-US" sz="4000" dirty="0" smtClean="0">
                    <a:latin typeface="Arial" panose="020B0604020202020204" pitchFamily="34" charset="0"/>
                    <a:cs typeface="Arial" panose="020B0604020202020204" pitchFamily="34" charset="0"/>
                  </a:rPr>
                  <a:t>Y Rotation </a:t>
                </a:r>
              </a:p>
              <a:p>
                <a:r>
                  <a:rPr lang="en-US" sz="4000" dirty="0" smtClean="0">
                    <a:latin typeface="Arial" panose="020B0604020202020204" pitchFamily="34" charset="0"/>
                    <a:cs typeface="Arial" panose="020B0604020202020204" pitchFamily="34" charset="0"/>
                  </a:rPr>
                  <a:t>Z Rotation</a:t>
                </a:r>
              </a:p>
              <a:p>
                <a:endParaRPr lang="en-US" sz="4000" dirty="0">
                  <a:latin typeface="Arial" panose="020B0604020202020204" pitchFamily="34" charset="0"/>
                  <a:cs typeface="Arial" panose="020B0604020202020204" pitchFamily="34" charset="0"/>
                </a:endParaRPr>
              </a:p>
            </p:txBody>
          </p:sp>
          <p:sp>
            <p:nvSpPr>
              <p:cNvPr id="176" name="Rectangle 175"/>
              <p:cNvSpPr/>
              <p:nvPr/>
            </p:nvSpPr>
            <p:spPr>
              <a:xfrm>
                <a:off x="39539929" y="14036569"/>
                <a:ext cx="457200" cy="457200"/>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Rectangle 218"/>
              <p:cNvSpPr/>
              <p:nvPr/>
            </p:nvSpPr>
            <p:spPr>
              <a:xfrm>
                <a:off x="39541635" y="14632750"/>
                <a:ext cx="457200" cy="457200"/>
              </a:xfrm>
              <a:prstGeom prst="rect">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219"/>
              <p:cNvSpPr/>
              <p:nvPr/>
            </p:nvSpPr>
            <p:spPr>
              <a:xfrm>
                <a:off x="39542641" y="15228931"/>
                <a:ext cx="457200" cy="4572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81" name="Rectangle 180"/>
          <p:cNvSpPr/>
          <p:nvPr/>
        </p:nvSpPr>
        <p:spPr>
          <a:xfrm>
            <a:off x="30122552" y="17564054"/>
            <a:ext cx="12801600" cy="3477875"/>
          </a:xfrm>
          <a:prstGeom prst="rect">
            <a:avLst/>
          </a:prstGeom>
        </p:spPr>
        <p:txBody>
          <a:bodyPr wrap="square">
            <a:spAutoFit/>
          </a:bodyPr>
          <a:lstStyle/>
          <a:p>
            <a:pPr algn="just"/>
            <a:r>
              <a:rPr lang="en-US" sz="4400" b="1" dirty="0" smtClean="0">
                <a:latin typeface="Arial" panose="020B0604020202020204" pitchFamily="34" charset="0"/>
                <a:cs typeface="Arial" panose="020B0604020202020204" pitchFamily="34" charset="0"/>
              </a:rPr>
              <a:t>Figure 3: </a:t>
            </a:r>
            <a:r>
              <a:rPr lang="en-US" sz="4400" dirty="0" smtClean="0">
                <a:latin typeface="Arial" panose="020B0604020202020204" pitchFamily="34" charset="0"/>
                <a:cs typeface="Arial" panose="020B0604020202020204" pitchFamily="34" charset="0"/>
              </a:rPr>
              <a:t>There </a:t>
            </a:r>
            <a:r>
              <a:rPr lang="en-US" sz="4400" dirty="0">
                <a:latin typeface="Arial" panose="020B0604020202020204" pitchFamily="34" charset="0"/>
                <a:cs typeface="Arial" panose="020B0604020202020204" pitchFamily="34" charset="0"/>
              </a:rPr>
              <a:t>are </a:t>
            </a:r>
            <a:r>
              <a:rPr lang="en-US" sz="4400" dirty="0" smtClean="0">
                <a:latin typeface="Arial" panose="020B0604020202020204" pitchFamily="34" charset="0"/>
                <a:cs typeface="Arial" panose="020B0604020202020204" pitchFamily="34" charset="0"/>
              </a:rPr>
              <a:t>three main axes </a:t>
            </a:r>
            <a:r>
              <a:rPr lang="en-US" sz="4400" dirty="0">
                <a:latin typeface="Arial" panose="020B0604020202020204" pitchFamily="34" charset="0"/>
                <a:cs typeface="Arial" panose="020B0604020202020204" pitchFamily="34" charset="0"/>
              </a:rPr>
              <a:t>of rotations for </a:t>
            </a:r>
            <a:r>
              <a:rPr lang="en-US" sz="4400" dirty="0" smtClean="0">
                <a:latin typeface="Arial" panose="020B0604020202020204" pitchFamily="34" charset="0"/>
                <a:cs typeface="Arial" panose="020B0604020202020204" pitchFamily="34" charset="0"/>
              </a:rPr>
              <a:t>limbs: around </a:t>
            </a:r>
            <a:r>
              <a:rPr lang="en-US" sz="4400" dirty="0">
                <a:latin typeface="Arial" panose="020B0604020202020204" pitchFamily="34" charset="0"/>
                <a:cs typeface="Arial" panose="020B0604020202020204" pitchFamily="34" charset="0"/>
              </a:rPr>
              <a:t>the Z axis (vertically, in the Y direction</a:t>
            </a:r>
            <a:r>
              <a:rPr lang="en-US" sz="4400" dirty="0" smtClean="0">
                <a:latin typeface="Arial" panose="020B0604020202020204" pitchFamily="34" charset="0"/>
                <a:cs typeface="Arial" panose="020B0604020202020204" pitchFamily="34" charset="0"/>
              </a:rPr>
              <a:t>), around </a:t>
            </a:r>
            <a:r>
              <a:rPr lang="en-US" sz="4400" dirty="0">
                <a:latin typeface="Arial" panose="020B0604020202020204" pitchFamily="34" charset="0"/>
                <a:cs typeface="Arial" panose="020B0604020202020204" pitchFamily="34" charset="0"/>
              </a:rPr>
              <a:t>the Y axis (horizontally, in the X direction</a:t>
            </a:r>
            <a:r>
              <a:rPr lang="en-US" sz="4400" dirty="0" smtClean="0">
                <a:latin typeface="Arial" panose="020B0604020202020204" pitchFamily="34" charset="0"/>
                <a:cs typeface="Arial" panose="020B0604020202020204" pitchFamily="34" charset="0"/>
              </a:rPr>
              <a:t>), and around the X axis (vertically face-on, in the Z direction). </a:t>
            </a:r>
            <a:endParaRPr lang="en-US" sz="4400" dirty="0">
              <a:latin typeface="Arial" panose="020B0604020202020204" pitchFamily="34" charset="0"/>
              <a:cs typeface="Arial" panose="020B0604020202020204" pitchFamily="34" charset="0"/>
            </a:endParaRPr>
          </a:p>
        </p:txBody>
      </p:sp>
      <p:pic>
        <p:nvPicPr>
          <p:cNvPr id="182" name="Picture 18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00343" y="234568"/>
            <a:ext cx="2108423" cy="1673352"/>
          </a:xfrm>
          <a:prstGeom prst="rect">
            <a:avLst/>
          </a:prstGeom>
        </p:spPr>
      </p:pic>
      <p:pic>
        <p:nvPicPr>
          <p:cNvPr id="183" name="Picture 18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044901" y="248872"/>
            <a:ext cx="1593211" cy="1673352"/>
          </a:xfrm>
          <a:prstGeom prst="rect">
            <a:avLst/>
          </a:prstGeom>
        </p:spPr>
      </p:pic>
      <p:sp>
        <p:nvSpPr>
          <p:cNvPr id="184" name="TextBox 183"/>
          <p:cNvSpPr txBox="1"/>
          <p:nvPr/>
        </p:nvSpPr>
        <p:spPr>
          <a:xfrm>
            <a:off x="6479158" y="16839476"/>
            <a:ext cx="2939972" cy="584775"/>
          </a:xfrm>
          <a:prstGeom prst="rect">
            <a:avLst/>
          </a:prstGeom>
          <a:noFill/>
        </p:spPr>
        <p:txBody>
          <a:bodyPr wrap="none" rtlCol="0">
            <a:spAutoFit/>
          </a:bodyPr>
          <a:lstStyle/>
          <a:p>
            <a:r>
              <a:rPr lang="en-US" sz="3200" dirty="0">
                <a:latin typeface="Arial" panose="020B0604020202020204" pitchFamily="34" charset="0"/>
                <a:cs typeface="Arial" panose="020B0604020202020204" pitchFamily="34" charset="0"/>
              </a:rPr>
              <a:t>F</a:t>
            </a:r>
            <a:r>
              <a:rPr lang="en-US" sz="3200" dirty="0" smtClean="0">
                <a:latin typeface="Arial" panose="020B0604020202020204" pitchFamily="34" charset="0"/>
                <a:cs typeface="Arial" panose="020B0604020202020204" pitchFamily="34" charset="0"/>
              </a:rPr>
              <a:t>acial Tracking</a:t>
            </a:r>
            <a:endParaRPr lang="en-US" sz="3200" dirty="0">
              <a:latin typeface="Arial" panose="020B0604020202020204" pitchFamily="34" charset="0"/>
              <a:cs typeface="Arial" panose="020B0604020202020204" pitchFamily="34" charset="0"/>
            </a:endParaRPr>
          </a:p>
        </p:txBody>
      </p:sp>
      <p:sp>
        <p:nvSpPr>
          <p:cNvPr id="229" name="TextBox 228"/>
          <p:cNvSpPr txBox="1"/>
          <p:nvPr/>
        </p:nvSpPr>
        <p:spPr>
          <a:xfrm>
            <a:off x="6479158" y="21904576"/>
            <a:ext cx="3305457" cy="584775"/>
          </a:xfrm>
          <a:prstGeom prst="rect">
            <a:avLst/>
          </a:prstGeom>
          <a:noFill/>
        </p:spPr>
        <p:txBody>
          <a:bodyPr wrap="none" rtlCol="0">
            <a:spAutoFit/>
          </a:bodyPr>
          <a:lstStyle/>
          <a:p>
            <a:r>
              <a:rPr lang="en-US" sz="3200" dirty="0" smtClean="0">
                <a:latin typeface="Arial" panose="020B0604020202020204" pitchFamily="34" charset="0"/>
                <a:cs typeface="Arial" panose="020B0604020202020204" pitchFamily="34" charset="0"/>
              </a:rPr>
              <a:t>Skeletal Tracking</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967455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7534</TotalTime>
  <Words>568</Words>
  <Application>Microsoft Office PowerPoint</Application>
  <PresentationFormat>Custom</PresentationFormat>
  <Paragraphs>31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Ebrima</vt:lpstr>
      <vt:lpstr>Office Theme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Marina Kiseleva</dc:creator>
  <cp:lastModifiedBy>Marina Kiseleva</cp:lastModifiedBy>
  <cp:revision>111</cp:revision>
  <dcterms:created xsi:type="dcterms:W3CDTF">2016-04-15T14:09:03Z</dcterms:created>
  <dcterms:modified xsi:type="dcterms:W3CDTF">2016-04-22T14:29:24Z</dcterms:modified>
</cp:coreProperties>
</file>