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y="6858000" cx="12192000"/>
  <p:notesSz cx="6858000" cy="9144000"/>
  <p:embeddedFontLst>
    <p:embeddedFont>
      <p:font typeface="Garamond"/>
      <p:regular r:id="rId37"/>
      <p:bold r:id="rId38"/>
      <p:italic r:id="rId39"/>
      <p:boldItalic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41" roundtripDataSignature="AMtx7mi5YGytoHCAlLaA0t+lFrysHqEiK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FC8F15F-5C04-4B12-9ED9-C2E13D377352}">
  <a:tblStyle styleId="{AFC8F15F-5C04-4B12-9ED9-C2E13D377352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5467139-A9DB-4078-8F8D-F1219C4C9238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3E6E6"/>
          </a:solidFill>
        </a:fill>
      </a:tcStyle>
    </a:wholeTbl>
    <a:band1H>
      <a:tcTxStyle/>
      <a:tcStyle>
        <a:fill>
          <a:solidFill>
            <a:srgbClr val="E6CACA"/>
          </a:solidFill>
        </a:fill>
      </a:tcStyle>
    </a:band1H>
    <a:band2H>
      <a:tcTxStyle/>
    </a:band2H>
    <a:band1V>
      <a:tcTxStyle/>
      <a:tcStyle>
        <a:fill>
          <a:solidFill>
            <a:srgbClr val="E6CACA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840"/>
        <p:guide pos="216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Garamond-boldItalic.fntdata"/><Relationship Id="rId20" Type="http://schemas.openxmlformats.org/officeDocument/2006/relationships/slide" Target="slides/slide14.xml"/><Relationship Id="rId41" Type="http://customschemas.google.com/relationships/presentationmetadata" Target="meta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font" Target="fonts/Garamond-regular.fntdata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font" Target="fonts/Garamond-italic.fntdata"/><Relationship Id="rId16" Type="http://schemas.openxmlformats.org/officeDocument/2006/relationships/slide" Target="slides/slide10.xml"/><Relationship Id="rId38" Type="http://schemas.openxmlformats.org/officeDocument/2006/relationships/font" Target="fonts/Garamond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p13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Underlined = active war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Not underlined = no active war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4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0" name="Google Shape;180;p15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Determine their international strategy choice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CA, competitive advantage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16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p17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1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3" name="Google Shape;213;p18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Ex:  Selling Virginia wine in France</a:t>
            </a:r>
            <a:endParaRPr/>
          </a:p>
        </p:txBody>
      </p:sp>
      <p:sp>
        <p:nvSpPr>
          <p:cNvPr id="214" name="Google Shape;214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p19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p20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2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7" name="Google Shape;237;p21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p22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3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Google Shape;273;p24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1" name="Google Shape;281;p25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2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Google Shape;289;p26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7" name="Google Shape;297;p27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2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5" name="Google Shape;305;p28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2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3" name="Google Shape;313;p29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2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1" name="Google Shape;321;p30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10"/>
              <a:t>How should McDonald’s organize their international strategy?</a:t>
            </a:r>
            <a:endParaRPr sz="111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1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10"/>
              <a:t>For antiglobalization activists, McDonald’s is a demon of globalization: it crushes national cuisines and small, traditional family businesses with the juggernaut of US fast-food corporate imperialism. In reality, McDonald’s global strategy is a careful blend of global standardization and local adaptation.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10"/>
              <a:t>McDonald’s menus include a number of globally standardized items – the Big Mac and potato fries are international features – however, in most countries McDonald’s menus feature an increasing number of locally developed items. These include (from the top left):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10"/>
              <a:t>France – Croque McDo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10"/>
              <a:t>Saudi Arabia – McArabia Kofta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10"/>
              <a:t>India – McAloo Tikkaa Burger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10"/>
              <a:t>Hong Kong – Rice burger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10"/>
              <a:t>UK – Oat-So-Simple Porridge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1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10"/>
              <a:t>McDonalds is not multi-domestic. They change the food items, but the standardized restaurant process remains the same. They made tactical changes but not strategic changes. There are no servers coming to your table.</a:t>
            </a:r>
            <a:endParaRPr sz="1110"/>
          </a:p>
        </p:txBody>
      </p:sp>
      <p:sp>
        <p:nvSpPr>
          <p:cNvPr id="322" name="Google Shape;322;p3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3" name="Google Shape;333;p31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3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1" name="Google Shape;341;p32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3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p5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9" name="Google Shape;349;p33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Disney did a JV with the French government, and licensed when they went into Tokyo.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3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Google Shape;116;p6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7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8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0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1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6" name="Google Shape;156;p12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Hmmmm? Where’s the USA???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6"/>
          <p:cNvSpPr/>
          <p:nvPr/>
        </p:nvSpPr>
        <p:spPr>
          <a:xfrm>
            <a:off x="0" y="0"/>
            <a:ext cx="12192000" cy="571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36"/>
          <p:cNvSpPr txBox="1"/>
          <p:nvPr>
            <p:ph type="title"/>
          </p:nvPr>
        </p:nvSpPr>
        <p:spPr>
          <a:xfrm>
            <a:off x="609600" y="3153095"/>
            <a:ext cx="10972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b="0" sz="5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0" name="Google Shape;20;p36"/>
          <p:cNvCxnSpPr/>
          <p:nvPr/>
        </p:nvCxnSpPr>
        <p:spPr>
          <a:xfrm>
            <a:off x="0" y="57531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" name="Google Shape;21;p36"/>
          <p:cNvSpPr txBox="1"/>
          <p:nvPr>
            <p:ph idx="1" type="body"/>
          </p:nvPr>
        </p:nvSpPr>
        <p:spPr>
          <a:xfrm>
            <a:off x="603250" y="5864054"/>
            <a:ext cx="10972800" cy="450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5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5"/>
          <p:cNvSpPr txBox="1"/>
          <p:nvPr>
            <p:ph idx="1" type="body"/>
          </p:nvPr>
        </p:nvSpPr>
        <p:spPr>
          <a:xfrm rot="5400000">
            <a:off x="3867150" y="-1085850"/>
            <a:ext cx="4457700" cy="10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45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45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5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 type="vertTitleAndTx">
  <p:cSld name="VERTICAL_TITLE_AND_VERTICAL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6"/>
          <p:cNvSpPr/>
          <p:nvPr/>
        </p:nvSpPr>
        <p:spPr>
          <a:xfrm>
            <a:off x="9310254" y="0"/>
            <a:ext cx="288174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9" name="Google Shape;79;p46"/>
          <p:cNvCxnSpPr/>
          <p:nvPr/>
        </p:nvCxnSpPr>
        <p:spPr>
          <a:xfrm flipH="1">
            <a:off x="9310254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0" name="Google Shape;80;p46"/>
          <p:cNvSpPr txBox="1"/>
          <p:nvPr>
            <p:ph type="title"/>
          </p:nvPr>
        </p:nvSpPr>
        <p:spPr>
          <a:xfrm rot="5400000">
            <a:off x="7905750" y="2266950"/>
            <a:ext cx="5486399" cy="232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46"/>
          <p:cNvSpPr txBox="1"/>
          <p:nvPr>
            <p:ph idx="1" type="body"/>
          </p:nvPr>
        </p:nvSpPr>
        <p:spPr>
          <a:xfrm rot="5400000">
            <a:off x="2147887" y="-623888"/>
            <a:ext cx="5486399" cy="8105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46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46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46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7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7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37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" name="Google Shape;26;p37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7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8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8"/>
          <p:cNvSpPr txBox="1"/>
          <p:nvPr>
            <p:ph idx="1" type="body"/>
          </p:nvPr>
        </p:nvSpPr>
        <p:spPr>
          <a:xfrm>
            <a:off x="1066800" y="1529541"/>
            <a:ext cx="4754880" cy="81158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31" name="Google Shape;31;p38"/>
          <p:cNvSpPr txBox="1"/>
          <p:nvPr>
            <p:ph idx="2" type="body"/>
          </p:nvPr>
        </p:nvSpPr>
        <p:spPr>
          <a:xfrm>
            <a:off x="1066800" y="2484692"/>
            <a:ext cx="4754880" cy="3687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55600" lvl="1" marL="914400" algn="l"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32" name="Google Shape;32;p38"/>
          <p:cNvSpPr txBox="1"/>
          <p:nvPr>
            <p:ph idx="3" type="body"/>
          </p:nvPr>
        </p:nvSpPr>
        <p:spPr>
          <a:xfrm>
            <a:off x="6370320" y="1529541"/>
            <a:ext cx="4754880" cy="81158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33" name="Google Shape;33;p38"/>
          <p:cNvSpPr txBox="1"/>
          <p:nvPr>
            <p:ph idx="4" type="body"/>
          </p:nvPr>
        </p:nvSpPr>
        <p:spPr>
          <a:xfrm>
            <a:off x="6370320" y="2484692"/>
            <a:ext cx="4754880" cy="3687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55600" lvl="1" marL="914400" algn="l"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34" name="Google Shape;34;p38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" name="Google Shape;35;p38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8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9"/>
          <p:cNvSpPr/>
          <p:nvPr/>
        </p:nvSpPr>
        <p:spPr>
          <a:xfrm>
            <a:off x="0" y="4572000"/>
            <a:ext cx="12192000" cy="16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39"/>
          <p:cNvSpPr txBox="1"/>
          <p:nvPr>
            <p:ph type="ctrTitle"/>
          </p:nvPr>
        </p:nvSpPr>
        <p:spPr>
          <a:xfrm>
            <a:off x="609600" y="4740333"/>
            <a:ext cx="10972800" cy="12635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sz="5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40" name="Google Shape;40;p39"/>
          <p:cNvCxnSpPr/>
          <p:nvPr/>
        </p:nvCxnSpPr>
        <p:spPr>
          <a:xfrm>
            <a:off x="0" y="62103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1" name="Google Shape;41;p39"/>
          <p:cNvSpPr txBox="1"/>
          <p:nvPr>
            <p:ph idx="1" type="subTitle"/>
          </p:nvPr>
        </p:nvSpPr>
        <p:spPr>
          <a:xfrm>
            <a:off x="609600" y="6286500"/>
            <a:ext cx="10972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>
              <a:spcBef>
                <a:spcPts val="160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12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spcBef>
                <a:spcPts val="8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pic>
        <p:nvPicPr>
          <p:cNvPr descr="Closeup of test tubes" id="42" name="Google Shape;42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24" y="0"/>
            <a:ext cx="12188951" cy="457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0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40"/>
          <p:cNvSpPr txBox="1"/>
          <p:nvPr>
            <p:ph idx="1" type="body"/>
          </p:nvPr>
        </p:nvSpPr>
        <p:spPr>
          <a:xfrm>
            <a:off x="1066800" y="1714501"/>
            <a:ext cx="4752109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 sz="1800"/>
            </a:lvl2pPr>
            <a:lvl3pPr indent="-330200" lvl="2" marL="1371600" algn="l">
              <a:spcBef>
                <a:spcPts val="120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17500" lvl="3" marL="1828800" algn="l">
              <a:spcBef>
                <a:spcPts val="1000"/>
              </a:spcBef>
              <a:spcAft>
                <a:spcPts val="0"/>
              </a:spcAft>
              <a:buSzPts val="1400"/>
              <a:buChar char="•"/>
              <a:defRPr sz="1400"/>
            </a:lvl4pPr>
            <a:lvl5pPr indent="-317500" lvl="4" marL="2286000" algn="l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5pPr>
            <a:lvl6pPr indent="-317500" lvl="5" marL="27432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6pPr>
            <a:lvl7pPr indent="-317500" lvl="6" marL="32004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7pPr>
            <a:lvl8pPr indent="-317500" lvl="7" marL="36576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8pPr>
            <a:lvl9pPr indent="-317500" lvl="8" marL="41148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9pPr>
          </a:lstStyle>
          <a:p/>
        </p:txBody>
      </p:sp>
      <p:sp>
        <p:nvSpPr>
          <p:cNvPr id="46" name="Google Shape;46;p40"/>
          <p:cNvSpPr txBox="1"/>
          <p:nvPr>
            <p:ph idx="2" type="body"/>
          </p:nvPr>
        </p:nvSpPr>
        <p:spPr>
          <a:xfrm>
            <a:off x="6373091" y="1714501"/>
            <a:ext cx="4752109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 sz="1800"/>
            </a:lvl2pPr>
            <a:lvl3pPr indent="-330200" lvl="2" marL="1371600" algn="l">
              <a:spcBef>
                <a:spcPts val="120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17500" lvl="3" marL="1828800" algn="l">
              <a:spcBef>
                <a:spcPts val="1000"/>
              </a:spcBef>
              <a:spcAft>
                <a:spcPts val="0"/>
              </a:spcAft>
              <a:buSzPts val="1400"/>
              <a:buChar char="•"/>
              <a:defRPr sz="1400"/>
            </a:lvl4pPr>
            <a:lvl5pPr indent="-317500" lvl="4" marL="2286000" algn="l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5pPr>
            <a:lvl6pPr indent="-317500" lvl="5" marL="27432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6pPr>
            <a:lvl7pPr indent="-317500" lvl="6" marL="32004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7pPr>
            <a:lvl8pPr indent="-317500" lvl="7" marL="36576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8pPr>
            <a:lvl9pPr indent="-317500" lvl="8" marL="41148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9pPr>
          </a:lstStyle>
          <a:p/>
        </p:txBody>
      </p:sp>
      <p:sp>
        <p:nvSpPr>
          <p:cNvPr id="47" name="Google Shape;47;p40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40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40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1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41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p41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41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42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" name="Google Shape;57;p42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42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showMasterSp="0" type="objTx">
  <p:cSld name="OBJECT_WITH_CAPTION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3"/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" name="Google Shape;61;p43"/>
          <p:cNvCxnSpPr/>
          <p:nvPr/>
        </p:nvCxnSpPr>
        <p:spPr>
          <a:xfrm flipH="1">
            <a:off x="4267200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2" name="Google Shape;62;p43"/>
          <p:cNvSpPr txBox="1"/>
          <p:nvPr>
            <p:ph type="title"/>
          </p:nvPr>
        </p:nvSpPr>
        <p:spPr>
          <a:xfrm>
            <a:off x="380519" y="465512"/>
            <a:ext cx="3506162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3"/>
          <p:cNvSpPr txBox="1"/>
          <p:nvPr>
            <p:ph idx="1" type="body"/>
          </p:nvPr>
        </p:nvSpPr>
        <p:spPr>
          <a:xfrm>
            <a:off x="380519" y="3746500"/>
            <a:ext cx="3506162" cy="24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2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4" name="Google Shape;64;p43"/>
          <p:cNvSpPr txBox="1"/>
          <p:nvPr>
            <p:ph idx="2" type="body"/>
          </p:nvPr>
        </p:nvSpPr>
        <p:spPr>
          <a:xfrm>
            <a:off x="4699000" y="465513"/>
            <a:ext cx="7048500" cy="5935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algn="l">
              <a:spcBef>
                <a:spcPts val="2200"/>
              </a:spcBef>
              <a:spcAft>
                <a:spcPts val="0"/>
              </a:spcAft>
              <a:buSzPts val="2200"/>
              <a:buChar char="•"/>
              <a:defRPr sz="2200"/>
            </a:lvl1pPr>
            <a:lvl2pPr indent="-355600" lvl="1" marL="914400" algn="l"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pos="2688">
          <p15:clr>
            <a:srgbClr val="FBAE40"/>
          </p15:clr>
        </p15:guide>
        <p15:guide id="2" orient="horz" pos="288">
          <p15:clr>
            <a:srgbClr val="FBAE40"/>
          </p15:clr>
        </p15:guide>
        <p15:guide id="3" orient="horz" pos="4032">
          <p15:clr>
            <a:srgbClr val="FBAE40"/>
          </p15:clr>
        </p15:guide>
        <p15:guide id="4" pos="29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4"/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" name="Google Shape;67;p44"/>
          <p:cNvCxnSpPr/>
          <p:nvPr/>
        </p:nvCxnSpPr>
        <p:spPr>
          <a:xfrm flipH="1">
            <a:off x="4267200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8" name="Google Shape;68;p44"/>
          <p:cNvSpPr txBox="1"/>
          <p:nvPr>
            <p:ph type="title"/>
          </p:nvPr>
        </p:nvSpPr>
        <p:spPr>
          <a:xfrm>
            <a:off x="384048" y="466344"/>
            <a:ext cx="3502152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44"/>
          <p:cNvSpPr txBox="1"/>
          <p:nvPr>
            <p:ph idx="1" type="body"/>
          </p:nvPr>
        </p:nvSpPr>
        <p:spPr>
          <a:xfrm>
            <a:off x="384048" y="3749040"/>
            <a:ext cx="3502152" cy="2423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2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descr="An empty placeholder to add an image. Click on the placeholder and select the image that you wish to add" id="70" name="Google Shape;70;p44"/>
          <p:cNvSpPr/>
          <p:nvPr>
            <p:ph idx="2" type="pic"/>
          </p:nvPr>
        </p:nvSpPr>
        <p:spPr>
          <a:xfrm>
            <a:off x="4309872" y="0"/>
            <a:ext cx="7882128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731500">
            <a:normAutofit/>
          </a:bodyPr>
          <a:lstStyle>
            <a:lvl1pPr lvl="0" marR="0" rtl="0" algn="ctr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5"/>
          <p:cNvSpPr/>
          <p:nvPr/>
        </p:nvSpPr>
        <p:spPr>
          <a:xfrm>
            <a:off x="0" y="0"/>
            <a:ext cx="12192000" cy="137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35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0" i="0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cxnSp>
        <p:nvCxnSpPr>
          <p:cNvPr id="12" name="Google Shape;12;p35"/>
          <p:cNvCxnSpPr/>
          <p:nvPr/>
        </p:nvCxnSpPr>
        <p:spPr>
          <a:xfrm>
            <a:off x="0" y="13716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" name="Google Shape;13;p35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marR="0" rtl="0" algn="l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35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35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5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Relationship Id="rId4" Type="http://schemas.openxmlformats.org/officeDocument/2006/relationships/hyperlink" Target="https://unsplash.com/@eyefish73?utm_source=unsplash&amp;utm_medium=referral&amp;utm_content=creditCopyText" TargetMode="External"/><Relationship Id="rId5" Type="http://schemas.openxmlformats.org/officeDocument/2006/relationships/hyperlink" Target="https://unsplash.com/s/photos/hokie-stone?utm_source=unsplash&amp;utm_medium=referral&amp;utm_content=creditCopyText" TargetMode="External"/><Relationship Id="rId6" Type="http://schemas.openxmlformats.org/officeDocument/2006/relationships/image" Target="../media/image2.png"/><Relationship Id="rId7" Type="http://schemas.openxmlformats.org/officeDocument/2006/relationships/hyperlink" Target="http://hdl.handle.net/10919/102735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hdl.handle.net/10919/102735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hdl.handle.net/10919/102735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hdl.handle.net/10919/102735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hdl.handle.net/10919/102735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hdl.handle.net/10919/102735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hdl.handle.net/10919/102735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hdl.handle.net/10919/102735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hdl.handle.net/10919/102735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://hdl.handle.net/10919/102735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hdl.handle.net/10919/102735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hdl.handle.net/10919/102735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://hdl.handle.net/10919/102735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://hdl.handle.net/10919/102735" TargetMode="Externa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://hdl.handle.net/10919/102735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://hdl.handle.net/10919/102735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://hdl.handle.net/10919/102735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://hdl.handle.net/10919/102735" TargetMode="Externa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://hdl.handle.net/10919/102735" TargetMode="Externa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hyperlink" Target="http://hdl.handle.net/10919/102735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hdl.handle.net/10919/102735" TargetMode="Externa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5.png"/><Relationship Id="rId4" Type="http://schemas.openxmlformats.org/officeDocument/2006/relationships/hyperlink" Target="http://hdl.handle.net/10919/102735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hdl.handle.net/10919/102735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hdl.handle.net/10919/102735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Relationship Id="rId4" Type="http://schemas.openxmlformats.org/officeDocument/2006/relationships/hyperlink" Target="https://flic.kr/p/9DTDXi" TargetMode="External"/><Relationship Id="rId5" Type="http://schemas.openxmlformats.org/officeDocument/2006/relationships/hyperlink" Target="https://creativecommons.org/licenses/by/2.0" TargetMode="External"/><Relationship Id="rId6" Type="http://schemas.openxmlformats.org/officeDocument/2006/relationships/hyperlink" Target="http://hdl.handle.net/10919/102735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hdl.handle.net/10919/102735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hdl.handle.net/10919/102735" TargetMode="External"/></Relationships>
</file>

<file path=ppt/slides/_rels/slide9.xml.rels><?xml version="1.0" encoding="UTF-8" standalone="yes"?><Relationships xmlns="http://schemas.openxmlformats.org/package/2006/relationships"><Relationship Id="rId11" Type="http://schemas.openxmlformats.org/officeDocument/2006/relationships/hyperlink" Target="https://en.wikipedia.org/wiki/Canada" TargetMode="External"/><Relationship Id="rId10" Type="http://schemas.openxmlformats.org/officeDocument/2006/relationships/hyperlink" Target="https://en.wikipedia.org/wiki/Finland" TargetMode="External"/><Relationship Id="rId13" Type="http://schemas.openxmlformats.org/officeDocument/2006/relationships/hyperlink" Target="https://en.wikipedia.org/wiki/Country_risk#cite_note-1" TargetMode="External"/><Relationship Id="rId12" Type="http://schemas.openxmlformats.org/officeDocument/2006/relationships/hyperlink" Target="https://en.wikipedia.org/wiki/Australia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en.wikipedia.org/wiki/Singapore" TargetMode="External"/><Relationship Id="rId4" Type="http://schemas.openxmlformats.org/officeDocument/2006/relationships/hyperlink" Target="https://en.wikipedia.org/wiki/Norway" TargetMode="External"/><Relationship Id="rId9" Type="http://schemas.openxmlformats.org/officeDocument/2006/relationships/hyperlink" Target="https://en.wikipedia.org/wiki/Netherlands" TargetMode="External"/><Relationship Id="rId14" Type="http://schemas.openxmlformats.org/officeDocument/2006/relationships/hyperlink" Target="http://hdl.handle.net/10919/102735" TargetMode="External"/><Relationship Id="rId5" Type="http://schemas.openxmlformats.org/officeDocument/2006/relationships/hyperlink" Target="https://en.wikipedia.org/wiki/Switzerland" TargetMode="External"/><Relationship Id="rId6" Type="http://schemas.openxmlformats.org/officeDocument/2006/relationships/hyperlink" Target="https://en.wikipedia.org/wiki/Denmark" TargetMode="External"/><Relationship Id="rId7" Type="http://schemas.openxmlformats.org/officeDocument/2006/relationships/hyperlink" Target="https://en.wikipedia.org/wiki/Sweden" TargetMode="External"/><Relationship Id="rId8" Type="http://schemas.openxmlformats.org/officeDocument/2006/relationships/hyperlink" Target="https://en.wikipedia.org/wiki/Luxembou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/>
          <p:nvPr>
            <p:ph type="title"/>
          </p:nvPr>
        </p:nvSpPr>
        <p:spPr>
          <a:xfrm>
            <a:off x="661181" y="626618"/>
            <a:ext cx="10972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Strategic Management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1" name="Google Shape;91;p1"/>
          <p:cNvSpPr txBox="1"/>
          <p:nvPr>
            <p:ph idx="1" type="body"/>
          </p:nvPr>
        </p:nvSpPr>
        <p:spPr>
          <a:xfrm>
            <a:off x="2700996" y="3319185"/>
            <a:ext cx="6790007" cy="450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Chapter 9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SzPts val="2100"/>
              <a:buNone/>
            </a:pPr>
            <a:r>
              <a:rPr b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International Strategy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b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243839" y="6063232"/>
            <a:ext cx="6783494" cy="450042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43839" y="6071919"/>
            <a:ext cx="702056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Instructor Name | Name of Institution</a:t>
            </a:r>
            <a:endParaRPr/>
          </a:p>
        </p:txBody>
      </p:sp>
      <p:cxnSp>
        <p:nvCxnSpPr>
          <p:cNvPr id="94" name="Google Shape;94;p1"/>
          <p:cNvCxnSpPr/>
          <p:nvPr/>
        </p:nvCxnSpPr>
        <p:spPr>
          <a:xfrm>
            <a:off x="11722" y="5587442"/>
            <a:ext cx="12180277" cy="33997"/>
          </a:xfrm>
          <a:prstGeom prst="straightConnector1">
            <a:avLst/>
          </a:prstGeom>
          <a:noFill/>
          <a:ln cap="flat" cmpd="sng" w="63500">
            <a:solidFill>
              <a:srgbClr val="EE6C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descr="Unless otherwise noted, this slide deck is (c) Virginia Polytechnic Institute and State University. It is released under a  Creative Commons Attribution NonCommercial ShareAlike 3.0 license (CC BY NC-SA 3.0)   &#10;" id="95" name="Google Shape;95;p1"/>
          <p:cNvSpPr/>
          <p:nvPr/>
        </p:nvSpPr>
        <p:spPr>
          <a:xfrm>
            <a:off x="661181" y="5371431"/>
            <a:ext cx="921433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Unless otherwise noted, this slide deck is (c) Virginia Polytechnic Institute and State University. It is released under a  Creative Commons Attribution NonCommercial ShareAlike 3.0 license (CC BY NC-SA 3.0)   </a:t>
            </a:r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9073414" y="6496911"/>
            <a:ext cx="393673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Photo by </a:t>
            </a:r>
            <a:r>
              <a:rPr lang="en-US" sz="1800" u="sng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Jon Sailer</a:t>
            </a:r>
            <a:r>
              <a:rPr lang="en-US" sz="1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 on </a:t>
            </a:r>
            <a:r>
              <a:rPr lang="en-US" sz="1800" u="sng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Unsplash</a:t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descr="Unless otherwise noted, this slide deck is (c) Virginia Polytechnic Institute and State University. It is released under a  Creative Commons Attribution NonCommercial ShareAlike 3.0 license (CC BY NC-SA 3.0)" id="97" name="Google Shape;97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1597" y="5275766"/>
            <a:ext cx="649459" cy="244197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"/>
          <p:cNvSpPr/>
          <p:nvPr/>
        </p:nvSpPr>
        <p:spPr>
          <a:xfrm>
            <a:off x="9073414" y="6231160"/>
            <a:ext cx="3685310" cy="800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u="sng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Risk Rankings: The Best</a:t>
            </a:r>
            <a:endParaRPr/>
          </a:p>
        </p:txBody>
      </p:sp>
      <p:sp>
        <p:nvSpPr>
          <p:cNvPr id="168" name="Google Shape;168;p13"/>
          <p:cNvSpPr txBox="1"/>
          <p:nvPr>
            <p:ph idx="1" type="body"/>
          </p:nvPr>
        </p:nvSpPr>
        <p:spPr>
          <a:xfrm>
            <a:off x="1066800" y="1714500"/>
            <a:ext cx="4259179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sz="4800" u="sng">
                <a:latin typeface="Garamond"/>
                <a:ea typeface="Garamond"/>
                <a:cs typeface="Garamond"/>
                <a:sym typeface="Garamond"/>
              </a:rPr>
              <a:t>Afghanistan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rPr lang="en-US" sz="4800" u="sng">
                <a:latin typeface="Garamond"/>
                <a:ea typeface="Garamond"/>
                <a:cs typeface="Garamond"/>
                <a:sym typeface="Garamond"/>
              </a:rPr>
              <a:t>Central African Republic 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rPr lang="en-US" sz="4800" u="sng">
                <a:latin typeface="Garamond"/>
                <a:ea typeface="Garamond"/>
                <a:cs typeface="Garamond"/>
                <a:sym typeface="Garamond"/>
              </a:rPr>
              <a:t>Libya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rPr lang="en-US" sz="4800" u="sng">
                <a:latin typeface="Garamond"/>
                <a:ea typeface="Garamond"/>
                <a:cs typeface="Garamond"/>
                <a:sym typeface="Garamond"/>
              </a:rPr>
              <a:t>Somalia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rPr lang="en-US" sz="4800" u="sng">
                <a:latin typeface="Garamond"/>
                <a:ea typeface="Garamond"/>
                <a:cs typeface="Garamond"/>
                <a:sym typeface="Garamond"/>
              </a:rPr>
              <a:t>Sudan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rPr lang="en-US" sz="4800" u="sng">
                <a:latin typeface="Garamond"/>
                <a:ea typeface="Garamond"/>
                <a:cs typeface="Garamond"/>
                <a:sym typeface="Garamond"/>
              </a:rPr>
              <a:t>South Sudan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rPr lang="en-US" sz="4800" u="sng">
                <a:latin typeface="Garamond"/>
                <a:ea typeface="Garamond"/>
                <a:cs typeface="Garamond"/>
                <a:sym typeface="Garamond"/>
              </a:rPr>
              <a:t>Syria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169" name="Google Shape;169;p13"/>
          <p:cNvSpPr txBox="1"/>
          <p:nvPr/>
        </p:nvSpPr>
        <p:spPr>
          <a:xfrm>
            <a:off x="6625389" y="1714500"/>
            <a:ext cx="4259179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3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Cuba</a:t>
            </a:r>
            <a:endParaRPr/>
          </a:p>
          <a:p>
            <a:pPr indent="0" lvl="0" marL="0" marR="0" rtl="0" algn="l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3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Eritrea</a:t>
            </a:r>
            <a:endParaRPr/>
          </a:p>
          <a:p>
            <a:pPr indent="0" lvl="0" marL="0" marR="0" rtl="0" algn="l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3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North Korea</a:t>
            </a:r>
            <a:endParaRPr/>
          </a:p>
          <a:p>
            <a:pPr indent="0" lvl="0" marL="0" marR="0" rtl="0" algn="l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3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Venezuela</a:t>
            </a:r>
            <a:endParaRPr/>
          </a:p>
          <a:p>
            <a:pPr indent="0" lvl="0" marL="0" marR="0" rtl="0" algn="l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3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Zimbabwe</a:t>
            </a:r>
            <a:endParaRPr/>
          </a:p>
          <a:p>
            <a:pPr indent="0" lvl="0" marL="0" marR="0" rtl="0" algn="l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8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                                                                                </a:t>
            </a:r>
            <a:r>
              <a:rPr lang="en-US" sz="16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Source: Credendo, 7/18/2019</a:t>
            </a:r>
            <a:endParaRPr/>
          </a:p>
          <a:p>
            <a:pPr indent="0" lvl="0" marL="0" marR="0" rtl="0" algn="l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3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4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Potential Risks in Expanding Internationally (Cont.)</a:t>
            </a:r>
            <a:endParaRPr/>
          </a:p>
        </p:txBody>
      </p:sp>
      <p:sp>
        <p:nvSpPr>
          <p:cNvPr id="176" name="Google Shape;176;p14"/>
          <p:cNvSpPr txBox="1"/>
          <p:nvPr>
            <p:ph idx="1" type="body"/>
          </p:nvPr>
        </p:nvSpPr>
        <p:spPr>
          <a:xfrm>
            <a:off x="1066800" y="1505952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b="1" lang="en-US" sz="2000">
                <a:latin typeface="Garamond"/>
                <a:ea typeface="Garamond"/>
                <a:cs typeface="Garamond"/>
                <a:sym typeface="Garamond"/>
              </a:rPr>
              <a:t>Economic Risks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Currency exchange fluctuations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Property rights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National and local economic policies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Appreciation of the U.S. dollar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⮚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  Loss of Intellectual Property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⮚"/>
            </a:pPr>
            <a:r>
              <a:rPr b="1" lang="en-US" sz="2000">
                <a:latin typeface="Garamond"/>
                <a:ea typeface="Garamond"/>
                <a:cs typeface="Garamond"/>
                <a:sym typeface="Garamond"/>
              </a:rPr>
              <a:t>Cultural Risks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⮚"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Cultural mistakes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⮚"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Lack of understanding of customs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⮚"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Language barriers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77" name="Google Shape;177;p14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5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International Strategy Questions to Ask</a:t>
            </a:r>
            <a:endParaRPr/>
          </a:p>
        </p:txBody>
      </p:sp>
      <p:sp>
        <p:nvSpPr>
          <p:cNvPr id="184" name="Google Shape;184;p15"/>
          <p:cNvSpPr txBox="1"/>
          <p:nvPr>
            <p:ph idx="1" type="body"/>
          </p:nvPr>
        </p:nvSpPr>
        <p:spPr>
          <a:xfrm>
            <a:off x="1066800" y="1505952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Why ? Why go international?</a:t>
            </a:r>
            <a:endParaRPr/>
          </a:p>
          <a:p>
            <a:pPr indent="-274320" lvl="0" marL="274320" rtl="0" algn="ctr">
              <a:lnSpc>
                <a:spcPct val="200000"/>
              </a:lnSpc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rPr lang="en-US" sz="2800" u="sng">
                <a:latin typeface="Garamond"/>
                <a:ea typeface="Garamond"/>
                <a:cs typeface="Garamond"/>
                <a:sym typeface="Garamond"/>
              </a:rPr>
              <a:t>What ? How to create CA</a:t>
            </a:r>
            <a:endParaRPr/>
          </a:p>
          <a:p>
            <a:pPr indent="-274320" lvl="0" marL="274320" rtl="0" algn="ctr">
              <a:lnSpc>
                <a:spcPct val="200000"/>
              </a:lnSpc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Where ?</a:t>
            </a:r>
            <a:endParaRPr/>
          </a:p>
          <a:p>
            <a:pPr indent="-274320" lvl="0" marL="274320" rtl="0" algn="ctr">
              <a:lnSpc>
                <a:spcPct val="200000"/>
              </a:lnSpc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How ?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85" name="Google Shape;185;p15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6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New Tool for Corporate Strategy</a:t>
            </a:r>
            <a:endParaRPr/>
          </a:p>
        </p:txBody>
      </p:sp>
      <p:sp>
        <p:nvSpPr>
          <p:cNvPr id="192" name="Google Shape;192;p16"/>
          <p:cNvSpPr txBox="1"/>
          <p:nvPr>
            <p:ph idx="1" type="body"/>
          </p:nvPr>
        </p:nvSpPr>
        <p:spPr>
          <a:xfrm>
            <a:off x="1066800" y="1694508"/>
            <a:ext cx="10058400" cy="45062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“The Determinants of National Advantage”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Also called </a:t>
            </a:r>
            <a:r>
              <a:rPr lang="en-US" sz="2800" u="sng">
                <a:latin typeface="Garamond"/>
                <a:ea typeface="Garamond"/>
                <a:cs typeface="Garamond"/>
                <a:sym typeface="Garamond"/>
              </a:rPr>
              <a:t>Porter’s Diamond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Measures the ability of the companies in an industry shoes origin is in a particular country to be successful in the international area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descr="Diamond" id="193" name="Google Shape;193;p16"/>
          <p:cNvSpPr/>
          <p:nvPr/>
        </p:nvSpPr>
        <p:spPr>
          <a:xfrm>
            <a:off x="7772400" y="1897452"/>
            <a:ext cx="2438400" cy="2286000"/>
          </a:xfrm>
          <a:prstGeom prst="diamond">
            <a:avLst/>
          </a:prstGeom>
          <a:solidFill>
            <a:srgbClr val="5C0607"/>
          </a:solidFill>
          <a:ln cap="flat" cmpd="sng" w="12700">
            <a:solidFill>
              <a:srgbClr val="860A0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16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7"/>
          <p:cNvSpPr txBox="1"/>
          <p:nvPr>
            <p:ph type="title"/>
          </p:nvPr>
        </p:nvSpPr>
        <p:spPr>
          <a:xfrm>
            <a:off x="1230978" y="205087"/>
            <a:ext cx="10783222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aramond"/>
              <a:buNone/>
            </a:pPr>
            <a:r>
              <a:rPr b="1" lang="en-US" sz="4000">
                <a:latin typeface="Garamond"/>
                <a:ea typeface="Garamond"/>
                <a:cs typeface="Garamond"/>
                <a:sym typeface="Garamond"/>
              </a:rPr>
              <a:t>Porter’s Diamond Framework</a:t>
            </a:r>
            <a:br>
              <a:rPr b="1" lang="en-US" sz="4000">
                <a:latin typeface="Garamond"/>
                <a:ea typeface="Garamond"/>
                <a:cs typeface="Garamond"/>
                <a:sym typeface="Garamond"/>
              </a:rPr>
            </a:br>
            <a:r>
              <a:rPr b="1" lang="en-US" sz="4000">
                <a:latin typeface="Garamond"/>
                <a:ea typeface="Garamond"/>
                <a:cs typeface="Garamond"/>
                <a:sym typeface="Garamond"/>
              </a:rPr>
              <a:t>National Competitive Advantage</a:t>
            </a:r>
            <a:endParaRPr b="1" sz="4000">
              <a:latin typeface="Garamond"/>
              <a:ea typeface="Garamond"/>
              <a:cs typeface="Garamond"/>
              <a:sym typeface="Garamond"/>
            </a:endParaRPr>
          </a:p>
        </p:txBody>
      </p:sp>
      <p:grpSp>
        <p:nvGrpSpPr>
          <p:cNvPr descr="Four boxes labeled (clockwise) &quot;factor conditions,&quot; &quot;demand conditions,&quot; &quot;strategy, structure, &amp; rivalry,&quot; &quot;related &amp; supporting industries.&quot; The four boxes have arrows in between them." id="201" name="Google Shape;201;p17"/>
          <p:cNvGrpSpPr/>
          <p:nvPr/>
        </p:nvGrpSpPr>
        <p:grpSpPr>
          <a:xfrm>
            <a:off x="3148170" y="1820527"/>
            <a:ext cx="6502908" cy="4090416"/>
            <a:chOff x="1447800" y="1776984"/>
            <a:chExt cx="6502908" cy="4090416"/>
          </a:xfrm>
        </p:grpSpPr>
        <p:sp>
          <p:nvSpPr>
            <p:cNvPr id="202" name="Google Shape;202;p17"/>
            <p:cNvSpPr/>
            <p:nvPr/>
          </p:nvSpPr>
          <p:spPr>
            <a:xfrm>
              <a:off x="3657600" y="1776984"/>
              <a:ext cx="2109630" cy="1097280"/>
            </a:xfrm>
            <a:prstGeom prst="rect">
              <a:avLst/>
            </a:prstGeom>
            <a:solidFill>
              <a:srgbClr val="5C0607"/>
            </a:solidFill>
            <a:ln cap="flat" cmpd="sng" w="12700">
              <a:solidFill>
                <a:srgbClr val="860A0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rPr>
                <a:t>Factor Conditions</a:t>
              </a:r>
              <a:endParaRPr/>
            </a:p>
          </p:txBody>
        </p:sp>
        <p:cxnSp>
          <p:nvCxnSpPr>
            <p:cNvPr id="203" name="Google Shape;203;p17"/>
            <p:cNvCxnSpPr/>
            <p:nvPr/>
          </p:nvCxnSpPr>
          <p:spPr>
            <a:xfrm>
              <a:off x="5486400" y="2362200"/>
              <a:ext cx="1600200" cy="914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med" w="med" type="triangle"/>
              <a:tailEnd len="med" w="med" type="triangle"/>
            </a:ln>
          </p:spPr>
        </p:cxnSp>
        <p:sp>
          <p:nvSpPr>
            <p:cNvPr id="204" name="Google Shape;204;p17"/>
            <p:cNvSpPr/>
            <p:nvPr/>
          </p:nvSpPr>
          <p:spPr>
            <a:xfrm>
              <a:off x="6134100" y="3276600"/>
              <a:ext cx="1816608" cy="1066800"/>
            </a:xfrm>
            <a:prstGeom prst="rect">
              <a:avLst/>
            </a:prstGeom>
            <a:solidFill>
              <a:srgbClr val="5C0607"/>
            </a:solidFill>
            <a:ln cap="flat" cmpd="sng" w="12700">
              <a:solidFill>
                <a:srgbClr val="860A0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rPr>
                <a:t>Demand Conditions</a:t>
              </a:r>
              <a:endParaRPr/>
            </a:p>
          </p:txBody>
        </p:sp>
        <p:cxnSp>
          <p:nvCxnSpPr>
            <p:cNvPr id="205" name="Google Shape;205;p17"/>
            <p:cNvCxnSpPr/>
            <p:nvPr/>
          </p:nvCxnSpPr>
          <p:spPr>
            <a:xfrm flipH="1" rot="10800000">
              <a:off x="5486400" y="4343400"/>
              <a:ext cx="1600200" cy="9906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med" w="med" type="triangle"/>
              <a:tailEnd len="med" w="med" type="triangle"/>
            </a:ln>
          </p:spPr>
        </p:cxnSp>
        <p:sp>
          <p:nvSpPr>
            <p:cNvPr id="206" name="Google Shape;206;p17"/>
            <p:cNvSpPr/>
            <p:nvPr/>
          </p:nvSpPr>
          <p:spPr>
            <a:xfrm>
              <a:off x="3645408" y="4838700"/>
              <a:ext cx="1828800" cy="1028700"/>
            </a:xfrm>
            <a:prstGeom prst="rect">
              <a:avLst/>
            </a:prstGeom>
            <a:solidFill>
              <a:srgbClr val="5C0607"/>
            </a:solidFill>
            <a:ln cap="flat" cmpd="sng" w="12700">
              <a:solidFill>
                <a:srgbClr val="860A0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rPr>
                <a:t>Strategy, Structure &amp; Rivalry</a:t>
              </a:r>
              <a:endParaRPr/>
            </a:p>
          </p:txBody>
        </p:sp>
        <p:cxnSp>
          <p:nvCxnSpPr>
            <p:cNvPr id="207" name="Google Shape;207;p17"/>
            <p:cNvCxnSpPr/>
            <p:nvPr/>
          </p:nvCxnSpPr>
          <p:spPr>
            <a:xfrm>
              <a:off x="2356104" y="4343400"/>
              <a:ext cx="1289304" cy="9906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med" w="med" type="triangle"/>
              <a:tailEnd len="med" w="med" type="triangle"/>
            </a:ln>
          </p:spPr>
        </p:cxnSp>
        <p:sp>
          <p:nvSpPr>
            <p:cNvPr id="208" name="Google Shape;208;p17"/>
            <p:cNvSpPr/>
            <p:nvPr/>
          </p:nvSpPr>
          <p:spPr>
            <a:xfrm>
              <a:off x="1447800" y="3276600"/>
              <a:ext cx="1816608" cy="1066800"/>
            </a:xfrm>
            <a:prstGeom prst="rect">
              <a:avLst/>
            </a:prstGeom>
            <a:solidFill>
              <a:srgbClr val="5C0607"/>
            </a:solidFill>
            <a:ln cap="flat" cmpd="sng" w="12700">
              <a:solidFill>
                <a:srgbClr val="860A0A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lt1"/>
                  </a:solidFill>
                  <a:latin typeface="Garamond"/>
                  <a:ea typeface="Garamond"/>
                  <a:cs typeface="Garamond"/>
                  <a:sym typeface="Garamond"/>
                </a:rPr>
                <a:t>Related &amp; Supporting Industries</a:t>
              </a:r>
              <a:endParaRPr/>
            </a:p>
          </p:txBody>
        </p:sp>
        <p:cxnSp>
          <p:nvCxnSpPr>
            <p:cNvPr id="209" name="Google Shape;209;p17"/>
            <p:cNvCxnSpPr>
              <a:endCxn id="208" idx="0"/>
            </p:cNvCxnSpPr>
            <p:nvPr/>
          </p:nvCxnSpPr>
          <p:spPr>
            <a:xfrm flipH="1">
              <a:off x="2356104" y="2362200"/>
              <a:ext cx="1289400" cy="9144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med" w="med" type="triangle"/>
              <a:tailEnd len="med" w="med" type="triangle"/>
            </a:ln>
          </p:spPr>
        </p:cxnSp>
      </p:grpSp>
      <p:sp>
        <p:nvSpPr>
          <p:cNvPr id="210" name="Google Shape;210;p17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8"/>
          <p:cNvSpPr txBox="1"/>
          <p:nvPr>
            <p:ph type="title"/>
          </p:nvPr>
        </p:nvSpPr>
        <p:spPr>
          <a:xfrm>
            <a:off x="1790700" y="160587"/>
            <a:ext cx="8229600" cy="9604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What?  Porter’s National Diamond</a:t>
            </a:r>
            <a:endParaRPr/>
          </a:p>
        </p:txBody>
      </p:sp>
      <p:sp>
        <p:nvSpPr>
          <p:cNvPr id="217" name="Google Shape;217;p18"/>
          <p:cNvSpPr txBox="1"/>
          <p:nvPr>
            <p:ph idx="1" type="body"/>
          </p:nvPr>
        </p:nvSpPr>
        <p:spPr>
          <a:xfrm>
            <a:off x="1790700" y="1439613"/>
            <a:ext cx="86106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 sz="2800" u="sng">
                <a:latin typeface="Garamond"/>
                <a:ea typeface="Garamond"/>
                <a:cs typeface="Garamond"/>
                <a:sym typeface="Garamond"/>
              </a:rPr>
              <a:t>Factor Conditions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. Importance of local and specialized resources, especially developed rather than natural endowments (e.g. Swiss pharmaceuticals)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800"/>
              <a:buChar char="•"/>
            </a:pPr>
            <a:r>
              <a:rPr lang="en-US" sz="2800" u="sng">
                <a:latin typeface="Garamond"/>
                <a:ea typeface="Garamond"/>
                <a:cs typeface="Garamond"/>
                <a:sym typeface="Garamond"/>
              </a:rPr>
              <a:t>Related &amp; Supporting Industries.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 Competitive advantage occurs with local inputs (e.g., Italian leather goods.)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800"/>
              <a:buChar char="•"/>
            </a:pPr>
            <a:r>
              <a:rPr lang="en-US" sz="2800" u="sng">
                <a:latin typeface="Garamond"/>
                <a:ea typeface="Garamond"/>
                <a:cs typeface="Garamond"/>
                <a:sym typeface="Garamond"/>
              </a:rPr>
              <a:t>Demand Conditions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. Fussy domestic customers drive quality &amp; innovation (e.g., Japanese cars)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800"/>
              <a:buChar char="•"/>
            </a:pPr>
            <a:r>
              <a:rPr lang="en-US" sz="2800" u="sng">
                <a:latin typeface="Garamond"/>
                <a:ea typeface="Garamond"/>
                <a:cs typeface="Garamond"/>
                <a:sym typeface="Garamond"/>
              </a:rPr>
              <a:t>Strategy, Structure, &amp; Rivalry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. Strong domestic rivalry drives innovation, efficiency, &amp; improvements (e.g. US fast food restaurants)</a:t>
            </a:r>
            <a:endParaRPr/>
          </a:p>
        </p:txBody>
      </p:sp>
      <p:sp>
        <p:nvSpPr>
          <p:cNvPr id="218" name="Google Shape;218;p18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9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Examples of Factor Conditions</a:t>
            </a:r>
            <a:endParaRPr/>
          </a:p>
        </p:txBody>
      </p:sp>
      <p:sp>
        <p:nvSpPr>
          <p:cNvPr id="225" name="Google Shape;225;p19"/>
          <p:cNvSpPr txBox="1"/>
          <p:nvPr>
            <p:ph idx="1" type="body"/>
          </p:nvPr>
        </p:nvSpPr>
        <p:spPr>
          <a:xfrm>
            <a:off x="1066800" y="1694508"/>
            <a:ext cx="10058400" cy="45062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 sz="3200" u="sng">
                <a:latin typeface="Garamond"/>
                <a:ea typeface="Garamond"/>
                <a:cs typeface="Garamond"/>
                <a:sym typeface="Garamond"/>
              </a:rPr>
              <a:t>Hollywood’s preeminence in film production</a:t>
            </a: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: local concentration of skilled labor, including the roles of UCLA and USC schools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In post-war Japan, raw material shortages spurred </a:t>
            </a:r>
            <a:r>
              <a:rPr lang="en-US" sz="3200" u="sng">
                <a:latin typeface="Garamond"/>
                <a:ea typeface="Garamond"/>
                <a:cs typeface="Garamond"/>
                <a:sym typeface="Garamond"/>
              </a:rPr>
              <a:t>miniaturization and low-defect manufacturing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Italy: restrictive labor laws have stimulated </a:t>
            </a:r>
            <a:r>
              <a:rPr lang="en-US" sz="3200" u="sng">
                <a:latin typeface="Garamond"/>
                <a:ea typeface="Garamond"/>
                <a:cs typeface="Garamond"/>
                <a:sym typeface="Garamond"/>
              </a:rPr>
              <a:t>automation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26" name="Google Shape;226;p19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Examples of Related and Supporting Industries</a:t>
            </a:r>
            <a:endParaRPr/>
          </a:p>
        </p:txBody>
      </p:sp>
      <p:sp>
        <p:nvSpPr>
          <p:cNvPr id="233" name="Google Shape;233;p20"/>
          <p:cNvSpPr txBox="1"/>
          <p:nvPr>
            <p:ph idx="1" type="body"/>
          </p:nvPr>
        </p:nvSpPr>
        <p:spPr>
          <a:xfrm>
            <a:off x="1066800" y="1694508"/>
            <a:ext cx="10058400" cy="45062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Clusters of industries: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ts val="3000"/>
              <a:buChar char="•"/>
            </a:pPr>
            <a:r>
              <a:rPr b="1" lang="en-US" sz="3000">
                <a:latin typeface="Garamond"/>
                <a:ea typeface="Garamond"/>
                <a:cs typeface="Garamond"/>
                <a:sym typeface="Garamond"/>
              </a:rPr>
              <a:t>USA</a:t>
            </a: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: cluster strength in semiconductors, computers, and computer software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ts val="3000"/>
              <a:buChar char="•"/>
            </a:pPr>
            <a:r>
              <a:rPr b="1" lang="en-US" sz="3000">
                <a:latin typeface="Garamond"/>
                <a:ea typeface="Garamond"/>
                <a:cs typeface="Garamond"/>
                <a:sym typeface="Garamond"/>
              </a:rPr>
              <a:t>Germany</a:t>
            </a:r>
            <a:r>
              <a:rPr lang="en-US" sz="3000">
                <a:latin typeface="Garamond"/>
                <a:ea typeface="Garamond"/>
                <a:cs typeface="Garamond"/>
                <a:sym typeface="Garamond"/>
              </a:rPr>
              <a:t>: a mutually supporting cluster exists around chemicals, synthetic dyes, textiles and textile machinery.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34" name="Google Shape;234;p20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1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Examples of Demand Conditions</a:t>
            </a:r>
            <a:endParaRPr/>
          </a:p>
        </p:txBody>
      </p:sp>
      <p:sp>
        <p:nvSpPr>
          <p:cNvPr id="241" name="Google Shape;241;p21"/>
          <p:cNvSpPr txBox="1"/>
          <p:nvPr>
            <p:ph idx="1" type="body"/>
          </p:nvPr>
        </p:nvSpPr>
        <p:spPr>
          <a:xfrm>
            <a:off x="1066800" y="1694508"/>
            <a:ext cx="10058400" cy="45062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The preeminence of Swiss </a:t>
            </a:r>
            <a:r>
              <a:rPr b="1" lang="en-US" sz="2800">
                <a:latin typeface="Garamond"/>
                <a:ea typeface="Garamond"/>
                <a:cs typeface="Garamond"/>
                <a:sym typeface="Garamond"/>
              </a:rPr>
              <a:t>watches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 may be attributed to the </a:t>
            </a:r>
            <a:r>
              <a:rPr lang="en-US" sz="2800" u="sng">
                <a:latin typeface="Garamond"/>
                <a:ea typeface="Garamond"/>
                <a:cs typeface="Garamond"/>
                <a:sym typeface="Garamond"/>
              </a:rPr>
              <a:t>obsessive punctuality of the Swiss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.</a:t>
            </a:r>
            <a:endParaRPr/>
          </a:p>
          <a:p>
            <a:pPr indent="-274320" lvl="0" marL="274320" rtl="0" algn="l">
              <a:spcBef>
                <a:spcPts val="1175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The dominance of the world market for </a:t>
            </a:r>
            <a:r>
              <a:rPr b="1" lang="en-US" sz="2800">
                <a:latin typeface="Garamond"/>
                <a:ea typeface="Garamond"/>
                <a:cs typeface="Garamond"/>
                <a:sym typeface="Garamond"/>
              </a:rPr>
              <a:t>cameras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 by Japanese companies owes much to Japanese consumers’ enthusiasm for </a:t>
            </a:r>
            <a:r>
              <a:rPr lang="en-US" sz="2800" u="sng">
                <a:latin typeface="Garamond"/>
                <a:ea typeface="Garamond"/>
                <a:cs typeface="Garamond"/>
                <a:sym typeface="Garamond"/>
              </a:rPr>
              <a:t>amateur photography and their eager adoption of innovation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 in cameras.</a:t>
            </a:r>
            <a:endParaRPr/>
          </a:p>
          <a:p>
            <a:pPr indent="-274320" lvl="0" marL="274320" rtl="0" algn="l">
              <a:spcBef>
                <a:spcPts val="1175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German companies’ (Mercedes, BMW, Porsche) dominance of the </a:t>
            </a:r>
            <a:r>
              <a:rPr b="1" lang="en-US" sz="2800">
                <a:latin typeface="Garamond"/>
                <a:ea typeface="Garamond"/>
                <a:cs typeface="Garamond"/>
                <a:sym typeface="Garamond"/>
              </a:rPr>
              <a:t>high-performance segment of the world automobile industry 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may be linked to </a:t>
            </a:r>
            <a:r>
              <a:rPr lang="en-US" sz="2800" u="sng">
                <a:latin typeface="Garamond"/>
                <a:ea typeface="Garamond"/>
                <a:cs typeface="Garamond"/>
                <a:sym typeface="Garamond"/>
              </a:rPr>
              <a:t>German motorists’ love of quality engineering and their irrepressible urge to drive on autobahns at terrifying speeds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.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42" name="Google Shape;242;p21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Examples of Strategy, Structure, and Rivalry</a:t>
            </a:r>
            <a:endParaRPr/>
          </a:p>
        </p:txBody>
      </p:sp>
      <p:sp>
        <p:nvSpPr>
          <p:cNvPr id="249" name="Google Shape;249;p22"/>
          <p:cNvSpPr txBox="1"/>
          <p:nvPr>
            <p:ph idx="1" type="body"/>
          </p:nvPr>
        </p:nvSpPr>
        <p:spPr>
          <a:xfrm>
            <a:off x="1066800" y="1694508"/>
            <a:ext cx="10058400" cy="45062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The </a:t>
            </a:r>
            <a:r>
              <a:rPr lang="en-US" sz="3200" u="sng">
                <a:latin typeface="Garamond"/>
                <a:ea typeface="Garamond"/>
                <a:cs typeface="Garamond"/>
                <a:sym typeface="Garamond"/>
              </a:rPr>
              <a:t>success</a:t>
            </a: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 of Japanese auto industry may reflect </a:t>
            </a:r>
            <a:r>
              <a:rPr b="1" lang="en-US" sz="3200">
                <a:latin typeface="Garamond"/>
                <a:ea typeface="Garamond"/>
                <a:cs typeface="Garamond"/>
                <a:sym typeface="Garamond"/>
              </a:rPr>
              <a:t>the presence of nine companies in Japan</a:t>
            </a: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, all of which compete fiercely within the domestic market.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3200"/>
              <a:buChar char="•"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The </a:t>
            </a:r>
            <a:r>
              <a:rPr lang="en-US" sz="3200" u="sng">
                <a:latin typeface="Garamond"/>
                <a:ea typeface="Garamond"/>
                <a:cs typeface="Garamond"/>
                <a:sym typeface="Garamond"/>
              </a:rPr>
              <a:t>weak</a:t>
            </a: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 position of European companies in many hi-tech industries may be a result of </a:t>
            </a:r>
            <a:r>
              <a:rPr b="1" lang="en-US" sz="3200">
                <a:latin typeface="Garamond"/>
                <a:ea typeface="Garamond"/>
                <a:cs typeface="Garamond"/>
                <a:sym typeface="Garamond"/>
              </a:rPr>
              <a:t>European governments’ propensity to kill domestic competition by creating “national champions”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50" name="Google Shape;250;p22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Today’s Objectives – Date Here</a:t>
            </a:r>
            <a:endParaRPr/>
          </a:p>
        </p:txBody>
      </p:sp>
      <p:sp>
        <p:nvSpPr>
          <p:cNvPr id="104" name="Google Shape;104;p2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-274351" lvl="0" marL="274320" rtl="0" algn="l">
              <a:spcBef>
                <a:spcPts val="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lang="en-US" sz="3300">
                <a:latin typeface="Garamond"/>
                <a:ea typeface="Garamond"/>
                <a:cs typeface="Garamond"/>
                <a:sym typeface="Garamond"/>
              </a:rPr>
              <a:t>What are the main benefits and risks of competing in international markets?</a:t>
            </a:r>
            <a:endParaRPr/>
          </a:p>
          <a:p>
            <a:pPr indent="-274351" lvl="0" marL="274320" rtl="0" algn="l">
              <a:spcBef>
                <a:spcPts val="220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lang="en-US" sz="3300">
                <a:latin typeface="Garamond"/>
                <a:ea typeface="Garamond"/>
                <a:cs typeface="Garamond"/>
                <a:sym typeface="Garamond"/>
              </a:rPr>
              <a:t>What is the “diamond model,” and how does it help explain why some firms compete better in international markets than others?</a:t>
            </a:r>
            <a:endParaRPr/>
          </a:p>
          <a:p>
            <a:pPr indent="-274351" lvl="0" marL="274320" rtl="0" algn="l">
              <a:spcBef>
                <a:spcPts val="220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lang="en-US" sz="3300">
                <a:latin typeface="Garamond"/>
                <a:ea typeface="Garamond"/>
                <a:cs typeface="Garamond"/>
                <a:sym typeface="Garamond"/>
              </a:rPr>
              <a:t>How does the CAGE framework help a firm predict its degree of success in doing business in another country?</a:t>
            </a:r>
            <a:endParaRPr/>
          </a:p>
          <a:p>
            <a:pPr indent="-274351" lvl="0" marL="274320" rtl="0" algn="l">
              <a:spcBef>
                <a:spcPts val="220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lang="en-US" sz="3300">
                <a:latin typeface="Garamond"/>
                <a:ea typeface="Garamond"/>
                <a:cs typeface="Garamond"/>
                <a:sym typeface="Garamond"/>
              </a:rPr>
              <a:t>What are the four global strategies that firms can adopt, and what are the two pressures that define these strategies?</a:t>
            </a:r>
            <a:endParaRPr/>
          </a:p>
          <a:p>
            <a:pPr indent="-274351" lvl="0" marL="274320" rtl="0" algn="l">
              <a:spcBef>
                <a:spcPts val="2200"/>
              </a:spcBef>
              <a:spcAft>
                <a:spcPts val="0"/>
              </a:spcAft>
              <a:buSzPct val="100000"/>
              <a:buFont typeface="Arial"/>
              <a:buAutoNum type="arabicPeriod"/>
            </a:pPr>
            <a:r>
              <a:rPr lang="en-US" sz="3300">
                <a:latin typeface="Garamond"/>
                <a:ea typeface="Garamond"/>
                <a:cs typeface="Garamond"/>
                <a:sym typeface="Garamond"/>
              </a:rPr>
              <a:t>What methods of entry are available to firms that seek to compete in international markets?</a:t>
            </a:r>
            <a:endParaRPr/>
          </a:p>
          <a:p>
            <a:pPr indent="-166052" lvl="0" marL="27432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105" name="Google Shape;105;p2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3"/>
          <p:cNvSpPr txBox="1"/>
          <p:nvPr>
            <p:ph type="title"/>
          </p:nvPr>
        </p:nvSpPr>
        <p:spPr>
          <a:xfrm>
            <a:off x="1447796" y="629639"/>
            <a:ext cx="8229600" cy="5100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imes New Roman"/>
              <a:buNone/>
            </a:pPr>
            <a:r>
              <a:rPr b="1" lang="en-US" sz="3600">
                <a:latin typeface="Times New Roman"/>
                <a:ea typeface="Times New Roman"/>
                <a:cs typeface="Times New Roman"/>
                <a:sym typeface="Times New Roman"/>
              </a:rPr>
              <a:t>International Strategies: The</a:t>
            </a:r>
            <a:r>
              <a:rPr b="1" lang="en-US" sz="36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en-US" sz="3600">
                <a:latin typeface="Times New Roman"/>
                <a:ea typeface="Times New Roman"/>
                <a:cs typeface="Times New Roman"/>
                <a:sym typeface="Times New Roman"/>
              </a:rPr>
              <a:t>Integration-Responsiveness Framework</a:t>
            </a:r>
            <a:br>
              <a:rPr lang="en-US" sz="3600">
                <a:latin typeface="Garamond"/>
                <a:ea typeface="Garamond"/>
                <a:cs typeface="Garamond"/>
                <a:sym typeface="Garamond"/>
              </a:rPr>
            </a:br>
            <a:endParaRPr sz="360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256" name="Google Shape;256;p23"/>
          <p:cNvSpPr txBox="1"/>
          <p:nvPr>
            <p:ph idx="1" type="body"/>
          </p:nvPr>
        </p:nvSpPr>
        <p:spPr>
          <a:xfrm>
            <a:off x="1981200" y="1433938"/>
            <a:ext cx="8229600" cy="6545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Four strategies &amp; two pressures</a:t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</p:txBody>
      </p:sp>
      <p:cxnSp>
        <p:nvCxnSpPr>
          <p:cNvPr id="257" name="Google Shape;257;p23"/>
          <p:cNvCxnSpPr/>
          <p:nvPr/>
        </p:nvCxnSpPr>
        <p:spPr>
          <a:xfrm>
            <a:off x="6096000" y="2590800"/>
            <a:ext cx="0" cy="320040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cxnSp>
        <p:nvCxnSpPr>
          <p:cNvPr id="258" name="Google Shape;258;p23"/>
          <p:cNvCxnSpPr/>
          <p:nvPr/>
        </p:nvCxnSpPr>
        <p:spPr>
          <a:xfrm>
            <a:off x="4343400" y="4114800"/>
            <a:ext cx="3505200" cy="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sp>
        <p:nvSpPr>
          <p:cNvPr id="259" name="Google Shape;259;p23"/>
          <p:cNvSpPr txBox="1"/>
          <p:nvPr/>
        </p:nvSpPr>
        <p:spPr>
          <a:xfrm>
            <a:off x="3962401" y="2438402"/>
            <a:ext cx="160019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Global Strategy</a:t>
            </a:r>
            <a:endParaRPr/>
          </a:p>
        </p:txBody>
      </p:sp>
      <p:sp>
        <p:nvSpPr>
          <p:cNvPr id="260" name="Google Shape;260;p23"/>
          <p:cNvSpPr txBox="1"/>
          <p:nvPr/>
        </p:nvSpPr>
        <p:spPr>
          <a:xfrm>
            <a:off x="6591306" y="2420035"/>
            <a:ext cx="156209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Transnational Strategy</a:t>
            </a:r>
            <a:endParaRPr/>
          </a:p>
        </p:txBody>
      </p:sp>
      <p:sp>
        <p:nvSpPr>
          <p:cNvPr id="261" name="Google Shape;261;p23"/>
          <p:cNvSpPr txBox="1"/>
          <p:nvPr/>
        </p:nvSpPr>
        <p:spPr>
          <a:xfrm>
            <a:off x="4343400" y="4344989"/>
            <a:ext cx="1524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International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Strategy</a:t>
            </a:r>
            <a:endParaRPr/>
          </a:p>
        </p:txBody>
      </p:sp>
      <p:sp>
        <p:nvSpPr>
          <p:cNvPr id="262" name="Google Shape;262;p23"/>
          <p:cNvSpPr txBox="1"/>
          <p:nvPr/>
        </p:nvSpPr>
        <p:spPr>
          <a:xfrm>
            <a:off x="6648461" y="4291193"/>
            <a:ext cx="169544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Multidomestic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Strategy</a:t>
            </a:r>
            <a:endParaRPr/>
          </a:p>
        </p:txBody>
      </p:sp>
      <p:sp>
        <p:nvSpPr>
          <p:cNvPr id="263" name="Google Shape;263;p23"/>
          <p:cNvSpPr txBox="1"/>
          <p:nvPr/>
        </p:nvSpPr>
        <p:spPr>
          <a:xfrm>
            <a:off x="3848095" y="1910209"/>
            <a:ext cx="495298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High Pressure for Cost Reduction &amp; Efficiency</a:t>
            </a:r>
            <a:endParaRPr/>
          </a:p>
        </p:txBody>
      </p:sp>
      <p:sp>
        <p:nvSpPr>
          <p:cNvPr id="264" name="Google Shape;264;p23"/>
          <p:cNvSpPr txBox="1"/>
          <p:nvPr/>
        </p:nvSpPr>
        <p:spPr>
          <a:xfrm>
            <a:off x="4029063" y="6086708"/>
            <a:ext cx="480060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Low Pressure for Cost Reduction &amp; Efficiency</a:t>
            </a:r>
            <a:endParaRPr/>
          </a:p>
        </p:txBody>
      </p:sp>
      <p:sp>
        <p:nvSpPr>
          <p:cNvPr id="265" name="Google Shape;265;p23"/>
          <p:cNvSpPr txBox="1"/>
          <p:nvPr/>
        </p:nvSpPr>
        <p:spPr>
          <a:xfrm>
            <a:off x="1981200" y="3733800"/>
            <a:ext cx="1866895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Low Pressure for Local Responsiveness</a:t>
            </a:r>
            <a:endParaRPr/>
          </a:p>
        </p:txBody>
      </p:sp>
      <p:sp>
        <p:nvSpPr>
          <p:cNvPr id="266" name="Google Shape;266;p23"/>
          <p:cNvSpPr txBox="1"/>
          <p:nvPr/>
        </p:nvSpPr>
        <p:spPr>
          <a:xfrm>
            <a:off x="8524876" y="3723069"/>
            <a:ext cx="1865382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High Pressure for Local Responsiveness</a:t>
            </a:r>
            <a:endParaRPr/>
          </a:p>
        </p:txBody>
      </p:sp>
      <p:sp>
        <p:nvSpPr>
          <p:cNvPr id="267" name="Google Shape;267;p23"/>
          <p:cNvSpPr txBox="1"/>
          <p:nvPr/>
        </p:nvSpPr>
        <p:spPr>
          <a:xfrm>
            <a:off x="4029063" y="3283803"/>
            <a:ext cx="167640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Lays Potato Chips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Intel Processors</a:t>
            </a:r>
            <a:endParaRPr/>
          </a:p>
        </p:txBody>
      </p:sp>
      <p:sp>
        <p:nvSpPr>
          <p:cNvPr id="268" name="Google Shape;268;p23"/>
          <p:cNvSpPr txBox="1"/>
          <p:nvPr/>
        </p:nvSpPr>
        <p:spPr>
          <a:xfrm>
            <a:off x="6486538" y="3283502"/>
            <a:ext cx="1752580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McDonalds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Movie Productions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23"/>
          <p:cNvSpPr txBox="1"/>
          <p:nvPr/>
        </p:nvSpPr>
        <p:spPr>
          <a:xfrm>
            <a:off x="4433129" y="5114533"/>
            <a:ext cx="1523982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Starbucks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Harley Davidson</a:t>
            </a:r>
            <a:endParaRPr/>
          </a:p>
        </p:txBody>
      </p:sp>
      <p:sp>
        <p:nvSpPr>
          <p:cNvPr id="270" name="Google Shape;270;p23"/>
          <p:cNvSpPr txBox="1"/>
          <p:nvPr/>
        </p:nvSpPr>
        <p:spPr>
          <a:xfrm>
            <a:off x="6427084" y="5078018"/>
            <a:ext cx="1876409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Netflix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Heinz Food Products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4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Four Global Strategies</a:t>
            </a:r>
            <a:endParaRPr/>
          </a:p>
        </p:txBody>
      </p:sp>
      <p:sp>
        <p:nvSpPr>
          <p:cNvPr id="277" name="Google Shape;277;p24"/>
          <p:cNvSpPr txBox="1"/>
          <p:nvPr>
            <p:ph idx="1" type="body"/>
          </p:nvPr>
        </p:nvSpPr>
        <p:spPr>
          <a:xfrm>
            <a:off x="576575" y="1613283"/>
            <a:ext cx="10058400" cy="45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5270" lvl="0" marL="27432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b="1" lang="en-US" sz="2100">
                <a:latin typeface="Garamond"/>
                <a:ea typeface="Garamond"/>
                <a:cs typeface="Garamond"/>
                <a:sym typeface="Garamond"/>
              </a:rPr>
              <a:t>International strategy</a:t>
            </a:r>
            <a:endParaRPr sz="2100">
              <a:latin typeface="Garamond"/>
              <a:ea typeface="Garamond"/>
              <a:cs typeface="Garamond"/>
              <a:sym typeface="Garamond"/>
            </a:endParaRPr>
          </a:p>
          <a:p>
            <a:pPr indent="-266700" lvl="1" marL="742950" rtl="0" algn="l">
              <a:spcBef>
                <a:spcPts val="1600"/>
              </a:spcBef>
              <a:spcAft>
                <a:spcPts val="0"/>
              </a:spcAft>
              <a:buSzPts val="2100"/>
              <a:buChar char="•"/>
            </a:pPr>
            <a:r>
              <a:rPr lang="en-US" sz="2100">
                <a:latin typeface="Garamond"/>
                <a:ea typeface="Garamond"/>
                <a:cs typeface="Garamond"/>
                <a:sym typeface="Garamond"/>
              </a:rPr>
              <a:t>Leveraging home-based core competencies </a:t>
            </a:r>
            <a:endParaRPr sz="1700"/>
          </a:p>
          <a:p>
            <a:pPr indent="-266700" lvl="1" marL="742950" rtl="0" algn="l">
              <a:spcBef>
                <a:spcPts val="1600"/>
              </a:spcBef>
              <a:spcAft>
                <a:spcPts val="0"/>
              </a:spcAft>
              <a:buSzPts val="2100"/>
              <a:buChar char="•"/>
            </a:pPr>
            <a:r>
              <a:rPr lang="en-US" sz="2100">
                <a:latin typeface="Garamond"/>
                <a:ea typeface="Garamond"/>
                <a:cs typeface="Garamond"/>
                <a:sym typeface="Garamond"/>
              </a:rPr>
              <a:t>Selling </a:t>
            </a:r>
            <a:r>
              <a:rPr lang="en-US" sz="2100">
                <a:latin typeface="Garamond"/>
                <a:ea typeface="Garamond"/>
                <a:cs typeface="Garamond"/>
                <a:sym typeface="Garamond"/>
              </a:rPr>
              <a:t>the same products or services in both domestic and foreign markets</a:t>
            </a:r>
            <a:endParaRPr sz="1700">
              <a:latin typeface="Garamond"/>
              <a:ea typeface="Garamond"/>
              <a:cs typeface="Garamond"/>
              <a:sym typeface="Garamond"/>
            </a:endParaRPr>
          </a:p>
          <a:p>
            <a:pPr indent="-247650" lvl="2" marL="1143000" rtl="0" algn="l">
              <a:spcBef>
                <a:spcPts val="1200"/>
              </a:spcBef>
              <a:spcAft>
                <a:spcPts val="0"/>
              </a:spcAft>
              <a:buSzPts val="2700"/>
              <a:buFont typeface="Garamond"/>
              <a:buChar char="•"/>
            </a:pPr>
            <a:r>
              <a:rPr lang="en-US" sz="2100">
                <a:latin typeface="Garamond"/>
                <a:ea typeface="Garamond"/>
                <a:cs typeface="Garamond"/>
                <a:sym typeface="Garamond"/>
              </a:rPr>
              <a:t>Belgium chocolate exporters do not lower their price when exporting to the American market to compete with Hershey’s, nor do they adapt their product to American tastes.</a:t>
            </a:r>
            <a:endParaRPr sz="2100">
              <a:latin typeface="Garamond"/>
              <a:ea typeface="Garamond"/>
              <a:cs typeface="Garamond"/>
              <a:sym typeface="Garamond"/>
            </a:endParaRPr>
          </a:p>
          <a:p>
            <a:pPr indent="-255270" lvl="0" marL="274320" rtl="0" algn="l">
              <a:spcBef>
                <a:spcPts val="2200"/>
              </a:spcBef>
              <a:spcAft>
                <a:spcPts val="0"/>
              </a:spcAft>
              <a:buSzPts val="2100"/>
              <a:buChar char="•"/>
            </a:pPr>
            <a:r>
              <a:rPr b="1" lang="en-US" sz="2100">
                <a:latin typeface="Garamond"/>
                <a:ea typeface="Garamond"/>
                <a:cs typeface="Garamond"/>
                <a:sym typeface="Garamond"/>
              </a:rPr>
              <a:t>Multidomestic strategy</a:t>
            </a:r>
            <a:r>
              <a:rPr lang="en-US" sz="2100">
                <a:latin typeface="Garamond"/>
                <a:ea typeface="Garamond"/>
                <a:cs typeface="Garamond"/>
                <a:sym typeface="Garamond"/>
              </a:rPr>
              <a:t> </a:t>
            </a:r>
            <a:endParaRPr sz="1900">
              <a:latin typeface="Garamond"/>
              <a:ea typeface="Garamond"/>
              <a:cs typeface="Garamond"/>
              <a:sym typeface="Garamond"/>
            </a:endParaRPr>
          </a:p>
          <a:p>
            <a:pPr indent="-266700" lvl="1" marL="742950" rtl="0" algn="l">
              <a:spcBef>
                <a:spcPts val="1600"/>
              </a:spcBef>
              <a:spcAft>
                <a:spcPts val="0"/>
              </a:spcAft>
              <a:buSzPts val="2100"/>
              <a:buFont typeface="Garamond"/>
              <a:buChar char="•"/>
            </a:pPr>
            <a:r>
              <a:rPr lang="en-US" sz="2100">
                <a:latin typeface="Garamond"/>
                <a:ea typeface="Garamond"/>
                <a:cs typeface="Garamond"/>
                <a:sym typeface="Garamond"/>
              </a:rPr>
              <a:t>Maximize local responsiveness </a:t>
            </a:r>
            <a:endParaRPr sz="1700">
              <a:latin typeface="Garamond"/>
              <a:ea typeface="Garamond"/>
              <a:cs typeface="Garamond"/>
              <a:sym typeface="Garamond"/>
            </a:endParaRPr>
          </a:p>
          <a:p>
            <a:pPr indent="-266700" lvl="1" marL="742950" rtl="0" algn="l">
              <a:spcBef>
                <a:spcPts val="1600"/>
              </a:spcBef>
              <a:spcAft>
                <a:spcPts val="0"/>
              </a:spcAft>
              <a:buSzPts val="2100"/>
              <a:buChar char="•"/>
            </a:pPr>
            <a:r>
              <a:rPr lang="en-US" sz="2100">
                <a:latin typeface="Garamond"/>
                <a:ea typeface="Garamond"/>
                <a:cs typeface="Garamond"/>
                <a:sym typeface="Garamond"/>
              </a:rPr>
              <a:t>Consumers will perceive them to be domestic companies</a:t>
            </a:r>
            <a:endParaRPr sz="1700"/>
          </a:p>
          <a:p>
            <a:pPr indent="-209550" lvl="2" marL="1143000" rtl="0" algn="l">
              <a:spcBef>
                <a:spcPts val="1200"/>
              </a:spcBef>
              <a:spcAft>
                <a:spcPts val="0"/>
              </a:spcAft>
              <a:buSzPts val="2100"/>
              <a:buChar char="•"/>
            </a:pPr>
            <a:r>
              <a:rPr lang="en-US" sz="2100">
                <a:latin typeface="Garamond"/>
                <a:ea typeface="Garamond"/>
                <a:cs typeface="Garamond"/>
                <a:sym typeface="Garamond"/>
              </a:rPr>
              <a:t>Ex: </a:t>
            </a:r>
            <a:r>
              <a:rPr lang="en-US" sz="2100">
                <a:latin typeface="Garamond"/>
                <a:ea typeface="Garamond"/>
                <a:cs typeface="Garamond"/>
                <a:sym typeface="Garamond"/>
              </a:rPr>
              <a:t>Netflix customizes the programming that is shown on its channels within dozens of countries, including New Zealand, Portugal, Pakistan, and India</a:t>
            </a:r>
            <a:endParaRPr sz="1500"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sz="1900"/>
          </a:p>
        </p:txBody>
      </p:sp>
      <p:sp>
        <p:nvSpPr>
          <p:cNvPr id="278" name="Google Shape;278;p24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5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Four Global Strategies (Cont.)</a:t>
            </a:r>
            <a:endParaRPr/>
          </a:p>
        </p:txBody>
      </p:sp>
      <p:sp>
        <p:nvSpPr>
          <p:cNvPr id="285" name="Google Shape;285;p25"/>
          <p:cNvSpPr txBox="1"/>
          <p:nvPr>
            <p:ph idx="1" type="body"/>
          </p:nvPr>
        </p:nvSpPr>
        <p:spPr>
          <a:xfrm>
            <a:off x="1066800" y="1694508"/>
            <a:ext cx="10058400" cy="45062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b="1" lang="en-US" sz="2000">
                <a:latin typeface="Garamond"/>
                <a:ea typeface="Garamond"/>
                <a:cs typeface="Garamond"/>
                <a:sym typeface="Garamond"/>
              </a:rPr>
              <a:t>Global-standardization strategy</a:t>
            </a: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 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ts val="2000"/>
              <a:buChar char="•"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Economies of scale and location economies 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ts val="2000"/>
              <a:buChar char="•"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Pursuing a global division of labor based on best-of-class capabilities reside at the lowest cost</a:t>
            </a:r>
            <a:endParaRPr/>
          </a:p>
          <a:p>
            <a:pPr indent="-228600" lvl="2" marL="1143000" rtl="0" algn="l"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Microsoft, for example, offers the same software programs around the world but adjusts the programs to match local languages.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000"/>
              <a:buChar char="•"/>
            </a:pPr>
            <a:r>
              <a:rPr b="1" lang="en-US" sz="2000">
                <a:latin typeface="Garamond"/>
                <a:ea typeface="Garamond"/>
                <a:cs typeface="Garamond"/>
                <a:sym typeface="Garamond"/>
              </a:rPr>
              <a:t>Transnational strategy</a:t>
            </a:r>
            <a:endParaRPr sz="2000">
              <a:latin typeface="Garamond"/>
              <a:ea typeface="Garamond"/>
              <a:cs typeface="Garamond"/>
              <a:sym typeface="Garamond"/>
            </a:endParaRPr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ts val="2000"/>
              <a:buChar char="•"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Combination of localization strategy (high responsiveness) with global standardization strategy (lowest cost position attainable)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ts val="2000"/>
              <a:buChar char="•"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Glocalization </a:t>
            </a:r>
            <a:endParaRPr/>
          </a:p>
          <a:p>
            <a:pPr indent="-228600" lvl="2" marL="1143000" rtl="0" algn="l"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Ex: McDonald’s relies on the same brand name and core menu items but make concessions to local tastes too (offering wine on the menu in France)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86" name="Google Shape;286;p25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6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International Strategy Questions to Ask</a:t>
            </a:r>
            <a:endParaRPr/>
          </a:p>
        </p:txBody>
      </p:sp>
      <p:sp>
        <p:nvSpPr>
          <p:cNvPr id="293" name="Google Shape;293;p26"/>
          <p:cNvSpPr txBox="1"/>
          <p:nvPr>
            <p:ph idx="1" type="body"/>
          </p:nvPr>
        </p:nvSpPr>
        <p:spPr>
          <a:xfrm>
            <a:off x="1066800" y="1505952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Why ?</a:t>
            </a:r>
            <a:endParaRPr/>
          </a:p>
          <a:p>
            <a:pPr indent="-274320" lvl="0" marL="274320" rtl="0" algn="ctr">
              <a:lnSpc>
                <a:spcPct val="200000"/>
              </a:lnSpc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What ?</a:t>
            </a:r>
            <a:endParaRPr/>
          </a:p>
          <a:p>
            <a:pPr indent="-274320" lvl="0" marL="274320" rtl="0" algn="ctr">
              <a:lnSpc>
                <a:spcPct val="200000"/>
              </a:lnSpc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rPr lang="en-US" sz="2800" u="sng">
                <a:latin typeface="Garamond"/>
                <a:ea typeface="Garamond"/>
                <a:cs typeface="Garamond"/>
                <a:sym typeface="Garamond"/>
              </a:rPr>
              <a:t>Where ?</a:t>
            </a:r>
            <a:endParaRPr/>
          </a:p>
          <a:p>
            <a:pPr indent="-274320" lvl="0" marL="274320" rtl="0" algn="ctr">
              <a:lnSpc>
                <a:spcPct val="200000"/>
              </a:lnSpc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How ?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94" name="Google Shape;294;p26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7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WHERE? How to Decide?</a:t>
            </a:r>
            <a:b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What is an attractive market?</a:t>
            </a:r>
            <a:endParaRPr/>
          </a:p>
        </p:txBody>
      </p:sp>
      <p:sp>
        <p:nvSpPr>
          <p:cNvPr id="301" name="Google Shape;301;p27"/>
          <p:cNvSpPr txBox="1"/>
          <p:nvPr>
            <p:ph idx="1" type="body"/>
          </p:nvPr>
        </p:nvSpPr>
        <p:spPr>
          <a:xfrm>
            <a:off x="1066800" y="1505952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1.  Pre-screening of potential countries, based on approximate evaluation of their market potential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2. Screening based on country-by-country comparison analysis (CAGE) with exhaustive evaluation of each country’s market potential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3. Final choice based on the sales and potential return on investment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02" name="Google Shape;302;p27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8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CAGE Framework</a:t>
            </a:r>
            <a:endParaRPr/>
          </a:p>
        </p:txBody>
      </p:sp>
      <p:sp>
        <p:nvSpPr>
          <p:cNvPr id="309" name="Google Shape;309;p28"/>
          <p:cNvSpPr txBox="1"/>
          <p:nvPr>
            <p:ph idx="1" type="body"/>
          </p:nvPr>
        </p:nvSpPr>
        <p:spPr>
          <a:xfrm>
            <a:off x="1066800" y="1505952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1" lang="en-US" sz="3200">
                <a:latin typeface="Garamond"/>
                <a:ea typeface="Garamond"/>
                <a:cs typeface="Garamond"/>
                <a:sym typeface="Garamond"/>
              </a:rPr>
              <a:t>	C		  A		       G		  E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3200"/>
              <a:buNone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    Cultural 	  Administrative  Geographic    Economic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3200"/>
              <a:buNone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    Distance    &amp; Political            Distance       Distance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3200"/>
              <a:buNone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		      Distance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10" name="Google Shape;310;p28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9"/>
          <p:cNvSpPr txBox="1"/>
          <p:nvPr>
            <p:ph type="title"/>
          </p:nvPr>
        </p:nvSpPr>
        <p:spPr>
          <a:xfrm>
            <a:off x="1981200" y="274638"/>
            <a:ext cx="8229600" cy="944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CAGE Framework (Cont.)</a:t>
            </a:r>
            <a:endParaRPr/>
          </a:p>
        </p:txBody>
      </p:sp>
      <p:graphicFrame>
        <p:nvGraphicFramePr>
          <p:cNvPr descr="A chart with five columns. The first column is not labeled, but &quot;distance between two countries increases with&quot; is written underneath the column header. The other four columns are labeled (from left to right) &quot;C: Cultural Distance,&quot; &quot;A: Administrative Distance,&quot; &quot;G: Geographic Distance,&quot; and &quot;E: Economic Distance.&quot; Under &quot;C: Cultural Distance,&quot; &quot;1. Different religions, languages, ethnicities, 2. Lack of mutual trust, and 3. Lack of social networks&quot; is written. Under &quot;A: Administrative Distance,&quot; &quot;1. &#10;Lack of shared currency, 2. Lack of colonial ties, and 3. Lack of trade or political association&quot; is written. Under &quot;G: Geographic Distance,&quot; &quot;1. Absence of common borders or communication links, 2. Different time zones, and 3. Physical distance&quot; is written. Under &quot;E: Economic Distance,&quot; &quot;1. Different per capita incomes&#10;and 2. Different costs structures&quot; is written." id="317" name="Google Shape;317;p29"/>
          <p:cNvGraphicFramePr/>
          <p:nvPr/>
        </p:nvGraphicFramePr>
        <p:xfrm>
          <a:off x="609599" y="145258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{25467139-A9DB-4078-8F8D-F1219C4C9238}</a:tableStyleId>
              </a:tblPr>
              <a:tblGrid>
                <a:gridCol w="2233750"/>
                <a:gridCol w="2233750"/>
                <a:gridCol w="2233750"/>
                <a:gridCol w="2233750"/>
                <a:gridCol w="2233750"/>
              </a:tblGrid>
              <a:tr h="13579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0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5C060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Cultural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Distance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5C060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Administrative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Distance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>
                    <a:solidFill>
                      <a:srgbClr val="5C060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G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Geographic Distance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5C060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Economic Distance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5C0607"/>
                    </a:solidFill>
                  </a:tcPr>
                </a:tc>
              </a:tr>
              <a:tr h="29555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Distance between two countries increases with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AutoNum type="arabicPeriod"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Different religions, languages, ethnicities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AutoNum type="arabicPeriod"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Lack of mutual trust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AutoNum type="arabicPeriod"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Lack of social networks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AutoNum type="arabicPeriod"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Lack of shared currency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AutoNum type="arabicPeriod"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Lack of colonial ties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AutoNum type="arabicPeriod"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Lack of trade or political association 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1. Absence of common borders or  communication links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AutoNum type="arabicPeriod" startAt="2"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Different time zones 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AutoNum type="arabicPeriod" startAt="2"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Physical distance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AutoNum type="arabicPeriod"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Different per capita incomes</a:t>
                      </a:r>
                      <a:endParaRPr/>
                    </a:p>
                    <a:p>
                      <a:pPr indent="-3429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Garamond"/>
                        <a:buAutoNum type="arabicPeriod"/>
                      </a:pPr>
                      <a:r>
                        <a:rPr lang="en-US" sz="24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Different costs structures</a:t>
                      </a:r>
                      <a:endParaRPr/>
                    </a:p>
                    <a:p>
                      <a:pPr indent="-190500" lvl="0" marL="3429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Arial"/>
                        <a:buNone/>
                      </a:pPr>
                      <a:r>
                        <a:t/>
                      </a:r>
                      <a:endParaRPr sz="24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5725" marB="45725" marR="91450" marL="91450"/>
                </a:tc>
              </a:tr>
              <a:tr h="585100">
                <a:tc gridSpan="5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 hMerge="1"/>
                <a:tc hMerge="1"/>
                <a:tc hMerge="1"/>
                <a:tc hMerge="1"/>
              </a:tr>
            </a:tbl>
          </a:graphicData>
        </a:graphic>
      </p:graphicFrame>
      <p:sp>
        <p:nvSpPr>
          <p:cNvPr id="318" name="Google Shape;318;p29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0"/>
          <p:cNvSpPr txBox="1"/>
          <p:nvPr>
            <p:ph type="title"/>
          </p:nvPr>
        </p:nvSpPr>
        <p:spPr>
          <a:xfrm>
            <a:off x="-609600" y="18923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KFC</a:t>
            </a: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 Goes ‘Global’</a:t>
            </a:r>
            <a:endParaRPr/>
          </a:p>
        </p:txBody>
      </p:sp>
      <p:sp>
        <p:nvSpPr>
          <p:cNvPr id="325" name="Google Shape;325;p30"/>
          <p:cNvSpPr txBox="1"/>
          <p:nvPr/>
        </p:nvSpPr>
        <p:spPr>
          <a:xfrm>
            <a:off x="1435050" y="6556791"/>
            <a:ext cx="43941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</a:rPr>
              <a:t>Source: https://commons.wikimedia.org/wiki/File:KFC_W%C3%BCrselen.jpg</a:t>
            </a:r>
            <a:endParaRPr/>
          </a:p>
        </p:txBody>
      </p:sp>
      <p:pic>
        <p:nvPicPr>
          <p:cNvPr id="326" name="Google Shape;32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800" y="1631315"/>
            <a:ext cx="6207700" cy="3595375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30"/>
          <p:cNvSpPr txBox="1"/>
          <p:nvPr>
            <p:ph idx="1" type="body"/>
          </p:nvPr>
        </p:nvSpPr>
        <p:spPr>
          <a:xfrm>
            <a:off x="304000" y="5226700"/>
            <a:ext cx="5967300" cy="8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KFC in Germany</a:t>
            </a:r>
            <a:endParaRPr/>
          </a:p>
        </p:txBody>
      </p:sp>
      <p:pic>
        <p:nvPicPr>
          <p:cNvPr id="328" name="Google Shape;32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28200" y="1603998"/>
            <a:ext cx="5495699" cy="3650052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30"/>
          <p:cNvSpPr txBox="1"/>
          <p:nvPr>
            <p:ph idx="1" type="body"/>
          </p:nvPr>
        </p:nvSpPr>
        <p:spPr>
          <a:xfrm>
            <a:off x="6567600" y="5344675"/>
            <a:ext cx="5495700" cy="8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KFC in France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30" name="Google Shape;330;p30"/>
          <p:cNvSpPr txBox="1"/>
          <p:nvPr/>
        </p:nvSpPr>
        <p:spPr>
          <a:xfrm>
            <a:off x="7424550" y="6556791"/>
            <a:ext cx="43941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</a:rPr>
              <a:t>Source: </a:t>
            </a:r>
            <a:r>
              <a:rPr lang="en-US" sz="800">
                <a:solidFill>
                  <a:schemeClr val="dk1"/>
                </a:solidFill>
              </a:rPr>
              <a:t>https://commons.wikimedia.org/wiki/File:KFC_Paris_November_2,_2009.jpg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1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International Strategy Questions to Ask</a:t>
            </a:r>
            <a:endParaRPr/>
          </a:p>
        </p:txBody>
      </p:sp>
      <p:sp>
        <p:nvSpPr>
          <p:cNvPr id="337" name="Google Shape;337;p31"/>
          <p:cNvSpPr txBox="1"/>
          <p:nvPr>
            <p:ph idx="1" type="body"/>
          </p:nvPr>
        </p:nvSpPr>
        <p:spPr>
          <a:xfrm>
            <a:off x="1066800" y="1505952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0" marL="27432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Why ?</a:t>
            </a:r>
            <a:endParaRPr/>
          </a:p>
          <a:p>
            <a:pPr indent="-274320" lvl="0" marL="274320" rtl="0" algn="ctr">
              <a:lnSpc>
                <a:spcPct val="200000"/>
              </a:lnSpc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What ?</a:t>
            </a:r>
            <a:endParaRPr/>
          </a:p>
          <a:p>
            <a:pPr indent="-274320" lvl="0" marL="274320" rtl="0" algn="ctr">
              <a:lnSpc>
                <a:spcPct val="200000"/>
              </a:lnSpc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Where ?</a:t>
            </a:r>
            <a:endParaRPr/>
          </a:p>
          <a:p>
            <a:pPr indent="-274320" lvl="0" marL="274320" rtl="0" algn="ctr">
              <a:lnSpc>
                <a:spcPct val="200000"/>
              </a:lnSpc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rPr lang="en-US" sz="2800" u="sng">
                <a:latin typeface="Garamond"/>
                <a:ea typeface="Garamond"/>
                <a:cs typeface="Garamond"/>
                <a:sym typeface="Garamond"/>
              </a:rPr>
              <a:t>How ?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38" name="Google Shape;338;p31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International Strategy and Implementation</a:t>
            </a:r>
            <a:endParaRPr/>
          </a:p>
        </p:txBody>
      </p:sp>
      <p:sp>
        <p:nvSpPr>
          <p:cNvPr id="345" name="Google Shape;345;p32"/>
          <p:cNvSpPr txBox="1"/>
          <p:nvPr>
            <p:ph idx="1" type="body"/>
          </p:nvPr>
        </p:nvSpPr>
        <p:spPr>
          <a:xfrm>
            <a:off x="1066800" y="1505952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74320" lvl="0" marL="27432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 sz="4000" u="sng">
                <a:latin typeface="Garamond"/>
                <a:ea typeface="Garamond"/>
                <a:cs typeface="Garamond"/>
                <a:sym typeface="Garamond"/>
              </a:rPr>
              <a:t>How?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346" name="Google Shape;346;p32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What is Globalization?</a:t>
            </a:r>
            <a:endParaRPr/>
          </a:p>
        </p:txBody>
      </p:sp>
      <p:sp>
        <p:nvSpPr>
          <p:cNvPr id="112" name="Google Shape;112;p5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533400" lvl="0" marL="533400" rtl="0" algn="l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b="1" lang="en-US" sz="2800">
                <a:latin typeface="Garamond"/>
                <a:ea typeface="Garamond"/>
                <a:cs typeface="Garamond"/>
                <a:sym typeface="Garamond"/>
              </a:rPr>
              <a:t>Globalization 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is a process of closer integration and exchange between different countries and peoples worldwide.</a:t>
            </a:r>
            <a:endParaRPr/>
          </a:p>
          <a:p>
            <a:pPr indent="-533400" lvl="0" marL="53340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Made possible by?</a:t>
            </a:r>
            <a:endParaRPr/>
          </a:p>
          <a:p>
            <a:pPr indent="-457200" lvl="1" marL="798513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Falling trade and investment barriers</a:t>
            </a:r>
            <a:endParaRPr/>
          </a:p>
          <a:p>
            <a:pPr indent="-457200" lvl="1" marL="798513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Advanced telecommunications</a:t>
            </a:r>
            <a:endParaRPr/>
          </a:p>
          <a:p>
            <a:pPr indent="-457200" lvl="1" marL="798513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Reduced transportation costs</a:t>
            </a:r>
            <a:endParaRPr/>
          </a:p>
          <a:p>
            <a:pPr indent="-457200" lvl="1" marL="798513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Importance of </a:t>
            </a:r>
            <a:r>
              <a:rPr b="1" lang="en-US" sz="2800">
                <a:latin typeface="Garamond"/>
                <a:ea typeface="Garamond"/>
                <a:cs typeface="Garamond"/>
                <a:sym typeface="Garamond"/>
              </a:rPr>
              <a:t>MNEs 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and </a:t>
            </a:r>
            <a:r>
              <a:rPr b="1" lang="en-US" sz="2800">
                <a:latin typeface="Garamond"/>
                <a:ea typeface="Garamond"/>
                <a:cs typeface="Garamond"/>
                <a:sym typeface="Garamond"/>
              </a:rPr>
              <a:t>FDIs</a:t>
            </a:r>
            <a:endParaRPr/>
          </a:p>
          <a:p>
            <a:pPr indent="-145097" lvl="0" marL="27432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113" name="Google Shape;113;p5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3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International Strategy Questions to Ask: How?</a:t>
            </a:r>
            <a:endParaRPr/>
          </a:p>
        </p:txBody>
      </p:sp>
      <p:pic>
        <p:nvPicPr>
          <p:cNvPr descr="An arrow with the left end labeled &quot;low commitment, control, risk, and profit potential&quot; and the right end labeled &quot;high commitment, control, risk, and profit potential.&quot; Six boxes labeled (from left to right) &quot;importing and exporting,&quot; &quot;licensing,&quot; &quot;franchising,&quot; &quot;contract manufacturing,&quot; &quot;international joint ventures and strategic alliances,&quot; and &quot;foreign direct investment.&quot; " id="353" name="Google Shape;353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9495" y="2605904"/>
            <a:ext cx="11613010" cy="2586718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33"/>
          <p:cNvSpPr txBox="1"/>
          <p:nvPr/>
        </p:nvSpPr>
        <p:spPr>
          <a:xfrm>
            <a:off x="2092340" y="5296578"/>
            <a:ext cx="8060283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Modes of Foreign-Market Entry along the Investment and Control Continuum</a:t>
            </a:r>
            <a:endParaRPr/>
          </a:p>
        </p:txBody>
      </p:sp>
      <p:sp>
        <p:nvSpPr>
          <p:cNvPr id="355" name="Google Shape;355;p33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33"/>
          <p:cNvSpPr txBox="1"/>
          <p:nvPr/>
        </p:nvSpPr>
        <p:spPr>
          <a:xfrm>
            <a:off x="289495" y="6477753"/>
            <a:ext cx="89183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Kindred Grey (2020). "Modes of Foreign-Market Entry along the Investment and Control Continuum." CC BY SA 4.0. Retrieved from https://commons.wikimedia.org/wiki/File:Modes_of_Foreign-Market_Entry_along_the_Investment_and_Control_Continuum.png .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What is Globalization? (Cont’d) </a:t>
            </a:r>
            <a:endParaRPr/>
          </a:p>
        </p:txBody>
      </p:sp>
      <p:sp>
        <p:nvSpPr>
          <p:cNvPr id="120" name="Google Shape;120;p6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b="1" lang="en-US" sz="2400">
                <a:latin typeface="Garamond"/>
                <a:ea typeface="Garamond"/>
                <a:cs typeface="Garamond"/>
                <a:sym typeface="Garamond"/>
              </a:rPr>
              <a:t>Multinational Enterprise (MNE)</a:t>
            </a: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 </a:t>
            </a:r>
            <a:endParaRPr/>
          </a:p>
          <a:p>
            <a:pPr indent="-285750" lvl="1" marL="74295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Deploys resources and capabilities in the procurement, production, and distribution in at least two countries</a:t>
            </a:r>
            <a:endParaRPr/>
          </a:p>
          <a:p>
            <a:pPr indent="-285750" lvl="2" marL="1092200" rtl="0" algn="l">
              <a:spcBef>
                <a:spcPts val="1200"/>
              </a:spcBef>
              <a:spcAft>
                <a:spcPts val="0"/>
              </a:spcAft>
              <a:buSzPct val="1000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Less than 1% of firms, BUT employ 19% of U.S. workforce</a:t>
            </a:r>
            <a:endParaRPr/>
          </a:p>
          <a:p>
            <a:pPr indent="-285750" lvl="3" marL="1428750" rtl="0" algn="l"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74% of private sector R&amp;D spending</a:t>
            </a:r>
            <a:endParaRPr sz="2400">
              <a:solidFill>
                <a:srgbClr val="3E798E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b="1" lang="en-US" sz="2400">
                <a:latin typeface="Garamond"/>
                <a:ea typeface="Garamond"/>
                <a:cs typeface="Garamond"/>
                <a:sym typeface="Garamond"/>
              </a:rPr>
              <a:t>Foreign Direct Investment (FDI)</a:t>
            </a:r>
            <a:endParaRPr sz="2400">
              <a:latin typeface="Garamond"/>
              <a:ea typeface="Garamond"/>
              <a:cs typeface="Garamond"/>
              <a:sym typeface="Garamond"/>
            </a:endParaRPr>
          </a:p>
          <a:p>
            <a:pPr indent="-285750" lvl="1" marL="74295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Investments in value chain activities abroad</a:t>
            </a:r>
            <a:endParaRPr sz="2400">
              <a:solidFill>
                <a:srgbClr val="3E798E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b="1" lang="en-US" sz="2400">
                <a:latin typeface="Garamond"/>
                <a:ea typeface="Garamond"/>
                <a:cs typeface="Garamond"/>
                <a:sym typeface="Garamond"/>
              </a:rPr>
              <a:t>International Strategy</a:t>
            </a:r>
            <a:endParaRPr sz="2400">
              <a:solidFill>
                <a:srgbClr val="3E798E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285750" lvl="1" marL="74295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To sustain a competitive advantage </a:t>
            </a:r>
            <a:endParaRPr/>
          </a:p>
          <a:p>
            <a:pPr indent="-285750" lvl="1" marL="74295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Competing against foreign and domestic companies around the world</a:t>
            </a:r>
            <a:endParaRPr/>
          </a:p>
          <a:p>
            <a:pPr indent="-155575" lvl="0" marL="27432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121" name="Google Shape;121;p6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International Strategy Questions to Ask</a:t>
            </a:r>
            <a:endParaRPr/>
          </a:p>
        </p:txBody>
      </p:sp>
      <p:sp>
        <p:nvSpPr>
          <p:cNvPr id="128" name="Google Shape;128;p7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-274320" lvl="0" marL="27432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Why ? Why go international?</a:t>
            </a:r>
            <a:endParaRPr/>
          </a:p>
          <a:p>
            <a:pPr indent="-274320" lvl="0" marL="274320" rtl="0" algn="ctr">
              <a:lnSpc>
                <a:spcPct val="200000"/>
              </a:lnSpc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What ?</a:t>
            </a:r>
            <a:endParaRPr/>
          </a:p>
          <a:p>
            <a:pPr indent="-274320" lvl="0" marL="274320" rtl="0" algn="ctr">
              <a:lnSpc>
                <a:spcPct val="200000"/>
              </a:lnSpc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Where ?</a:t>
            </a:r>
            <a:endParaRPr/>
          </a:p>
          <a:p>
            <a:pPr indent="-274320" lvl="0" marL="274320" rtl="0" algn="ctr">
              <a:lnSpc>
                <a:spcPct val="200000"/>
              </a:lnSpc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How ?</a:t>
            </a:r>
            <a:endParaRPr/>
          </a:p>
          <a:p>
            <a:pPr indent="-145097" lvl="0" marL="27432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129" name="Google Shape;129;p7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view of the earth from outerspace" id="135" name="Google Shape;13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9718" y="2468332"/>
            <a:ext cx="3118885" cy="3118885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8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Why Go Global? – The Good</a:t>
            </a:r>
            <a:endParaRPr/>
          </a:p>
        </p:txBody>
      </p:sp>
      <p:sp>
        <p:nvSpPr>
          <p:cNvPr id="137" name="Google Shape;137;p8"/>
          <p:cNvSpPr txBox="1"/>
          <p:nvPr>
            <p:ph idx="1" type="body"/>
          </p:nvPr>
        </p:nvSpPr>
        <p:spPr>
          <a:xfrm>
            <a:off x="1066800" y="1714500"/>
            <a:ext cx="8207829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US" sz="3300">
                <a:latin typeface="Garamond"/>
                <a:ea typeface="Garamond"/>
                <a:cs typeface="Garamond"/>
                <a:sym typeface="Garamond"/>
              </a:rPr>
              <a:t>Gain access to a larger market</a:t>
            </a:r>
            <a:endParaRPr/>
          </a:p>
          <a:p>
            <a:pPr indent="-274320" lvl="1" marL="59436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3300">
                <a:latin typeface="Garamond"/>
                <a:ea typeface="Garamond"/>
                <a:cs typeface="Garamond"/>
                <a:sym typeface="Garamond"/>
              </a:rPr>
              <a:t>Capitalize on market potential, such as China, India, and emerging economies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lang="en-US" sz="3300">
                <a:latin typeface="Garamond"/>
                <a:ea typeface="Garamond"/>
                <a:cs typeface="Garamond"/>
                <a:sym typeface="Garamond"/>
              </a:rPr>
              <a:t>Gain access to low-cost input factors</a:t>
            </a:r>
            <a:endParaRPr/>
          </a:p>
          <a:p>
            <a:pPr indent="-274320" lvl="1" marL="59436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3300">
                <a:latin typeface="Garamond"/>
                <a:ea typeface="Garamond"/>
                <a:cs typeface="Garamond"/>
                <a:sym typeface="Garamond"/>
              </a:rPr>
              <a:t>Labor, natural resources, technology, logistics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lang="en-US" sz="3300">
                <a:latin typeface="Garamond"/>
                <a:ea typeface="Garamond"/>
                <a:cs typeface="Garamond"/>
                <a:sym typeface="Garamond"/>
              </a:rPr>
              <a:t>Diversify business risk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lang="en-US" sz="3300">
                <a:latin typeface="Garamond"/>
                <a:ea typeface="Garamond"/>
                <a:cs typeface="Garamond"/>
                <a:sym typeface="Garamond"/>
              </a:rPr>
              <a:t>Develop new competencies</a:t>
            </a:r>
            <a:endParaRPr/>
          </a:p>
          <a:p>
            <a:pPr indent="-274320" lvl="1" marL="59436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3300">
                <a:latin typeface="Garamond"/>
                <a:ea typeface="Garamond"/>
                <a:cs typeface="Garamond"/>
                <a:sym typeface="Garamond"/>
              </a:rPr>
              <a:t>Unique locational advantages</a:t>
            </a:r>
            <a:endParaRPr/>
          </a:p>
          <a:p>
            <a:pPr indent="-155575" lvl="0" marL="27432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138" name="Google Shape;138;p8"/>
          <p:cNvSpPr txBox="1"/>
          <p:nvPr/>
        </p:nvSpPr>
        <p:spPr>
          <a:xfrm>
            <a:off x="8790099" y="5556542"/>
            <a:ext cx="3124200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 Source: © DonkeyHotey </a:t>
            </a:r>
            <a:r>
              <a:rPr lang="en-US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“Earth-Illustration”</a:t>
            </a:r>
            <a:r>
              <a:rPr lang="en-U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8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2.0</a:t>
            </a:r>
            <a:r>
              <a:rPr lang="en-US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39" name="Google Shape;139;p8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0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Disadvantages of Expanding Globally? </a:t>
            </a:r>
            <a:endParaRPr/>
          </a:p>
        </p:txBody>
      </p:sp>
      <p:sp>
        <p:nvSpPr>
          <p:cNvPr id="145" name="Google Shape;145;p10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US" sz="2600">
                <a:latin typeface="Garamond"/>
                <a:ea typeface="Garamond"/>
                <a:cs typeface="Garamond"/>
                <a:sym typeface="Garamond"/>
              </a:rPr>
              <a:t>Liability of foreignness</a:t>
            </a:r>
            <a:endParaRPr/>
          </a:p>
          <a:p>
            <a:pPr indent="-274320" lvl="1" marL="59436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600">
                <a:latin typeface="Garamond"/>
                <a:ea typeface="Garamond"/>
                <a:cs typeface="Garamond"/>
                <a:sym typeface="Garamond"/>
              </a:rPr>
              <a:t>Additional cost of doing business in an unfamiliar cultural and economic environment </a:t>
            </a:r>
            <a:endParaRPr/>
          </a:p>
          <a:p>
            <a:pPr indent="-121602" lvl="1" marL="594360" rtl="0" algn="l">
              <a:spcBef>
                <a:spcPts val="16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sz="2600">
              <a:latin typeface="Garamond"/>
              <a:ea typeface="Garamond"/>
              <a:cs typeface="Garamond"/>
              <a:sym typeface="Garamond"/>
            </a:endParaRPr>
          </a:p>
          <a:p>
            <a:pPr indent="-274320" lvl="1" marL="59436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600">
                <a:latin typeface="Garamond"/>
                <a:ea typeface="Garamond"/>
                <a:cs typeface="Garamond"/>
                <a:sym typeface="Garamond"/>
              </a:rPr>
              <a:t>Cost of coordinating across geographic distance</a:t>
            </a:r>
            <a:endParaRPr/>
          </a:p>
          <a:p>
            <a:pPr indent="-121602" lvl="1" marL="594360" rtl="0" algn="l">
              <a:spcBef>
                <a:spcPts val="16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sz="2600">
              <a:latin typeface="Garamond"/>
              <a:ea typeface="Garamond"/>
              <a:cs typeface="Garamond"/>
              <a:sym typeface="Garamond"/>
            </a:endParaRPr>
          </a:p>
          <a:p>
            <a:pPr indent="-274320" lvl="1" marL="59436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600">
                <a:latin typeface="Garamond"/>
                <a:ea typeface="Garamond"/>
                <a:cs typeface="Garamond"/>
                <a:sym typeface="Garamond"/>
              </a:rPr>
              <a:t>Economic development in host country may increase the cost of doing business</a:t>
            </a:r>
            <a:endParaRPr/>
          </a:p>
          <a:p>
            <a:pPr indent="-228600" lvl="2" marL="1143000" rtl="0" algn="l">
              <a:spcBef>
                <a:spcPts val="1200"/>
              </a:spcBef>
              <a:spcAft>
                <a:spcPts val="0"/>
              </a:spcAft>
              <a:buSzPct val="100000"/>
              <a:buChar char="•"/>
            </a:pPr>
            <a:r>
              <a:rPr lang="en-US" sz="2200">
                <a:latin typeface="Garamond"/>
                <a:ea typeface="Garamond"/>
                <a:cs typeface="Garamond"/>
                <a:sym typeface="Garamond"/>
              </a:rPr>
              <a:t>Rising wages with improved living standards</a:t>
            </a:r>
            <a:endParaRPr/>
          </a:p>
          <a:p>
            <a:pPr indent="-228600" lvl="2" marL="1143000" rtl="0" algn="l">
              <a:spcBef>
                <a:spcPts val="1200"/>
              </a:spcBef>
              <a:spcAft>
                <a:spcPts val="0"/>
              </a:spcAft>
              <a:buSzPct val="100000"/>
              <a:buChar char="•"/>
            </a:pPr>
            <a:r>
              <a:rPr lang="en-US" sz="2200">
                <a:latin typeface="Garamond"/>
                <a:ea typeface="Garamond"/>
                <a:cs typeface="Garamond"/>
                <a:sym typeface="Garamond"/>
              </a:rPr>
              <a:t>Difficulty in protecting intellectual property</a:t>
            </a:r>
            <a:endParaRPr/>
          </a:p>
          <a:p>
            <a:pPr indent="-145097" lvl="0" marL="27432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146" name="Google Shape;146;p10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1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Potential Risks in Expanding Internationally</a:t>
            </a:r>
            <a:endParaRPr/>
          </a:p>
        </p:txBody>
      </p:sp>
      <p:sp>
        <p:nvSpPr>
          <p:cNvPr id="152" name="Google Shape;152;p11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oto Sans Symbols"/>
              <a:buChar char="⮚"/>
            </a:pPr>
            <a:r>
              <a:rPr b="1" lang="en-US" sz="2800">
                <a:latin typeface="Garamond"/>
                <a:ea typeface="Garamond"/>
                <a:cs typeface="Garamond"/>
                <a:sym typeface="Garamond"/>
              </a:rPr>
              <a:t>Political Risk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oto Sans Symbols"/>
              <a:buChar char="⮚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  Differing laws   </a:t>
            </a:r>
            <a:br>
              <a:rPr lang="en-US" sz="2800">
                <a:latin typeface="Garamond"/>
                <a:ea typeface="Garamond"/>
                <a:cs typeface="Garamond"/>
                <a:sym typeface="Garamond"/>
              </a:rPr>
            </a:b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   Lack of enforcement of contracts and laws</a:t>
            </a:r>
            <a:br>
              <a:rPr lang="en-US" sz="2800">
                <a:latin typeface="Garamond"/>
                <a:ea typeface="Garamond"/>
                <a:cs typeface="Garamond"/>
                <a:sym typeface="Garamond"/>
              </a:rPr>
            </a:b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   Government interference</a:t>
            </a:r>
            <a:br>
              <a:rPr lang="en-US" sz="2800">
                <a:latin typeface="Garamond"/>
                <a:ea typeface="Garamond"/>
                <a:cs typeface="Garamond"/>
                <a:sym typeface="Garamond"/>
              </a:rPr>
            </a:b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   Unrest in military or civil sectors</a:t>
            </a:r>
            <a:br>
              <a:rPr lang="en-US" sz="2800">
                <a:latin typeface="Garamond"/>
                <a:ea typeface="Garamond"/>
                <a:cs typeface="Garamond"/>
                <a:sym typeface="Garamond"/>
              </a:rPr>
            </a:b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   Terrorism or other threats of violence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53" name="Google Shape;153;p11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Risk Rankings: The Best</a:t>
            </a:r>
            <a:endParaRPr/>
          </a:p>
        </p:txBody>
      </p:sp>
      <p:graphicFrame>
        <p:nvGraphicFramePr>
          <p:cNvPr descr="A chart with four columns labeled (from left to right) &quot;rank,&quot; &quot;rank change,&quot; &quot;country,&quot; and &quot;overall score.&quot; The top of the chart says &quot;country risk ranking Q4 2017. The least-risky countries for investment.&quot; The bottom of the chart says &quot;score out of 100. Rank change to previous quarter.&quot; The &quot;rank&quot; column is numbered (from top to bottom) 1-10. The rank change columns for ranks 1-4 have a dash. The rank change for rank 5 has a green up arrow and a two. The rank change for rank 6 and 7 have a red down arrow and the number one 1. The rank change for rank 8 has a green up arrow and the number 4. The rank change for rank 9 has a dash. The rank change for rank 10 has a green up arrow and the number 1. The &quot;country&quot; column is labeled (from top to bottom) &quot;Singapore,&quot; &quot;Norway,&quot; &quot;Switzerland,&quot; &quot;Denmark, &quot;Sweden,&quot; &quot;Luxembourg,&quot; &quot;Netherlands,&quot; &quot;Finland,&quot; &quot;Canada,&quot; and &quot;Australia.&quot; The &quot;overall score&quot; column is labeled (from top to bottom) &quot;88.6, 87.66, 87.64, 85.67, 85.59, 83.85, 83.76, 83.1, 82.98, and 82.18&quot;" id="160" name="Google Shape;160;p12"/>
          <p:cNvGraphicFramePr/>
          <p:nvPr/>
        </p:nvGraphicFramePr>
        <p:xfrm>
          <a:off x="2244958" y="148301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{AFC8F15F-5C04-4B12-9ED9-C2E13D377352}</a:tableStyleId>
              </a:tblPr>
              <a:tblGrid>
                <a:gridCol w="1851525"/>
                <a:gridCol w="1851525"/>
                <a:gridCol w="1851525"/>
                <a:gridCol w="1851525"/>
              </a:tblGrid>
              <a:tr h="329150">
                <a:tc gridSpan="4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Country risk rankings Q4 2017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The least-risky countries for investment</a:t>
                      </a:r>
                      <a:endParaRPr/>
                    </a:p>
                  </a:txBody>
                  <a:tcPr marT="41150" marB="41150" marR="82300" marL="82300" anchor="ctr">
                    <a:solidFill>
                      <a:srgbClr val="F8F9FA"/>
                    </a:solidFill>
                  </a:tcPr>
                </a:tc>
                <a:tc hMerge="1"/>
                <a:tc hMerge="1"/>
                <a:tc hMerge="1"/>
              </a:tr>
              <a:tr h="3291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Rank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Rank change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Country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Overall score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ECF0"/>
                    </a:solidFill>
                  </a:tcPr>
                </a:tc>
              </a:tr>
              <a:tr h="3291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solidFill>
                            <a:srgbClr val="E6950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-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sng" strike="noStrike">
                          <a:solidFill>
                            <a:srgbClr val="0B008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  <a:hlinkClick r:id="rId3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Singapore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88.6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</a:tr>
              <a:tr h="3291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2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solidFill>
                            <a:srgbClr val="E6950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-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sng" strike="noStrike">
                          <a:solidFill>
                            <a:srgbClr val="0B008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  <a:hlinkClick r:id="rId4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Norway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87.66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</a:tr>
              <a:tr h="3291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3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solidFill>
                            <a:srgbClr val="E6950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-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sng" strike="noStrike">
                          <a:solidFill>
                            <a:srgbClr val="0B008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Switzerland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87.64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</a:tr>
              <a:tr h="3291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4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solidFill>
                            <a:srgbClr val="E6950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-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sng" strike="noStrike">
                          <a:solidFill>
                            <a:srgbClr val="0B008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Denmark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85.67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</a:tr>
              <a:tr h="3291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5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8B0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▲2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sng" strike="noStrike">
                          <a:solidFill>
                            <a:srgbClr val="0B008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Sweden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85.59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</a:tr>
              <a:tr h="3291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6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8B000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▼1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sng" strike="noStrike">
                          <a:solidFill>
                            <a:srgbClr val="0B008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  <a:hlinkClick r:id="rId8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Luxembourg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83.85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</a:tr>
              <a:tr h="3291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7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8B000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▼1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sng" strike="noStrike">
                          <a:solidFill>
                            <a:srgbClr val="0B008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  <a:hlinkClick r:id="rId9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Netherlands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83.76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</a:tr>
              <a:tr h="3291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8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8B0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▲4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sng" strike="noStrike">
                          <a:solidFill>
                            <a:srgbClr val="0B008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  <a:hlinkClick r:id="rId10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Finland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83.1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</a:tr>
              <a:tr h="3291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9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solidFill>
                            <a:srgbClr val="E6950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-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sng" strike="noStrike">
                          <a:solidFill>
                            <a:srgbClr val="0B008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  <a:hlinkClick r:id="rId11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Canada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82.98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</a:tr>
              <a:tr h="3291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10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rgbClr val="008B0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▲1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sng" strike="noStrike">
                          <a:solidFill>
                            <a:srgbClr val="0B008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  <a:hlinkClick r:id="rId12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Australia</a:t>
                      </a:r>
                      <a:endParaRPr sz="1800"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82.18</a:t>
                      </a:r>
                      <a:endParaRPr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</a:tr>
              <a:tr h="576025">
                <a:tc gridSpan="4"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Score out of 100. Rank change to previous quarter.</a:t>
                      </a:r>
                      <a:endParaRPr/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Source: Euromoney Country Risk - published January 2018. </a:t>
                      </a:r>
                      <a:r>
                        <a:rPr b="0" baseline="30000" i="0" lang="en-US" sz="1800" u="sng" strike="noStrike">
                          <a:solidFill>
                            <a:srgbClr val="0B0080"/>
                          </a:solidFill>
                          <a:hlinkClick r:id="rId13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[1</a:t>
                      </a:r>
                      <a:endParaRPr sz="1800"/>
                    </a:p>
                  </a:txBody>
                  <a:tcPr marT="41150" marB="41150" marR="82300" marL="82300" anchor="ctr">
                    <a:lnL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2A9B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8F9FA"/>
                    </a:solidFill>
                  </a:tcPr>
                </a:tc>
                <a:tc hMerge="1"/>
                <a:tc hMerge="1"/>
                <a:tc hMerge="1"/>
              </a:tr>
            </a:tbl>
          </a:graphicData>
        </a:graphic>
      </p:graphicFrame>
      <p:sp>
        <p:nvSpPr>
          <p:cNvPr id="161" name="Google Shape;161;p12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AcademicScience">
      <a:dk1>
        <a:srgbClr val="000000"/>
      </a:dk1>
      <a:lt1>
        <a:srgbClr val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cience Project 16x9">
  <a:themeElements>
    <a:clrScheme name="Custom 1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2021-04-09T17:13:03Z</dcterms:created>
  <dc:creator>Call, Kylie</dc:creator>
</cp:coreProperties>
</file>