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2"/>
    <p:restoredTop sz="94657"/>
  </p:normalViewPr>
  <p:slideViewPr>
    <p:cSldViewPr>
      <p:cViewPr>
        <p:scale>
          <a:sx n="157" d="100"/>
          <a:sy n="157" d="100"/>
        </p:scale>
        <p:origin x="496" y="71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58872598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9461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738203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Shape 12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192482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Shape 13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330622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Shape 13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1998376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Shape 14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816293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Shape 1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4504967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Shape 16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4889334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Shape 1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452668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139202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465881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323080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650729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336413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985921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586347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520074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1524800" y="672605"/>
            <a:ext cx="1081625" cy="1124949"/>
          </a:xfrm>
          <a:custGeom>
            <a:avLst/>
            <a:gdLst/>
            <a:ahLst/>
            <a:cxnLst/>
            <a:rect l="0" t="0" r="0" b="0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chemeClr val="accent5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1" name="Shape 11"/>
          <p:cNvSpPr/>
          <p:nvPr/>
        </p:nvSpPr>
        <p:spPr>
          <a:xfrm rot="10800000">
            <a:off x="6537562" y="3342925"/>
            <a:ext cx="1081625" cy="1124950"/>
          </a:xfrm>
          <a:custGeom>
            <a:avLst/>
            <a:gdLst/>
            <a:ahLst/>
            <a:cxnLst/>
            <a:rect l="0" t="0" r="0" b="0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chemeClr val="accent5"/>
            </a:solidFill>
            <a:prstDash val="solid"/>
            <a:miter/>
            <a:headEnd type="none" w="med" len="med"/>
            <a:tailEnd type="none" w="med" len="med"/>
          </a:ln>
        </p:spPr>
      </p:sp>
      <p:cxnSp>
        <p:nvCxnSpPr>
          <p:cNvPr id="12" name="Shape 12"/>
          <p:cNvCxnSpPr/>
          <p:nvPr/>
        </p:nvCxnSpPr>
        <p:spPr>
          <a:xfrm>
            <a:off x="4359601" y="2817463"/>
            <a:ext cx="424800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3" name="Shape 13"/>
          <p:cNvSpPr txBox="1">
            <a:spLocks noGrp="1"/>
          </p:cNvSpPr>
          <p:nvPr>
            <p:ph type="ctrTitle"/>
          </p:nvPr>
        </p:nvSpPr>
        <p:spPr>
          <a:xfrm>
            <a:off x="1680301" y="1188925"/>
            <a:ext cx="5783400" cy="14573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4000"/>
            </a:lvl1pPr>
            <a:lvl2pPr lvl="1" algn="ctr">
              <a:spcBef>
                <a:spcPts val="0"/>
              </a:spcBef>
              <a:buSzPct val="100000"/>
              <a:defRPr sz="4000"/>
            </a:lvl2pPr>
            <a:lvl3pPr lvl="2" algn="ctr">
              <a:spcBef>
                <a:spcPts val="0"/>
              </a:spcBef>
              <a:buSzPct val="100000"/>
              <a:defRPr sz="4000"/>
            </a:lvl3pPr>
            <a:lvl4pPr lvl="3" algn="ctr">
              <a:spcBef>
                <a:spcPts val="0"/>
              </a:spcBef>
              <a:buSzPct val="100000"/>
              <a:defRPr sz="4000"/>
            </a:lvl4pPr>
            <a:lvl5pPr lvl="4" algn="ctr">
              <a:spcBef>
                <a:spcPts val="0"/>
              </a:spcBef>
              <a:buSzPct val="100000"/>
              <a:defRPr sz="4000"/>
            </a:lvl5pPr>
            <a:lvl6pPr lvl="5" algn="ctr">
              <a:spcBef>
                <a:spcPts val="0"/>
              </a:spcBef>
              <a:buSzPct val="100000"/>
              <a:defRPr sz="4000"/>
            </a:lvl6pPr>
            <a:lvl7pPr lvl="6" algn="ctr">
              <a:spcBef>
                <a:spcPts val="0"/>
              </a:spcBef>
              <a:buSzPct val="100000"/>
              <a:defRPr sz="4000"/>
            </a:lvl7pPr>
            <a:lvl8pPr lvl="7" algn="ctr">
              <a:spcBef>
                <a:spcPts val="0"/>
              </a:spcBef>
              <a:buSzPct val="100000"/>
              <a:defRPr sz="4000"/>
            </a:lvl8pPr>
            <a:lvl9pPr lvl="8" algn="ctr">
              <a:spcBef>
                <a:spcPts val="0"/>
              </a:spcBef>
              <a:buSzPct val="100000"/>
              <a:defRPr sz="4000"/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ubTitle" idx="1"/>
          </p:nvPr>
        </p:nvSpPr>
        <p:spPr>
          <a:xfrm>
            <a:off x="1680301" y="3049450"/>
            <a:ext cx="5783400" cy="9090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/>
          <p:nvPr/>
        </p:nvSpPr>
        <p:spPr>
          <a:xfrm>
            <a:off x="150" y="5076825"/>
            <a:ext cx="9143700" cy="666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title"/>
          </p:nvPr>
        </p:nvSpPr>
        <p:spPr>
          <a:xfrm>
            <a:off x="387900" y="1152450"/>
            <a:ext cx="8368200" cy="15384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1pPr>
            <a:lvl2pPr lvl="1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2pPr>
            <a:lvl3pPr lvl="2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3pPr>
            <a:lvl4pPr lvl="3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4pPr>
            <a:lvl5pPr lvl="4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5pPr>
            <a:lvl6pPr lvl="5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6pPr>
            <a:lvl7pPr lvl="6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7pPr>
            <a:lvl8pPr lvl="7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8pPr>
            <a:lvl9pPr lvl="8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387900" y="2919450"/>
            <a:ext cx="8368200" cy="1071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hape 17"/>
          <p:cNvCxnSpPr/>
          <p:nvPr/>
        </p:nvCxnSpPr>
        <p:spPr>
          <a:xfrm>
            <a:off x="4359601" y="2817463"/>
            <a:ext cx="424800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Shape 21"/>
          <p:cNvCxnSpPr/>
          <p:nvPr/>
        </p:nvCxnSpPr>
        <p:spPr>
          <a:xfrm>
            <a:off x="492562" y="1260283"/>
            <a:ext cx="424800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Shape 26"/>
          <p:cNvCxnSpPr/>
          <p:nvPr/>
        </p:nvCxnSpPr>
        <p:spPr>
          <a:xfrm>
            <a:off x="492562" y="1260283"/>
            <a:ext cx="424800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body" idx="1"/>
          </p:nvPr>
        </p:nvSpPr>
        <p:spPr>
          <a:xfrm>
            <a:off x="387900" y="1489825"/>
            <a:ext cx="3999900" cy="30789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body" idx="2"/>
          </p:nvPr>
        </p:nvSpPr>
        <p:spPr>
          <a:xfrm>
            <a:off x="4756200" y="1489825"/>
            <a:ext cx="3999900" cy="30789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Shape 35"/>
          <p:cNvCxnSpPr/>
          <p:nvPr/>
        </p:nvCxnSpPr>
        <p:spPr>
          <a:xfrm>
            <a:off x="489218" y="1412276"/>
            <a:ext cx="331500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6" name="Shape 36"/>
          <p:cNvSpPr txBox="1">
            <a:spLocks noGrp="1"/>
          </p:cNvSpPr>
          <p:nvPr>
            <p:ph type="title"/>
          </p:nvPr>
        </p:nvSpPr>
        <p:spPr>
          <a:xfrm>
            <a:off x="387900" y="555600"/>
            <a:ext cx="2808000" cy="755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387900" y="1594025"/>
            <a:ext cx="2808000" cy="26811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/>
          <p:nvPr/>
        </p:nvSpPr>
        <p:spPr>
          <a:xfrm>
            <a:off x="4572000" y="-7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44" name="Shape 44"/>
          <p:cNvCxnSpPr/>
          <p:nvPr/>
        </p:nvCxnSpPr>
        <p:spPr>
          <a:xfrm>
            <a:off x="5029675" y="4495503"/>
            <a:ext cx="540900" cy="0"/>
          </a:xfrm>
          <a:prstGeom prst="straightConnector1">
            <a:avLst/>
          </a:prstGeom>
          <a:noFill/>
          <a:ln w="38100" cap="flat" cmpd="sng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265500" y="1209075"/>
            <a:ext cx="4045200" cy="15063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3800"/>
            </a:lvl1pPr>
            <a:lvl2pPr lvl="1" algn="ctr">
              <a:spcBef>
                <a:spcPts val="0"/>
              </a:spcBef>
              <a:buSzPct val="100000"/>
              <a:defRPr sz="3800"/>
            </a:lvl2pPr>
            <a:lvl3pPr lvl="2" algn="ctr">
              <a:spcBef>
                <a:spcPts val="0"/>
              </a:spcBef>
              <a:buSzPct val="100000"/>
              <a:defRPr sz="3800"/>
            </a:lvl3pPr>
            <a:lvl4pPr lvl="3" algn="ctr">
              <a:spcBef>
                <a:spcPts val="0"/>
              </a:spcBef>
              <a:buSzPct val="100000"/>
              <a:defRPr sz="3800"/>
            </a:lvl4pPr>
            <a:lvl5pPr lvl="4" algn="ctr">
              <a:spcBef>
                <a:spcPts val="0"/>
              </a:spcBef>
              <a:buSzPct val="100000"/>
              <a:defRPr sz="3800"/>
            </a:lvl5pPr>
            <a:lvl6pPr lvl="5" algn="ctr">
              <a:spcBef>
                <a:spcPts val="0"/>
              </a:spcBef>
              <a:buSzPct val="100000"/>
              <a:defRPr sz="3800"/>
            </a:lvl6pPr>
            <a:lvl7pPr lvl="6" algn="ctr">
              <a:spcBef>
                <a:spcPts val="0"/>
              </a:spcBef>
              <a:buSzPct val="100000"/>
              <a:defRPr sz="3800"/>
            </a:lvl7pPr>
            <a:lvl8pPr lvl="7" algn="ctr">
              <a:spcBef>
                <a:spcPts val="0"/>
              </a:spcBef>
              <a:buSzPct val="100000"/>
              <a:defRPr sz="3800"/>
            </a:lvl8pPr>
            <a:lvl9pPr lvl="8" algn="ctr">
              <a:spcBef>
                <a:spcPts val="0"/>
              </a:spcBef>
              <a:buSzPct val="100000"/>
              <a:defRPr sz="38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subTitle" idx="1"/>
          </p:nvPr>
        </p:nvSpPr>
        <p:spPr>
          <a:xfrm>
            <a:off x="265500" y="2769000"/>
            <a:ext cx="4045200" cy="1345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body" idx="1"/>
          </p:nvPr>
        </p:nvSpPr>
        <p:spPr>
          <a:xfrm>
            <a:off x="319500" y="4233725"/>
            <a:ext cx="5998800" cy="598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1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ct val="100000"/>
              <a:buFont typeface="Roboto"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  <a:endParaRPr lang="en" sz="10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ctrTitle"/>
          </p:nvPr>
        </p:nvSpPr>
        <p:spPr>
          <a:xfrm>
            <a:off x="1680301" y="1188925"/>
            <a:ext cx="5783400" cy="14573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Food Waster</a:t>
            </a:r>
          </a:p>
        </p:txBody>
      </p:sp>
      <p:sp>
        <p:nvSpPr>
          <p:cNvPr id="64" name="Shape 64"/>
          <p:cNvSpPr txBox="1">
            <a:spLocks noGrp="1"/>
          </p:cNvSpPr>
          <p:nvPr>
            <p:ph type="subTitle" idx="1"/>
          </p:nvPr>
        </p:nvSpPr>
        <p:spPr>
          <a:xfrm>
            <a:off x="1680301" y="2897050"/>
            <a:ext cx="5783400" cy="909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Michael Liu, Andrew Chuba, Divya Sengar, James Wong, Alan Kai</a:t>
            </a:r>
          </a:p>
        </p:txBody>
      </p:sp>
      <p:sp>
        <p:nvSpPr>
          <p:cNvPr id="65" name="Shape 65"/>
          <p:cNvSpPr txBox="1"/>
          <p:nvPr/>
        </p:nvSpPr>
        <p:spPr>
          <a:xfrm>
            <a:off x="1381050" y="3734350"/>
            <a:ext cx="6381900" cy="909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800" dirty="0">
                <a:solidFill>
                  <a:srgbClr val="FFFFFF"/>
                </a:solidFill>
              </a:rPr>
              <a:t>CS 4624: Multimedia, Hypertext, and Information Access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en" sz="1800" dirty="0">
                <a:solidFill>
                  <a:srgbClr val="FFFFFF"/>
                </a:solidFill>
              </a:rPr>
              <a:t>Virginia Tech, Blacksburg, VA </a:t>
            </a:r>
            <a:r>
              <a:rPr lang="en" sz="1800" dirty="0" smtClean="0">
                <a:solidFill>
                  <a:srgbClr val="FFFFFF"/>
                </a:solidFill>
              </a:rPr>
              <a:t>24061</a:t>
            </a:r>
            <a:endParaRPr lang="en" sz="1800" dirty="0">
              <a:solidFill>
                <a:srgbClr val="FFFFFF"/>
              </a:solidFill>
            </a:endParaRPr>
          </a:p>
          <a:p>
            <a:pPr lvl="0" algn="ctr" rtl="0">
              <a:spcBef>
                <a:spcPts val="0"/>
              </a:spcBef>
              <a:buNone/>
            </a:pPr>
            <a:r>
              <a:rPr lang="en" sz="1800" dirty="0">
                <a:solidFill>
                  <a:srgbClr val="FFFFFF"/>
                </a:solidFill>
              </a:rPr>
              <a:t>Instructor: Dr. Fox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en" sz="1800" dirty="0">
                <a:solidFill>
                  <a:srgbClr val="FFFFFF"/>
                </a:solidFill>
              </a:rPr>
              <a:t>Client: Susan Chen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121" name="Shape 1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Database - Overview</a:t>
            </a:r>
          </a:p>
        </p:txBody>
      </p:sp>
      <p:sp>
        <p:nvSpPr>
          <p:cNvPr id="127" name="Shape 127"/>
          <p:cNvSpPr txBox="1">
            <a:spLocks noGrp="1"/>
          </p:cNvSpPr>
          <p:nvPr>
            <p:ph type="body" idx="1"/>
          </p:nvPr>
        </p:nvSpPr>
        <p:spPr>
          <a:xfrm>
            <a:off x="394800" y="1245450"/>
            <a:ext cx="8368200" cy="3078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lnSpc>
                <a:spcPct val="100000"/>
              </a:lnSpc>
              <a:spcBef>
                <a:spcPts val="0"/>
              </a:spcBef>
              <a:buFont typeface="Roboto Slab"/>
            </a:pPr>
            <a:r>
              <a:rPr lang="en" dirty="0">
                <a:latin typeface="Roboto Slab"/>
                <a:ea typeface="Roboto Slab"/>
                <a:cs typeface="Roboto Slab"/>
                <a:sym typeface="Roboto Slab"/>
              </a:rPr>
              <a:t>MySQL</a:t>
            </a:r>
          </a:p>
          <a:p>
            <a:pPr marL="457200" lvl="0" indent="-228600" rtl="0">
              <a:lnSpc>
                <a:spcPct val="100000"/>
              </a:lnSpc>
              <a:spcBef>
                <a:spcPts val="0"/>
              </a:spcBef>
              <a:buFont typeface="Roboto Slab"/>
            </a:pPr>
            <a:r>
              <a:rPr lang="en" dirty="0">
                <a:latin typeface="Roboto Slab"/>
                <a:ea typeface="Roboto Slab"/>
                <a:cs typeface="Roboto Slab"/>
                <a:sym typeface="Roboto Slab"/>
              </a:rPr>
              <a:t>Multiple sources for data</a:t>
            </a:r>
          </a:p>
          <a:p>
            <a:pPr marL="914400" lvl="1" indent="-228600" rtl="0">
              <a:lnSpc>
                <a:spcPct val="100000"/>
              </a:lnSpc>
              <a:spcBef>
                <a:spcPts val="0"/>
              </a:spcBef>
              <a:buFont typeface="Roboto Slab"/>
            </a:pPr>
            <a:r>
              <a:rPr lang="en" dirty="0">
                <a:latin typeface="Roboto Slab"/>
                <a:ea typeface="Roboto Slab"/>
                <a:cs typeface="Roboto Slab"/>
                <a:sym typeface="Roboto Slab"/>
              </a:rPr>
              <a:t>USDA National Nutrient Database for Standard Reference</a:t>
            </a:r>
          </a:p>
          <a:p>
            <a:pPr marL="1371600" lvl="2" indent="-228600" rtl="0">
              <a:lnSpc>
                <a:spcPct val="100000"/>
              </a:lnSpc>
              <a:spcBef>
                <a:spcPts val="0"/>
              </a:spcBef>
              <a:buFont typeface="Roboto Slab"/>
            </a:pPr>
            <a:r>
              <a:rPr lang="en" dirty="0">
                <a:latin typeface="Roboto Slab"/>
                <a:ea typeface="Roboto Slab"/>
                <a:cs typeface="Roboto Slab"/>
                <a:sym typeface="Roboto Slab"/>
              </a:rPr>
              <a:t>USDA Agricultural Research Service</a:t>
            </a:r>
          </a:p>
          <a:p>
            <a:pPr marL="914400" lvl="1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Roboto Slab"/>
            </a:pPr>
            <a:r>
              <a:rPr lang="en" dirty="0">
                <a:latin typeface="Roboto Slab"/>
                <a:ea typeface="Roboto Slab"/>
                <a:cs typeface="Roboto Slab"/>
                <a:sym typeface="Roboto Slab"/>
              </a:rPr>
              <a:t>Quarterly Food-at-Home Price Database</a:t>
            </a:r>
          </a:p>
          <a:p>
            <a:pPr marL="1371600" lvl="2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Roboto Slab"/>
            </a:pPr>
            <a:r>
              <a:rPr lang="en" dirty="0">
                <a:latin typeface="Roboto Slab"/>
                <a:ea typeface="Roboto Slab"/>
                <a:cs typeface="Roboto Slab"/>
                <a:sym typeface="Roboto Slab"/>
              </a:rPr>
              <a:t>USDA Economic Research Service</a:t>
            </a:r>
          </a:p>
          <a:p>
            <a:pPr marL="457200" lvl="0" indent="-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Roboto Slab"/>
            </a:pPr>
            <a:r>
              <a:rPr lang="en" dirty="0">
                <a:latin typeface="Roboto Slab"/>
                <a:ea typeface="Roboto Slab"/>
                <a:cs typeface="Roboto Slab"/>
                <a:sym typeface="Roboto Slab"/>
              </a:rPr>
              <a:t>Required functionality</a:t>
            </a:r>
          </a:p>
          <a:p>
            <a:pPr marL="914400" lvl="1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Roboto Slab"/>
            </a:pPr>
            <a:r>
              <a:rPr lang="en" dirty="0">
                <a:latin typeface="Roboto Slab"/>
                <a:ea typeface="Roboto Slab"/>
                <a:cs typeface="Roboto Slab"/>
                <a:sym typeface="Roboto Slab"/>
              </a:rPr>
              <a:t>Input:	Some type of food</a:t>
            </a:r>
          </a:p>
          <a:p>
            <a:pPr marL="914400" lvl="1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Roboto Slab"/>
            </a:pPr>
            <a:r>
              <a:rPr lang="en" dirty="0">
                <a:latin typeface="Roboto Slab"/>
                <a:ea typeface="Roboto Slab"/>
                <a:cs typeface="Roboto Slab"/>
                <a:sym typeface="Roboto Slab"/>
              </a:rPr>
              <a:t>Output:	The price for that food type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 txBox="1">
            <a:spLocks noGrp="1"/>
          </p:cNvSpPr>
          <p:nvPr>
            <p:ph type="body" idx="1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33" name="Shape 133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Database - Design</a:t>
            </a:r>
          </a:p>
        </p:txBody>
      </p:sp>
      <p:pic>
        <p:nvPicPr>
          <p:cNvPr id="134" name="Shape 134" descr="ERdiagram_Database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34061" y="1489825"/>
            <a:ext cx="4675875" cy="35822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 txBox="1">
            <a:spLocks noGrp="1"/>
          </p:cNvSpPr>
          <p:nvPr>
            <p:ph type="body" idx="1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40" name="Shape 140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Database - Initial Design</a:t>
            </a:r>
          </a:p>
        </p:txBody>
      </p:sp>
      <p:pic>
        <p:nvPicPr>
          <p:cNvPr id="141" name="Shape 141" descr="ERdiagram_Database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34061" y="1489825"/>
            <a:ext cx="4675875" cy="35822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Shape 142" descr="Copy of ERdiagram_Database (1)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0"/>
            <a:ext cx="9144002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Shape 143"/>
          <p:cNvSpPr/>
          <p:nvPr/>
        </p:nvSpPr>
        <p:spPr>
          <a:xfrm>
            <a:off x="2161400" y="319825"/>
            <a:ext cx="899700" cy="454500"/>
          </a:xfrm>
          <a:prstGeom prst="rect">
            <a:avLst/>
          </a:prstGeom>
          <a:solidFill>
            <a:srgbClr val="3445DC">
              <a:alpha val="3231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4" name="Shape 144"/>
          <p:cNvSpPr/>
          <p:nvPr/>
        </p:nvSpPr>
        <p:spPr>
          <a:xfrm>
            <a:off x="3472575" y="893350"/>
            <a:ext cx="836700" cy="454500"/>
          </a:xfrm>
          <a:prstGeom prst="rect">
            <a:avLst/>
          </a:prstGeom>
          <a:solidFill>
            <a:srgbClr val="3445DC">
              <a:alpha val="3231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Database - Challenges and Lessons</a:t>
            </a:r>
          </a:p>
        </p:txBody>
      </p:sp>
      <p:sp>
        <p:nvSpPr>
          <p:cNvPr id="150" name="Shape 150"/>
          <p:cNvSpPr txBox="1">
            <a:spLocks noGrp="1"/>
          </p:cNvSpPr>
          <p:nvPr>
            <p:ph type="body" idx="1"/>
          </p:nvPr>
        </p:nvSpPr>
        <p:spPr>
          <a:xfrm>
            <a:off x="387900" y="1489825"/>
            <a:ext cx="3670800" cy="3078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"/>
              <a:t>Unused tables</a:t>
            </a:r>
          </a:p>
          <a:p>
            <a:pPr marL="914400" lvl="1" indent="-228600" rtl="0">
              <a:spcBef>
                <a:spcPts val="0"/>
              </a:spcBef>
            </a:pPr>
            <a:r>
              <a:rPr lang="en"/>
              <a:t>Extraneous datasets</a:t>
            </a:r>
          </a:p>
          <a:p>
            <a:pPr marL="914400" lvl="1" indent="-228600" rtl="0">
              <a:spcBef>
                <a:spcPts val="0"/>
              </a:spcBef>
            </a:pPr>
            <a:r>
              <a:rPr lang="en"/>
              <a:t>Dataset for future applications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Multiple data sources</a:t>
            </a:r>
          </a:p>
          <a:p>
            <a:pPr marL="914400" lvl="1" indent="-228600" rtl="0">
              <a:spcBef>
                <a:spcPts val="0"/>
              </a:spcBef>
            </a:pPr>
            <a:r>
              <a:rPr lang="en"/>
              <a:t>Two independent studies</a:t>
            </a:r>
          </a:p>
          <a:p>
            <a:pPr marL="914400" lvl="1" indent="-228600" rtl="0">
              <a:spcBef>
                <a:spcPts val="0"/>
              </a:spcBef>
            </a:pPr>
            <a:r>
              <a:rPr lang="en"/>
              <a:t>Different classifications of data</a:t>
            </a:r>
          </a:p>
        </p:txBody>
      </p:sp>
      <p:pic>
        <p:nvPicPr>
          <p:cNvPr id="151" name="Shape 151" descr="design_concernPoint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30700" y="2775850"/>
            <a:ext cx="4613298" cy="2367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Database - Future Tasks</a:t>
            </a:r>
          </a:p>
        </p:txBody>
      </p:sp>
      <p:sp>
        <p:nvSpPr>
          <p:cNvPr id="157" name="Shape 157"/>
          <p:cNvSpPr txBox="1">
            <a:spLocks noGrp="1"/>
          </p:cNvSpPr>
          <p:nvPr>
            <p:ph type="body" idx="1"/>
          </p:nvPr>
        </p:nvSpPr>
        <p:spPr>
          <a:xfrm>
            <a:off x="387900" y="1489825"/>
            <a:ext cx="4142700" cy="3078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"/>
              <a:t>Tracking and logging</a:t>
            </a:r>
          </a:p>
          <a:p>
            <a:pPr marL="914400" lvl="1" indent="-228600" rtl="0">
              <a:spcBef>
                <a:spcPts val="0"/>
              </a:spcBef>
            </a:pPr>
            <a:r>
              <a:rPr lang="en"/>
              <a:t>User identifying information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Better integration of the datasets</a:t>
            </a:r>
          </a:p>
          <a:p>
            <a:pPr marL="914400" lvl="1" indent="-228600" rtl="0">
              <a:spcBef>
                <a:spcPts val="0"/>
              </a:spcBef>
            </a:pPr>
            <a:r>
              <a:rPr lang="en"/>
              <a:t>Directly associate specific foods with food sub-groups</a:t>
            </a:r>
          </a:p>
          <a:p>
            <a:pPr marL="914400" lvl="1" indent="-228600" rtl="0">
              <a:spcBef>
                <a:spcPts val="0"/>
              </a:spcBef>
            </a:pPr>
            <a:r>
              <a:rPr lang="en"/>
              <a:t>Confirm associations with expert(s)</a:t>
            </a:r>
          </a:p>
        </p:txBody>
      </p:sp>
      <p:pic>
        <p:nvPicPr>
          <p:cNvPr id="158" name="Shape 158" descr="design_concernPoint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30700" y="2775850"/>
            <a:ext cx="4613298" cy="2367650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Shape 159"/>
          <p:cNvSpPr/>
          <p:nvPr/>
        </p:nvSpPr>
        <p:spPr>
          <a:xfrm rot="482118">
            <a:off x="5936048" y="4058376"/>
            <a:ext cx="1487302" cy="408397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The Webserver - How and Why	</a:t>
            </a:r>
          </a:p>
        </p:txBody>
      </p:sp>
      <p:sp>
        <p:nvSpPr>
          <p:cNvPr id="165" name="Shape 165"/>
          <p:cNvSpPr txBox="1">
            <a:spLocks noGrp="1"/>
          </p:cNvSpPr>
          <p:nvPr>
            <p:ph type="body" idx="1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Running on Nodejs webserver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Conventional Webserver vs. Nodejs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Why Nodejs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Handles large number of requests</a:t>
            </a:r>
          </a:p>
          <a:p>
            <a:pPr marL="914400" lvl="1" indent="-228600" rtl="0">
              <a:spcBef>
                <a:spcPts val="0"/>
              </a:spcBef>
            </a:pPr>
            <a:r>
              <a:rPr lang="en"/>
              <a:t>Event based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Non-blocking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Web Server - Future Considerations</a:t>
            </a:r>
          </a:p>
        </p:txBody>
      </p:sp>
      <p:sp>
        <p:nvSpPr>
          <p:cNvPr id="171" name="Shape 171"/>
          <p:cNvSpPr txBox="1">
            <a:spLocks noGrp="1"/>
          </p:cNvSpPr>
          <p:nvPr>
            <p:ph type="body" idx="1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More secure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Handle exceptions better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Redesign to take advantage of Nodejs event based nature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"/>
              <a:t>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Topics</a:t>
            </a:r>
          </a:p>
        </p:txBody>
      </p:sp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381000" y="1276350"/>
            <a:ext cx="8368200" cy="3078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lnSpc>
                <a:spcPct val="100000"/>
              </a:lnSpc>
              <a:spcBef>
                <a:spcPts val="0"/>
              </a:spcBef>
            </a:pPr>
            <a:r>
              <a:rPr lang="en" dirty="0"/>
              <a:t>Video Production</a:t>
            </a:r>
          </a:p>
          <a:p>
            <a:pPr marL="457200" lvl="0" indent="-228600" rtl="0">
              <a:lnSpc>
                <a:spcPct val="100000"/>
              </a:lnSpc>
              <a:spcBef>
                <a:spcPts val="0"/>
              </a:spcBef>
            </a:pPr>
            <a:r>
              <a:rPr lang="en" dirty="0"/>
              <a:t>Front End</a:t>
            </a:r>
          </a:p>
          <a:p>
            <a:pPr marL="457200" lvl="0" indent="-228600" rtl="0">
              <a:lnSpc>
                <a:spcPct val="100000"/>
              </a:lnSpc>
              <a:spcBef>
                <a:spcPts val="0"/>
              </a:spcBef>
            </a:pPr>
            <a:r>
              <a:rPr lang="en" dirty="0"/>
              <a:t>Back End</a:t>
            </a:r>
          </a:p>
          <a:p>
            <a:pPr marL="914400" lvl="1" indent="-228600" rtl="0">
              <a:lnSpc>
                <a:spcPct val="100000"/>
              </a:lnSpc>
              <a:spcBef>
                <a:spcPts val="0"/>
              </a:spcBef>
            </a:pPr>
            <a:r>
              <a:rPr lang="en" dirty="0"/>
              <a:t>Database</a:t>
            </a:r>
          </a:p>
          <a:p>
            <a:pPr marL="914400" lvl="1" indent="-228600" rtl="0">
              <a:lnSpc>
                <a:spcPct val="100000"/>
              </a:lnSpc>
              <a:spcBef>
                <a:spcPts val="0"/>
              </a:spcBef>
            </a:pPr>
            <a:r>
              <a:rPr lang="en" dirty="0"/>
              <a:t>Web Server</a:t>
            </a:r>
          </a:p>
          <a:p>
            <a:pPr marL="457200" lvl="0" indent="-228600" rtl="0">
              <a:lnSpc>
                <a:spcPct val="100000"/>
              </a:lnSpc>
              <a:spcBef>
                <a:spcPts val="0"/>
              </a:spcBef>
            </a:pPr>
            <a:r>
              <a:rPr lang="en" dirty="0"/>
              <a:t>Demonstration</a:t>
            </a:r>
          </a:p>
          <a:p>
            <a:pPr marL="457200" lvl="0" indent="-228600">
              <a:lnSpc>
                <a:spcPct val="100000"/>
              </a:lnSpc>
              <a:spcBef>
                <a:spcPts val="0"/>
              </a:spcBef>
            </a:pPr>
            <a:r>
              <a:rPr lang="en" dirty="0"/>
              <a:t>Questions and Answers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Video Deliverables </a:t>
            </a:r>
          </a:p>
        </p:txBody>
      </p:sp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dirty="0"/>
              <a:t>Two public service announcement videos: 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 dirty="0"/>
              <a:t>Food Waste at home (1:34)</a:t>
            </a:r>
          </a:p>
          <a:p>
            <a:pPr marL="457200" lvl="0" indent="-228600">
              <a:spcBef>
                <a:spcPts val="0"/>
              </a:spcBef>
            </a:pPr>
            <a:r>
              <a:rPr lang="en" dirty="0"/>
              <a:t>Food Waste Statistics (0:27)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Production</a:t>
            </a:r>
          </a:p>
        </p:txBody>
      </p:sp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>
              <a:spcBef>
                <a:spcPts val="0"/>
              </a:spcBef>
            </a:pPr>
            <a:r>
              <a:rPr lang="en"/>
              <a:t>Sony Vegas Pro</a:t>
            </a:r>
          </a:p>
          <a:p>
            <a:pPr marL="457200" lvl="0" indent="-228600">
              <a:spcBef>
                <a:spcPts val="0"/>
              </a:spcBef>
            </a:pPr>
            <a:r>
              <a:rPr lang="en"/>
              <a:t>Go Pro (3, 3+, 4)</a:t>
            </a:r>
          </a:p>
        </p:txBody>
      </p:sp>
      <p:pic>
        <p:nvPicPr>
          <p:cNvPr id="84" name="Shape 84"/>
          <p:cNvPicPr preferRelativeResize="0"/>
          <p:nvPr/>
        </p:nvPicPr>
        <p:blipFill rotWithShape="1">
          <a:blip r:embed="rId3">
            <a:alphaModFix/>
          </a:blip>
          <a:srcRect b="6428"/>
          <a:stretch/>
        </p:blipFill>
        <p:spPr>
          <a:xfrm>
            <a:off x="2766449" y="1082275"/>
            <a:ext cx="6334300" cy="33340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Considerations for the Frontend</a:t>
            </a:r>
          </a:p>
        </p:txBody>
      </p:sp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buChar char="-"/>
            </a:pPr>
            <a:r>
              <a:rPr lang="en"/>
              <a:t>Very user friendly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en"/>
              <a:t>A lot of images for selecting food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en"/>
              <a:t>Not user based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en"/>
              <a:t>Able to show statistics</a:t>
            </a:r>
          </a:p>
          <a:p>
            <a:pPr marL="457200" lvl="0" indent="-228600">
              <a:spcBef>
                <a:spcPts val="0"/>
              </a:spcBef>
              <a:buChar char="-"/>
            </a:pPr>
            <a:r>
              <a:rPr lang="en"/>
              <a:t>Can show money wasted after entering information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Frontend Implementation</a:t>
            </a:r>
          </a:p>
        </p:txBody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The frontend of this website was implemented with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en"/>
              <a:t>HTML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en"/>
              <a:t>CSS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en"/>
              <a:t>JQuery/ JavaScript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en"/>
              <a:t>Bootstrap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en"/>
              <a:t>D3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Frontpage history</a:t>
            </a:r>
          </a:p>
        </p:txBody>
      </p:sp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buChar char="-"/>
            </a:pPr>
            <a:r>
              <a:rPr lang="en"/>
              <a:t>Original Idea as an autocomplete search entry bar and a submit button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en"/>
              <a:t>Client suggested that there be images that go along with your searching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en"/>
              <a:t>A “grid-based” image system was implemented with the autocomplete bar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en"/>
              <a:t>Styles were added, making it presentable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en"/>
              <a:t>The need for entering in more than one food group arises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en"/>
              <a:t>Support for multiple food groups being entered is implemented</a:t>
            </a:r>
          </a:p>
          <a:p>
            <a:pPr marL="457200" lvl="0" indent="-228600">
              <a:spcBef>
                <a:spcPts val="0"/>
              </a:spcBef>
              <a:buChar char="-"/>
            </a:pPr>
            <a:r>
              <a:rPr lang="en"/>
              <a:t>Support for clickable images for autocompletion is implemented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Frontpage design</a:t>
            </a:r>
          </a:p>
        </p:txBody>
      </p:sp>
      <p:pic>
        <p:nvPicPr>
          <p:cNvPr id="108" name="Shape 10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36525" y="1153062"/>
            <a:ext cx="6670948" cy="37524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Statistics Page</a:t>
            </a:r>
          </a:p>
        </p:txBody>
      </p:sp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"/>
              <a:t>Used d3 and CSS to create visualizations of food waste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Built to be robust against unusual inputs</a:t>
            </a:r>
          </a:p>
          <a:p>
            <a:pPr marL="457200" lvl="0" indent="-228600">
              <a:spcBef>
                <a:spcPts val="0"/>
              </a:spcBef>
            </a:pPr>
            <a:r>
              <a:rPr lang="en"/>
              <a:t>Chose to show a variety of different statistics (Money, Food amount, Humanitarian etc.)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arina">
  <a:themeElements>
    <a:clrScheme name="Marina">
      <a:dk1>
        <a:srgbClr val="FFFFFF"/>
      </a:dk1>
      <a:lt1>
        <a:srgbClr val="00517C"/>
      </a:lt1>
      <a:dk2>
        <a:srgbClr val="004065"/>
      </a:dk2>
      <a:lt2>
        <a:srgbClr val="CFD8DC"/>
      </a:lt2>
      <a:accent1>
        <a:srgbClr val="0277BD"/>
      </a:accent1>
      <a:accent2>
        <a:srgbClr val="558B2F"/>
      </a:accent2>
      <a:accent3>
        <a:srgbClr val="009688"/>
      </a:accent3>
      <a:accent4>
        <a:srgbClr val="039BE5"/>
      </a:accent4>
      <a:accent5>
        <a:srgbClr val="8BC34A"/>
      </a:accent5>
      <a:accent6>
        <a:srgbClr val="FFEB38"/>
      </a:accent6>
      <a:hlink>
        <a:srgbClr val="8BC34A"/>
      </a:hlink>
      <a:folHlink>
        <a:srgbClr val="8BC34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379</Words>
  <Application>Microsoft Macintosh PowerPoint</Application>
  <PresentationFormat>On-screen Show (16:9)</PresentationFormat>
  <Paragraphs>84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Roboto</vt:lpstr>
      <vt:lpstr>Arial</vt:lpstr>
      <vt:lpstr>Roboto Slab</vt:lpstr>
      <vt:lpstr>marina</vt:lpstr>
      <vt:lpstr>Food Waster</vt:lpstr>
      <vt:lpstr>Topics</vt:lpstr>
      <vt:lpstr>Video Deliverables </vt:lpstr>
      <vt:lpstr>Production</vt:lpstr>
      <vt:lpstr>Considerations for the Frontend</vt:lpstr>
      <vt:lpstr>Frontend Implementation</vt:lpstr>
      <vt:lpstr>Frontpage history</vt:lpstr>
      <vt:lpstr>Frontpage design</vt:lpstr>
      <vt:lpstr>Statistics Page</vt:lpstr>
      <vt:lpstr>PowerPoint Presentation</vt:lpstr>
      <vt:lpstr>Database - Overview</vt:lpstr>
      <vt:lpstr>Database - Design</vt:lpstr>
      <vt:lpstr>Database - Initial Design</vt:lpstr>
      <vt:lpstr>Database - Challenges and Lessons</vt:lpstr>
      <vt:lpstr>Database - Future Tasks</vt:lpstr>
      <vt:lpstr>The Webserver - How and Why </vt:lpstr>
      <vt:lpstr>Web Server - Future Considerations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Food Waster</dc:title>
  <dc:creator>Toshiwawa</dc:creator>
  <cp:lastModifiedBy>Microsoft Office User</cp:lastModifiedBy>
  <cp:revision>3</cp:revision>
  <dcterms:modified xsi:type="dcterms:W3CDTF">2017-05-13T00:17:57Z</dcterms:modified>
</cp:coreProperties>
</file>