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6.xml"/>
  <Override ContentType="application/vnd.openxmlformats-officedocument.presentationml.slide+xml" PartName="/ppt/slides/slide21.xml"/>
  <Override ContentType="application/vnd.openxmlformats-officedocument.presentationml.slide+xml" PartName="/ppt/slides/slide2.xml"/>
  <Override ContentType="application/vnd.openxmlformats-officedocument.presentationml.slide+xml" PartName="/ppt/slides/slide26.xml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25.xml"/>
  <Override ContentType="application/vnd.openxmlformats-officedocument.presentationml.slide+xml" PartName="/ppt/slides/slide17.xml"/>
  <Override ContentType="application/vnd.openxmlformats-officedocument.presentationml.slide+xml" PartName="/ppt/slides/slide24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0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9.xml"/>
  <Override ContentType="application/vnd.openxmlformats-officedocument.presentationml.slide+xml" PartName="/ppt/slides/slide9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27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4.xml"/>
  <Override ContentType="application/vnd.openxmlformats-officedocument.presentationml.slide+xml" PartName="/ppt/slides/slide14.xml"/>
  <Override ContentType="application/vnd.openxmlformats-officedocument.presentationml.slide+xml" PartName="/ppt/slides/slide5.xml"/>
  <Override ContentType="application/vnd.openxmlformats-officedocument.presentationml.slide+xml" PartName="/ppt/slides/slide22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9" Target="slides/slide14.xml"/><Relationship Type="http://schemas.openxmlformats.org/officeDocument/2006/relationships/slide" Id="rId18" Target="slides/slide13.xml"/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slide" Id="rId30" Target="slides/slide25.xml"/><Relationship Type="http://schemas.openxmlformats.org/officeDocument/2006/relationships/slide" Id="rId12" Target="slides/slide7.xml"/><Relationship Type="http://schemas.openxmlformats.org/officeDocument/2006/relationships/slide" Id="rId31" Target="slides/slide26.xml"/><Relationship Type="http://schemas.openxmlformats.org/officeDocument/2006/relationships/slide" Id="rId13" Target="slides/slide8.xml"/><Relationship Type="http://schemas.openxmlformats.org/officeDocument/2006/relationships/slide" Id="rId10" Target="slides/slide5.xml"/><Relationship Type="http://schemas.openxmlformats.org/officeDocument/2006/relationships/slide" Id="rId11" Target="slides/slide6.xml"/><Relationship Type="http://schemas.openxmlformats.org/officeDocument/2006/relationships/slide" Id="rId34" Target="slides/slide29.xml"/><Relationship Type="http://schemas.openxmlformats.org/officeDocument/2006/relationships/slide" Id="rId32" Target="slides/slide27.xml"/><Relationship Type="http://schemas.openxmlformats.org/officeDocument/2006/relationships/slide" Id="rId33" Target="slides/slide28.xml"/><Relationship Type="http://schemas.openxmlformats.org/officeDocument/2006/relationships/slide" Id="rId29" Target="slides/slide24.xml"/><Relationship Type="http://schemas.openxmlformats.org/officeDocument/2006/relationships/slide" Id="rId26" Target="slides/slide21.xml"/><Relationship Type="http://schemas.openxmlformats.org/officeDocument/2006/relationships/slide" Id="rId25" Target="slides/slide20.xml"/><Relationship Type="http://schemas.openxmlformats.org/officeDocument/2006/relationships/slide" Id="rId28" Target="slides/slide23.xml"/><Relationship Type="http://schemas.openxmlformats.org/officeDocument/2006/relationships/slide" Id="rId27" Target="slides/slide22.xml"/><Relationship Type="http://schemas.openxmlformats.org/officeDocument/2006/relationships/presProps" Id="rId2" Target="presProps.xml"/><Relationship Type="http://schemas.openxmlformats.org/officeDocument/2006/relationships/slide" Id="rId21" Target="slides/slide16.xml"/><Relationship Type="http://schemas.openxmlformats.org/officeDocument/2006/relationships/theme" Id="rId1" Target="theme/theme2.xml"/><Relationship Type="http://schemas.openxmlformats.org/officeDocument/2006/relationships/slide" Id="rId22" Target="slides/slide17.xml"/><Relationship Type="http://schemas.openxmlformats.org/officeDocument/2006/relationships/slideMaster" Id="rId4" Target="slideMasters/slideMaster1.xml"/><Relationship Type="http://schemas.openxmlformats.org/officeDocument/2006/relationships/slide" Id="rId23" Target="slides/slide18.xml"/><Relationship Type="http://schemas.openxmlformats.org/officeDocument/2006/relationships/tableStyles" Id="rId3" Target="tableStyles.xml"/><Relationship Type="http://schemas.openxmlformats.org/officeDocument/2006/relationships/slide" Id="rId24" Target="slides/slide19.xml"/><Relationship Type="http://schemas.openxmlformats.org/officeDocument/2006/relationships/slide" Id="rId20" Target="slides/slide15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" id="27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8" id="2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1" id="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2" id="1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3" id="13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7" id="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8" id="1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9" id="13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2" id="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3" id="14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44" id="14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3" id="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4" id="16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65" id="16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9" id="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0" id="17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71" id="17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76" id="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7" id="17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78" id="17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83" id="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4" id="18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85" id="18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88" id="1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9" id="18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90" id="19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01" id="2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2" id="20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03" id="20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08" id="2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9" id="20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10" id="21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2" id="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" id="3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4" id="3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15" id="2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6" id="21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17" id="21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21" id="2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2" id="22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23" id="22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26" id="2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7" id="22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28" id="22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31" id="2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2" id="2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33" id="23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37" id="2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8" id="2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39" id="23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43" id="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4" id="2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45" id="24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49" id="2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0" id="2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51" id="25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5" id="2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6" id="25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57" id="25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1" id="2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2" id="26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63" id="26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6" id="2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7" id="26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68" id="26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8" id="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9" id="3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0" id="4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6" id="4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2" id="7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8" id="10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4" id="11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8" id="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9" id="11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0" id="12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5" id="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6" id="12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7" id="1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2.xml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2.xml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2.xml"/></Relationships>
</file>

<file path=ppt/slides/_rels/slide1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png"/></Relationships>
</file>

<file path=ppt/slides/_rels/slide1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5.xml"/><Relationship Type="http://schemas.openxmlformats.org/officeDocument/2006/relationships/slideLayout" Id="rId1" Target="../slideLayouts/slideLayout2.xml"/></Relationships>
</file>

<file path=ppt/slides/_rels/slide1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6.png"/></Relationships>
</file>

<file path=ppt/slides/_rels/slide1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7.xml"/><Relationship Type="http://schemas.openxmlformats.org/officeDocument/2006/relationships/slideLayout" Id="rId1" Target="../slideLayouts/slideLayout2.xml"/></Relationships>
</file>

<file path=ppt/slides/_rels/slide1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8.xml"/><Relationship Type="http://schemas.openxmlformats.org/officeDocument/2006/relationships/slideLayout" Id="rId1" Target="../slideLayouts/slideLayout2.xml"/></Relationships>
</file>

<file path=ppt/slides/_rels/slide1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9.xml"/><Relationship Type="http://schemas.openxmlformats.org/officeDocument/2006/relationships/slideLayout" Id="rId1" Target="../slideLayouts/slideLayout3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2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0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png"/></Relationships>
</file>

<file path=ppt/slides/_rels/slide2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1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png"/></Relationships>
</file>

<file path=ppt/slides/_rels/slide2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5.png"/></Relationships>
</file>

<file path=ppt/slides/_rels/slide2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png"/></Relationships>
</file>

<file path=ppt/slides/_rels/slide2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4.xml"/><Relationship Type="http://schemas.openxmlformats.org/officeDocument/2006/relationships/slideLayout" Id="rId1" Target="../slideLayouts/slideLayout2.xml"/></Relationships>
</file>

<file path=ppt/slides/_rels/slide2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5.xml"/><Relationship Type="http://schemas.openxmlformats.org/officeDocument/2006/relationships/slideLayout" Id="rId1" Target="../slideLayouts/slideLayout2.xml"/></Relationships>
</file>

<file path=ppt/slides/_rels/slide2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6.xml"/><Relationship Type="http://schemas.openxmlformats.org/officeDocument/2006/relationships/slideLayout" Id="rId1" Target="../slideLayouts/slideLayout2.xml"/></Relationships>
</file>

<file path=ppt/slides/_rels/slide2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7.xml"/><Relationship Type="http://schemas.openxmlformats.org/officeDocument/2006/relationships/slideLayout" Id="rId1" Target="../slideLayouts/slideLayout2.xml"/></Relationships>
</file>

<file path=ppt/slides/_rels/slide2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8.xml"/><Relationship Type="http://schemas.openxmlformats.org/officeDocument/2006/relationships/slideLayout" Id="rId1" Target="../slideLayouts/slideLayout2.xml"/></Relationships>
</file>

<file path=ppt/slides/_rels/slide2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9.xml"/><Relationship Type="http://schemas.openxmlformats.org/officeDocument/2006/relationships/slideLayout" Id="rId1" Target="../slideLayouts/slideLayout5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4.xml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pn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3.xml"/><Relationship Type="http://schemas.openxmlformats.org/officeDocument/2006/relationships/hyperlink" Id="rId3" TargetMode="External" Target="http://data.stackexchange.com/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/>
              <a:t>
</a:t>
            </a:r>
            <a:r>
              <a:rPr lang="en" sz="3600">
                <a:solidFill>
                  <a:srgbClr val="9FC5E8"/>
                </a:solidFill>
              </a:rPr>
              <a:t>CS 5604 - Final Presentation</a:t>
            </a:r>
          </a:p>
          <a:p>
            <a:pPr>
              <a:buNone/>
            </a:pPr>
            <a:r>
              <a:rPr lang="en">
                <a:solidFill>
                  <a:srgbClr val="B6D7A8"/>
                </a:solidFill>
              </a:rPr>
              <a:t>CINETGraphCrawl</a:t>
            </a:r>
          </a:p>
        </p:txBody>
      </p:sp>
      <p:sp>
        <p:nvSpPr>
          <p:cNvPr name="Shape 24" id="24"/>
          <p:cNvSpPr txBox="1"/>
          <p:nvPr>
            <p:ph type="subTitle" idx="1"/>
          </p:nvPr>
        </p:nvSpPr>
        <p:spPr>
          <a:xfrm>
            <a:off y="38942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457200" algn="r" marL="457200" rtl="0" lvl="0">
              <a:buNone/>
            </a:pPr>
            <a:r>
              <a:rPr lang="en" sz="1800">
                <a:solidFill>
                  <a:srgbClr val="9FC5E8"/>
                </a:solidFill>
              </a:rPr>
              <a:t>Rushi</a:t>
            </a:r>
            <a:r>
              <a:rPr lang="en" sz="1800"/>
              <a:t> </a:t>
            </a:r>
            <a:r>
              <a:rPr lang="en" sz="1800">
                <a:solidFill>
                  <a:srgbClr val="B6D7A8"/>
                </a:solidFill>
              </a:rPr>
              <a:t>Kaw</a:t>
            </a:r>
          </a:p>
          <a:p>
            <a:pPr indent="457200" algn="r" marL="457200" rtl="0" lvl="0">
              <a:buNone/>
            </a:pPr>
            <a:r>
              <a:rPr lang="en" sz="1800">
                <a:solidFill>
                  <a:srgbClr val="9FC5E8"/>
                </a:solidFill>
              </a:rPr>
              <a:t>Hemanth</a:t>
            </a:r>
            <a:r>
              <a:rPr lang="en" sz="1800"/>
              <a:t> </a:t>
            </a:r>
            <a:r>
              <a:rPr lang="en" sz="1800">
                <a:solidFill>
                  <a:srgbClr val="B6D7A8"/>
                </a:solidFill>
              </a:rPr>
              <a:t>Makkapati</a:t>
            </a:r>
          </a:p>
          <a:p>
            <a:pPr indent="457200" algn="r" marL="457200" rtl="0" lvl="0">
              <a:buNone/>
            </a:pPr>
            <a:r>
              <a:rPr lang="en" sz="1800">
                <a:solidFill>
                  <a:srgbClr val="9FC5E8"/>
                </a:solidFill>
              </a:rPr>
              <a:t>Rajesh</a:t>
            </a:r>
            <a:r>
              <a:rPr lang="en" sz="1800"/>
              <a:t> </a:t>
            </a:r>
            <a:r>
              <a:rPr lang="en" sz="1800">
                <a:solidFill>
                  <a:srgbClr val="B6D7A8"/>
                </a:solidFill>
              </a:rPr>
              <a:t>Subbiah</a:t>
            </a:r>
          </a:p>
          <a:p>
            <a:r>
              <a:t/>
            </a:r>
          </a:p>
          <a:p>
            <a:pPr indent="457200" algn="l" marL="457200" rtl="0" lvl="0">
              <a:buNone/>
            </a:pPr>
            <a:r>
              <a:rPr lang="en" sz="1800">
                <a:solidFill>
                  <a:srgbClr val="B6D7A8"/>
                </a:solidFill>
              </a:rPr>
              <a:t>Client: </a:t>
            </a:r>
          </a:p>
          <a:p>
            <a:pPr indent="457200" algn="l" marL="457200" rtl="0" lvl="0">
              <a:buNone/>
            </a:pPr>
            <a:r>
              <a:rPr lang="en" sz="1800">
                <a:solidFill>
                  <a:srgbClr val="9FC5E8"/>
                </a:solidFill>
              </a:rPr>
              <a:t>Network Dynamics &amp; Simulation Science Laboratory (NDSSL)</a:t>
            </a:r>
          </a:p>
          <a:p>
            <a:pPr indent="457200" algn="l" marL="457200" rtl="0" lvl="0">
              <a:buNone/>
            </a:pPr>
            <a:r>
              <a:rPr lang="en" sz="1400">
                <a:solidFill>
                  <a:srgbClr val="9FC5E8"/>
                </a:solidFill>
              </a:rPr>
              <a:t>CINET is supported by the NSF under Grant No. 1032677</a:t>
            </a:r>
          </a:p>
        </p:txBody>
      </p:sp>
      <p:sp>
        <p:nvSpPr>
          <p:cNvPr name="Shape 25" id="25"/>
          <p:cNvSpPr txBox="1"/>
          <p:nvPr/>
        </p:nvSpPr>
        <p:spPr>
          <a:xfrm>
            <a:off y="5964275" x="685800"/>
            <a:ext cy="664199" cx="78875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1800">
                <a:solidFill>
                  <a:srgbClr val="B6D7A8"/>
                </a:solidFill>
              </a:rPr>
              <a:t>6 December 2012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8" id="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9" id="129"/>
          <p:cNvSpPr txBox="1"/>
          <p:nvPr>
            <p:ph type="title"/>
          </p:nvPr>
        </p:nvSpPr>
        <p:spPr>
          <a:xfrm>
            <a:off y="190462" x="457199"/>
            <a:ext cy="6444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A4C2F4"/>
                </a:solidFill>
              </a:rPr>
              <a:t>Graphs Constructed</a:t>
            </a:r>
          </a:p>
        </p:txBody>
      </p:sp>
      <p:sp>
        <p:nvSpPr>
          <p:cNvPr name="Shape 130" id="130"/>
          <p:cNvSpPr txBox="1"/>
          <p:nvPr>
            <p:ph type="body" idx="1"/>
          </p:nvPr>
        </p:nvSpPr>
        <p:spPr>
          <a:xfrm>
            <a:off y="1084075" x="40645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User-user interaction graphs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1st degree interactions 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Stackoverflow: post-comment, post-answer and answer-comment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CNN political ticker: post-comment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2nd degree interactions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CNN political ticker: comment-post-comment 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Hierarchical representation of blog posts and comments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B6D7A8"/>
                </a:solidFill>
              </a:rPr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4" id="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5" id="135"/>
          <p:cNvSpPr txBox="1"/>
          <p:nvPr>
            <p:ph type="body" idx="1"/>
          </p:nvPr>
        </p:nvSpPr>
        <p:spPr>
          <a:xfrm>
            <a:off y="859662" x="457200"/>
            <a:ext cy="57372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For each blog </a:t>
            </a:r>
            <a:r>
              <a:rPr lang="en" sz="2800" u="sng">
                <a:solidFill>
                  <a:srgbClr val="FFE599"/>
                </a:solidFill>
              </a:rPr>
              <a:t>B</a:t>
            </a:r>
            <a:r>
              <a:rPr lang="en" baseline="-25000" sz="2400">
                <a:solidFill>
                  <a:srgbClr val="FFE599"/>
                </a:solidFill>
              </a:rPr>
              <a:t>i</a:t>
            </a:r>
            <a:r>
              <a:rPr lang="en" sz="2800">
                <a:solidFill>
                  <a:srgbClr val="B6D7A8"/>
                </a:solidFill>
              </a:rPr>
              <a:t>, retrieve all users 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For each user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ij</a:t>
            </a:r>
            <a:r>
              <a:rPr lang="en" sz="2800">
                <a:solidFill>
                  <a:srgbClr val="B6D7A8"/>
                </a:solidFill>
              </a:rPr>
              <a:t>, retrieve all posts written by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ij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For each post </a:t>
            </a:r>
            <a:r>
              <a:rPr lang="en" sz="2800" u="sng">
                <a:solidFill>
                  <a:srgbClr val="FFE599"/>
                </a:solidFill>
              </a:rPr>
              <a:t>P</a:t>
            </a:r>
            <a:r>
              <a:rPr lang="en" baseline="-25000" sz="2400">
                <a:solidFill>
                  <a:srgbClr val="FFE599"/>
                </a:solidFill>
              </a:rPr>
              <a:t>ik-j</a:t>
            </a:r>
            <a:r>
              <a:rPr lang="en" sz="2800">
                <a:solidFill>
                  <a:srgbClr val="B6D7A8"/>
                </a:solidFill>
              </a:rPr>
              <a:t>, retrieve all comments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For each comment </a:t>
            </a:r>
            <a:r>
              <a:rPr lang="en" sz="2800" u="sng">
                <a:solidFill>
                  <a:srgbClr val="FFE599"/>
                </a:solidFill>
              </a:rPr>
              <a:t>C</a:t>
            </a:r>
            <a:r>
              <a:rPr lang="en" baseline="-25000" sz="2400">
                <a:solidFill>
                  <a:srgbClr val="FFE599"/>
                </a:solidFill>
              </a:rPr>
              <a:t>it-k</a:t>
            </a:r>
            <a:r>
              <a:rPr lang="en" sz="2800">
                <a:solidFill>
                  <a:srgbClr val="B6D7A8"/>
                </a:solidFill>
              </a:rPr>
              <a:t>, get its owner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id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Construct an edge between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1800">
                <a:solidFill>
                  <a:srgbClr val="FFE599"/>
                </a:solidFill>
              </a:rPr>
              <a:t>ij</a:t>
            </a:r>
            <a:r>
              <a:rPr lang="en" sz="2800">
                <a:solidFill>
                  <a:srgbClr val="B6D7A8"/>
                </a:solidFill>
              </a:rPr>
              <a:t> &amp;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id</a:t>
            </a:r>
            <a:r>
              <a:rPr lang="en" sz="2800">
                <a:solidFill>
                  <a:srgbClr val="B6D7A8"/>
                </a:solidFill>
              </a:rPr>
              <a:t> 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For each comment </a:t>
            </a:r>
            <a:r>
              <a:rPr lang="en" sz="2800" u="sng">
                <a:solidFill>
                  <a:srgbClr val="FFE599"/>
                </a:solidFill>
              </a:rPr>
              <a:t>C</a:t>
            </a:r>
            <a:r>
              <a:rPr lang="en" baseline="-25000" sz="2400">
                <a:solidFill>
                  <a:srgbClr val="FFE599"/>
                </a:solidFill>
              </a:rPr>
              <a:t>is</a:t>
            </a:r>
            <a:r>
              <a:rPr lang="en" sz="2800">
                <a:solidFill>
                  <a:srgbClr val="B6D7A8"/>
                </a:solidFill>
              </a:rPr>
              <a:t> written by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ij</a:t>
            </a:r>
            <a:r>
              <a:rPr lang="en" sz="2800">
                <a:solidFill>
                  <a:srgbClr val="B6D7A8"/>
                </a:solidFill>
              </a:rPr>
              <a:t>, get its parent post </a:t>
            </a:r>
            <a:r>
              <a:rPr lang="en" sz="2800" u="sng">
                <a:solidFill>
                  <a:srgbClr val="FFE599"/>
                </a:solidFill>
              </a:rPr>
              <a:t>P</a:t>
            </a:r>
            <a:r>
              <a:rPr lang="en" baseline="-25000" sz="2400">
                <a:solidFill>
                  <a:srgbClr val="FFE599"/>
                </a:solidFill>
              </a:rPr>
              <a:t>k'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Construct an edge between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ij</a:t>
            </a:r>
            <a:r>
              <a:rPr lang="en" sz="2800">
                <a:solidFill>
                  <a:srgbClr val="B6D7A8"/>
                </a:solidFill>
              </a:rPr>
              <a:t> &amp; owner of </a:t>
            </a:r>
            <a:r>
              <a:rPr lang="en" sz="2800" u="sng">
                <a:solidFill>
                  <a:srgbClr val="FFE599"/>
                </a:solidFill>
              </a:rPr>
              <a:t>P</a:t>
            </a:r>
            <a:r>
              <a:rPr lang="en" baseline="-25000" sz="2400">
                <a:solidFill>
                  <a:srgbClr val="FFE599"/>
                </a:solidFill>
              </a:rPr>
              <a:t>ik'</a:t>
            </a:r>
          </a:p>
          <a:p>
            <a:pPr indent="-419100" marL="457200" rtl="0" lvl="0">
              <a:buClr>
                <a:srgbClr val="B6D7A8"/>
              </a:buClr>
              <a:buSzPct val="178571"/>
              <a:buFont typeface="Arial"/>
              <a:buChar char="•"/>
            </a:pPr>
            <a:r>
              <a:rPr lang="en" sz="2800">
                <a:solidFill>
                  <a:srgbClr val="B6D7A8"/>
                </a:solidFill>
              </a:rPr>
              <a:t>Dump the </a:t>
            </a:r>
            <a:r>
              <a:rPr lang="en" sz="2800" u="sng">
                <a:solidFill>
                  <a:srgbClr val="FFE599"/>
                </a:solidFill>
              </a:rPr>
              <a:t>U</a:t>
            </a:r>
            <a:r>
              <a:rPr lang="en" baseline="-25000" sz="2400">
                <a:solidFill>
                  <a:srgbClr val="FFE599"/>
                </a:solidFill>
              </a:rPr>
              <a:t>ij</a:t>
            </a:r>
            <a:r>
              <a:rPr lang="en" sz="2800">
                <a:solidFill>
                  <a:srgbClr val="B6D7A8"/>
                </a:solidFill>
              </a:rPr>
              <a:t> edge list in a file (adjacency matrix)</a:t>
            </a:r>
          </a:p>
          <a:p>
            <a:r>
              <a:t/>
            </a:r>
          </a:p>
        </p:txBody>
      </p:sp>
      <p:sp>
        <p:nvSpPr>
          <p:cNvPr name="Shape 136" id="136"/>
          <p:cNvSpPr txBox="1"/>
          <p:nvPr>
            <p:ph type="title"/>
          </p:nvPr>
        </p:nvSpPr>
        <p:spPr>
          <a:xfrm>
            <a:off y="274637" x="457200"/>
            <a:ext cy="6528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9FC5E8"/>
                </a:solidFill>
              </a:rPr>
              <a:t>Graph Construction: Pseudo Code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0" id="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1" id="141"/>
          <p:cNvSpPr txBox="1"/>
          <p:nvPr>
            <p:ph type="title"/>
          </p:nvPr>
        </p:nvSpPr>
        <p:spPr>
          <a:xfrm>
            <a:off y="2559587" x="457199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rtl="0" lvl="0">
              <a:buNone/>
            </a:pPr>
            <a:r>
              <a:rPr lang="en" sz="5000">
                <a:solidFill>
                  <a:srgbClr val="9FC5E8"/>
                </a:solidFill>
              </a:rPr>
              <a:t>Stackoverflow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name="Shape 145" id="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6" id="14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Stack Overflow Approach</a:t>
            </a:r>
          </a:p>
        </p:txBody>
      </p:sp>
      <p:sp>
        <p:nvSpPr>
          <p:cNvPr name="Shape 147" id="147"/>
          <p:cNvSpPr/>
          <p:nvPr/>
        </p:nvSpPr>
        <p:spPr>
          <a:xfrm>
            <a:off y="2573800" x="1195575"/>
            <a:ext cy="664200" cx="1859813"/>
          </a:xfrm>
          <a:prstGeom prst="flowChartTerminator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Question</a:t>
            </a:r>
          </a:p>
        </p:txBody>
      </p:sp>
      <p:sp>
        <p:nvSpPr>
          <p:cNvPr name="Shape 148" id="148"/>
          <p:cNvSpPr/>
          <p:nvPr/>
        </p:nvSpPr>
        <p:spPr>
          <a:xfrm>
            <a:off y="3622875" x="224750"/>
            <a:ext cy="664200" cx="1859813"/>
          </a:xfrm>
          <a:prstGeom prst="flowChartTerminator">
            <a:avLst/>
          </a:prstGeom>
          <a:solidFill>
            <a:srgbClr val="D5A6B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sp>
        <p:nvSpPr>
          <p:cNvPr name="Shape 149" id="149"/>
          <p:cNvSpPr/>
          <p:nvPr/>
        </p:nvSpPr>
        <p:spPr>
          <a:xfrm>
            <a:off y="3622875" x="2280825"/>
            <a:ext cy="664200" cx="1859813"/>
          </a:xfrm>
          <a:prstGeom prst="flowChartTerminator">
            <a:avLst/>
          </a:prstGeom>
          <a:solidFill>
            <a:srgbClr val="FFE5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Answer</a:t>
            </a:r>
          </a:p>
        </p:txBody>
      </p:sp>
      <p:sp>
        <p:nvSpPr>
          <p:cNvPr name="Shape 150" id="150"/>
          <p:cNvSpPr/>
          <p:nvPr/>
        </p:nvSpPr>
        <p:spPr>
          <a:xfrm>
            <a:off y="4565525" x="2280825"/>
            <a:ext cy="664200" cx="1859813"/>
          </a:xfrm>
          <a:prstGeom prst="flowChartTerminator">
            <a:avLst/>
          </a:prstGeom>
          <a:solidFill>
            <a:srgbClr val="D5A6B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sp>
        <p:nvSpPr>
          <p:cNvPr name="Shape 151" id="151"/>
          <p:cNvSpPr/>
          <p:nvPr/>
        </p:nvSpPr>
        <p:spPr>
          <a:xfrm>
            <a:off y="2430275" x="5413314"/>
            <a:ext cy="664200" cx="1859813"/>
          </a:xfrm>
          <a:prstGeom prst="flowChartTerminator">
            <a:avLst/>
          </a:prstGeom>
          <a:solidFill>
            <a:srgbClr val="9FC5E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Post</a:t>
            </a:r>
          </a:p>
        </p:txBody>
      </p:sp>
      <p:sp>
        <p:nvSpPr>
          <p:cNvPr name="Shape 152" id="152"/>
          <p:cNvSpPr/>
          <p:nvPr/>
        </p:nvSpPr>
        <p:spPr>
          <a:xfrm>
            <a:off y="3479350" x="4840989"/>
            <a:ext cy="664200" cx="1859813"/>
          </a:xfrm>
          <a:prstGeom prst="flowChartTerminator">
            <a:avLst/>
          </a:prstGeom>
          <a:solidFill>
            <a:srgbClr val="EA99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sp>
        <p:nvSpPr>
          <p:cNvPr name="Shape 153" id="153"/>
          <p:cNvSpPr/>
          <p:nvPr/>
        </p:nvSpPr>
        <p:spPr>
          <a:xfrm>
            <a:off y="3479350" x="6826985"/>
            <a:ext cy="664200" cx="1859813"/>
          </a:xfrm>
          <a:prstGeom prst="flowChartTerminator">
            <a:avLst/>
          </a:prstGeom>
          <a:solidFill>
            <a:srgbClr val="EA99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sp>
        <p:nvSpPr>
          <p:cNvPr name="Shape 154" id="154"/>
          <p:cNvSpPr/>
          <p:nvPr/>
        </p:nvSpPr>
        <p:spPr>
          <a:xfrm>
            <a:off y="4479525" x="6826985"/>
            <a:ext cy="664200" cx="1859813"/>
          </a:xfrm>
          <a:prstGeom prst="flowChartTerminator">
            <a:avLst/>
          </a:prstGeom>
          <a:solidFill>
            <a:srgbClr val="EA99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cxnSp>
        <p:nvCxnSpPr>
          <p:cNvPr name="Shape 155" id="155"/>
          <p:cNvCxnSpPr/>
          <p:nvPr/>
        </p:nvCxnSpPr>
        <p:spPr>
          <a:xfrm rot="10800000" flipH="1">
            <a:off y="2897525" x="3636575"/>
            <a:ext cy="8399" cx="1245599"/>
          </a:xfrm>
          <a:prstGeom prst="straightConnector1">
            <a:avLst/>
          </a:prstGeom>
          <a:noFill/>
          <a:ln w="76200" cap="flat">
            <a:solidFill>
              <a:srgbClr val="D9D9D9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156" id="156"/>
          <p:cNvCxnSpPr>
            <a:stCxn id="147" idx="2"/>
            <a:endCxn id="148" idx="0"/>
          </p:cNvCxnSpPr>
          <p:nvPr/>
        </p:nvCxnSpPr>
        <p:spPr>
          <a:xfrm flipH="1">
            <a:off y="3238000" x="1154656"/>
            <a:ext cy="384874" cx="97082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57" id="157"/>
          <p:cNvCxnSpPr>
            <a:stCxn id="147" idx="2"/>
            <a:endCxn id="149" idx="0"/>
          </p:cNvCxnSpPr>
          <p:nvPr/>
        </p:nvCxnSpPr>
        <p:spPr>
          <a:xfrm>
            <a:off y="3238000" x="2125481"/>
            <a:ext cy="384874" cx="108525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58" id="158"/>
          <p:cNvCxnSpPr>
            <a:stCxn id="149" idx="2"/>
            <a:endCxn id="150" idx="0"/>
          </p:cNvCxnSpPr>
          <p:nvPr/>
        </p:nvCxnSpPr>
        <p:spPr>
          <a:xfrm>
            <a:off y="4287075" x="3210731"/>
            <a:ext cy="278449" cx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59" id="159"/>
          <p:cNvCxnSpPr>
            <a:stCxn id="151" idx="2"/>
            <a:endCxn id="152" idx="0"/>
          </p:cNvCxnSpPr>
          <p:nvPr/>
        </p:nvCxnSpPr>
        <p:spPr>
          <a:xfrm flipH="1">
            <a:off y="3094475" x="5770896"/>
            <a:ext cy="384874" cx="57232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60" id="160"/>
          <p:cNvCxnSpPr>
            <a:stCxn id="151" idx="2"/>
            <a:endCxn id="153" idx="0"/>
          </p:cNvCxnSpPr>
          <p:nvPr/>
        </p:nvCxnSpPr>
        <p:spPr>
          <a:xfrm>
            <a:off y="3094475" x="6343221"/>
            <a:ext cy="384874" cx="1413671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61" id="161"/>
          <p:cNvCxnSpPr>
            <a:stCxn id="154" idx="0"/>
            <a:endCxn id="154" idx="0"/>
          </p:cNvCxnSpPr>
          <p:nvPr/>
        </p:nvCxnSpPr>
        <p:spPr>
          <a:xfrm>
            <a:off y="4479525" x="7756892"/>
            <a:ext cy="0" cx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62" id="162"/>
          <p:cNvCxnSpPr>
            <a:stCxn id="153" idx="2"/>
            <a:endCxn id="154" idx="0"/>
          </p:cNvCxnSpPr>
          <p:nvPr/>
        </p:nvCxnSpPr>
        <p:spPr>
          <a:xfrm>
            <a:off y="4143550" x="7756892"/>
            <a:ext cy="335974" cx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66" id="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7" id="167"/>
          <p:cNvSpPr txBox="1"/>
          <p:nvPr>
            <p:ph type="title"/>
          </p:nvPr>
        </p:nvSpPr>
        <p:spPr>
          <a:xfrm>
            <a:off y="274637" x="457200"/>
            <a:ext cy="668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A4C2F4"/>
                </a:solidFill>
              </a:rPr>
              <a:t>Hierarchical Representation</a:t>
            </a:r>
          </a:p>
        </p:txBody>
      </p:sp>
      <p:sp>
        <p:nvSpPr>
          <p:cNvPr name="Shape 168" id="168"/>
          <p:cNvSpPr/>
          <p:nvPr/>
        </p:nvSpPr>
        <p:spPr>
          <a:xfrm>
            <a:off y="886013" x="145900"/>
            <a:ext cy="5888418" cx="8782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72" id="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3" id="173"/>
          <p:cNvSpPr txBox="1"/>
          <p:nvPr>
            <p:ph type="title"/>
          </p:nvPr>
        </p:nvSpPr>
        <p:spPr>
          <a:xfrm>
            <a:off y="731837" x="457200"/>
            <a:ext cy="5957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A4C2F4"/>
                </a:solidFill>
              </a:rPr>
              <a:t>Stackoverflow Graphs</a:t>
            </a:r>
          </a:p>
        </p:txBody>
      </p:sp>
      <p:sp>
        <p:nvSpPr>
          <p:cNvPr name="Shape 174" id="174"/>
          <p:cNvSpPr txBox="1"/>
          <p:nvPr>
            <p:ph type="body" idx="1"/>
          </p:nvPr>
        </p:nvSpPr>
        <p:spPr>
          <a:xfrm>
            <a:off y="1606150" x="346050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B6D7A8"/>
                </a:solidFill>
              </a:rPr>
              <a:t>Complete user-user interaction graph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Nodes = 805652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Edges = 9.3 million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Max. deg. = 21869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Avg. deg. = 23.118</a:t>
            </a:r>
          </a:p>
          <a:p>
            <a:pPr rtl="0" lvl="0">
              <a:buNone/>
            </a:pPr>
            <a:r>
              <a:rPr lang="en" sz="2400" b="1">
                <a:solidFill>
                  <a:srgbClr val="B6D7A8"/>
                </a:solidFill>
              </a:rPr>
              <a:t>Runtime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Graph construction 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Tg =  2104 seconds (</a:t>
            </a:r>
            <a:r>
              <a:rPr lang="en" sz="1800">
                <a:solidFill>
                  <a:schemeClr val="accent3"/>
                </a:solidFill>
              </a:rPr>
              <a:t>incl. dumping into file) [7 threads] </a:t>
            </a:r>
          </a:p>
        </p:txBody>
      </p:sp>
      <p:sp>
        <p:nvSpPr>
          <p:cNvPr name="Shape 175" id="175"/>
          <p:cNvSpPr txBox="1"/>
          <p:nvPr>
            <p:ph type="body" idx="2"/>
          </p:nvPr>
        </p:nvSpPr>
        <p:spPr>
          <a:xfrm>
            <a:off y="1528000" x="4507873"/>
            <a:ext cy="4967700" cx="4444500"/>
          </a:xfrm>
          <a:prstGeom prst="rect">
            <a:avLst/>
          </a:prstGeom>
          <a:solidFill>
            <a:schemeClr val="dk1"/>
          </a:solidFill>
          <a:ln w="9525" cap="flat">
            <a:solidFill>
              <a:srgbClr val="000000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B6D7A8"/>
                </a:solidFill>
              </a:rPr>
              <a:t>Reduced user-user interaction graph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Nodes = 34265 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Edges = 1 million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Max. deg. = 5601 </a:t>
            </a:r>
          </a:p>
          <a:p>
            <a:pPr indent="-381000" marL="9144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Avg. deg. = 59.5053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 b="1">
                <a:solidFill>
                  <a:srgbClr val="B6D7A8"/>
                </a:solidFill>
              </a:rPr>
              <a:t>Runtime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Graph construction 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Tg =  1803 seconds (</a:t>
            </a:r>
            <a:r>
              <a:rPr lang="en" sz="1800">
                <a:solidFill>
                  <a:schemeClr val="accent3"/>
                </a:solidFill>
              </a:rPr>
              <a:t>incl. dumping into file) [1 thread]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79" id="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0" id="180"/>
          <p:cNvSpPr txBox="1"/>
          <p:nvPr>
            <p:ph type="title"/>
          </p:nvPr>
        </p:nvSpPr>
        <p:spPr>
          <a:xfrm>
            <a:off y="274637" x="457200"/>
            <a:ext cy="6324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Stack Overflow Graph (~35K nodes)</a:t>
            </a:r>
          </a:p>
        </p:txBody>
      </p:sp>
      <p:sp>
        <p:nvSpPr>
          <p:cNvPr name="Shape 181" id="181"/>
          <p:cNvSpPr/>
          <p:nvPr/>
        </p:nvSpPr>
        <p:spPr>
          <a:xfrm>
            <a:off y="1537962" x="600799"/>
            <a:ext cy="5042700" cx="50427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82" id="182"/>
          <p:cNvSpPr txBox="1"/>
          <p:nvPr/>
        </p:nvSpPr>
        <p:spPr>
          <a:xfrm>
            <a:off y="1537962" x="5798600"/>
            <a:ext cy="3978299" cx="3192000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Nodes = 34265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Edges = 1 million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Min. degree = 1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Max.degree = 5601 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Avg. degree = 59.5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 sz="1800">
                <a:solidFill>
                  <a:srgbClr val="B6D7A8"/>
                </a:solidFill>
              </a:rPr>
              <a:t>Colors represent modularity classes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86" id="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7" id="187"/>
          <p:cNvSpPr txBox="1"/>
          <p:nvPr>
            <p:ph type="title"/>
          </p:nvPr>
        </p:nvSpPr>
        <p:spPr>
          <a:xfrm>
            <a:off y="2559587" x="457199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rtl="0" lvl="0">
              <a:buNone/>
            </a:pPr>
            <a:r>
              <a:rPr lang="en" sz="5000">
                <a:solidFill>
                  <a:srgbClr val="9FC5E8"/>
                </a:solidFill>
              </a:rPr>
              <a:t>CNN Political Ticker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name="Shape 191" id="1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2" id="19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CNN Political Ticker Approach</a:t>
            </a:r>
          </a:p>
        </p:txBody>
      </p:sp>
      <p:sp>
        <p:nvSpPr>
          <p:cNvPr name="Shape 193" id="193"/>
          <p:cNvSpPr/>
          <p:nvPr/>
        </p:nvSpPr>
        <p:spPr>
          <a:xfrm>
            <a:off y="2559400" x="5432880"/>
            <a:ext cy="664200" cx="1859813"/>
          </a:xfrm>
          <a:prstGeom prst="flowChartTerminator">
            <a:avLst/>
          </a:prstGeom>
          <a:solidFill>
            <a:srgbClr val="9FC5E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Post</a:t>
            </a:r>
          </a:p>
        </p:txBody>
      </p:sp>
      <p:sp>
        <p:nvSpPr>
          <p:cNvPr name="Shape 194" id="194"/>
          <p:cNvSpPr/>
          <p:nvPr/>
        </p:nvSpPr>
        <p:spPr>
          <a:xfrm>
            <a:off y="3600625" x="5435819"/>
            <a:ext cy="664200" cx="1859813"/>
          </a:xfrm>
          <a:prstGeom prst="flowChartTerminator">
            <a:avLst/>
          </a:prstGeom>
          <a:solidFill>
            <a:srgbClr val="EA99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cxnSp>
        <p:nvCxnSpPr>
          <p:cNvPr name="Shape 195" id="195"/>
          <p:cNvCxnSpPr/>
          <p:nvPr/>
        </p:nvCxnSpPr>
        <p:spPr>
          <a:xfrm rot="10800000" flipH="1">
            <a:off y="3323855" x="3732341"/>
            <a:ext cy="8399" cx="1245599"/>
          </a:xfrm>
          <a:prstGeom prst="straightConnector1">
            <a:avLst/>
          </a:prstGeom>
          <a:noFill/>
          <a:ln w="76200" cap="flat">
            <a:solidFill>
              <a:srgbClr val="D9D9D9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196" id="196"/>
          <p:cNvCxnSpPr>
            <a:stCxn id="193" idx="2"/>
            <a:endCxn id="194" idx="0"/>
          </p:cNvCxnSpPr>
          <p:nvPr/>
        </p:nvCxnSpPr>
        <p:spPr>
          <a:xfrm>
            <a:off y="3223600" x="6362787"/>
            <a:ext cy="377024" cx="293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97" id="197"/>
          <p:cNvCxnSpPr/>
          <p:nvPr/>
        </p:nvCxnSpPr>
        <p:spPr>
          <a:xfrm>
            <a:off y="4608650" x="7776459"/>
            <a:ext cy="0" cx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  <p:sp>
        <p:nvSpPr>
          <p:cNvPr name="Shape 198" id="198"/>
          <p:cNvSpPr/>
          <p:nvPr/>
        </p:nvSpPr>
        <p:spPr>
          <a:xfrm>
            <a:off y="2619130" x="1367541"/>
            <a:ext cy="664200" cx="1859813"/>
          </a:xfrm>
          <a:prstGeom prst="flowChartTerminator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Post</a:t>
            </a:r>
          </a:p>
        </p:txBody>
      </p:sp>
      <p:sp>
        <p:nvSpPr>
          <p:cNvPr name="Shape 199" id="199"/>
          <p:cNvSpPr/>
          <p:nvPr/>
        </p:nvSpPr>
        <p:spPr>
          <a:xfrm>
            <a:off y="3645421" x="1372126"/>
            <a:ext cy="664200" cx="1859813"/>
          </a:xfrm>
          <a:prstGeom prst="flowChartTerminator">
            <a:avLst/>
          </a:prstGeom>
          <a:solidFill>
            <a:srgbClr val="D5A6B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cxnSp>
        <p:nvCxnSpPr>
          <p:cNvPr name="Shape 200" id="200"/>
          <p:cNvCxnSpPr>
            <a:stCxn id="198" idx="2"/>
            <a:endCxn id="199" idx="0"/>
          </p:cNvCxnSpPr>
          <p:nvPr/>
        </p:nvCxnSpPr>
        <p:spPr>
          <a:xfrm>
            <a:off y="3283330" x="2297447"/>
            <a:ext cy="362090" cx="458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04" id="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5" id="205"/>
          <p:cNvSpPr txBox="1"/>
          <p:nvPr>
            <p:ph type="title"/>
          </p:nvPr>
        </p:nvSpPr>
        <p:spPr>
          <a:xfrm>
            <a:off y="156612" x="457199"/>
            <a:ext cy="6044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9FC5E8"/>
                </a:solidFill>
              </a:rPr>
              <a:t>CNN Constructed Graphs</a:t>
            </a:r>
          </a:p>
        </p:txBody>
      </p:sp>
      <p:sp>
        <p:nvSpPr>
          <p:cNvPr name="Shape 206" id="206"/>
          <p:cNvSpPr txBox="1"/>
          <p:nvPr>
            <p:ph type="body" idx="1"/>
          </p:nvPr>
        </p:nvSpPr>
        <p:spPr>
          <a:xfrm>
            <a:off y="761112" x="564925"/>
            <a:ext cy="5999399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 b="1">
                <a:solidFill>
                  <a:srgbClr val="B6D7A8"/>
                </a:solidFill>
              </a:rPr>
              <a:t>1st degree interaction graph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Post-comments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270 posts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Jan. - Feb. 2012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Nodes = 2945 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Edges = 5117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Max. deg. = 943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Avg. deg. = 3.47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 sz="2400" b="1">
                <a:solidFill>
                  <a:srgbClr val="B6D7A8"/>
                </a:solidFill>
              </a:rPr>
              <a:t>Runtime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Extraction time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Te = 3120 seconds (incl. data download)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Graph construction 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Tg = 2 seconds (</a:t>
            </a:r>
            <a:r>
              <a:rPr lang="en" sz="1800">
                <a:solidFill>
                  <a:schemeClr val="accent3"/>
                </a:solidFill>
              </a:rPr>
              <a:t>incl. dumping into file)</a:t>
            </a:r>
          </a:p>
          <a:p>
            <a:r>
              <a:t/>
            </a:r>
          </a:p>
        </p:txBody>
      </p:sp>
      <p:sp>
        <p:nvSpPr>
          <p:cNvPr name="Shape 207" id="207"/>
          <p:cNvSpPr txBox="1"/>
          <p:nvPr>
            <p:ph type="body" idx="2"/>
          </p:nvPr>
        </p:nvSpPr>
        <p:spPr>
          <a:xfrm>
            <a:off y="761112" x="4620998"/>
            <a:ext cy="6024599" cx="3994500"/>
          </a:xfrm>
          <a:prstGeom prst="rect">
            <a:avLst/>
          </a:prstGeom>
          <a:solidFill>
            <a:schemeClr val="dk1"/>
          </a:solidFill>
          <a:ln w="9525" cap="flat">
            <a:solidFill>
              <a:srgbClr val="000000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 b="1">
                <a:solidFill>
                  <a:srgbClr val="B6D7A8"/>
                </a:solidFill>
              </a:rPr>
              <a:t>2nd degree interaction graph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Post-comment and </a:t>
            </a:r>
          </a:p>
          <a:p>
            <a:pPr indent="457200" rtl="0" lvl="0">
              <a:buNone/>
            </a:pPr>
            <a:r>
              <a:rPr lang="en" sz="1800">
                <a:solidFill>
                  <a:srgbClr val="B6D7A8"/>
                </a:solidFill>
              </a:rPr>
              <a:t>comment-post-comment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270 posts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Jan. 1 - Feb. 2, 2012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Nodes = 2945 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Edges = 433630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Max. deg. =2120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Avg. deg. = 294.48 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 b="1">
                <a:solidFill>
                  <a:srgbClr val="B6D7A8"/>
                </a:solidFill>
              </a:rPr>
              <a:t>Runtime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Extraction time: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Te = 3120 seconds (incl. data download)</a:t>
            </a:r>
          </a:p>
          <a:p>
            <a:pPr indent="-381000" marL="457200" rtl="0" lvl="0">
              <a:buClr>
                <a:srgbClr val="B6D7A8"/>
              </a:buClr>
              <a:buSzPct val="222222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Graph construction 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Tg =  6 seconds (</a:t>
            </a:r>
            <a:r>
              <a:rPr lang="en" sz="1800">
                <a:solidFill>
                  <a:schemeClr val="accent3"/>
                </a:solidFill>
              </a:rPr>
              <a:t>incl. dumping into file)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9" id="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" id="30"/>
          <p:cNvSpPr txBox="1"/>
          <p:nvPr>
            <p:ph type="title"/>
          </p:nvPr>
        </p:nvSpPr>
        <p:spPr>
          <a:xfrm>
            <a:off y="274637" x="457200"/>
            <a:ext cy="6324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9FC5E8"/>
                </a:solidFill>
              </a:rPr>
              <a:t>Overview</a:t>
            </a:r>
          </a:p>
        </p:txBody>
      </p:sp>
      <p:sp>
        <p:nvSpPr>
          <p:cNvPr name="Shape 31" id="31"/>
          <p:cNvSpPr txBox="1"/>
          <p:nvPr>
            <p:ph type="body" idx="1"/>
          </p:nvPr>
        </p:nvSpPr>
        <p:spPr>
          <a:xfrm>
            <a:off y="1186775" x="457199"/>
            <a:ext cy="42138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Motivation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Objectives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Methodology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Implementation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Challenges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Milestones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Future Work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11" id="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2" id="212"/>
          <p:cNvSpPr txBox="1"/>
          <p:nvPr>
            <p:ph type="title"/>
          </p:nvPr>
        </p:nvSpPr>
        <p:spPr>
          <a:xfrm>
            <a:off y="274637" x="457200"/>
            <a:ext cy="6017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A4C2F4"/>
                </a:solidFill>
              </a:rPr>
              <a:t>CNN - First Degree Interaction </a:t>
            </a:r>
          </a:p>
        </p:txBody>
      </p:sp>
      <p:sp>
        <p:nvSpPr>
          <p:cNvPr name="Shape 213" id="213"/>
          <p:cNvSpPr/>
          <p:nvPr/>
        </p:nvSpPr>
        <p:spPr>
          <a:xfrm>
            <a:off y="1151856" x="147876"/>
            <a:ext cy="5505834" cx="61385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214" id="214"/>
          <p:cNvSpPr txBox="1"/>
          <p:nvPr/>
        </p:nvSpPr>
        <p:spPr>
          <a:xfrm>
            <a:off y="1571762" x="6272150"/>
            <a:ext cy="3978299" cx="3192000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Nodes = 2945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Edges = 5117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Min. degree = 1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Max.degree = 943 </a:t>
            </a:r>
          </a:p>
          <a:p>
            <a:pPr indent="-3429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B6D7A8"/>
                </a:solidFill>
              </a:rPr>
              <a:t>Avg. degree = 3.5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 sz="1800">
                <a:solidFill>
                  <a:srgbClr val="B6D7A8"/>
                </a:solidFill>
              </a:rPr>
              <a:t>Colors represent modularity classes</a:t>
            </a:r>
          </a:p>
          <a:p>
            <a:pPr rtl="0" lvl="0">
              <a:buNone/>
            </a:pPr>
            <a:r>
              <a:rPr lang="en" sz="1800">
                <a:solidFill>
                  <a:srgbClr val="B6D7A8"/>
                </a:solidFill>
              </a:rPr>
              <a:t>Layout used: OpenOrd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18" id="2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9" id="219"/>
          <p:cNvSpPr txBox="1"/>
          <p:nvPr>
            <p:ph type="title"/>
          </p:nvPr>
        </p:nvSpPr>
        <p:spPr>
          <a:xfrm>
            <a:off y="579437" x="457200"/>
            <a:ext cy="5933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CINET Snapshots with </a:t>
            </a:r>
          </a:p>
          <a:p>
            <a:pPr>
              <a:buNone/>
            </a:pPr>
            <a:r>
              <a:rPr lang="en">
                <a:solidFill>
                  <a:srgbClr val="9FC5E8"/>
                </a:solidFill>
              </a:rPr>
              <a:t>Extracted Graphs</a:t>
            </a:r>
          </a:p>
        </p:txBody>
      </p:sp>
      <p:sp>
        <p:nvSpPr>
          <p:cNvPr name="Shape 220" id="220"/>
          <p:cNvSpPr/>
          <p:nvPr/>
        </p:nvSpPr>
        <p:spPr>
          <a:xfrm>
            <a:off y="1139262" x="32646"/>
            <a:ext cy="5688359" cx="910148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4" id="2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5" id="225"/>
          <p:cNvSpPr/>
          <p:nvPr/>
        </p:nvSpPr>
        <p:spPr>
          <a:xfrm>
            <a:off y="1083825" x="128541"/>
            <a:ext cy="5554346" cx="88869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9" id="2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0" id="230"/>
          <p:cNvSpPr/>
          <p:nvPr/>
        </p:nvSpPr>
        <p:spPr>
          <a:xfrm>
            <a:off y="1036600" x="67718"/>
            <a:ext cy="5630429" cx="900856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34" id="2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5" id="235"/>
          <p:cNvSpPr txBox="1"/>
          <p:nvPr>
            <p:ph type="title"/>
          </p:nvPr>
        </p:nvSpPr>
        <p:spPr>
          <a:xfrm>
            <a:off y="274637" x="457200"/>
            <a:ext cy="6081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Challenges</a:t>
            </a:r>
          </a:p>
        </p:txBody>
      </p:sp>
      <p:sp>
        <p:nvSpPr>
          <p:cNvPr name="Shape 236" id="236"/>
          <p:cNvSpPr txBox="1"/>
          <p:nvPr>
            <p:ph type="body" idx="1"/>
          </p:nvPr>
        </p:nvSpPr>
        <p:spPr>
          <a:xfrm>
            <a:off y="945150" x="457199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Extracting content from blogs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No standardized structure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FFE599"/>
                </a:solidFill>
              </a:rPr>
              <a:t>Custom crawlers &amp; metamodel based extraction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Comments are incorporated in different forms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Only available if signed-in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Embedded Ajax scripts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Embedded in the same page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FFE599"/>
                </a:solidFill>
              </a:rPr>
              <a:t>Focus on embedded comments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Input flexibility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Many different ways to specify input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FFE599"/>
                </a:solidFill>
              </a:rPr>
              <a:t>1</a:t>
            </a:r>
            <a:r>
              <a:rPr lang="en" baseline="30000">
                <a:solidFill>
                  <a:srgbClr val="FFE599"/>
                </a:solidFill>
              </a:rPr>
              <a:t>st</a:t>
            </a:r>
            <a:r>
              <a:rPr lang="en">
                <a:solidFill>
                  <a:srgbClr val="FFE599"/>
                </a:solidFill>
              </a:rPr>
              <a:t> and 2</a:t>
            </a:r>
            <a:r>
              <a:rPr lang="en" baseline="30000">
                <a:solidFill>
                  <a:srgbClr val="FFE599"/>
                </a:solidFill>
              </a:rPr>
              <a:t>nd</a:t>
            </a:r>
            <a:r>
              <a:rPr lang="en">
                <a:solidFill>
                  <a:srgbClr val="FFE599"/>
                </a:solidFill>
              </a:rPr>
              <a:t> degree interactions to start off with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Duplicate and anonymous names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FFE599"/>
                </a:solidFill>
              </a:rPr>
              <a:t>Represented all the anonymous users as one user</a:t>
            </a:r>
          </a:p>
          <a:p>
            <a:pPr rtl="0" lvl="0">
              <a:buNone/>
            </a:pPr>
            <a:r>
              <a:rPr lang="en">
                <a:solidFill>
                  <a:srgbClr val="B6D7A8"/>
                </a:solidFill>
              </a:rPr>
              <a:t>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40" id="2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1" id="241"/>
          <p:cNvSpPr txBox="1"/>
          <p:nvPr>
            <p:ph type="title"/>
          </p:nvPr>
        </p:nvSpPr>
        <p:spPr>
          <a:xfrm>
            <a:off y="274637" x="457200"/>
            <a:ext cy="6051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Milestones</a:t>
            </a:r>
          </a:p>
        </p:txBody>
      </p:sp>
      <p:sp>
        <p:nvSpPr>
          <p:cNvPr name="Shape 242" id="242"/>
          <p:cNvSpPr txBox="1"/>
          <p:nvPr>
            <p:ph type="body" idx="1"/>
          </p:nvPr>
        </p:nvSpPr>
        <p:spPr>
          <a:xfrm>
            <a:off y="945150" x="457199"/>
            <a:ext cy="55382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Literature Survey - All - 09/25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Meta Model Creation - HM - 10/03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Custom Crawlers - HM - 10/31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Graph Construction - RK - 11/05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Visualization - RS - 11/20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Integration &amp; Testing - All - 11/23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B6D7A8"/>
                </a:solidFill>
              </a:rPr>
              <a:t>First Demo to Client  - All - 11/26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A4C2F4"/>
                </a:solidFill>
              </a:rPr>
              <a:t>Fixes &amp; Improvements - All - 12/06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EA9999"/>
                </a:solidFill>
              </a:rPr>
              <a:t>Final Demo to Client - All - 12/07</a:t>
            </a:r>
          </a:p>
          <a:p>
            <a:pPr indent="-3937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600">
                <a:solidFill>
                  <a:srgbClr val="A4C2F4"/>
                </a:solidFill>
              </a:rPr>
              <a:t>Report Writing - All - 12/10</a:t>
            </a:r>
          </a:p>
          <a:p>
            <a:pPr indent="457200" algn="l" marL="5486400" rtl="0" lvl="0">
              <a:buNone/>
            </a:pPr>
            <a:r>
              <a:rPr lang="en" sz="1400">
                <a:solidFill>
                  <a:srgbClr val="B6D7A8"/>
                </a:solidFill>
              </a:rPr>
              <a:t> HM:</a:t>
            </a:r>
            <a:r>
              <a:rPr lang="en" sz="1400">
                <a:solidFill>
                  <a:srgbClr val="DD7E6B"/>
                </a:solidFill>
              </a:rPr>
              <a:t> </a:t>
            </a:r>
            <a:r>
              <a:rPr lang="en" sz="1400">
                <a:solidFill>
                  <a:srgbClr val="A4C2F4"/>
                </a:solidFill>
              </a:rPr>
              <a:t>Hemanth Makkapati</a:t>
            </a:r>
          </a:p>
          <a:p>
            <a:pPr indent="457200" algn="l" marL="5029200" rtl="0" lvl="0">
              <a:buNone/>
            </a:pPr>
            <a:r>
              <a:rPr lang="en" sz="1400">
                <a:solidFill>
                  <a:srgbClr val="B6D7A8"/>
                </a:solidFill>
              </a:rPr>
              <a:t>          RK:</a:t>
            </a:r>
            <a:r>
              <a:rPr lang="en" sz="1400">
                <a:solidFill>
                  <a:srgbClr val="DD7E6B"/>
                </a:solidFill>
              </a:rPr>
              <a:t> </a:t>
            </a:r>
            <a:r>
              <a:rPr lang="en" sz="1400">
                <a:solidFill>
                  <a:srgbClr val="A4C2F4"/>
                </a:solidFill>
              </a:rPr>
              <a:t>Rushi Kaw</a:t>
            </a:r>
          </a:p>
          <a:p>
            <a:pPr indent="457200" algn="l" marL="5486400" rtl="0" lvl="0">
              <a:buNone/>
            </a:pPr>
            <a:r>
              <a:rPr lang="en" sz="1400">
                <a:solidFill>
                  <a:srgbClr val="B6D7A8"/>
                </a:solidFill>
              </a:rPr>
              <a:t> RS:</a:t>
            </a:r>
            <a:r>
              <a:rPr lang="en" sz="1400">
                <a:solidFill>
                  <a:srgbClr val="DD7E6B"/>
                </a:solidFill>
              </a:rPr>
              <a:t> </a:t>
            </a:r>
            <a:r>
              <a:rPr lang="en" sz="1400">
                <a:solidFill>
                  <a:srgbClr val="A4C2F4"/>
                </a:solidFill>
              </a:rPr>
              <a:t>Rajesh Subbiah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46" id="2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7" id="2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Future work</a:t>
            </a:r>
          </a:p>
        </p:txBody>
      </p:sp>
      <p:sp>
        <p:nvSpPr>
          <p:cNvPr name="Shape 248" id="248"/>
          <p:cNvSpPr txBox="1"/>
          <p:nvPr>
            <p:ph type="body" idx="1"/>
          </p:nvPr>
        </p:nvSpPr>
        <p:spPr>
          <a:xfrm>
            <a:off y="1417637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More blogs 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different topics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different structures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Generic content extraction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Richer graph representation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52" id="2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3" id="25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Acknowledgments</a:t>
            </a:r>
          </a:p>
        </p:txBody>
      </p:sp>
      <p:sp>
        <p:nvSpPr>
          <p:cNvPr name="Shape 254" id="254"/>
          <p:cNvSpPr txBox="1"/>
          <p:nvPr>
            <p:ph type="body" idx="1"/>
          </p:nvPr>
        </p:nvSpPr>
        <p:spPr>
          <a:xfrm>
            <a:off y="1417637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Prof. Fox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Help with methodology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Spencer Lee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Graph upload to CINET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Team CINETGraphViz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Graph visualizations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Keith Bisset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Suggestions on data sets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58" id="2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9" id="2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A4C2F4"/>
                </a:solidFill>
              </a:rPr>
              <a:t>References</a:t>
            </a:r>
          </a:p>
        </p:txBody>
      </p:sp>
      <p:sp>
        <p:nvSpPr>
          <p:cNvPr name="Shape 260" id="260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[1] L. A. Adamic and N. Glance. The political blogosphere and the 2004 U.S. election: divided they blog. In Proceedings of the 3rd international workshop on Link discovery, LinkKDD ’05, pages 36–43, New York, NY, USA, 2005. ACM.</a:t>
            </a:r>
          </a:p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[2] A. Apolloni, K. Channakeshava, L. Durbeck, M. Khan, C. Kuhlman, B. Lewis, and S. Swarup. A study of information diffusion over a realistic social network model. In Proceedings of the 2009 International Conference on Computational Science and Engineering - Volume 04,CSE ’09, pages 675–682, Washington, DC, USA, 2009. IEEE Computer Society.</a:t>
            </a:r>
          </a:p>
          <a:p>
            <a:pPr rtl="0" lvl="0"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>
                <a:solidFill>
                  <a:srgbClr val="B6D7A8"/>
                </a:solidFill>
              </a:rPr>
              <a:t>[3] D. Gruhl, R. Guha, D. Liben-Nowell, and A. Tomkins. Information diffusion through blogspace. In Proceedings of the 13th international conference on World Wide Web, WWW ’04, pages 491–501, New York, NY, USA, 2004. ACM.</a:t>
            </a:r>
          </a:p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[4] C. Kohlschtter. Boilerplate: Removal and Fulltext Extraction from HTML pages. URL: http://code.google.com/p/boilerpipe/.</a:t>
            </a:r>
          </a:p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[5] Python Library. Beautiful soup. URL: http://www.crummy.com/software/BeautifulSoup/ (2012).</a:t>
            </a:r>
          </a:p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[6] Python Library. Urllib. URL: http://docs.python.org/library/urllib.html (2012).</a:t>
            </a:r>
          </a:p>
          <a:p>
            <a:pPr rtl="0" lvl="0">
              <a:buNone/>
            </a:pPr>
            <a:r>
              <a:rPr lang="en" sz="1600">
                <a:solidFill>
                  <a:srgbClr val="B6D7A8"/>
                </a:solidFill>
              </a:rPr>
              <a:t>[7] D3 Javascript Visualization Library. URL: http://d3js.org/  (2012).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64" id="2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5" id="265"/>
          <p:cNvSpPr txBox="1"/>
          <p:nvPr>
            <p:ph type="body" idx="1"/>
          </p:nvPr>
        </p:nvSpPr>
        <p:spPr>
          <a:xfrm>
            <a:off y="2957494" x="248025"/>
            <a:ext cy="8705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3600" b="1">
                <a:solidFill>
                  <a:srgbClr val="9FC5E8"/>
                </a:solidFill>
              </a:rPr>
              <a:t>Thank you!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5" id="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" id="36"/>
          <p:cNvSpPr txBox="1"/>
          <p:nvPr>
            <p:ph type="title"/>
          </p:nvPr>
        </p:nvSpPr>
        <p:spPr>
          <a:xfrm>
            <a:off y="274637" x="457200"/>
            <a:ext cy="5876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A4C2F4"/>
                </a:solidFill>
              </a:rPr>
              <a:t>Motivation</a:t>
            </a:r>
          </a:p>
        </p:txBody>
      </p:sp>
      <p:sp>
        <p:nvSpPr>
          <p:cNvPr name="Shape 37" id="37"/>
          <p:cNvSpPr txBox="1"/>
          <p:nvPr>
            <p:ph type="body" idx="1"/>
          </p:nvPr>
        </p:nvSpPr>
        <p:spPr>
          <a:xfrm>
            <a:off y="1155065" x="457200"/>
            <a:ext cy="54225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Social systems all around us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U</a:t>
            </a:r>
            <a:r>
              <a:rPr lang="en" sz="2400">
                <a:solidFill>
                  <a:srgbClr val="B6D7A8"/>
                </a:solidFill>
              </a:rPr>
              <a:t>rban transportation systems 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C</a:t>
            </a:r>
            <a:r>
              <a:rPr lang="en" sz="2400">
                <a:solidFill>
                  <a:srgbClr val="B6D7A8"/>
                </a:solidFill>
              </a:rPr>
              <a:t>ommunication networks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E</a:t>
            </a:r>
            <a:r>
              <a:rPr lang="en" sz="2400">
                <a:solidFill>
                  <a:srgbClr val="B6D7A8"/>
                </a:solidFill>
              </a:rPr>
              <a:t>pidemics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E</a:t>
            </a:r>
            <a:r>
              <a:rPr lang="en" sz="2400">
                <a:solidFill>
                  <a:srgbClr val="B6D7A8"/>
                </a:solidFill>
              </a:rPr>
              <a:t>nergy systems, etc.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Social systems as graphs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Identify critical elements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Understand inherent phenomenon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Predict evolving trends 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Intervene with countermeasures, etc.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1" id="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2" id="42"/>
          <p:cNvSpPr txBox="1"/>
          <p:nvPr>
            <p:ph type="title"/>
          </p:nvPr>
        </p:nvSpPr>
        <p:spPr>
          <a:xfrm>
            <a:off y="274637" x="457200"/>
            <a:ext cy="5876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A4C2F4"/>
                </a:solidFill>
              </a:rPr>
              <a:t>Objectives</a:t>
            </a:r>
          </a:p>
        </p:txBody>
      </p:sp>
      <p:sp>
        <p:nvSpPr>
          <p:cNvPr name="Shape 43" id="43"/>
          <p:cNvSpPr txBox="1"/>
          <p:nvPr>
            <p:ph type="body" idx="1"/>
          </p:nvPr>
        </p:nvSpPr>
        <p:spPr>
          <a:xfrm>
            <a:off y="1155065" x="457200"/>
            <a:ext cy="54225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Enable (semi-)automated graph construction from blogs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Support social media analysis research at NDSSL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Rumor spread &amp; opinion formation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Especially over political blogs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Enhance CINET graph repository</a:t>
            </a:r>
          </a:p>
          <a:p>
            <a:pPr indent="-381000" marL="1371600" rtl="0" lvl="2">
              <a:buClr>
                <a:srgbClr val="B6D7A8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B6D7A8"/>
                </a:solidFill>
              </a:rPr>
              <a:t>CINET - A Cyber-Infrastructure for Network Science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7" id="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8" id="48"/>
          <p:cNvSpPr txBox="1"/>
          <p:nvPr>
            <p:ph type="title"/>
          </p:nvPr>
        </p:nvSpPr>
        <p:spPr>
          <a:xfrm>
            <a:off y="274637" x="457200"/>
            <a:ext cy="6324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Methodology</a:t>
            </a:r>
          </a:p>
        </p:txBody>
      </p:sp>
      <p:sp>
        <p:nvSpPr>
          <p:cNvPr name="Shape 49" id="49"/>
          <p:cNvSpPr/>
          <p:nvPr/>
        </p:nvSpPr>
        <p:spPr>
          <a:xfrm>
            <a:off y="1712393" x="709709"/>
            <a:ext cy="817074" cx="1282877"/>
          </a:xfrm>
          <a:prstGeom prst="flowChartMultidocument">
            <a:avLst/>
          </a:prstGeom>
          <a:solidFill>
            <a:srgbClr val="00FFFF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 1</a:t>
            </a:r>
          </a:p>
        </p:txBody>
      </p:sp>
      <p:sp>
        <p:nvSpPr>
          <p:cNvPr name="Shape 50" id="50"/>
          <p:cNvSpPr/>
          <p:nvPr/>
        </p:nvSpPr>
        <p:spPr>
          <a:xfrm>
            <a:off y="1712393" x="2122720"/>
            <a:ext cy="817074" cx="1282877"/>
          </a:xfrm>
          <a:prstGeom prst="flowChartMultidocumen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 2</a:t>
            </a:r>
          </a:p>
        </p:txBody>
      </p:sp>
      <p:sp>
        <p:nvSpPr>
          <p:cNvPr name="Shape 51" id="51"/>
          <p:cNvSpPr/>
          <p:nvPr/>
        </p:nvSpPr>
        <p:spPr>
          <a:xfrm>
            <a:off y="1712393" x="3535731"/>
            <a:ext cy="817074" cx="1282877"/>
          </a:xfrm>
          <a:prstGeom prst="flowChartMultidocument">
            <a:avLst/>
          </a:prstGeom>
          <a:solidFill>
            <a:srgbClr val="00FF00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 3</a:t>
            </a:r>
          </a:p>
        </p:txBody>
      </p:sp>
      <p:sp>
        <p:nvSpPr>
          <p:cNvPr name="Shape 52" id="52"/>
          <p:cNvSpPr/>
          <p:nvPr/>
        </p:nvSpPr>
        <p:spPr>
          <a:xfrm>
            <a:off y="1712393" x="4948742"/>
            <a:ext cy="817074" cx="1282877"/>
          </a:xfrm>
          <a:prstGeom prst="flowChartMultidocument">
            <a:avLst/>
          </a:prstGeom>
          <a:solidFill>
            <a:srgbClr val="C27BA0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 4</a:t>
            </a:r>
          </a:p>
        </p:txBody>
      </p:sp>
      <p:sp>
        <p:nvSpPr>
          <p:cNvPr name="Shape 53" id="53"/>
          <p:cNvSpPr/>
          <p:nvPr/>
        </p:nvSpPr>
        <p:spPr>
          <a:xfrm>
            <a:off y="2973521" x="3052342"/>
            <a:ext cy="667199" cx="2579699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Crawlers</a:t>
            </a:r>
          </a:p>
        </p:txBody>
      </p:sp>
      <p:sp>
        <p:nvSpPr>
          <p:cNvPr name="Shape 54" id="54"/>
          <p:cNvSpPr/>
          <p:nvPr/>
        </p:nvSpPr>
        <p:spPr>
          <a:xfrm>
            <a:off y="2931889" x="1042707"/>
            <a:ext cy="2746499" cx="725099"/>
          </a:xfrm>
          <a:prstGeom prst="rect">
            <a:avLst/>
          </a:prstGeom>
          <a:solidFill>
            <a:srgbClr val="FFE5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Meta</a:t>
            </a:r>
          </a:p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Model</a:t>
            </a:r>
          </a:p>
        </p:txBody>
      </p:sp>
      <p:sp>
        <p:nvSpPr>
          <p:cNvPr name="Shape 55" id="55"/>
          <p:cNvSpPr/>
          <p:nvPr/>
        </p:nvSpPr>
        <p:spPr>
          <a:xfrm>
            <a:off y="3912926" x="3177788"/>
            <a:ext cy="708116" cx="2328686"/>
          </a:xfrm>
          <a:prstGeom prst="flowChartPredefinedProcess">
            <a:avLst/>
          </a:prstGeom>
          <a:solidFill>
            <a:srgbClr val="FFE5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 Models</a:t>
            </a:r>
          </a:p>
        </p:txBody>
      </p:sp>
      <p:cxnSp>
        <p:nvCxnSpPr>
          <p:cNvPr name="Shape 56" id="56"/>
          <p:cNvCxnSpPr>
            <a:stCxn id="50" idx="2"/>
            <a:endCxn id="53" idx="0"/>
          </p:cNvCxnSpPr>
          <p:nvPr/>
        </p:nvCxnSpPr>
        <p:spPr>
          <a:xfrm>
            <a:off y="2498524" x="2674951"/>
            <a:ext cy="474996" cx="166724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57" id="57"/>
          <p:cNvCxnSpPr>
            <a:stCxn id="51" idx="2"/>
            <a:endCxn id="53" idx="0"/>
          </p:cNvCxnSpPr>
          <p:nvPr/>
        </p:nvCxnSpPr>
        <p:spPr>
          <a:xfrm>
            <a:off y="2498524" x="4087962"/>
            <a:ext cy="474996" cx="25422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58" id="58"/>
          <p:cNvCxnSpPr>
            <a:stCxn id="52" idx="2"/>
            <a:endCxn id="53" idx="0"/>
          </p:cNvCxnSpPr>
          <p:nvPr/>
        </p:nvCxnSpPr>
        <p:spPr>
          <a:xfrm flipH="1">
            <a:off y="2498524" x="4342192"/>
            <a:ext cy="474996" cx="1158781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59" id="59"/>
          <p:cNvCxnSpPr>
            <a:stCxn id="49" idx="2"/>
            <a:endCxn id="53" idx="0"/>
          </p:cNvCxnSpPr>
          <p:nvPr/>
        </p:nvCxnSpPr>
        <p:spPr>
          <a:xfrm>
            <a:off y="2498524" x="1261940"/>
            <a:ext cy="474996" cx="3080251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60" id="60"/>
          <p:cNvSpPr txBox="1"/>
          <p:nvPr/>
        </p:nvSpPr>
        <p:spPr>
          <a:xfrm>
            <a:off y="1957060" x="6481845"/>
            <a:ext cy="355800" cx="1804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2400">
                <a:solidFill>
                  <a:srgbClr val="B7B7B7"/>
                </a:solidFill>
              </a:rPr>
              <a:t>. . . . </a:t>
            </a:r>
          </a:p>
        </p:txBody>
      </p:sp>
      <p:cxnSp>
        <p:nvCxnSpPr>
          <p:cNvPr name="Shape 61" id="61"/>
          <p:cNvCxnSpPr>
            <a:stCxn id="54" idx="3"/>
            <a:endCxn id="53" idx="1"/>
          </p:cNvCxnSpPr>
          <p:nvPr/>
        </p:nvCxnSpPr>
        <p:spPr>
          <a:xfrm rot="10800000" flipH="1">
            <a:off y="3307121" x="1767807"/>
            <a:ext cy="998017" cx="1284534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62" id="62"/>
          <p:cNvCxnSpPr>
            <a:stCxn id="53" idx="2"/>
            <a:endCxn id="55" idx="0"/>
          </p:cNvCxnSpPr>
          <p:nvPr/>
        </p:nvCxnSpPr>
        <p:spPr>
          <a:xfrm flipH="1">
            <a:off y="3640721" x="4342132"/>
            <a:ext cy="272205" cx="6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63" id="63"/>
          <p:cNvSpPr/>
          <p:nvPr/>
        </p:nvSpPr>
        <p:spPr>
          <a:xfrm>
            <a:off y="4966082" x="3203657"/>
            <a:ext cy="598499" cx="22770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Graph Constructor</a:t>
            </a:r>
          </a:p>
        </p:txBody>
      </p:sp>
      <p:cxnSp>
        <p:nvCxnSpPr>
          <p:cNvPr name="Shape 64" id="64"/>
          <p:cNvCxnSpPr>
            <a:stCxn id="54" idx="3"/>
            <a:endCxn id="63" idx="1"/>
          </p:cNvCxnSpPr>
          <p:nvPr/>
        </p:nvCxnSpPr>
        <p:spPr>
          <a:xfrm>
            <a:off y="4305139" x="1767807"/>
            <a:ext cy="960193" cx="143584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65" id="65"/>
          <p:cNvCxnSpPr>
            <a:stCxn id="55" idx="2"/>
            <a:endCxn id="63" idx="0"/>
          </p:cNvCxnSpPr>
          <p:nvPr/>
        </p:nvCxnSpPr>
        <p:spPr>
          <a:xfrm>
            <a:off y="4621043" x="4342132"/>
            <a:ext cy="345038" cx="24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66" id="66"/>
          <p:cNvSpPr/>
          <p:nvPr/>
        </p:nvSpPr>
        <p:spPr>
          <a:xfrm>
            <a:off y="5841782" x="3215783"/>
            <a:ext cy="598499" cx="2277000"/>
          </a:xfrm>
          <a:prstGeom prst="rect">
            <a:avLst/>
          </a:prstGeom>
          <a:solidFill>
            <a:srgbClr val="FFE5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User Input</a:t>
            </a:r>
          </a:p>
        </p:txBody>
      </p:sp>
      <p:cxnSp>
        <p:nvCxnSpPr>
          <p:cNvPr name="Shape 67" id="67"/>
          <p:cNvCxnSpPr>
            <a:stCxn id="66" idx="0"/>
            <a:endCxn id="63" idx="2"/>
          </p:cNvCxnSpPr>
          <p:nvPr/>
        </p:nvCxnSpPr>
        <p:spPr>
          <a:xfrm rot="10800000">
            <a:off y="5564582" x="4342157"/>
            <a:ext cy="277200" cx="12126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68" id="68"/>
          <p:cNvSpPr/>
          <p:nvPr/>
        </p:nvSpPr>
        <p:spPr>
          <a:xfrm>
            <a:off y="4876746" x="5893457"/>
            <a:ext cy="767933" cx="1741284"/>
          </a:xfrm>
          <a:prstGeom prst="flowChartDocument">
            <a:avLst/>
          </a:prstGeom>
          <a:solidFill>
            <a:srgbClr val="9FC5E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Graph(s)</a:t>
            </a:r>
          </a:p>
        </p:txBody>
      </p:sp>
      <p:cxnSp>
        <p:nvCxnSpPr>
          <p:cNvPr name="Shape 69" id="69"/>
          <p:cNvCxnSpPr>
            <a:stCxn id="63" idx="3"/>
            <a:endCxn id="68" idx="1"/>
          </p:cNvCxnSpPr>
          <p:nvPr/>
        </p:nvCxnSpPr>
        <p:spPr>
          <a:xfrm rot="10800000" flipH="1">
            <a:off y="5260713" x="5480657"/>
            <a:ext cy="4618" cx="41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len="lg" type="none" w="lg"/>
            <a:tailEnd len="lg" type="triangle" w="lg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name="Shape 73" id="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4" id="74"/>
          <p:cNvSpPr txBox="1"/>
          <p:nvPr>
            <p:ph type="title"/>
          </p:nvPr>
        </p:nvSpPr>
        <p:spPr>
          <a:xfrm>
            <a:off y="274637" x="457200"/>
            <a:ext cy="6200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Metamodel</a:t>
            </a:r>
          </a:p>
        </p:txBody>
      </p:sp>
      <p:sp>
        <p:nvSpPr>
          <p:cNvPr name="Shape 75" id="75"/>
          <p:cNvSpPr/>
          <p:nvPr/>
        </p:nvSpPr>
        <p:spPr>
          <a:xfrm>
            <a:off y="2099050" x="3425425"/>
            <a:ext cy="616200" cx="1571699"/>
          </a:xfrm>
          <a:prstGeom prst="flowChartAlternateProcess">
            <a:avLst/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Blog</a:t>
            </a:r>
          </a:p>
        </p:txBody>
      </p:sp>
      <p:sp>
        <p:nvSpPr>
          <p:cNvPr name="Shape 76" id="76"/>
          <p:cNvSpPr/>
          <p:nvPr/>
        </p:nvSpPr>
        <p:spPr>
          <a:xfrm>
            <a:off y="3460825" x="1997250"/>
            <a:ext cy="616200" cx="1571699"/>
          </a:xfrm>
          <a:prstGeom prst="flowChartAlternateProcess">
            <a:avLst/>
          </a:prstGeom>
          <a:solidFill>
            <a:srgbClr val="D5A6BD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Post</a:t>
            </a:r>
          </a:p>
        </p:txBody>
      </p:sp>
      <p:sp>
        <p:nvSpPr>
          <p:cNvPr name="Shape 77" id="77"/>
          <p:cNvSpPr/>
          <p:nvPr/>
        </p:nvSpPr>
        <p:spPr>
          <a:xfrm>
            <a:off y="3460825" x="5194675"/>
            <a:ext cy="616200" cx="1571699"/>
          </a:xfrm>
          <a:prstGeom prst="flowChartAlternateProcess">
            <a:avLst/>
          </a:prstGeom>
          <a:solidFill>
            <a:srgbClr val="B4A7D6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User</a:t>
            </a:r>
          </a:p>
        </p:txBody>
      </p:sp>
      <p:sp>
        <p:nvSpPr>
          <p:cNvPr name="Shape 78" id="78"/>
          <p:cNvSpPr/>
          <p:nvPr/>
        </p:nvSpPr>
        <p:spPr>
          <a:xfrm>
            <a:off y="5082175" x="3015800"/>
            <a:ext cy="616200" cx="1571699"/>
          </a:xfrm>
          <a:prstGeom prst="flowChartAlternateProcess">
            <a:avLst/>
          </a:prstGeom>
          <a:solidFill>
            <a:srgbClr val="DD7E6B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Comment</a:t>
            </a:r>
          </a:p>
        </p:txBody>
      </p:sp>
      <p:sp>
        <p:nvSpPr>
          <p:cNvPr name="Shape 79" id="79"/>
          <p:cNvSpPr/>
          <p:nvPr/>
        </p:nvSpPr>
        <p:spPr>
          <a:xfrm>
            <a:off y="5082175" x="648275"/>
            <a:ext cy="616200" cx="1571699"/>
          </a:xfrm>
          <a:prstGeom prst="flowChartAlternateProcess">
            <a:avLst/>
          </a:prstGeom>
          <a:solidFill>
            <a:srgbClr val="FFE599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Tag</a:t>
            </a:r>
          </a:p>
        </p:txBody>
      </p:sp>
      <p:sp>
        <p:nvSpPr>
          <p:cNvPr name="Shape 80" id="80"/>
          <p:cNvSpPr/>
          <p:nvPr/>
        </p:nvSpPr>
        <p:spPr>
          <a:xfrm>
            <a:off y="3460825" x="7294925"/>
            <a:ext cy="616200" cx="1571699"/>
          </a:xfrm>
          <a:prstGeom prst="flowChartAlternateProcess">
            <a:avLst/>
          </a:prstGeom>
          <a:solidFill>
            <a:srgbClr val="F9CB9C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Affiliation</a:t>
            </a:r>
          </a:p>
        </p:txBody>
      </p:sp>
      <p:sp>
        <p:nvSpPr>
          <p:cNvPr name="Shape 81" id="81"/>
          <p:cNvSpPr/>
          <p:nvPr/>
        </p:nvSpPr>
        <p:spPr>
          <a:xfrm>
            <a:off y="4579525" x="5194675"/>
            <a:ext cy="616200" cx="1571699"/>
          </a:xfrm>
          <a:prstGeom prst="flowChartAlternateProcess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Reputation</a:t>
            </a:r>
          </a:p>
        </p:txBody>
      </p:sp>
      <p:sp>
        <p:nvSpPr>
          <p:cNvPr name="Shape 82" id="82"/>
          <p:cNvSpPr txBox="1"/>
          <p:nvPr/>
        </p:nvSpPr>
        <p:spPr>
          <a:xfrm>
            <a:off y="4418800" x="1327075"/>
            <a:ext cy="321599" cx="830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tagged as</a:t>
            </a:r>
          </a:p>
        </p:txBody>
      </p:sp>
      <p:sp>
        <p:nvSpPr>
          <p:cNvPr name="Shape 83" id="83"/>
          <p:cNvSpPr txBox="1"/>
          <p:nvPr/>
        </p:nvSpPr>
        <p:spPr>
          <a:xfrm>
            <a:off y="5495500" x="2202687"/>
            <a:ext cy="321599" cx="830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tagged as</a:t>
            </a:r>
          </a:p>
        </p:txBody>
      </p:sp>
      <p:sp>
        <p:nvSpPr>
          <p:cNvPr name="Shape 84" id="84"/>
          <p:cNvSpPr txBox="1"/>
          <p:nvPr/>
        </p:nvSpPr>
        <p:spPr>
          <a:xfrm>
            <a:off y="2873625" x="2738550"/>
            <a:ext cy="321599" cx="830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post</a:t>
            </a:r>
          </a:p>
        </p:txBody>
      </p:sp>
      <p:sp>
        <p:nvSpPr>
          <p:cNvPr name="Shape 85" id="85"/>
          <p:cNvSpPr txBox="1"/>
          <p:nvPr/>
        </p:nvSpPr>
        <p:spPr>
          <a:xfrm>
            <a:off y="2811700" x="5150125"/>
            <a:ext cy="321599" cx="830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user</a:t>
            </a:r>
          </a:p>
        </p:txBody>
      </p:sp>
      <p:sp>
        <p:nvSpPr>
          <p:cNvPr name="Shape 86" id="86"/>
          <p:cNvSpPr txBox="1"/>
          <p:nvPr/>
        </p:nvSpPr>
        <p:spPr>
          <a:xfrm>
            <a:off y="3192000" x="6597925"/>
            <a:ext cy="321599" cx="8661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affiliated with</a:t>
            </a:r>
          </a:p>
        </p:txBody>
      </p:sp>
      <p:sp>
        <p:nvSpPr>
          <p:cNvPr name="Shape 87" id="87"/>
          <p:cNvSpPr txBox="1"/>
          <p:nvPr/>
        </p:nvSpPr>
        <p:spPr>
          <a:xfrm>
            <a:off y="4107100" x="6064525"/>
            <a:ext cy="321599" cx="9555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reputation</a:t>
            </a:r>
          </a:p>
        </p:txBody>
      </p:sp>
      <p:sp>
        <p:nvSpPr>
          <p:cNvPr name="Shape 88" id="88"/>
          <p:cNvSpPr txBox="1"/>
          <p:nvPr/>
        </p:nvSpPr>
        <p:spPr>
          <a:xfrm>
            <a:off y="3954700" x="3490100"/>
            <a:ext cy="321599" cx="10803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</a:t>
            </a:r>
          </a:p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reputation</a:t>
            </a:r>
          </a:p>
        </p:txBody>
      </p:sp>
      <p:sp>
        <p:nvSpPr>
          <p:cNvPr name="Shape 89" id="89"/>
          <p:cNvSpPr txBox="1"/>
          <p:nvPr/>
        </p:nvSpPr>
        <p:spPr>
          <a:xfrm>
            <a:off y="5173900" x="4769125"/>
            <a:ext cy="321599" cx="9732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reputation</a:t>
            </a:r>
          </a:p>
        </p:txBody>
      </p:sp>
      <p:sp>
        <p:nvSpPr>
          <p:cNvPr name="Shape 90" id="90"/>
          <p:cNvSpPr/>
          <p:nvPr/>
        </p:nvSpPr>
        <p:spPr>
          <a:xfrm>
            <a:off y="5695625" x="3553550"/>
            <a:ext cy="398896" cx="547975"/>
          </a:xfrm>
          <a:custGeom>
            <a:pathLst>
              <a:path extrusionOk="0" h="27247" w="21919">
                <a:moveTo>
                  <a:pt y="664" x="0"/>
                </a:moveTo>
                <a:cubicBezTo>
                  <a:pt y="5092" x="1771"/>
                  <a:pt y="27343" x="6973"/>
                  <a:pt y="27233" x="10627"/>
                </a:cubicBezTo>
                <a:cubicBezTo>
                  <a:pt y="27122" x="14280"/>
                  <a:pt y="4538" x="20037"/>
                  <a:pt y="0" x="21919"/>
                </a:cubicBezTo>
              </a:path>
            </a:pathLst>
          </a:cu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stealth" w="lg"/>
          </a:ln>
        </p:spPr>
      </p:sp>
      <p:sp>
        <p:nvSpPr>
          <p:cNvPr name="Shape 91" id="91"/>
          <p:cNvSpPr txBox="1"/>
          <p:nvPr/>
        </p:nvSpPr>
        <p:spPr>
          <a:xfrm>
            <a:off y="6019000" x="3348150"/>
            <a:ext cy="321599" cx="10131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comment</a:t>
            </a:r>
          </a:p>
        </p:txBody>
      </p:sp>
      <p:cxnSp>
        <p:nvCxnSpPr>
          <p:cNvPr name="Shape 92" id="92"/>
          <p:cNvCxnSpPr>
            <a:stCxn id="75" idx="2"/>
            <a:endCxn id="76" idx="0"/>
          </p:cNvCxnSpPr>
          <p:nvPr/>
        </p:nvCxnSpPr>
        <p:spPr>
          <a:xfrm flipH="1">
            <a:off y="2715250" x="2783099"/>
            <a:ext cy="745574" cx="142817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93" id="93"/>
          <p:cNvCxnSpPr>
            <a:stCxn id="75" idx="2"/>
            <a:endCxn id="77" idx="0"/>
          </p:cNvCxnSpPr>
          <p:nvPr/>
        </p:nvCxnSpPr>
        <p:spPr>
          <a:xfrm>
            <a:off y="2715250" x="4211274"/>
            <a:ext cy="745574" cx="176925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94" id="94"/>
          <p:cNvCxnSpPr>
            <a:stCxn id="77" idx="3"/>
            <a:endCxn id="80" idx="1"/>
          </p:cNvCxnSpPr>
          <p:nvPr/>
        </p:nvCxnSpPr>
        <p:spPr>
          <a:xfrm>
            <a:off y="3768925" x="6766374"/>
            <a:ext cy="0" cx="52855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95" id="95"/>
          <p:cNvCxnSpPr>
            <a:stCxn id="77" idx="2"/>
            <a:endCxn id="81" idx="0"/>
          </p:cNvCxnSpPr>
          <p:nvPr/>
        </p:nvCxnSpPr>
        <p:spPr>
          <a:xfrm>
            <a:off y="4077025" x="5980524"/>
            <a:ext cy="502499" cx="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96" id="96"/>
          <p:cNvSpPr txBox="1"/>
          <p:nvPr/>
        </p:nvSpPr>
        <p:spPr>
          <a:xfrm>
            <a:off y="4495000" x="2738550"/>
            <a:ext cy="321599" cx="830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has comment</a:t>
            </a:r>
          </a:p>
        </p:txBody>
      </p:sp>
      <p:cxnSp>
        <p:nvCxnSpPr>
          <p:cNvPr name="Shape 97" id="97"/>
          <p:cNvCxnSpPr>
            <a:stCxn id="76" idx="2"/>
            <a:endCxn id="79" idx="0"/>
          </p:cNvCxnSpPr>
          <p:nvPr/>
        </p:nvCxnSpPr>
        <p:spPr>
          <a:xfrm flipH="1">
            <a:off y="4077025" x="1434124"/>
            <a:ext cy="1005149" cx="134897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98" id="98"/>
          <p:cNvCxnSpPr>
            <a:stCxn id="76" idx="2"/>
            <a:endCxn id="78" idx="0"/>
          </p:cNvCxnSpPr>
          <p:nvPr/>
        </p:nvCxnSpPr>
        <p:spPr>
          <a:xfrm>
            <a:off y="4077025" x="2783099"/>
            <a:ext cy="1005149" cx="101855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99" id="99"/>
          <p:cNvCxnSpPr>
            <a:endCxn id="81" idx="1"/>
          </p:cNvCxnSpPr>
          <p:nvPr/>
        </p:nvCxnSpPr>
        <p:spPr>
          <a:xfrm>
            <a:off y="4071925" x="2785974"/>
            <a:ext cy="815699" cx="240870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100" id="100"/>
          <p:cNvCxnSpPr>
            <a:stCxn id="78" idx="3"/>
            <a:endCxn id="81" idx="1"/>
          </p:cNvCxnSpPr>
          <p:nvPr/>
        </p:nvCxnSpPr>
        <p:spPr>
          <a:xfrm rot="10800000" flipH="1">
            <a:off y="4887625" x="4587499"/>
            <a:ext cy="502650" cx="60717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101" id="101"/>
          <p:cNvCxnSpPr>
            <a:stCxn id="78" idx="1"/>
            <a:endCxn id="79" idx="3"/>
          </p:cNvCxnSpPr>
          <p:nvPr/>
        </p:nvCxnSpPr>
        <p:spPr>
          <a:xfrm rot="10800000">
            <a:off y="5390275" x="2219974"/>
            <a:ext cy="0" cx="79582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102" id="102"/>
          <p:cNvCxnSpPr>
            <a:stCxn id="76" idx="3"/>
            <a:endCxn id="77" idx="1"/>
          </p:cNvCxnSpPr>
          <p:nvPr/>
        </p:nvCxnSpPr>
        <p:spPr>
          <a:xfrm>
            <a:off y="3768925" x="3568949"/>
            <a:ext cy="0" cx="162572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103" id="103"/>
          <p:cNvSpPr txBox="1"/>
          <p:nvPr/>
        </p:nvSpPr>
        <p:spPr>
          <a:xfrm>
            <a:off y="3423700" x="3796075"/>
            <a:ext cy="321599" cx="10002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posted by</a:t>
            </a:r>
          </a:p>
        </p:txBody>
      </p:sp>
      <p:cxnSp>
        <p:nvCxnSpPr>
          <p:cNvPr name="Shape 104" id="104"/>
          <p:cNvCxnSpPr>
            <a:stCxn id="78" idx="0"/>
            <a:endCxn id="77" idx="1"/>
          </p:cNvCxnSpPr>
          <p:nvPr/>
        </p:nvCxnSpPr>
        <p:spPr>
          <a:xfrm rot="10800000" flipH="1">
            <a:off y="3768925" x="3801649"/>
            <a:ext cy="1313249" cx="1393025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105" id="105"/>
          <p:cNvSpPr txBox="1"/>
          <p:nvPr/>
        </p:nvSpPr>
        <p:spPr>
          <a:xfrm>
            <a:off y="3880900" x="4177075"/>
            <a:ext cy="321599" cx="10002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000" b="1">
                <a:solidFill>
                  <a:srgbClr val="FFD966"/>
                </a:solidFill>
                <a:latin typeface="Consolas"/>
                <a:ea typeface="Consolas"/>
                <a:cs typeface="Consolas"/>
                <a:sym typeface="Consolas"/>
              </a:rPr>
              <a:t>commented by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Methodology (..contd) </a:t>
            </a:r>
          </a:p>
        </p:txBody>
      </p:sp>
      <p:sp>
        <p:nvSpPr>
          <p:cNvPr name="Shape 111" id="111"/>
          <p:cNvSpPr txBox="1"/>
          <p:nvPr>
            <p:ph type="body" idx="1"/>
          </p:nvPr>
        </p:nvSpPr>
        <p:spPr>
          <a:xfrm>
            <a:off y="16078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Start with a seed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Extract URLs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Download pages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Extract content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Dump content into database</a:t>
            </a:r>
          </a:p>
          <a:p>
            <a:pPr indent="-381000" marL="914400" rtl="0" lvl="1">
              <a:buClr>
                <a:srgbClr val="B6D7A8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B6D7A8"/>
                </a:solidFill>
              </a:rPr>
              <a:t>As per the metamodel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Query database</a:t>
            </a:r>
          </a:p>
          <a:p>
            <a:pPr indent="-4191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B6D7A8"/>
                </a:solidFill>
              </a:rPr>
              <a:t>Construct graphs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5" id="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6" id="116"/>
          <p:cNvSpPr/>
          <p:nvPr/>
        </p:nvSpPr>
        <p:spPr>
          <a:xfrm>
            <a:off y="629747" x="418499"/>
            <a:ext cy="6054228" cx="833368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17" id="117"/>
          <p:cNvSpPr txBox="1"/>
          <p:nvPr>
            <p:ph type="title"/>
          </p:nvPr>
        </p:nvSpPr>
        <p:spPr>
          <a:xfrm>
            <a:off y="18947" x="17032"/>
            <a:ext cy="610800" cx="91203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lang="en">
                <a:solidFill>
                  <a:srgbClr val="A2C4C9"/>
                </a:solidFill>
              </a:rPr>
              <a:t>Data Model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1" id="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2" id="122"/>
          <p:cNvSpPr txBox="1"/>
          <p:nvPr>
            <p:ph type="title"/>
          </p:nvPr>
        </p:nvSpPr>
        <p:spPr>
          <a:xfrm>
            <a:off y="274637" x="457200"/>
            <a:ext cy="5933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9FC5E8"/>
                </a:solidFill>
              </a:rPr>
              <a:t>Implementation</a:t>
            </a:r>
          </a:p>
        </p:txBody>
      </p:sp>
      <p:sp>
        <p:nvSpPr>
          <p:cNvPr name="Shape 123" id="123"/>
          <p:cNvSpPr txBox="1"/>
          <p:nvPr>
            <p:ph type="body" idx="1"/>
          </p:nvPr>
        </p:nvSpPr>
        <p:spPr>
          <a:xfrm>
            <a:off y="991350" x="457200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b="1">
                <a:solidFill>
                  <a:srgbClr val="B6D7A8"/>
                </a:solidFill>
              </a:rPr>
              <a:t>Data sets</a:t>
            </a:r>
          </a:p>
          <a:p>
            <a:pPr indent="-3810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Stack Overflow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Most used forum of Stack Exchange family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Discusses software programming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3.3M questions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6.6M answers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13M comments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30K tags</a:t>
            </a:r>
          </a:p>
          <a:p>
            <a:pPr indent="-381000" marL="457200" rtl="0" lvl="0">
              <a:buClr>
                <a:srgbClr val="B6D7A8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CNN Political Ticker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Discusses politics</a:t>
            </a:r>
          </a:p>
          <a:p>
            <a:pPr indent="-381000" marL="914400" rtl="0" lvl="1"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Comments are spread across multiple HTML pages </a:t>
            </a:r>
          </a:p>
        </p:txBody>
      </p:sp>
      <p:sp>
        <p:nvSpPr>
          <p:cNvPr name="Shape 124" id="124"/>
          <p:cNvSpPr txBox="1"/>
          <p:nvPr>
            <p:ph type="body" idx="2"/>
          </p:nvPr>
        </p:nvSpPr>
        <p:spPr>
          <a:xfrm>
            <a:off y="991350" x="4692300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b="1">
                <a:solidFill>
                  <a:srgbClr val="B6D7A8"/>
                </a:solidFill>
              </a:rPr>
              <a:t>Development setup</a:t>
            </a:r>
          </a:p>
          <a:p>
            <a:pPr indent="-419100" marL="457200" rtl="0" lvl="0">
              <a:buClr>
                <a:srgbClr val="B6D7A8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CPU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Intel(R) Core(TM) i5-2400 CPU @ 3.10GHz</a:t>
            </a:r>
          </a:p>
          <a:p>
            <a:pPr indent="-419100" marL="457200" rtl="0" lvl="0">
              <a:buClr>
                <a:srgbClr val="B6D7A8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Physical Memory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 8GB</a:t>
            </a:r>
          </a:p>
          <a:p>
            <a:pPr indent="-419100" marL="457200" rtl="0" lvl="0">
              <a:buClr>
                <a:srgbClr val="B6D7A8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B6D7A8"/>
                </a:solidFill>
              </a:rPr>
              <a:t>Disk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320 GB</a:t>
            </a:r>
          </a:p>
          <a:p>
            <a:pPr indent="-381000" marL="914400" rtl="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RPM = 7200</a:t>
            </a:r>
          </a:p>
          <a:p>
            <a:pPr indent="-381000" marL="914400" lvl="1">
              <a:spcBef>
                <a:spcPts val="480"/>
              </a:spcBef>
              <a:buClr>
                <a:srgbClr val="B6D7A8"/>
              </a:buClr>
              <a:buSzPct val="133333"/>
              <a:buFont typeface="Courier New"/>
              <a:buChar char="o"/>
            </a:pPr>
            <a:r>
              <a:rPr lang="en" sz="1800">
                <a:solidFill>
                  <a:srgbClr val="B6D7A8"/>
                </a:solidFill>
              </a:rPr>
              <a:t>Buffer size = 16MB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