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66"/>
  </p:notesMasterIdLst>
  <p:sldIdLst>
    <p:sldId id="256" r:id="rId3"/>
    <p:sldId id="321" r:id="rId4"/>
    <p:sldId id="257" r:id="rId5"/>
    <p:sldId id="258" r:id="rId6"/>
    <p:sldId id="259" r:id="rId7"/>
    <p:sldId id="260" r:id="rId8"/>
    <p:sldId id="261" r:id="rId9"/>
    <p:sldId id="262" r:id="rId10"/>
    <p:sldId id="263" r:id="rId11"/>
    <p:sldId id="264" r:id="rId12"/>
    <p:sldId id="265" r:id="rId13"/>
    <p:sldId id="267" r:id="rId14"/>
    <p:sldId id="268" r:id="rId15"/>
    <p:sldId id="271" r:id="rId16"/>
    <p:sldId id="269" r:id="rId17"/>
    <p:sldId id="270" r:id="rId18"/>
    <p:sldId id="272" r:id="rId19"/>
    <p:sldId id="273" r:id="rId20"/>
    <p:sldId id="274" r:id="rId21"/>
    <p:sldId id="276" r:id="rId22"/>
    <p:sldId id="275" r:id="rId23"/>
    <p:sldId id="277" r:id="rId24"/>
    <p:sldId id="278" r:id="rId25"/>
    <p:sldId id="318" r:id="rId26"/>
    <p:sldId id="281" r:id="rId27"/>
    <p:sldId id="279" r:id="rId28"/>
    <p:sldId id="280" r:id="rId29"/>
    <p:sldId id="282" r:id="rId30"/>
    <p:sldId id="283" r:id="rId31"/>
    <p:sldId id="286" r:id="rId32"/>
    <p:sldId id="288" r:id="rId33"/>
    <p:sldId id="289" r:id="rId34"/>
    <p:sldId id="316" r:id="rId35"/>
    <p:sldId id="320" r:id="rId36"/>
    <p:sldId id="322" r:id="rId37"/>
    <p:sldId id="285" r:id="rId38"/>
    <p:sldId id="284"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17" r:id="rId52"/>
    <p:sldId id="302" r:id="rId53"/>
    <p:sldId id="303" r:id="rId54"/>
    <p:sldId id="304" r:id="rId55"/>
    <p:sldId id="305" r:id="rId56"/>
    <p:sldId id="307" r:id="rId57"/>
    <p:sldId id="308" r:id="rId58"/>
    <p:sldId id="311" r:id="rId59"/>
    <p:sldId id="309" r:id="rId60"/>
    <p:sldId id="310" r:id="rId61"/>
    <p:sldId id="312" r:id="rId62"/>
    <p:sldId id="319" r:id="rId63"/>
    <p:sldId id="314" r:id="rId64"/>
    <p:sldId id="323" r:id="rId65"/>
  </p:sldIdLst>
  <p:sldSz cx="9144000" cy="5143500" type="screen16x9"/>
  <p:notesSz cx="6858000" cy="9144000"/>
  <p:embeddedFontLst>
    <p:embeddedFont>
      <p:font typeface="Arial Narrow" panose="020B0606020202030204" pitchFamily="34" charset="0"/>
      <p:regular r:id="rId67"/>
      <p:bold r:id="rId68"/>
      <p:italic r:id="rId69"/>
      <p:boldItalic r:id="rId70"/>
    </p:embeddedFont>
    <p:embeddedFont>
      <p:font typeface="Calibri" panose="020F0502020204030204" pitchFamily="34" charset="0"/>
      <p:regular r:id="rId71"/>
      <p:bold r:id="rId72"/>
      <p:italic r:id="rId73"/>
      <p:boldItalic r:id="rId74"/>
    </p:embeddedFont>
    <p:embeddedFont>
      <p:font typeface="Comic Sans MS" panose="030F0702030302020204" pitchFamily="66" charset="0"/>
      <p:regular r:id="rId75"/>
      <p:bold r:id="rId76"/>
      <p:italic r:id="rId77"/>
      <p:boldItalic r:id="rId78"/>
    </p:embeddedFont>
    <p:embeddedFont>
      <p:font typeface="Georgia" panose="02040502050405020303" pitchFamily="18" charset="0"/>
      <p:regular r:id="rId79"/>
      <p:bold r:id="rId80"/>
      <p:italic r:id="rId81"/>
      <p:boldItalic r:id="rId82"/>
    </p:embeddedFont>
    <p:embeddedFont>
      <p:font typeface="Lato" panose="020B0604020202020204" charset="0"/>
      <p:regular r:id="rId83"/>
      <p:bold r:id="rId84"/>
      <p:italic r:id="rId85"/>
      <p:boldItalic r:id="rId86"/>
    </p:embeddedFont>
    <p:embeddedFont>
      <p:font typeface="Open Sans" panose="020B0604020202020204" charset="0"/>
      <p:regular r:id="rId87"/>
      <p:bold r:id="rId88"/>
      <p:italic r:id="rId89"/>
      <p:boldItalic r:id="rId90"/>
    </p:embeddedFont>
    <p:embeddedFont>
      <p:font typeface="PT Sans Narrow" panose="020B0604020202020204" charset="0"/>
      <p:regular r:id="rId91"/>
      <p:bold r:id="rId92"/>
    </p:embeddedFont>
    <p:embeddedFont>
      <p:font typeface="Raleway" panose="020B0604020202020204" charset="0"/>
      <p:regular r:id="rId93"/>
      <p:bold r:id="rId94"/>
      <p:italic r:id="rId95"/>
      <p:boldItalic r:id="rId96"/>
    </p:embeddedFont>
    <p:embeddedFont>
      <p:font typeface="Verdana" panose="020B0604030504040204" pitchFamily="34" charset="0"/>
      <p:regular r:id="rId97"/>
      <p:bold r:id="rId98"/>
      <p:italic r:id="rId99"/>
      <p:boldItalic r:id="rId10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C30FD93-073F-4F87-8FC9-F2B3A562A14D}">
  <a:tblStyle styleId="{7C30FD93-073F-4F87-8FC9-F2B3A562A14D}"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740" y="4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font" Target="fonts/font2.fntdata"/><Relationship Id="rId84" Type="http://schemas.openxmlformats.org/officeDocument/2006/relationships/font" Target="fonts/font18.fntdata"/><Relationship Id="rId89" Type="http://schemas.openxmlformats.org/officeDocument/2006/relationships/font" Target="fonts/font23.fntdata"/><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font" Target="fonts/font8.fntdata"/><Relationship Id="rId79" Type="http://schemas.openxmlformats.org/officeDocument/2006/relationships/font" Target="fonts/font13.fntdata"/><Relationship Id="rId102" Type="http://schemas.openxmlformats.org/officeDocument/2006/relationships/viewProps" Target="viewProps.xml"/><Relationship Id="rId5" Type="http://schemas.openxmlformats.org/officeDocument/2006/relationships/slide" Target="slides/slide3.xml"/><Relationship Id="rId90" Type="http://schemas.openxmlformats.org/officeDocument/2006/relationships/font" Target="fonts/font24.fntdata"/><Relationship Id="rId95" Type="http://schemas.openxmlformats.org/officeDocument/2006/relationships/font" Target="fonts/font29.fntdata"/><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font" Target="fonts/font3.fntdata"/><Relationship Id="rId80" Type="http://schemas.openxmlformats.org/officeDocument/2006/relationships/font" Target="fonts/font14.fntdata"/><Relationship Id="rId85" Type="http://schemas.openxmlformats.org/officeDocument/2006/relationships/font" Target="fonts/font19.fntdata"/><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font" Target="fonts/font1.fntdata"/><Relationship Id="rId103"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font" Target="fonts/font4.fntdata"/><Relationship Id="rId75" Type="http://schemas.openxmlformats.org/officeDocument/2006/relationships/font" Target="fonts/font9.fntdata"/><Relationship Id="rId83" Type="http://schemas.openxmlformats.org/officeDocument/2006/relationships/font" Target="fonts/font17.fntdata"/><Relationship Id="rId88" Type="http://schemas.openxmlformats.org/officeDocument/2006/relationships/font" Target="fonts/font22.fntdata"/><Relationship Id="rId91" Type="http://schemas.openxmlformats.org/officeDocument/2006/relationships/font" Target="fonts/font25.fntdata"/><Relationship Id="rId96" Type="http://schemas.openxmlformats.org/officeDocument/2006/relationships/font" Target="fonts/font30.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font" Target="fonts/font7.fntdata"/><Relationship Id="rId78" Type="http://schemas.openxmlformats.org/officeDocument/2006/relationships/font" Target="fonts/font12.fntdata"/><Relationship Id="rId81" Type="http://schemas.openxmlformats.org/officeDocument/2006/relationships/font" Target="fonts/font15.fntdata"/><Relationship Id="rId86" Type="http://schemas.openxmlformats.org/officeDocument/2006/relationships/font" Target="fonts/font20.fntdata"/><Relationship Id="rId94" Type="http://schemas.openxmlformats.org/officeDocument/2006/relationships/font" Target="fonts/font28.fntdata"/><Relationship Id="rId99" Type="http://schemas.openxmlformats.org/officeDocument/2006/relationships/font" Target="fonts/font33.fntdata"/><Relationship Id="rId10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font" Target="fonts/font10.fntdata"/><Relationship Id="rId97" Type="http://schemas.openxmlformats.org/officeDocument/2006/relationships/font" Target="fonts/font31.fntdata"/><Relationship Id="rId104"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font" Target="fonts/font5.fntdata"/><Relationship Id="rId92" Type="http://schemas.openxmlformats.org/officeDocument/2006/relationships/font" Target="fonts/font26.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notesMaster" Target="notesMasters/notesMaster1.xml"/><Relationship Id="rId87" Type="http://schemas.openxmlformats.org/officeDocument/2006/relationships/font" Target="fonts/font21.fntdata"/><Relationship Id="rId61" Type="http://schemas.openxmlformats.org/officeDocument/2006/relationships/slide" Target="slides/slide59.xml"/><Relationship Id="rId82" Type="http://schemas.openxmlformats.org/officeDocument/2006/relationships/font" Target="fonts/font16.fntdata"/><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font" Target="fonts/font11.fntdata"/><Relationship Id="rId100" Type="http://schemas.openxmlformats.org/officeDocument/2006/relationships/font" Target="fonts/font34.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6.fntdata"/><Relationship Id="rId93" Type="http://schemas.openxmlformats.org/officeDocument/2006/relationships/font" Target="fonts/font27.fntdata"/><Relationship Id="rId98" Type="http://schemas.openxmlformats.org/officeDocument/2006/relationships/font" Target="fonts/font32.fntdata"/><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5" name="Shape 20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9" name="Shape 22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6" name="Shape 23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2138507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0" name="Shape 25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3" name="Shape 24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Shape 25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0" name="Shape 26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9" name="Shape 27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Shape 26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Shape 2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2" name="Shape 27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4" name="Shape 2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0" name="Shape 29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Shape 3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7" name="Shape 30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Shape 3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9" name="Shape 31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Shape 3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6" name="Shape 32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Shape 3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6" name="Shape 32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9843498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Shape 3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6" name="Shape 32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773983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Shape 3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1" name="Shape 30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5" name="Shape 29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Shape 3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1" name="Shape 33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Shape 3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6" name="Shape 33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Shape 3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2" name="Shape 34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7" name="Shape 34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Shape 3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2" name="Shape 3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7" name="Shape 35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Shape 3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3" name="Shape 36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4" name="Shape 37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Shape 3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0" name="Shape 38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Shape 3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6" name="Shape 38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Shape 3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2" name="Shape 39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Shape 3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9" name="Shape 39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Shape 4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7" name="Shape 40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Shape 4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6" name="Shape 41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Shape 4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2" name="Shape 42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Shape 4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7" name="Shape 42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Shape 4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3" name="Shape 44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Shape 4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9" name="Shape 44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Shape 4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6" name="Shape 4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Shape 4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5" name="Shape 45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Shape 4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0" name="Shape 46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Shape 4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2" name="Shape 47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Clr>
                <a:schemeClr val="dk1"/>
              </a:buClr>
              <a:buSzPts val="1100"/>
              <a:buFont typeface="Arial"/>
              <a:buNone/>
            </a:pPr>
            <a:r>
              <a:rPr lang="en"/>
              <a:t>on-campus research, education/outreach/public dissemination/communications, building parnerships/champions/collaborators, and on creating OER and evaluating/improving the open education grants program.</a:t>
            </a:r>
            <a:endParaRPr/>
          </a:p>
          <a:p>
            <a:pPr marL="0" lvl="0" indent="0">
              <a:spcBef>
                <a:spcPts val="0"/>
              </a:spcBef>
              <a:spcAft>
                <a:spcPts val="0"/>
              </a:spcAft>
              <a:buNone/>
            </a:pPr>
            <a:endParaRPr/>
          </a:p>
          <a:p>
            <a:pPr marL="0" lvl="0" indent="0">
              <a:spcBef>
                <a:spcPts val="0"/>
              </a:spcBef>
              <a:spcAft>
                <a:spcPts val="0"/>
              </a:spcAft>
              <a:buClr>
                <a:schemeClr val="dk1"/>
              </a:buClr>
              <a:buSzPts val="1100"/>
              <a:buFont typeface="Arial"/>
              <a:buNone/>
            </a:pPr>
            <a:r>
              <a:rPr lang="en"/>
              <a:t>campus outreach,</a:t>
            </a:r>
            <a:endParaRPr/>
          </a:p>
          <a:p>
            <a:pPr marL="0" lvl="0" indent="0">
              <a:spcBef>
                <a:spcPts val="0"/>
              </a:spcBef>
              <a:spcAft>
                <a:spcPts val="0"/>
              </a:spcAft>
              <a:buClr>
                <a:schemeClr val="dk1"/>
              </a:buClr>
              <a:buSzPts val="1100"/>
              <a:buFont typeface="Arial"/>
              <a:buNone/>
            </a:pPr>
            <a:r>
              <a:rPr lang="en"/>
              <a:t>developing partnerships with individuals and groups that have overlapping concerns,</a:t>
            </a:r>
            <a:endParaRPr/>
          </a:p>
          <a:p>
            <a:pPr marL="0" lvl="0" indent="0">
              <a:spcBef>
                <a:spcPts val="0"/>
              </a:spcBef>
              <a:spcAft>
                <a:spcPts val="0"/>
              </a:spcAft>
              <a:buClr>
                <a:schemeClr val="dk1"/>
              </a:buClr>
              <a:buSzPts val="1100"/>
              <a:buFont typeface="Arial"/>
              <a:buNone/>
            </a:pPr>
            <a:r>
              <a:rPr lang="en"/>
              <a:t>and supporting faculty who want to find, adopt, adapt, or create open educational</a:t>
            </a:r>
            <a:endParaRPr/>
          </a:p>
          <a:p>
            <a:pPr marL="0" lvl="0" indent="0">
              <a:spcBef>
                <a:spcPts val="0"/>
              </a:spcBef>
              <a:spcAft>
                <a:spcPts val="0"/>
              </a:spcAft>
              <a:buClr>
                <a:schemeClr val="dk1"/>
              </a:buClr>
              <a:buSzPts val="1100"/>
              <a:buFont typeface="Arial"/>
              <a:buNone/>
            </a:pPr>
            <a:r>
              <a:rPr lang="en"/>
              <a:t>resources.</a:t>
            </a:r>
            <a:endParaRPr/>
          </a:p>
          <a:p>
            <a:pPr marL="0" lvl="0" indent="0">
              <a:spcBef>
                <a:spcPts val="0"/>
              </a:spcBef>
              <a:spcAft>
                <a:spcPts val="0"/>
              </a:spcAft>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Shape 4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6" name="Shape 48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Shape 45"/>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cxnSp>
        <p:nvCxnSpPr>
          <p:cNvPr id="55" name="Shape 55"/>
          <p:cNvCxnSpPr/>
          <p:nvPr/>
        </p:nvCxnSpPr>
        <p:spPr>
          <a:xfrm>
            <a:off x="7007735" y="3176888"/>
            <a:ext cx="562200" cy="0"/>
          </a:xfrm>
          <a:prstGeom prst="straightConnector1">
            <a:avLst/>
          </a:prstGeom>
          <a:noFill/>
          <a:ln w="76200" cap="flat" cmpd="sng">
            <a:solidFill>
              <a:schemeClr val="lt2"/>
            </a:solidFill>
            <a:prstDash val="solid"/>
            <a:round/>
            <a:headEnd type="none" w="sm" len="sm"/>
            <a:tailEnd type="none" w="sm" len="sm"/>
          </a:ln>
        </p:spPr>
      </p:cxnSp>
      <p:cxnSp>
        <p:nvCxnSpPr>
          <p:cNvPr id="56" name="Shape 56"/>
          <p:cNvCxnSpPr/>
          <p:nvPr/>
        </p:nvCxnSpPr>
        <p:spPr>
          <a:xfrm>
            <a:off x="1575035" y="3158252"/>
            <a:ext cx="562200" cy="0"/>
          </a:xfrm>
          <a:prstGeom prst="straightConnector1">
            <a:avLst/>
          </a:prstGeom>
          <a:noFill/>
          <a:ln w="76200" cap="flat" cmpd="sng">
            <a:solidFill>
              <a:schemeClr val="lt2"/>
            </a:solidFill>
            <a:prstDash val="solid"/>
            <a:round/>
            <a:headEnd type="none" w="sm" len="sm"/>
            <a:tailEnd type="none" w="sm" len="sm"/>
          </a:ln>
        </p:spPr>
      </p:cxnSp>
      <p:grpSp>
        <p:nvGrpSpPr>
          <p:cNvPr id="57" name="Shape 57"/>
          <p:cNvGrpSpPr/>
          <p:nvPr/>
        </p:nvGrpSpPr>
        <p:grpSpPr>
          <a:xfrm>
            <a:off x="1004144" y="1022025"/>
            <a:ext cx="7136668" cy="152400"/>
            <a:chOff x="1346429" y="1011300"/>
            <a:chExt cx="6452100" cy="152400"/>
          </a:xfrm>
        </p:grpSpPr>
        <p:cxnSp>
          <p:nvCxnSpPr>
            <p:cNvPr id="58" name="Shape 58"/>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59" name="Shape 59"/>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60" name="Shape 60"/>
          <p:cNvGrpSpPr/>
          <p:nvPr/>
        </p:nvGrpSpPr>
        <p:grpSpPr>
          <a:xfrm>
            <a:off x="1004151" y="3969100"/>
            <a:ext cx="7136668" cy="152400"/>
            <a:chOff x="1346435" y="3969088"/>
            <a:chExt cx="6452100" cy="152400"/>
          </a:xfrm>
        </p:grpSpPr>
        <p:cxnSp>
          <p:nvCxnSpPr>
            <p:cNvPr id="61" name="Shape 61"/>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62" name="Shape 6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63" name="Shape 63"/>
          <p:cNvSpPr txBox="1">
            <a:spLocks noGrp="1"/>
          </p:cNvSpPr>
          <p:nvPr>
            <p:ph type="ctrTitle"/>
          </p:nvPr>
        </p:nvSpPr>
        <p:spPr>
          <a:xfrm>
            <a:off x="1004150" y="1751764"/>
            <a:ext cx="7136700" cy="1022400"/>
          </a:xfrm>
          <a:prstGeom prst="rect">
            <a:avLst/>
          </a:prstGeom>
        </p:spPr>
        <p:txBody>
          <a:bodyPr spcFirstLastPara="1" wrap="square" lIns="91425" tIns="91425" rIns="91425" bIns="91425" anchor="b" anchorCtr="0"/>
          <a:lstStyle>
            <a:lvl1pPr lvl="0" algn="ctr" rtl="0">
              <a:spcBef>
                <a:spcPts val="0"/>
              </a:spcBef>
              <a:spcAft>
                <a:spcPts val="0"/>
              </a:spcAft>
              <a:buSzPts val="5400"/>
              <a:buNone/>
              <a:defRPr sz="5400"/>
            </a:lvl1pPr>
            <a:lvl2pPr lvl="1" algn="ctr" rtl="0">
              <a:spcBef>
                <a:spcPts val="0"/>
              </a:spcBef>
              <a:spcAft>
                <a:spcPts val="0"/>
              </a:spcAft>
              <a:buSzPts val="5400"/>
              <a:buNone/>
              <a:defRPr sz="5400"/>
            </a:lvl2pPr>
            <a:lvl3pPr lvl="2" algn="ctr" rtl="0">
              <a:spcBef>
                <a:spcPts val="0"/>
              </a:spcBef>
              <a:spcAft>
                <a:spcPts val="0"/>
              </a:spcAft>
              <a:buSzPts val="5400"/>
              <a:buNone/>
              <a:defRPr sz="5400"/>
            </a:lvl3pPr>
            <a:lvl4pPr lvl="3" algn="ctr" rtl="0">
              <a:spcBef>
                <a:spcPts val="0"/>
              </a:spcBef>
              <a:spcAft>
                <a:spcPts val="0"/>
              </a:spcAft>
              <a:buSzPts val="5400"/>
              <a:buNone/>
              <a:defRPr sz="5400"/>
            </a:lvl4pPr>
            <a:lvl5pPr lvl="4" algn="ctr" rtl="0">
              <a:spcBef>
                <a:spcPts val="0"/>
              </a:spcBef>
              <a:spcAft>
                <a:spcPts val="0"/>
              </a:spcAft>
              <a:buSzPts val="5400"/>
              <a:buNone/>
              <a:defRPr sz="5400"/>
            </a:lvl5pPr>
            <a:lvl6pPr lvl="5" algn="ctr" rtl="0">
              <a:spcBef>
                <a:spcPts val="0"/>
              </a:spcBef>
              <a:spcAft>
                <a:spcPts val="0"/>
              </a:spcAft>
              <a:buSzPts val="5400"/>
              <a:buNone/>
              <a:defRPr sz="5400"/>
            </a:lvl6pPr>
            <a:lvl7pPr lvl="6" algn="ctr" rtl="0">
              <a:spcBef>
                <a:spcPts val="0"/>
              </a:spcBef>
              <a:spcAft>
                <a:spcPts val="0"/>
              </a:spcAft>
              <a:buSzPts val="5400"/>
              <a:buNone/>
              <a:defRPr sz="5400"/>
            </a:lvl7pPr>
            <a:lvl8pPr lvl="7" algn="ctr" rtl="0">
              <a:spcBef>
                <a:spcPts val="0"/>
              </a:spcBef>
              <a:spcAft>
                <a:spcPts val="0"/>
              </a:spcAft>
              <a:buSzPts val="5400"/>
              <a:buNone/>
              <a:defRPr sz="5400"/>
            </a:lvl8pPr>
            <a:lvl9pPr lvl="8" algn="ctr" rtl="0">
              <a:spcBef>
                <a:spcPts val="0"/>
              </a:spcBef>
              <a:spcAft>
                <a:spcPts val="0"/>
              </a:spcAft>
              <a:buSzPts val="5400"/>
              <a:buNone/>
              <a:defRPr sz="5400"/>
            </a:lvl9pPr>
          </a:lstStyle>
          <a:p>
            <a:endParaRPr/>
          </a:p>
        </p:txBody>
      </p:sp>
      <p:sp>
        <p:nvSpPr>
          <p:cNvPr id="64" name="Shape 64"/>
          <p:cNvSpPr txBox="1">
            <a:spLocks noGrp="1"/>
          </p:cNvSpPr>
          <p:nvPr>
            <p:ph type="subTitle" idx="1"/>
          </p:nvPr>
        </p:nvSpPr>
        <p:spPr>
          <a:xfrm>
            <a:off x="2137225" y="2850039"/>
            <a:ext cx="48705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400"/>
              <a:buNone/>
              <a:defRPr sz="2400"/>
            </a:lvl1pPr>
            <a:lvl2pPr lvl="1" algn="ctr" rtl="0">
              <a:lnSpc>
                <a:spcPct val="100000"/>
              </a:lnSpc>
              <a:spcBef>
                <a:spcPts val="0"/>
              </a:spcBef>
              <a:spcAft>
                <a:spcPts val="0"/>
              </a:spcAft>
              <a:buSzPts val="2400"/>
              <a:buNone/>
              <a:defRPr sz="2400"/>
            </a:lvl2pPr>
            <a:lvl3pPr lvl="2" algn="ctr" rtl="0">
              <a:lnSpc>
                <a:spcPct val="100000"/>
              </a:lnSpc>
              <a:spcBef>
                <a:spcPts val="0"/>
              </a:spcBef>
              <a:spcAft>
                <a:spcPts val="0"/>
              </a:spcAft>
              <a:buSzPts val="2400"/>
              <a:buNone/>
              <a:defRPr sz="2400"/>
            </a:lvl3pPr>
            <a:lvl4pPr lvl="3" algn="ctr" rtl="0">
              <a:lnSpc>
                <a:spcPct val="100000"/>
              </a:lnSpc>
              <a:spcBef>
                <a:spcPts val="0"/>
              </a:spcBef>
              <a:spcAft>
                <a:spcPts val="0"/>
              </a:spcAft>
              <a:buSzPts val="2400"/>
              <a:buNone/>
              <a:defRPr sz="2400"/>
            </a:lvl4pPr>
            <a:lvl5pPr lvl="4" algn="ctr" rtl="0">
              <a:lnSpc>
                <a:spcPct val="100000"/>
              </a:lnSpc>
              <a:spcBef>
                <a:spcPts val="0"/>
              </a:spcBef>
              <a:spcAft>
                <a:spcPts val="0"/>
              </a:spcAft>
              <a:buSzPts val="2400"/>
              <a:buNone/>
              <a:defRPr sz="2400"/>
            </a:lvl5pPr>
            <a:lvl6pPr lvl="5" algn="ctr" rtl="0">
              <a:lnSpc>
                <a:spcPct val="100000"/>
              </a:lnSpc>
              <a:spcBef>
                <a:spcPts val="0"/>
              </a:spcBef>
              <a:spcAft>
                <a:spcPts val="0"/>
              </a:spcAft>
              <a:buSzPts val="2400"/>
              <a:buNone/>
              <a:defRPr sz="2400"/>
            </a:lvl6pPr>
            <a:lvl7pPr lvl="6" algn="ctr" rtl="0">
              <a:lnSpc>
                <a:spcPct val="100000"/>
              </a:lnSpc>
              <a:spcBef>
                <a:spcPts val="0"/>
              </a:spcBef>
              <a:spcAft>
                <a:spcPts val="0"/>
              </a:spcAft>
              <a:buSzPts val="2400"/>
              <a:buNone/>
              <a:defRPr sz="2400"/>
            </a:lvl7pPr>
            <a:lvl8pPr lvl="7" algn="ctr" rtl="0">
              <a:lnSpc>
                <a:spcPct val="100000"/>
              </a:lnSpc>
              <a:spcBef>
                <a:spcPts val="0"/>
              </a:spcBef>
              <a:spcAft>
                <a:spcPts val="0"/>
              </a:spcAft>
              <a:buSzPts val="2400"/>
              <a:buNone/>
              <a:defRPr sz="2400"/>
            </a:lvl8pPr>
            <a:lvl9pPr lvl="8" algn="ctr" rtl="0">
              <a:lnSpc>
                <a:spcPct val="100000"/>
              </a:lnSpc>
              <a:spcBef>
                <a:spcPts val="0"/>
              </a:spcBef>
              <a:spcAft>
                <a:spcPts val="0"/>
              </a:spcAft>
              <a:buSzPts val="2400"/>
              <a:buNone/>
              <a:defRPr sz="2400"/>
            </a:lvl9pPr>
          </a:lstStyle>
          <a:p>
            <a:endParaRPr/>
          </a:p>
        </p:txBody>
      </p:sp>
      <p:sp>
        <p:nvSpPr>
          <p:cNvPr id="65" name="Shape 6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6"/>
        <p:cNvGrpSpPr/>
        <p:nvPr/>
      </p:nvGrpSpPr>
      <p:grpSpPr>
        <a:xfrm>
          <a:off x="0" y="0"/>
          <a:ext cx="0" cy="0"/>
          <a:chOff x="0" y="0"/>
          <a:chExt cx="0" cy="0"/>
        </a:xfrm>
      </p:grpSpPr>
      <p:sp>
        <p:nvSpPr>
          <p:cNvPr id="67" name="Shape 67"/>
          <p:cNvSpPr/>
          <p:nvPr/>
        </p:nvSpPr>
        <p:spPr>
          <a:xfrm>
            <a:off x="-50" y="2571900"/>
            <a:ext cx="9144000" cy="2571600"/>
          </a:xfrm>
          <a:prstGeom prst="rect">
            <a:avLst/>
          </a:prstGeom>
          <a:solidFill>
            <a:schemeClr val="accent3"/>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8" name="Shape 68"/>
          <p:cNvSpPr txBox="1">
            <a:spLocks noGrp="1"/>
          </p:cNvSpPr>
          <p:nvPr>
            <p:ph type="title"/>
          </p:nvPr>
        </p:nvSpPr>
        <p:spPr>
          <a:xfrm>
            <a:off x="311700" y="814800"/>
            <a:ext cx="8571300" cy="942000"/>
          </a:xfrm>
          <a:prstGeom prst="rect">
            <a:avLst/>
          </a:prstGeom>
        </p:spPr>
        <p:txBody>
          <a:bodyPr spcFirstLastPara="1" wrap="square" lIns="91425" tIns="91425" rIns="91425" bIns="91425" anchor="ctr" anchorCtr="0"/>
          <a:lstStyle>
            <a:lvl1pPr lvl="0" algn="ctr" rtl="0">
              <a:spcBef>
                <a:spcPts val="0"/>
              </a:spcBef>
              <a:spcAft>
                <a:spcPts val="0"/>
              </a:spcAft>
              <a:buSzPts val="3600"/>
              <a:buNone/>
              <a:defRPr/>
            </a:lvl1pPr>
            <a:lvl2pPr lvl="1" algn="ctr" rtl="0">
              <a:spcBef>
                <a:spcPts val="0"/>
              </a:spcBef>
              <a:spcAft>
                <a:spcPts val="0"/>
              </a:spcAft>
              <a:buSzPts val="3600"/>
              <a:buNone/>
              <a:defRPr/>
            </a:lvl2pPr>
            <a:lvl3pPr lvl="2" algn="ctr" rtl="0">
              <a:spcBef>
                <a:spcPts val="0"/>
              </a:spcBef>
              <a:spcAft>
                <a:spcPts val="0"/>
              </a:spcAft>
              <a:buSzPts val="3600"/>
              <a:buNone/>
              <a:defRPr/>
            </a:lvl3pPr>
            <a:lvl4pPr lvl="3" algn="ctr" rtl="0">
              <a:spcBef>
                <a:spcPts val="0"/>
              </a:spcBef>
              <a:spcAft>
                <a:spcPts val="0"/>
              </a:spcAft>
              <a:buSzPts val="3600"/>
              <a:buNone/>
              <a:defRPr/>
            </a:lvl4pPr>
            <a:lvl5pPr lvl="4" algn="ctr" rtl="0">
              <a:spcBef>
                <a:spcPts val="0"/>
              </a:spcBef>
              <a:spcAft>
                <a:spcPts val="0"/>
              </a:spcAft>
              <a:buSzPts val="3600"/>
              <a:buNone/>
              <a:defRPr/>
            </a:lvl5pPr>
            <a:lvl6pPr lvl="5" algn="ctr" rtl="0">
              <a:spcBef>
                <a:spcPts val="0"/>
              </a:spcBef>
              <a:spcAft>
                <a:spcPts val="0"/>
              </a:spcAft>
              <a:buSzPts val="3600"/>
              <a:buNone/>
              <a:defRPr/>
            </a:lvl6pPr>
            <a:lvl7pPr lvl="6" algn="ctr" rtl="0">
              <a:spcBef>
                <a:spcPts val="0"/>
              </a:spcBef>
              <a:spcAft>
                <a:spcPts val="0"/>
              </a:spcAft>
              <a:buSzPts val="3600"/>
              <a:buNone/>
              <a:defRPr/>
            </a:lvl7pPr>
            <a:lvl8pPr lvl="7" algn="ctr" rtl="0">
              <a:spcBef>
                <a:spcPts val="0"/>
              </a:spcBef>
              <a:spcAft>
                <a:spcPts val="0"/>
              </a:spcAft>
              <a:buSzPts val="3600"/>
              <a:buNone/>
              <a:defRPr/>
            </a:lvl8pPr>
            <a:lvl9pPr lvl="8" algn="ctr" rtl="0">
              <a:spcBef>
                <a:spcPts val="0"/>
              </a:spcBef>
              <a:spcAft>
                <a:spcPts val="0"/>
              </a:spcAft>
              <a:buSzPts val="3600"/>
              <a:buNone/>
              <a:defRPr/>
            </a:lvl9pPr>
          </a:lstStyle>
          <a:p>
            <a:endParaRPr/>
          </a:p>
        </p:txBody>
      </p:sp>
      <p:sp>
        <p:nvSpPr>
          <p:cNvPr id="69" name="Shape 6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0"/>
        <p:cNvGrpSpPr/>
        <p:nvPr/>
      </p:nvGrpSpPr>
      <p:grpSpPr>
        <a:xfrm>
          <a:off x="0" y="0"/>
          <a:ext cx="0" cy="0"/>
          <a:chOff x="0" y="0"/>
          <a:chExt cx="0" cy="0"/>
        </a:xfrm>
      </p:grpSpPr>
      <p:sp>
        <p:nvSpPr>
          <p:cNvPr id="71" name="Shape 71"/>
          <p:cNvSpPr/>
          <p:nvPr/>
        </p:nvSpPr>
        <p:spPr>
          <a:xfrm>
            <a:off x="-75" y="5045700"/>
            <a:ext cx="9144000" cy="97800"/>
          </a:xfrm>
          <a:prstGeom prst="rect">
            <a:avLst/>
          </a:prstGeom>
          <a:solidFill>
            <a:schemeClr val="accent3"/>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2" name="Shape 72"/>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73" name="Shape 73"/>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74" name="Shape 7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77" name="Shape 77"/>
          <p:cNvSpPr txBox="1">
            <a:spLocks noGrp="1"/>
          </p:cNvSpPr>
          <p:nvPr>
            <p:ph type="body" idx="1"/>
          </p:nvPr>
        </p:nvSpPr>
        <p:spPr>
          <a:xfrm>
            <a:off x="311700" y="1266175"/>
            <a:ext cx="3999900" cy="33027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8" name="Shape 78"/>
          <p:cNvSpPr txBox="1">
            <a:spLocks noGrp="1"/>
          </p:cNvSpPr>
          <p:nvPr>
            <p:ph type="body" idx="2"/>
          </p:nvPr>
        </p:nvSpPr>
        <p:spPr>
          <a:xfrm>
            <a:off x="4832400" y="1266175"/>
            <a:ext cx="3999900" cy="33027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9" name="Shape 7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82" name="Shape 8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85" name="Shape 85"/>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86" name="Shape 8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6"/>
        </a:solidFill>
        <a:effectLst/>
      </p:bgPr>
    </p:bg>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90250" y="526350"/>
            <a:ext cx="5613600" cy="4090800"/>
          </a:xfrm>
          <a:prstGeom prst="rect">
            <a:avLst/>
          </a:prstGeom>
        </p:spPr>
        <p:txBody>
          <a:bodyPr spcFirstLastPara="1" wrap="square" lIns="91425" tIns="91425" rIns="91425" bIns="91425" anchor="ctr" anchorCtr="0"/>
          <a:lstStyle>
            <a:lvl1pPr lvl="0" rtl="0">
              <a:spcBef>
                <a:spcPts val="0"/>
              </a:spcBef>
              <a:spcAft>
                <a:spcPts val="0"/>
              </a:spcAft>
              <a:buClr>
                <a:schemeClr val="dk2"/>
              </a:buClr>
              <a:buSzPts val="5400"/>
              <a:buNone/>
              <a:defRPr sz="5400" b="0">
                <a:solidFill>
                  <a:schemeClr val="dk2"/>
                </a:solidFill>
              </a:defRPr>
            </a:lvl1pPr>
            <a:lvl2pPr lvl="1" rtl="0">
              <a:spcBef>
                <a:spcPts val="0"/>
              </a:spcBef>
              <a:spcAft>
                <a:spcPts val="0"/>
              </a:spcAft>
              <a:buClr>
                <a:schemeClr val="dk2"/>
              </a:buClr>
              <a:buSzPts val="5400"/>
              <a:buNone/>
              <a:defRPr sz="5400" b="0">
                <a:solidFill>
                  <a:schemeClr val="dk2"/>
                </a:solidFill>
              </a:defRPr>
            </a:lvl2pPr>
            <a:lvl3pPr lvl="2" rtl="0">
              <a:spcBef>
                <a:spcPts val="0"/>
              </a:spcBef>
              <a:spcAft>
                <a:spcPts val="0"/>
              </a:spcAft>
              <a:buClr>
                <a:schemeClr val="dk2"/>
              </a:buClr>
              <a:buSzPts val="5400"/>
              <a:buNone/>
              <a:defRPr sz="5400" b="0">
                <a:solidFill>
                  <a:schemeClr val="dk2"/>
                </a:solidFill>
              </a:defRPr>
            </a:lvl3pPr>
            <a:lvl4pPr lvl="3" rtl="0">
              <a:spcBef>
                <a:spcPts val="0"/>
              </a:spcBef>
              <a:spcAft>
                <a:spcPts val="0"/>
              </a:spcAft>
              <a:buClr>
                <a:schemeClr val="dk2"/>
              </a:buClr>
              <a:buSzPts val="5400"/>
              <a:buNone/>
              <a:defRPr sz="5400" b="0">
                <a:solidFill>
                  <a:schemeClr val="dk2"/>
                </a:solidFill>
              </a:defRPr>
            </a:lvl4pPr>
            <a:lvl5pPr lvl="4" rtl="0">
              <a:spcBef>
                <a:spcPts val="0"/>
              </a:spcBef>
              <a:spcAft>
                <a:spcPts val="0"/>
              </a:spcAft>
              <a:buClr>
                <a:schemeClr val="dk2"/>
              </a:buClr>
              <a:buSzPts val="5400"/>
              <a:buNone/>
              <a:defRPr sz="5400" b="0">
                <a:solidFill>
                  <a:schemeClr val="dk2"/>
                </a:solidFill>
              </a:defRPr>
            </a:lvl5pPr>
            <a:lvl6pPr lvl="5" rtl="0">
              <a:spcBef>
                <a:spcPts val="0"/>
              </a:spcBef>
              <a:spcAft>
                <a:spcPts val="0"/>
              </a:spcAft>
              <a:buClr>
                <a:schemeClr val="dk2"/>
              </a:buClr>
              <a:buSzPts val="5400"/>
              <a:buNone/>
              <a:defRPr sz="5400" b="0">
                <a:solidFill>
                  <a:schemeClr val="dk2"/>
                </a:solidFill>
              </a:defRPr>
            </a:lvl6pPr>
            <a:lvl7pPr lvl="6" rtl="0">
              <a:spcBef>
                <a:spcPts val="0"/>
              </a:spcBef>
              <a:spcAft>
                <a:spcPts val="0"/>
              </a:spcAft>
              <a:buClr>
                <a:schemeClr val="dk2"/>
              </a:buClr>
              <a:buSzPts val="5400"/>
              <a:buNone/>
              <a:defRPr sz="5400" b="0">
                <a:solidFill>
                  <a:schemeClr val="dk2"/>
                </a:solidFill>
              </a:defRPr>
            </a:lvl7pPr>
            <a:lvl8pPr lvl="7" rtl="0">
              <a:spcBef>
                <a:spcPts val="0"/>
              </a:spcBef>
              <a:spcAft>
                <a:spcPts val="0"/>
              </a:spcAft>
              <a:buClr>
                <a:schemeClr val="dk2"/>
              </a:buClr>
              <a:buSzPts val="5400"/>
              <a:buNone/>
              <a:defRPr sz="5400" b="0">
                <a:solidFill>
                  <a:schemeClr val="dk2"/>
                </a:solidFill>
              </a:defRPr>
            </a:lvl8pPr>
            <a:lvl9pPr lvl="8" rtl="0">
              <a:spcBef>
                <a:spcPts val="0"/>
              </a:spcBef>
              <a:spcAft>
                <a:spcPts val="0"/>
              </a:spcAft>
              <a:buClr>
                <a:schemeClr val="dk2"/>
              </a:buClr>
              <a:buSzPts val="5400"/>
              <a:buNone/>
              <a:defRPr sz="5400" b="0">
                <a:solidFill>
                  <a:schemeClr val="dk2"/>
                </a:solidFill>
              </a:defRPr>
            </a:lvl9pPr>
          </a:lstStyle>
          <a:p>
            <a:endParaRPr/>
          </a:p>
        </p:txBody>
      </p:sp>
      <p:sp>
        <p:nvSpPr>
          <p:cNvPr id="89" name="Shape 8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0"/>
        <p:cNvGrpSpPr/>
        <p:nvPr/>
      </p:nvGrpSpPr>
      <p:grpSpPr>
        <a:xfrm>
          <a:off x="0" y="0"/>
          <a:ext cx="0" cy="0"/>
          <a:chOff x="0" y="0"/>
          <a:chExt cx="0" cy="0"/>
        </a:xfrm>
      </p:grpSpPr>
      <p:sp>
        <p:nvSpPr>
          <p:cNvPr id="91" name="Shape 91"/>
          <p:cNvSpPr/>
          <p:nvPr/>
        </p:nvSpPr>
        <p:spPr>
          <a:xfrm>
            <a:off x="4572000" y="0"/>
            <a:ext cx="4572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cxnSp>
        <p:nvCxnSpPr>
          <p:cNvPr id="92" name="Shape 92"/>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93" name="Shape 93"/>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94" name="Shape 94"/>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95" name="Shape 95"/>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Clr>
                <a:schemeClr val="lt1"/>
              </a:buClr>
              <a:buSzPts val="1800"/>
              <a:buChar char="●"/>
              <a:defRPr>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96" name="Shape 9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311700" y="4230725"/>
            <a:ext cx="5998800" cy="5988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a:endParaRPr/>
          </a:p>
        </p:txBody>
      </p:sp>
      <p:sp>
        <p:nvSpPr>
          <p:cNvPr id="99" name="Shape 9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0"/>
        <p:cNvGrpSpPr/>
        <p:nvPr/>
      </p:nvGrpSpPr>
      <p:grpSpPr>
        <a:xfrm>
          <a:off x="0" y="0"/>
          <a:ext cx="0" cy="0"/>
          <a:chOff x="0" y="0"/>
          <a:chExt cx="0" cy="0"/>
        </a:xfrm>
      </p:grpSpPr>
      <p:sp>
        <p:nvSpPr>
          <p:cNvPr id="101" name="Shape 101"/>
          <p:cNvSpPr/>
          <p:nvPr/>
        </p:nvSpPr>
        <p:spPr>
          <a:xfrm>
            <a:off x="-75"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2" name="Shape 102"/>
          <p:cNvSpPr txBox="1">
            <a:spLocks noGrp="1"/>
          </p:cNvSpPr>
          <p:nvPr>
            <p:ph type="title" hasCustomPrompt="1"/>
          </p:nvPr>
        </p:nvSpPr>
        <p:spPr>
          <a:xfrm>
            <a:off x="311700" y="1304850"/>
            <a:ext cx="8520600" cy="1538400"/>
          </a:xfrm>
          <a:prstGeom prst="rect">
            <a:avLst/>
          </a:prstGeom>
        </p:spPr>
        <p:txBody>
          <a:bodyPr spcFirstLastPara="1" wrap="square" lIns="91425" tIns="91425" rIns="91425" bIns="91425" anchor="ctr" anchorCtr="0"/>
          <a:lstStyle>
            <a:lvl1pPr lvl="0" algn="ctr" rtl="0">
              <a:spcBef>
                <a:spcPts val="0"/>
              </a:spcBef>
              <a:spcAft>
                <a:spcPts val="0"/>
              </a:spcAft>
              <a:buClr>
                <a:schemeClr val="accent3"/>
              </a:buClr>
              <a:buSzPts val="13000"/>
              <a:buNone/>
              <a:defRPr sz="13000">
                <a:solidFill>
                  <a:schemeClr val="accent3"/>
                </a:solidFill>
              </a:defRPr>
            </a:lvl1pPr>
            <a:lvl2pPr lvl="1" algn="ctr" rtl="0">
              <a:spcBef>
                <a:spcPts val="0"/>
              </a:spcBef>
              <a:spcAft>
                <a:spcPts val="0"/>
              </a:spcAft>
              <a:buClr>
                <a:schemeClr val="accent3"/>
              </a:buClr>
              <a:buSzPts val="13000"/>
              <a:buNone/>
              <a:defRPr sz="13000">
                <a:solidFill>
                  <a:schemeClr val="accent3"/>
                </a:solidFill>
              </a:defRPr>
            </a:lvl2pPr>
            <a:lvl3pPr lvl="2" algn="ctr" rtl="0">
              <a:spcBef>
                <a:spcPts val="0"/>
              </a:spcBef>
              <a:spcAft>
                <a:spcPts val="0"/>
              </a:spcAft>
              <a:buClr>
                <a:schemeClr val="accent3"/>
              </a:buClr>
              <a:buSzPts val="13000"/>
              <a:buNone/>
              <a:defRPr sz="13000">
                <a:solidFill>
                  <a:schemeClr val="accent3"/>
                </a:solidFill>
              </a:defRPr>
            </a:lvl3pPr>
            <a:lvl4pPr lvl="3" algn="ctr" rtl="0">
              <a:spcBef>
                <a:spcPts val="0"/>
              </a:spcBef>
              <a:spcAft>
                <a:spcPts val="0"/>
              </a:spcAft>
              <a:buClr>
                <a:schemeClr val="accent3"/>
              </a:buClr>
              <a:buSzPts val="13000"/>
              <a:buNone/>
              <a:defRPr sz="13000">
                <a:solidFill>
                  <a:schemeClr val="accent3"/>
                </a:solidFill>
              </a:defRPr>
            </a:lvl4pPr>
            <a:lvl5pPr lvl="4" algn="ctr" rtl="0">
              <a:spcBef>
                <a:spcPts val="0"/>
              </a:spcBef>
              <a:spcAft>
                <a:spcPts val="0"/>
              </a:spcAft>
              <a:buClr>
                <a:schemeClr val="accent3"/>
              </a:buClr>
              <a:buSzPts val="13000"/>
              <a:buNone/>
              <a:defRPr sz="13000">
                <a:solidFill>
                  <a:schemeClr val="accent3"/>
                </a:solidFill>
              </a:defRPr>
            </a:lvl5pPr>
            <a:lvl6pPr lvl="5" algn="ctr" rtl="0">
              <a:spcBef>
                <a:spcPts val="0"/>
              </a:spcBef>
              <a:spcAft>
                <a:spcPts val="0"/>
              </a:spcAft>
              <a:buClr>
                <a:schemeClr val="accent3"/>
              </a:buClr>
              <a:buSzPts val="13000"/>
              <a:buNone/>
              <a:defRPr sz="13000">
                <a:solidFill>
                  <a:schemeClr val="accent3"/>
                </a:solidFill>
              </a:defRPr>
            </a:lvl6pPr>
            <a:lvl7pPr lvl="6" algn="ctr" rtl="0">
              <a:spcBef>
                <a:spcPts val="0"/>
              </a:spcBef>
              <a:spcAft>
                <a:spcPts val="0"/>
              </a:spcAft>
              <a:buClr>
                <a:schemeClr val="accent3"/>
              </a:buClr>
              <a:buSzPts val="13000"/>
              <a:buNone/>
              <a:defRPr sz="13000">
                <a:solidFill>
                  <a:schemeClr val="accent3"/>
                </a:solidFill>
              </a:defRPr>
            </a:lvl7pPr>
            <a:lvl8pPr lvl="7" algn="ctr" rtl="0">
              <a:spcBef>
                <a:spcPts val="0"/>
              </a:spcBef>
              <a:spcAft>
                <a:spcPts val="0"/>
              </a:spcAft>
              <a:buClr>
                <a:schemeClr val="accent3"/>
              </a:buClr>
              <a:buSzPts val="13000"/>
              <a:buNone/>
              <a:defRPr sz="13000">
                <a:solidFill>
                  <a:schemeClr val="accent3"/>
                </a:solidFill>
              </a:defRPr>
            </a:lvl8pPr>
            <a:lvl9pPr lvl="8" algn="ctr" rtl="0">
              <a:spcBef>
                <a:spcPts val="0"/>
              </a:spcBef>
              <a:spcAft>
                <a:spcPts val="0"/>
              </a:spcAft>
              <a:buClr>
                <a:schemeClr val="accent3"/>
              </a:buClr>
              <a:buSzPts val="13000"/>
              <a:buNone/>
              <a:defRPr sz="13000">
                <a:solidFill>
                  <a:schemeClr val="accent3"/>
                </a:solidFill>
              </a:defRPr>
            </a:lvl9pPr>
          </a:lstStyle>
          <a:p>
            <a:r>
              <a:t>xx%</a:t>
            </a:r>
          </a:p>
        </p:txBody>
      </p:sp>
      <p:sp>
        <p:nvSpPr>
          <p:cNvPr id="103" name="Shape 103"/>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104" name="Shape 10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5"/>
        <p:cNvGrpSpPr/>
        <p:nvPr/>
      </p:nvGrpSpPr>
      <p:grpSpPr>
        <a:xfrm>
          <a:off x="0" y="0"/>
          <a:ext cx="0" cy="0"/>
          <a:chOff x="0" y="0"/>
          <a:chExt cx="0" cy="0"/>
        </a:xfrm>
      </p:grpSpPr>
      <p:sp>
        <p:nvSpPr>
          <p:cNvPr id="106" name="Shape 10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tropic">
    <p:bg>
      <p:bgPr>
        <a:solidFill>
          <a:schemeClr val="lt1"/>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rt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rt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rt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rt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rt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rt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rt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rt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52" name="Shape 52"/>
          <p:cNvSpPr txBox="1">
            <a:spLocks noGrp="1"/>
          </p:cNvSpPr>
          <p:nvPr>
            <p:ph type="body" idx="1"/>
          </p:nvPr>
        </p:nvSpPr>
        <p:spPr>
          <a:xfrm>
            <a:off x="311700" y="1266325"/>
            <a:ext cx="8520600" cy="33027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rtl="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rtl="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rtl="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rtl="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rtl="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rtl="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rtl="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rtl="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53" name="Shape 5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latin typeface="Open Sans"/>
                <a:ea typeface="Open Sans"/>
                <a:cs typeface="Open Sans"/>
                <a:sym typeface="Open Sans"/>
              </a:defRPr>
            </a:lvl1pPr>
            <a:lvl2pPr lvl="1" algn="r" rtl="0">
              <a:buNone/>
              <a:defRPr sz="1000">
                <a:solidFill>
                  <a:schemeClr val="dk2"/>
                </a:solidFill>
                <a:latin typeface="Open Sans"/>
                <a:ea typeface="Open Sans"/>
                <a:cs typeface="Open Sans"/>
                <a:sym typeface="Open Sans"/>
              </a:defRPr>
            </a:lvl2pPr>
            <a:lvl3pPr lvl="2" algn="r" rtl="0">
              <a:buNone/>
              <a:defRPr sz="1000">
                <a:solidFill>
                  <a:schemeClr val="dk2"/>
                </a:solidFill>
                <a:latin typeface="Open Sans"/>
                <a:ea typeface="Open Sans"/>
                <a:cs typeface="Open Sans"/>
                <a:sym typeface="Open Sans"/>
              </a:defRPr>
            </a:lvl3pPr>
            <a:lvl4pPr lvl="3" algn="r" rtl="0">
              <a:buNone/>
              <a:defRPr sz="1000">
                <a:solidFill>
                  <a:schemeClr val="dk2"/>
                </a:solidFill>
                <a:latin typeface="Open Sans"/>
                <a:ea typeface="Open Sans"/>
                <a:cs typeface="Open Sans"/>
                <a:sym typeface="Open Sans"/>
              </a:defRPr>
            </a:lvl4pPr>
            <a:lvl5pPr lvl="4" algn="r" rtl="0">
              <a:buNone/>
              <a:defRPr sz="1000">
                <a:solidFill>
                  <a:schemeClr val="dk2"/>
                </a:solidFill>
                <a:latin typeface="Open Sans"/>
                <a:ea typeface="Open Sans"/>
                <a:cs typeface="Open Sans"/>
                <a:sym typeface="Open Sans"/>
              </a:defRPr>
            </a:lvl5pPr>
            <a:lvl6pPr lvl="5" algn="r" rtl="0">
              <a:buNone/>
              <a:defRPr sz="1000">
                <a:solidFill>
                  <a:schemeClr val="dk2"/>
                </a:solidFill>
                <a:latin typeface="Open Sans"/>
                <a:ea typeface="Open Sans"/>
                <a:cs typeface="Open Sans"/>
                <a:sym typeface="Open Sans"/>
              </a:defRPr>
            </a:lvl6pPr>
            <a:lvl7pPr lvl="6" algn="r" rtl="0">
              <a:buNone/>
              <a:defRPr sz="1000">
                <a:solidFill>
                  <a:schemeClr val="dk2"/>
                </a:solidFill>
                <a:latin typeface="Open Sans"/>
                <a:ea typeface="Open Sans"/>
                <a:cs typeface="Open Sans"/>
                <a:sym typeface="Open Sans"/>
              </a:defRPr>
            </a:lvl7pPr>
            <a:lvl8pPr lvl="7" algn="r" rtl="0">
              <a:buNone/>
              <a:defRPr sz="1000">
                <a:solidFill>
                  <a:schemeClr val="dk2"/>
                </a:solidFill>
                <a:latin typeface="Open Sans"/>
                <a:ea typeface="Open Sans"/>
                <a:cs typeface="Open Sans"/>
                <a:sym typeface="Open Sans"/>
              </a:defRPr>
            </a:lvl8pPr>
            <a:lvl9pPr lvl="8" algn="r" rtl="0">
              <a:buNone/>
              <a:defRPr sz="1000">
                <a:solidFill>
                  <a:schemeClr val="dk2"/>
                </a:solidFill>
                <a:latin typeface="Open Sans"/>
                <a:ea typeface="Open Sans"/>
                <a:cs typeface="Open Sans"/>
                <a:sym typeface="Open Sans"/>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iki.creativecommons.org/wiki/Best_practices_for_attributio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hyperlink" Target="https://wiki.creativecommons.org/wiki/Best_practices_for_attribution" TargetMode="Externa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hyperlink" Target="http://www.aei.org/publication/the-college-textbook-bubble-and-how-the-open-educational-resources-movement-is-going-up-against-the-textbook-carte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florida.theorangegrove.org/og/file/3a65c507-2510-42d7-814c-ffdefd394b6c/1/2016%20Student%20Textbook%20Survey%20Draft%205.pdf"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wiki.creativecommons.org/wiki/Best_practices_for_attribution"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hyperlink" Target="https://data.bls.gov/pdq/SurveyOutputServlet"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thenounproject.com/Luis/" TargetMode="External"/><Relationship Id="rId7" Type="http://schemas.openxmlformats.org/officeDocument/2006/relationships/hyperlink" Target="https://wiki.creativecommons.org/wiki/Best_practices_for_attributio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hyperlink" Target="https://thenounproject.com/term/hurdle/615614/"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library.gmu.edu/oermetafinder"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hyperlink" Target="https://careframework.org/"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careframework.org/"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careframework.org/"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s://careframework.org/"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hyperlink" Target="https://www.washingtonpost.com/news/grade-point/wp/2018/05/08/education-dept-sets-course-for-open-textbook-pilot-progra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openedadvocates.pressbooks.com/chapter/definition-of-open-education"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hyperlink" Target="https://thenounproject.com/term/hurdle/615614/" TargetMode="External"/><Relationship Id="rId4" Type="http://schemas.openxmlformats.org/officeDocument/2006/relationships/hyperlink" Target="https://thenounproject.com/Luis/"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hyperlink" Target="https://forum.rebus.community/"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hyperlink" Target="https://research.cehd.umn.edu/otn"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imls.gov/grants/awarded/lg-72-17-0051-17" TargetMode="External"/><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hyperlink" Target="https://sparcopen.org/our-work/open-education-leadership-program"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hyperlink" Target="http://openedgroup.org/fellowship"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3.xml"/><Relationship Id="rId5" Type="http://schemas.openxmlformats.org/officeDocument/2006/relationships/hyperlink" Target="https://www.insidehighered.com/digital-learning/deals/2018/06/27/openstax-announces-9-institutions-2018-19-partnerships" TargetMode="External"/><Relationship Id="rId4" Type="http://schemas.openxmlformats.org/officeDocument/2006/relationships/hyperlink" Target="http://news.rice.edu/2016/07/06/11-schools-selected-for-national-openstax-partnership-program"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hyperlink" Target="https://librarypublishing.org/wp-content/uploads/2017/09/LPF18_OTNCoopPilot.pdf"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hyperlink" Target="https://educopia.org/research/libpubcurriculu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hyperlink" Target="https://openedadvocates.pressbooks.com/chapter/definition-of-open-education" TargetMode="External"/><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hyperlink" Target="https://thenounproject.com/term/hurdle/615614/" TargetMode="External"/><Relationship Id="rId4" Type="http://schemas.openxmlformats.org/officeDocument/2006/relationships/hyperlink" Target="https://thenounproject.com/Luis/" TargetMode="Externa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0.xml"/><Relationship Id="rId1" Type="http://schemas.openxmlformats.org/officeDocument/2006/relationships/slideLayout" Target="../slideLayouts/slideLayout3.xml"/><Relationship Id="rId4" Type="http://schemas.openxmlformats.org/officeDocument/2006/relationships/hyperlink" Target="http://openpedagogy.org/"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hyperlink" Target="http://law.lis.virginia.gov/vacode/23.1-1308" TargetMode="External"/><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hyperlink" Target="mailto:arwalz@vt.edu"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hyperlink" Target="http://opencontent.org/definitio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hyperlink" Target="https://wiki.creativecommons.org/wiki/Best_practices_for_attribution"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1.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4" name="TextBox 3">
            <a:extLst>
              <a:ext uri="{FF2B5EF4-FFF2-40B4-BE49-F238E27FC236}">
                <a16:creationId xmlns:a16="http://schemas.microsoft.com/office/drawing/2014/main" id="{4893462C-1544-47BF-9EAB-C26D27F5BB53}"/>
              </a:ext>
            </a:extLst>
          </p:cNvPr>
          <p:cNvSpPr txBox="1"/>
          <p:nvPr/>
        </p:nvSpPr>
        <p:spPr>
          <a:xfrm>
            <a:off x="7217660" y="4435614"/>
            <a:ext cx="2006600" cy="707886"/>
          </a:xfrm>
          <a:prstGeom prst="rect">
            <a:avLst/>
          </a:prstGeom>
          <a:noFill/>
        </p:spPr>
        <p:txBody>
          <a:bodyPr wrap="square" rtlCol="0">
            <a:spAutoFit/>
          </a:bodyPr>
          <a:lstStyle/>
          <a:p>
            <a:r>
              <a:rPr lang="en-US" sz="800" dirty="0"/>
              <a:t>Excluding 3</a:t>
            </a:r>
            <a:r>
              <a:rPr lang="en-US" sz="800" baseline="30000" dirty="0"/>
              <a:t>rd</a:t>
            </a:r>
            <a:r>
              <a:rPr lang="en-US" sz="800" dirty="0"/>
              <a:t> party materials, </a:t>
            </a:r>
          </a:p>
          <a:p>
            <a:r>
              <a:rPr lang="en-US" sz="800" dirty="0"/>
              <a:t>© Anita Walz. Licensed with a Creative Commons Attribution 4.0 International License. </a:t>
            </a:r>
            <a:r>
              <a:rPr lang="en-US" sz="800" dirty="0">
                <a:hlinkClick r:id="rId3"/>
              </a:rPr>
              <a:t>Best practices for</a:t>
            </a:r>
          </a:p>
          <a:p>
            <a:r>
              <a:rPr lang="en-US" sz="800" dirty="0">
                <a:hlinkClick r:id="rId3"/>
              </a:rPr>
              <a:t>Attribution of CC materials</a:t>
            </a:r>
            <a:r>
              <a:rPr lang="en-US" sz="800" dirty="0"/>
              <a:t>.</a:t>
            </a:r>
          </a:p>
        </p:txBody>
      </p:sp>
      <p:sp>
        <p:nvSpPr>
          <p:cNvPr id="111" name="Shape 111"/>
          <p:cNvSpPr txBox="1">
            <a:spLocks noGrp="1"/>
          </p:cNvSpPr>
          <p:nvPr>
            <p:ph type="ctrTitle"/>
          </p:nvPr>
        </p:nvSpPr>
        <p:spPr>
          <a:xfrm>
            <a:off x="311700" y="1239250"/>
            <a:ext cx="8520600" cy="20526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br>
              <a:rPr lang="en" dirty="0"/>
            </a:br>
            <a:r>
              <a:rPr lang="en" dirty="0"/>
              <a:t>OER Update </a:t>
            </a:r>
            <a:br>
              <a:rPr lang="en" dirty="0"/>
            </a:br>
            <a:endParaRPr sz="4000" dirty="0"/>
          </a:p>
        </p:txBody>
      </p:sp>
      <p:sp>
        <p:nvSpPr>
          <p:cNvPr id="112" name="Shape 112"/>
          <p:cNvSpPr txBox="1">
            <a:spLocks noGrp="1"/>
          </p:cNvSpPr>
          <p:nvPr>
            <p:ph type="subTitle" idx="1"/>
          </p:nvPr>
        </p:nvSpPr>
        <p:spPr>
          <a:xfrm>
            <a:off x="311700" y="3913417"/>
            <a:ext cx="8520600" cy="792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sz="1800" dirty="0"/>
              <a:t>Anita Walz, Open Education, Copyright &amp; Scholarly Communication Librarian</a:t>
            </a:r>
          </a:p>
          <a:p>
            <a:pPr marL="0" lvl="0" indent="0">
              <a:spcBef>
                <a:spcPts val="0"/>
              </a:spcBef>
              <a:spcAft>
                <a:spcPts val="0"/>
              </a:spcAft>
              <a:buNone/>
            </a:pPr>
            <a:r>
              <a:rPr lang="en-US" sz="1800" dirty="0"/>
              <a:t>Virginia Scholarly Communication Interest Group</a:t>
            </a:r>
          </a:p>
          <a:p>
            <a:pPr marL="0" lvl="0" indent="0">
              <a:spcBef>
                <a:spcPts val="0"/>
              </a:spcBef>
              <a:spcAft>
                <a:spcPts val="0"/>
              </a:spcAft>
              <a:buNone/>
            </a:pPr>
            <a:r>
              <a:rPr lang="en-US" sz="1800" dirty="0"/>
              <a:t>Lynchburg, VA June 29, 2018 </a:t>
            </a:r>
            <a:r>
              <a:rPr lang="en-US" sz="1800" dirty="0">
                <a:solidFill>
                  <a:srgbClr val="0070C0"/>
                </a:solidFill>
              </a:rPr>
              <a:t> @</a:t>
            </a:r>
            <a:r>
              <a:rPr lang="en-US" sz="1800" dirty="0" err="1">
                <a:solidFill>
                  <a:srgbClr val="0070C0"/>
                </a:solidFill>
              </a:rPr>
              <a:t>arwalz</a:t>
            </a:r>
            <a:r>
              <a:rPr lang="en-US" sz="1800" dirty="0">
                <a:solidFill>
                  <a:srgbClr val="0070C0"/>
                </a:solidFill>
              </a:rPr>
              <a:t> </a:t>
            </a:r>
          </a:p>
        </p:txBody>
      </p:sp>
      <p:pic>
        <p:nvPicPr>
          <p:cNvPr id="3" name="Picture 2">
            <a:extLst>
              <a:ext uri="{FF2B5EF4-FFF2-40B4-BE49-F238E27FC236}">
                <a16:creationId xmlns:a16="http://schemas.microsoft.com/office/drawing/2014/main" id="{BC3048A8-38AA-464C-8A2B-D08AF45E36F3}"/>
              </a:ext>
            </a:extLst>
          </p:cNvPr>
          <p:cNvPicPr>
            <a:picLocks noChangeAspect="1"/>
          </p:cNvPicPr>
          <p:nvPr/>
        </p:nvPicPr>
        <p:blipFill>
          <a:blip r:embed="rId4"/>
          <a:stretch>
            <a:fillRect/>
          </a:stretch>
        </p:blipFill>
        <p:spPr>
          <a:xfrm>
            <a:off x="8566722" y="4869113"/>
            <a:ext cx="531156" cy="18583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ctrTitle"/>
          </p:nvPr>
        </p:nvSpPr>
        <p:spPr>
          <a:xfrm>
            <a:off x="210808" y="-1159900"/>
            <a:ext cx="8520600" cy="20526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a:t>GIVING CREDIT</a:t>
            </a:r>
            <a:endParaRPr/>
          </a:p>
        </p:txBody>
      </p:sp>
      <p:pic>
        <p:nvPicPr>
          <p:cNvPr id="176" name="Shape 176"/>
          <p:cNvPicPr preferRelativeResize="0"/>
          <p:nvPr/>
        </p:nvPicPr>
        <p:blipFill>
          <a:blip r:embed="rId3">
            <a:alphaModFix/>
          </a:blip>
          <a:stretch>
            <a:fillRect/>
          </a:stretch>
        </p:blipFill>
        <p:spPr>
          <a:xfrm>
            <a:off x="336925" y="1230150"/>
            <a:ext cx="2239176" cy="2052600"/>
          </a:xfrm>
          <a:prstGeom prst="rect">
            <a:avLst/>
          </a:prstGeom>
          <a:noFill/>
          <a:ln>
            <a:noFill/>
          </a:ln>
        </p:spPr>
      </p:pic>
      <p:pic>
        <p:nvPicPr>
          <p:cNvPr id="177" name="Shape 177"/>
          <p:cNvPicPr preferRelativeResize="0"/>
          <p:nvPr/>
        </p:nvPicPr>
        <p:blipFill>
          <a:blip r:embed="rId4">
            <a:alphaModFix/>
          </a:blip>
          <a:stretch>
            <a:fillRect/>
          </a:stretch>
        </p:blipFill>
        <p:spPr>
          <a:xfrm>
            <a:off x="5370100" y="892700"/>
            <a:ext cx="3578426" cy="2959526"/>
          </a:xfrm>
          <a:prstGeom prst="rect">
            <a:avLst/>
          </a:prstGeom>
          <a:noFill/>
          <a:ln>
            <a:noFill/>
          </a:ln>
        </p:spPr>
      </p:pic>
      <p:sp>
        <p:nvSpPr>
          <p:cNvPr id="178" name="Shape 178"/>
          <p:cNvSpPr txBox="1"/>
          <p:nvPr/>
        </p:nvSpPr>
        <p:spPr>
          <a:xfrm>
            <a:off x="239625" y="4616150"/>
            <a:ext cx="8626800" cy="3027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t>Best practices for attribution: </a:t>
            </a:r>
            <a:r>
              <a:rPr lang="en" u="sng">
                <a:solidFill>
                  <a:schemeClr val="hlink"/>
                </a:solidFill>
                <a:hlinkClick r:id="rId5"/>
              </a:rPr>
              <a:t>https://wiki.creativecommons.org/wiki/Best_practices_for_attribution</a:t>
            </a:r>
            <a:r>
              <a:rPr lang="en"/>
              <a:t> </a:t>
            </a:r>
            <a:endParaRPr/>
          </a:p>
        </p:txBody>
      </p:sp>
      <p:pic>
        <p:nvPicPr>
          <p:cNvPr id="179" name="Shape 179"/>
          <p:cNvPicPr preferRelativeResize="0"/>
          <p:nvPr/>
        </p:nvPicPr>
        <p:blipFill>
          <a:blip r:embed="rId6">
            <a:alphaModFix/>
          </a:blip>
          <a:stretch>
            <a:fillRect/>
          </a:stretch>
        </p:blipFill>
        <p:spPr>
          <a:xfrm>
            <a:off x="1519300" y="1230150"/>
            <a:ext cx="6067425" cy="3238500"/>
          </a:xfrm>
          <a:prstGeom prst="rect">
            <a:avLst/>
          </a:prstGeom>
          <a:noFill/>
          <a:ln>
            <a:noFill/>
          </a:ln>
        </p:spPr>
      </p:pic>
      <p:sp>
        <p:nvSpPr>
          <p:cNvPr id="7" name="TextBox 6">
            <a:extLst>
              <a:ext uri="{FF2B5EF4-FFF2-40B4-BE49-F238E27FC236}">
                <a16:creationId xmlns:a16="http://schemas.microsoft.com/office/drawing/2014/main" id="{9666B514-7190-4A91-B4E2-12B9BD4DF2F9}"/>
              </a:ext>
            </a:extLst>
          </p:cNvPr>
          <p:cNvSpPr txBox="1"/>
          <p:nvPr/>
        </p:nvSpPr>
        <p:spPr>
          <a:xfrm>
            <a:off x="5329003" y="4916774"/>
            <a:ext cx="3503305" cy="215444"/>
          </a:xfrm>
          <a:prstGeom prst="rect">
            <a:avLst/>
          </a:prstGeom>
          <a:noFill/>
        </p:spPr>
        <p:txBody>
          <a:bodyPr wrap="square" rtlCol="0">
            <a:spAutoFit/>
          </a:bodyPr>
          <a:lstStyle/>
          <a:p>
            <a:r>
              <a:rPr lang="en-US" sz="800" dirty="0"/>
              <a:t>Public domain images. Source: </a:t>
            </a:r>
            <a:r>
              <a:rPr lang="en-US" sz="800" dirty="0" err="1"/>
              <a:t>Pixabay</a:t>
            </a:r>
            <a:endParaRPr lang="en-US" sz="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ctrTitle"/>
          </p:nvPr>
        </p:nvSpPr>
        <p:spPr>
          <a:xfrm>
            <a:off x="412608" y="-1059000"/>
            <a:ext cx="8520600" cy="2052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STUDENTS at the CENTER</a:t>
            </a:r>
            <a:endParaRPr/>
          </a:p>
        </p:txBody>
      </p:sp>
      <p:pic>
        <p:nvPicPr>
          <p:cNvPr id="185" name="Shape 185"/>
          <p:cNvPicPr preferRelativeResize="0"/>
          <p:nvPr/>
        </p:nvPicPr>
        <p:blipFill>
          <a:blip r:embed="rId3">
            <a:alphaModFix/>
          </a:blip>
          <a:stretch>
            <a:fillRect/>
          </a:stretch>
        </p:blipFill>
        <p:spPr>
          <a:xfrm>
            <a:off x="1451875" y="937650"/>
            <a:ext cx="6442054" cy="3845101"/>
          </a:xfrm>
          <a:prstGeom prst="rect">
            <a:avLst/>
          </a:prstGeom>
          <a:noFill/>
          <a:ln>
            <a:noFill/>
          </a:ln>
        </p:spPr>
      </p:pic>
      <p:sp>
        <p:nvSpPr>
          <p:cNvPr id="4" name="TextBox 3">
            <a:extLst>
              <a:ext uri="{FF2B5EF4-FFF2-40B4-BE49-F238E27FC236}">
                <a16:creationId xmlns:a16="http://schemas.microsoft.com/office/drawing/2014/main" id="{60376864-15A8-4ADA-8897-57682FC96F46}"/>
              </a:ext>
            </a:extLst>
          </p:cNvPr>
          <p:cNvSpPr txBox="1"/>
          <p:nvPr/>
        </p:nvSpPr>
        <p:spPr>
          <a:xfrm>
            <a:off x="5329003" y="4916774"/>
            <a:ext cx="3503305" cy="215444"/>
          </a:xfrm>
          <a:prstGeom prst="rect">
            <a:avLst/>
          </a:prstGeom>
          <a:noFill/>
        </p:spPr>
        <p:txBody>
          <a:bodyPr wrap="square" rtlCol="0">
            <a:spAutoFit/>
          </a:bodyPr>
          <a:lstStyle/>
          <a:p>
            <a:r>
              <a:rPr lang="en-US" sz="800" dirty="0"/>
              <a:t>Public domain images. Source: </a:t>
            </a:r>
            <a:r>
              <a:rPr lang="en-US" sz="800" dirty="0" err="1"/>
              <a:t>Pixabay</a:t>
            </a:r>
            <a:endParaRPr lang="en-US" sz="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ctrTitle"/>
          </p:nvPr>
        </p:nvSpPr>
        <p:spPr>
          <a:xfrm>
            <a:off x="3199500" y="2232450"/>
            <a:ext cx="2745000" cy="20526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800">
                <a:latin typeface="Comic Sans MS"/>
                <a:ea typeface="Comic Sans MS"/>
                <a:cs typeface="Comic Sans MS"/>
                <a:sym typeface="Comic Sans MS"/>
              </a:rPr>
              <a:t>A kind of  crowded update on OER</a:t>
            </a:r>
            <a:endParaRPr sz="4800">
              <a:latin typeface="Comic Sans MS"/>
              <a:ea typeface="Comic Sans MS"/>
              <a:cs typeface="Comic Sans MS"/>
              <a:sym typeface="Comic Sans M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Shape 202"/>
          <p:cNvPicPr preferRelativeResize="0"/>
          <p:nvPr/>
        </p:nvPicPr>
        <p:blipFill>
          <a:blip r:embed="rId3">
            <a:alphaModFix/>
          </a:blip>
          <a:stretch>
            <a:fillRect/>
          </a:stretch>
        </p:blipFill>
        <p:spPr>
          <a:xfrm>
            <a:off x="0" y="0"/>
            <a:ext cx="9144000" cy="6096000"/>
          </a:xfrm>
          <a:prstGeom prst="rect">
            <a:avLst/>
          </a:prstGeom>
          <a:noFill/>
          <a:ln>
            <a:noFill/>
          </a:ln>
        </p:spPr>
      </p:pic>
      <p:sp>
        <p:nvSpPr>
          <p:cNvPr id="3" name="TextBox 2">
            <a:extLst>
              <a:ext uri="{FF2B5EF4-FFF2-40B4-BE49-F238E27FC236}">
                <a16:creationId xmlns:a16="http://schemas.microsoft.com/office/drawing/2014/main" id="{39AE799B-041E-4C22-AE7D-3188F1A1D06E}"/>
              </a:ext>
            </a:extLst>
          </p:cNvPr>
          <p:cNvSpPr txBox="1"/>
          <p:nvPr/>
        </p:nvSpPr>
        <p:spPr>
          <a:xfrm>
            <a:off x="5329003" y="4916774"/>
            <a:ext cx="3503305" cy="215444"/>
          </a:xfrm>
          <a:prstGeom prst="rect">
            <a:avLst/>
          </a:prstGeom>
          <a:noFill/>
        </p:spPr>
        <p:txBody>
          <a:bodyPr wrap="square" rtlCol="0">
            <a:spAutoFit/>
          </a:bodyPr>
          <a:lstStyle/>
          <a:p>
            <a:r>
              <a:rPr lang="en-US" sz="800" dirty="0"/>
              <a:t>Public domain images. Source: </a:t>
            </a:r>
            <a:r>
              <a:rPr lang="en-US" sz="800" dirty="0" err="1"/>
              <a:t>Pixabay</a:t>
            </a:r>
            <a:endParaRPr lang="en-US" sz="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Shape 220"/>
          <p:cNvPicPr preferRelativeResize="0"/>
          <p:nvPr/>
        </p:nvPicPr>
        <p:blipFill>
          <a:blip r:embed="rId3">
            <a:alphaModFix/>
          </a:blip>
          <a:stretch>
            <a:fillRect/>
          </a:stretch>
        </p:blipFill>
        <p:spPr>
          <a:xfrm>
            <a:off x="1277650" y="-33675"/>
            <a:ext cx="7012350" cy="5298225"/>
          </a:xfrm>
          <a:prstGeom prst="rect">
            <a:avLst/>
          </a:prstGeom>
          <a:noFill/>
          <a:ln>
            <a:noFill/>
          </a:ln>
        </p:spPr>
      </p:pic>
      <p:sp>
        <p:nvSpPr>
          <p:cNvPr id="2" name="TextBox 1">
            <a:extLst>
              <a:ext uri="{FF2B5EF4-FFF2-40B4-BE49-F238E27FC236}">
                <a16:creationId xmlns:a16="http://schemas.microsoft.com/office/drawing/2014/main" id="{1BB9B9C3-B73F-4350-8361-8A0FCC40C617}"/>
              </a:ext>
            </a:extLst>
          </p:cNvPr>
          <p:cNvSpPr txBox="1"/>
          <p:nvPr/>
        </p:nvSpPr>
        <p:spPr>
          <a:xfrm>
            <a:off x="177800" y="4908550"/>
            <a:ext cx="5308600" cy="184666"/>
          </a:xfrm>
          <a:prstGeom prst="rect">
            <a:avLst/>
          </a:prstGeom>
          <a:noFill/>
        </p:spPr>
        <p:txBody>
          <a:bodyPr wrap="square" rtlCol="0">
            <a:spAutoFit/>
          </a:bodyPr>
          <a:lstStyle/>
          <a:p>
            <a:r>
              <a:rPr lang="en-US" sz="600" dirty="0">
                <a:hlinkClick r:id="rId4"/>
              </a:rPr>
              <a:t>http://www.aei.org/publication/the-college-textbook-bubble-and-how-the-open-educational-resources-movement-is-going-up-against-the-textbook-cartel</a:t>
            </a:r>
            <a:r>
              <a:rPr lang="en-US" sz="600" dirty="0"/>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b="1" dirty="0"/>
              <a:t>Incentives and the</a:t>
            </a:r>
            <a:r>
              <a:rPr lang="en" b="1" dirty="0"/>
              <a:t> </a:t>
            </a:r>
            <a:r>
              <a:rPr lang="en-US" b="1" dirty="0"/>
              <a:t>c</a:t>
            </a:r>
            <a:r>
              <a:rPr lang="en" b="1" dirty="0"/>
              <a:t>hanging behaviors of . . . </a:t>
            </a:r>
            <a:endParaRPr b="1" dirty="0"/>
          </a:p>
        </p:txBody>
      </p:sp>
      <p:sp>
        <p:nvSpPr>
          <p:cNvPr id="208" name="Shape 208"/>
          <p:cNvSpPr txBox="1">
            <a:spLocks noGrp="1"/>
          </p:cNvSpPr>
          <p:nvPr>
            <p:ph type="body" idx="1"/>
          </p:nvPr>
        </p:nvSpPr>
        <p:spPr>
          <a:xfrm>
            <a:off x="255425" y="93862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dirty="0"/>
              <a:t>Students </a:t>
            </a:r>
            <a:endParaRPr sz="3000" dirty="0"/>
          </a:p>
          <a:p>
            <a:pPr marL="0" lvl="0" indent="0">
              <a:spcBef>
                <a:spcPts val="1600"/>
              </a:spcBef>
              <a:spcAft>
                <a:spcPts val="0"/>
              </a:spcAft>
              <a:buNone/>
            </a:pPr>
            <a:r>
              <a:rPr lang="en" sz="3000" dirty="0"/>
              <a:t>Publishers</a:t>
            </a:r>
            <a:endParaRPr sz="3000" dirty="0"/>
          </a:p>
          <a:p>
            <a:pPr marL="0" lvl="0" indent="0">
              <a:spcBef>
                <a:spcPts val="1600"/>
              </a:spcBef>
              <a:spcAft>
                <a:spcPts val="0"/>
              </a:spcAft>
              <a:buNone/>
            </a:pPr>
            <a:r>
              <a:rPr lang="en" sz="3000" dirty="0"/>
              <a:t>Authors / faculty </a:t>
            </a:r>
            <a:endParaRPr sz="3000" dirty="0"/>
          </a:p>
          <a:p>
            <a:pPr marL="0" lvl="0" indent="0">
              <a:spcBef>
                <a:spcPts val="1600"/>
              </a:spcBef>
              <a:spcAft>
                <a:spcPts val="0"/>
              </a:spcAft>
              <a:buNone/>
            </a:pPr>
            <a:r>
              <a:rPr lang="en" sz="3000" dirty="0"/>
              <a:t>Open advocates</a:t>
            </a:r>
            <a:endParaRPr sz="3000" dirty="0"/>
          </a:p>
          <a:p>
            <a:pPr marL="0" lvl="0" indent="0">
              <a:spcBef>
                <a:spcPts val="1600"/>
              </a:spcBef>
              <a:spcAft>
                <a:spcPts val="0"/>
              </a:spcAft>
              <a:buNone/>
            </a:pPr>
            <a:r>
              <a:rPr lang="en" sz="3000" dirty="0"/>
              <a:t>Affordability advocates</a:t>
            </a:r>
            <a:endParaRPr sz="3000" dirty="0"/>
          </a:p>
          <a:p>
            <a:pPr marL="0" lvl="0" indent="0">
              <a:spcBef>
                <a:spcPts val="1600"/>
              </a:spcBef>
              <a:spcAft>
                <a:spcPts val="1600"/>
              </a:spcAft>
              <a:buNone/>
            </a:pPr>
            <a:r>
              <a:rPr lang="en" sz="3000" dirty="0"/>
              <a:t>                    . . . and everything in between</a:t>
            </a:r>
            <a:endParaRPr sz="3000" dirty="0"/>
          </a:p>
        </p:txBody>
      </p:sp>
      <p:sp>
        <p:nvSpPr>
          <p:cNvPr id="3" name="Explosion: 14 Points 2">
            <a:extLst>
              <a:ext uri="{FF2B5EF4-FFF2-40B4-BE49-F238E27FC236}">
                <a16:creationId xmlns:a16="http://schemas.microsoft.com/office/drawing/2014/main" id="{7BC8F0A4-01C0-403A-B9BF-ECB12B49B400}"/>
              </a:ext>
            </a:extLst>
          </p:cNvPr>
          <p:cNvSpPr/>
          <p:nvPr/>
        </p:nvSpPr>
        <p:spPr>
          <a:xfrm>
            <a:off x="5179103" y="1511325"/>
            <a:ext cx="3035508" cy="234634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b="1" dirty="0"/>
              <a:t>Incentives and the changing behaviors of . . . </a:t>
            </a:r>
            <a:endParaRPr b="1" dirty="0"/>
          </a:p>
        </p:txBody>
      </p:sp>
      <p:sp>
        <p:nvSpPr>
          <p:cNvPr id="214" name="Shape 214"/>
          <p:cNvSpPr txBox="1">
            <a:spLocks noGrp="1"/>
          </p:cNvSpPr>
          <p:nvPr>
            <p:ph type="body" idx="1"/>
          </p:nvPr>
        </p:nvSpPr>
        <p:spPr>
          <a:xfrm>
            <a:off x="255425" y="938625"/>
            <a:ext cx="8520600" cy="34164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3000"/>
              <a:t>Students </a:t>
            </a:r>
            <a:endParaRPr sz="3000"/>
          </a:p>
          <a:p>
            <a:pPr marL="0" lvl="0" indent="0" rtl="0">
              <a:spcBef>
                <a:spcPts val="1600"/>
              </a:spcBef>
              <a:spcAft>
                <a:spcPts val="0"/>
              </a:spcAft>
              <a:buNone/>
            </a:pPr>
            <a:r>
              <a:rPr lang="en" sz="3000"/>
              <a:t>Publishers</a:t>
            </a:r>
            <a:endParaRPr sz="3000"/>
          </a:p>
          <a:p>
            <a:pPr marL="0" lvl="0" indent="0" rtl="0">
              <a:spcBef>
                <a:spcPts val="1600"/>
              </a:spcBef>
              <a:spcAft>
                <a:spcPts val="0"/>
              </a:spcAft>
              <a:buNone/>
            </a:pPr>
            <a:r>
              <a:rPr lang="en" sz="3000"/>
              <a:t>Authors / faculty </a:t>
            </a:r>
            <a:endParaRPr sz="3000"/>
          </a:p>
          <a:p>
            <a:pPr marL="0" lvl="0" indent="0" rtl="0">
              <a:spcBef>
                <a:spcPts val="1600"/>
              </a:spcBef>
              <a:spcAft>
                <a:spcPts val="0"/>
              </a:spcAft>
              <a:buNone/>
            </a:pPr>
            <a:r>
              <a:rPr lang="en" sz="3000"/>
              <a:t>Open advocates</a:t>
            </a:r>
            <a:endParaRPr sz="3000"/>
          </a:p>
          <a:p>
            <a:pPr marL="0" lvl="0" indent="0" rtl="0">
              <a:spcBef>
                <a:spcPts val="1600"/>
              </a:spcBef>
              <a:spcAft>
                <a:spcPts val="0"/>
              </a:spcAft>
              <a:buNone/>
            </a:pPr>
            <a:r>
              <a:rPr lang="en" sz="3000"/>
              <a:t>Affordability advocates</a:t>
            </a:r>
            <a:endParaRPr sz="3000"/>
          </a:p>
          <a:p>
            <a:pPr marL="0" lvl="0" indent="0" rtl="0">
              <a:spcBef>
                <a:spcPts val="1600"/>
              </a:spcBef>
              <a:spcAft>
                <a:spcPts val="1600"/>
              </a:spcAft>
              <a:buNone/>
            </a:pPr>
            <a:r>
              <a:rPr lang="en" sz="3000"/>
              <a:t>                    . . . and everything in between</a:t>
            </a:r>
            <a:endParaRPr sz="3000"/>
          </a:p>
        </p:txBody>
      </p:sp>
      <p:sp>
        <p:nvSpPr>
          <p:cNvPr id="215" name="Shape 215"/>
          <p:cNvSpPr txBox="1"/>
          <p:nvPr/>
        </p:nvSpPr>
        <p:spPr>
          <a:xfrm>
            <a:off x="4220600" y="975425"/>
            <a:ext cx="4839600" cy="37140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endParaRPr dirty="0"/>
          </a:p>
          <a:p>
            <a:pPr marL="0" lvl="0" indent="0">
              <a:spcBef>
                <a:spcPts val="0"/>
              </a:spcBef>
              <a:spcAft>
                <a:spcPts val="0"/>
              </a:spcAft>
              <a:buNone/>
            </a:pPr>
            <a:r>
              <a:rPr lang="en" dirty="0"/>
              <a:t>Pass the class, GRADES, FOOD, and reduced debt</a:t>
            </a:r>
            <a:endParaRPr dirty="0"/>
          </a:p>
          <a:p>
            <a:pPr marL="0" lvl="0" indent="0">
              <a:spcBef>
                <a:spcPts val="0"/>
              </a:spcBef>
              <a:spcAft>
                <a:spcPts val="0"/>
              </a:spcAft>
              <a:buNone/>
            </a:pPr>
            <a:endParaRPr dirty="0"/>
          </a:p>
          <a:p>
            <a:pPr marL="0" lvl="0" indent="0">
              <a:spcBef>
                <a:spcPts val="0"/>
              </a:spcBef>
              <a:spcAft>
                <a:spcPts val="0"/>
              </a:spcAft>
              <a:buNone/>
            </a:pPr>
            <a:endParaRPr dirty="0"/>
          </a:p>
          <a:p>
            <a:pPr marL="0" lvl="0" indent="0">
              <a:spcBef>
                <a:spcPts val="0"/>
              </a:spcBef>
              <a:spcAft>
                <a:spcPts val="0"/>
              </a:spcAft>
              <a:buNone/>
            </a:pPr>
            <a:r>
              <a:rPr lang="en" dirty="0"/>
              <a:t>Produce a quality product, SHAREHOLDER REVENUES</a:t>
            </a:r>
            <a:endParaRPr dirty="0"/>
          </a:p>
          <a:p>
            <a:pPr marL="0" lvl="0" indent="0">
              <a:spcBef>
                <a:spcPts val="0"/>
              </a:spcBef>
              <a:spcAft>
                <a:spcPts val="0"/>
              </a:spcAft>
              <a:buNone/>
            </a:pPr>
            <a:endParaRPr dirty="0"/>
          </a:p>
          <a:p>
            <a:pPr marL="0" lvl="0" indent="0">
              <a:spcBef>
                <a:spcPts val="0"/>
              </a:spcBef>
              <a:spcAft>
                <a:spcPts val="0"/>
              </a:spcAft>
              <a:buNone/>
            </a:pPr>
            <a:endParaRPr dirty="0"/>
          </a:p>
          <a:p>
            <a:pPr marL="0" lvl="0" indent="0">
              <a:spcBef>
                <a:spcPts val="0"/>
              </a:spcBef>
              <a:spcAft>
                <a:spcPts val="0"/>
              </a:spcAft>
              <a:buNone/>
            </a:pPr>
            <a:r>
              <a:rPr lang="en" dirty="0"/>
              <a:t>RECOGNITION, rewards, student learning, easy to use  </a:t>
            </a:r>
            <a:endParaRPr dirty="0"/>
          </a:p>
          <a:p>
            <a:pPr marL="0" lvl="0" indent="0">
              <a:spcBef>
                <a:spcPts val="0"/>
              </a:spcBef>
              <a:spcAft>
                <a:spcPts val="0"/>
              </a:spcAft>
              <a:buNone/>
            </a:pPr>
            <a:r>
              <a:rPr lang="en" dirty="0"/>
              <a:t>                resources that FIT</a:t>
            </a:r>
            <a:endParaRPr dirty="0"/>
          </a:p>
          <a:p>
            <a:pPr marL="0" lvl="0" indent="0">
              <a:spcBef>
                <a:spcPts val="0"/>
              </a:spcBef>
              <a:spcAft>
                <a:spcPts val="0"/>
              </a:spcAft>
              <a:buNone/>
            </a:pPr>
            <a:endParaRPr dirty="0"/>
          </a:p>
          <a:p>
            <a:pPr marL="0" lvl="0" indent="0">
              <a:spcBef>
                <a:spcPts val="0"/>
              </a:spcBef>
              <a:spcAft>
                <a:spcPts val="0"/>
              </a:spcAft>
              <a:buNone/>
            </a:pPr>
            <a:endParaRPr dirty="0"/>
          </a:p>
          <a:p>
            <a:pPr marL="0" lvl="0" indent="0">
              <a:spcBef>
                <a:spcPts val="0"/>
              </a:spcBef>
              <a:spcAft>
                <a:spcPts val="0"/>
              </a:spcAft>
              <a:buNone/>
            </a:pPr>
            <a:r>
              <a:rPr lang="en" dirty="0"/>
              <a:t>Build faculty CAPACITY to create &amp; control their own course materials. Save students $$.</a:t>
            </a:r>
            <a:endParaRPr dirty="0"/>
          </a:p>
          <a:p>
            <a:pPr marL="0" lvl="0" indent="0">
              <a:spcBef>
                <a:spcPts val="0"/>
              </a:spcBef>
              <a:spcAft>
                <a:spcPts val="0"/>
              </a:spcAft>
              <a:buNone/>
            </a:pPr>
            <a:endParaRPr dirty="0"/>
          </a:p>
          <a:p>
            <a:pPr marL="0" lvl="0" indent="0">
              <a:spcBef>
                <a:spcPts val="0"/>
              </a:spcBef>
              <a:spcAft>
                <a:spcPts val="0"/>
              </a:spcAft>
              <a:buNone/>
            </a:pPr>
            <a:endParaRPr dirty="0"/>
          </a:p>
          <a:p>
            <a:pPr marL="0" lvl="0" indent="0">
              <a:spcBef>
                <a:spcPts val="0"/>
              </a:spcBef>
              <a:spcAft>
                <a:spcPts val="0"/>
              </a:spcAft>
              <a:buNone/>
            </a:pPr>
            <a:r>
              <a:rPr lang="en" dirty="0"/>
              <a:t>Save students $$.</a:t>
            </a:r>
            <a:endParaRPr dirty="0"/>
          </a:p>
        </p:txBody>
      </p:sp>
      <p:sp>
        <p:nvSpPr>
          <p:cNvPr id="5" name="TextBox 4">
            <a:extLst>
              <a:ext uri="{FF2B5EF4-FFF2-40B4-BE49-F238E27FC236}">
                <a16:creationId xmlns:a16="http://schemas.microsoft.com/office/drawing/2014/main" id="{C9A6B226-4A67-4AB1-B758-C27CAECC406C}"/>
              </a:ext>
            </a:extLst>
          </p:cNvPr>
          <p:cNvSpPr txBox="1"/>
          <p:nvPr/>
        </p:nvSpPr>
        <p:spPr>
          <a:xfrm>
            <a:off x="7712439" y="4411342"/>
            <a:ext cx="1534306" cy="584775"/>
          </a:xfrm>
          <a:prstGeom prst="rect">
            <a:avLst/>
          </a:prstGeom>
          <a:noFill/>
        </p:spPr>
        <p:txBody>
          <a:bodyPr wrap="square" rtlCol="0">
            <a:spAutoFit/>
          </a:bodyPr>
          <a:lstStyle/>
          <a:p>
            <a:r>
              <a:rPr lang="en-US" sz="800" dirty="0"/>
              <a:t>© Anita Walz. Licensed with a Creative Commons Attribution 4.0 International License.</a:t>
            </a:r>
          </a:p>
        </p:txBody>
      </p:sp>
      <p:pic>
        <p:nvPicPr>
          <p:cNvPr id="6" name="Picture 5">
            <a:extLst>
              <a:ext uri="{FF2B5EF4-FFF2-40B4-BE49-F238E27FC236}">
                <a16:creationId xmlns:a16="http://schemas.microsoft.com/office/drawing/2014/main" id="{772686DE-2E8E-4935-B804-7D92ECF36396}"/>
              </a:ext>
            </a:extLst>
          </p:cNvPr>
          <p:cNvPicPr>
            <a:picLocks noChangeAspect="1"/>
          </p:cNvPicPr>
          <p:nvPr/>
        </p:nvPicPr>
        <p:blipFill>
          <a:blip r:embed="rId3"/>
          <a:stretch>
            <a:fillRect/>
          </a:stretch>
        </p:blipFill>
        <p:spPr>
          <a:xfrm>
            <a:off x="8566722" y="4862763"/>
            <a:ext cx="531156" cy="18583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body" idx="1"/>
          </p:nvPr>
        </p:nvSpPr>
        <p:spPr>
          <a:xfrm>
            <a:off x="390475" y="927375"/>
            <a:ext cx="8520600" cy="3416400"/>
          </a:xfrm>
          <a:prstGeom prst="rect">
            <a:avLst/>
          </a:prstGeom>
        </p:spPr>
        <p:txBody>
          <a:bodyPr spcFirstLastPara="1" wrap="square" lIns="91425" tIns="91425" rIns="91425" bIns="91425" anchor="t" anchorCtr="0">
            <a:noAutofit/>
          </a:bodyPr>
          <a:lstStyle/>
          <a:p>
            <a:pPr marL="457200" lvl="0" indent="-419100" rtl="0">
              <a:spcBef>
                <a:spcPts val="0"/>
              </a:spcBef>
              <a:spcAft>
                <a:spcPts val="0"/>
              </a:spcAft>
              <a:buSzPts val="3000"/>
              <a:buChar char="-"/>
            </a:pPr>
            <a:r>
              <a:rPr lang="en" sz="3000" dirty="0"/>
              <a:t>Borrow or make the $$ to </a:t>
            </a:r>
            <a:r>
              <a:rPr lang="en" sz="3000" b="1" dirty="0"/>
              <a:t>buy the book</a:t>
            </a:r>
            <a:endParaRPr sz="3000" b="1" dirty="0"/>
          </a:p>
          <a:p>
            <a:pPr marL="914400" lvl="1" indent="-342900" rtl="0">
              <a:spcBef>
                <a:spcPts val="0"/>
              </a:spcBef>
              <a:spcAft>
                <a:spcPts val="0"/>
              </a:spcAft>
              <a:buSzPts val="1800"/>
              <a:buChar char="-"/>
            </a:pPr>
            <a:r>
              <a:rPr lang="en" sz="1800" dirty="0"/>
              <a:t>Scrimp on necessities</a:t>
            </a:r>
            <a:endParaRPr sz="1800" dirty="0"/>
          </a:p>
          <a:p>
            <a:pPr marL="457200" lvl="0" indent="-419100" rtl="0">
              <a:spcBef>
                <a:spcPts val="0"/>
              </a:spcBef>
              <a:spcAft>
                <a:spcPts val="0"/>
              </a:spcAft>
              <a:buSzPts val="3000"/>
              <a:buChar char="-"/>
            </a:pPr>
            <a:r>
              <a:rPr lang="en" sz="3000" b="1" dirty="0"/>
              <a:t>Buy the book </a:t>
            </a:r>
            <a:r>
              <a:rPr lang="en" sz="3000" dirty="0"/>
              <a:t>(if you have $$)</a:t>
            </a:r>
            <a:endParaRPr sz="3000" dirty="0"/>
          </a:p>
          <a:p>
            <a:pPr marL="457200" lvl="0" indent="-419100" rtl="0">
              <a:spcBef>
                <a:spcPts val="0"/>
              </a:spcBef>
              <a:spcAft>
                <a:spcPts val="0"/>
              </a:spcAft>
              <a:buSzPts val="3000"/>
              <a:buChar char="-"/>
            </a:pPr>
            <a:r>
              <a:rPr lang="en" sz="3000" b="1" dirty="0"/>
              <a:t>Rent/share</a:t>
            </a:r>
            <a:r>
              <a:rPr lang="en" sz="3000" dirty="0"/>
              <a:t> the book</a:t>
            </a:r>
            <a:endParaRPr sz="3000" dirty="0"/>
          </a:p>
          <a:p>
            <a:pPr marL="457200" lvl="0" indent="-419100" rtl="0">
              <a:spcBef>
                <a:spcPts val="0"/>
              </a:spcBef>
              <a:spcAft>
                <a:spcPts val="0"/>
              </a:spcAft>
              <a:buSzPts val="3000"/>
              <a:buChar char="-"/>
            </a:pPr>
            <a:r>
              <a:rPr lang="en-US" sz="3000" b="1" dirty="0"/>
              <a:t>Buy</a:t>
            </a:r>
            <a:r>
              <a:rPr lang="en" sz="3000" dirty="0"/>
              <a:t> an older edition</a:t>
            </a:r>
            <a:endParaRPr sz="3000" dirty="0"/>
          </a:p>
          <a:p>
            <a:pPr marL="457200" lvl="0" indent="-419100" rtl="0">
              <a:spcBef>
                <a:spcPts val="0"/>
              </a:spcBef>
              <a:spcAft>
                <a:spcPts val="0"/>
              </a:spcAft>
              <a:buSzPts val="3000"/>
              <a:buChar char="-"/>
            </a:pPr>
            <a:r>
              <a:rPr lang="en" sz="3000" dirty="0"/>
              <a:t>Illegally </a:t>
            </a:r>
            <a:r>
              <a:rPr lang="en" sz="3000" b="1" dirty="0"/>
              <a:t>download</a:t>
            </a:r>
            <a:r>
              <a:rPr lang="en" sz="3000" dirty="0"/>
              <a:t> the book</a:t>
            </a:r>
            <a:endParaRPr sz="3000" dirty="0"/>
          </a:p>
          <a:p>
            <a:pPr marL="457200" lvl="0" indent="-419100" rtl="0">
              <a:spcBef>
                <a:spcPts val="0"/>
              </a:spcBef>
              <a:spcAft>
                <a:spcPts val="0"/>
              </a:spcAft>
              <a:buSzPts val="3000"/>
              <a:buChar char="-"/>
            </a:pPr>
            <a:r>
              <a:rPr lang="en" sz="3000" b="1" dirty="0"/>
              <a:t>Wait</a:t>
            </a:r>
            <a:r>
              <a:rPr lang="en" sz="3000" dirty="0"/>
              <a:t> until you know you really need the book</a:t>
            </a:r>
            <a:endParaRPr sz="3000" dirty="0"/>
          </a:p>
          <a:p>
            <a:pPr marL="457200" lvl="0" indent="-419100">
              <a:spcBef>
                <a:spcPts val="0"/>
              </a:spcBef>
              <a:spcAft>
                <a:spcPts val="0"/>
              </a:spcAft>
              <a:buSzPts val="3000"/>
              <a:buChar char="-"/>
            </a:pPr>
            <a:r>
              <a:rPr lang="en" sz="3000" dirty="0"/>
              <a:t>Why even bother? </a:t>
            </a:r>
            <a:r>
              <a:rPr lang="en" sz="3000" b="1" dirty="0"/>
              <a:t>Go without</a:t>
            </a:r>
            <a:endParaRPr sz="3000" b="1" dirty="0"/>
          </a:p>
        </p:txBody>
      </p:sp>
      <p:sp>
        <p:nvSpPr>
          <p:cNvPr id="226" name="Shape 226"/>
          <p:cNvSpPr txBox="1"/>
          <p:nvPr/>
        </p:nvSpPr>
        <p:spPr>
          <a:xfrm>
            <a:off x="551500" y="300125"/>
            <a:ext cx="7934700" cy="551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1800" b="1"/>
              <a:t>Student reported methods for obtaining a required textbook</a:t>
            </a:r>
            <a:endParaRPr sz="1800" b="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Shape 231"/>
          <p:cNvSpPr/>
          <p:nvPr/>
        </p:nvSpPr>
        <p:spPr>
          <a:xfrm>
            <a:off x="615700" y="0"/>
            <a:ext cx="8056500" cy="1031100"/>
          </a:xfrm>
          <a:prstGeom prst="rect">
            <a:avLst/>
          </a:prstGeom>
          <a:noFill/>
          <a:ln>
            <a:noFill/>
          </a:ln>
        </p:spPr>
        <p:txBody>
          <a:bodyPr spcFirstLastPara="1" wrap="square" lIns="19050" tIns="19050" rIns="19050" bIns="19050" anchor="ctr" anchorCtr="0">
            <a:noAutofit/>
          </a:bodyPr>
          <a:lstStyle/>
          <a:p>
            <a:pPr marL="0" marR="0" lvl="0" indent="0" algn="ctr" rtl="0">
              <a:spcBef>
                <a:spcPts val="0"/>
              </a:spcBef>
              <a:spcAft>
                <a:spcPts val="0"/>
              </a:spcAft>
              <a:buNone/>
            </a:pPr>
            <a:r>
              <a:rPr lang="en" sz="3000" dirty="0">
                <a:solidFill>
                  <a:srgbClr val="0F6FC6"/>
                </a:solidFill>
                <a:latin typeface="+mn-lt"/>
                <a:ea typeface="Raleway"/>
                <a:cs typeface="Raleway"/>
                <a:sym typeface="Raleway"/>
              </a:rPr>
              <a:t>In your academic career, has the cost of required textbooks caused you to:</a:t>
            </a:r>
            <a:endParaRPr sz="3000" dirty="0">
              <a:solidFill>
                <a:srgbClr val="0F6FC6"/>
              </a:solidFill>
              <a:latin typeface="+mn-lt"/>
              <a:ea typeface="Raleway"/>
              <a:cs typeface="Raleway"/>
              <a:sym typeface="Raleway"/>
            </a:endParaRPr>
          </a:p>
        </p:txBody>
      </p:sp>
      <p:graphicFrame>
        <p:nvGraphicFramePr>
          <p:cNvPr id="232" name="Shape 232"/>
          <p:cNvGraphicFramePr/>
          <p:nvPr>
            <p:extLst>
              <p:ext uri="{D42A27DB-BD31-4B8C-83A1-F6EECF244321}">
                <p14:modId xmlns:p14="http://schemas.microsoft.com/office/powerpoint/2010/main" val="717546794"/>
              </p:ext>
            </p:extLst>
          </p:nvPr>
        </p:nvGraphicFramePr>
        <p:xfrm>
          <a:off x="685699" y="1084352"/>
          <a:ext cx="7916525" cy="3520440"/>
        </p:xfrm>
        <a:graphic>
          <a:graphicData uri="http://schemas.openxmlformats.org/drawingml/2006/table">
            <a:tbl>
              <a:tblPr>
                <a:noFill/>
                <a:tableStyleId>{7C30FD93-073F-4F87-8FC9-F2B3A562A14D}</a:tableStyleId>
              </a:tblPr>
              <a:tblGrid>
                <a:gridCol w="1725800">
                  <a:extLst>
                    <a:ext uri="{9D8B030D-6E8A-4147-A177-3AD203B41FA5}">
                      <a16:colId xmlns:a16="http://schemas.microsoft.com/office/drawing/2014/main" val="20000"/>
                    </a:ext>
                  </a:extLst>
                </a:gridCol>
                <a:gridCol w="6190725">
                  <a:extLst>
                    <a:ext uri="{9D8B030D-6E8A-4147-A177-3AD203B41FA5}">
                      <a16:colId xmlns:a16="http://schemas.microsoft.com/office/drawing/2014/main" val="20001"/>
                    </a:ext>
                  </a:extLst>
                </a:gridCol>
              </a:tblGrid>
              <a:tr h="545450">
                <a:tc>
                  <a:txBody>
                    <a:bodyPr/>
                    <a:lstStyle/>
                    <a:p>
                      <a:pPr marL="0" marR="0" lvl="0" indent="0" algn="r" rtl="0">
                        <a:spcBef>
                          <a:spcPts val="0"/>
                        </a:spcBef>
                        <a:spcAft>
                          <a:spcPts val="0"/>
                        </a:spcAft>
                        <a:buNone/>
                      </a:pPr>
                      <a:r>
                        <a:rPr lang="en" sz="3600" b="1" u="none" strike="noStrike" cap="none" dirty="0">
                          <a:solidFill>
                            <a:srgbClr val="FF9715"/>
                          </a:solidFill>
                          <a:latin typeface="+mn-lt"/>
                          <a:ea typeface="Lato"/>
                          <a:cs typeface="Lato"/>
                          <a:sym typeface="Lato"/>
                        </a:rPr>
                        <a:t>66.5%</a:t>
                      </a:r>
                      <a:endParaRPr sz="3600" b="1" u="none" strike="noStrike" cap="none" dirty="0">
                        <a:solidFill>
                          <a:srgbClr val="FF9715"/>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381000" algn="l" rtl="0">
                        <a:spcBef>
                          <a:spcPts val="0"/>
                        </a:spcBef>
                        <a:spcAft>
                          <a:spcPts val="0"/>
                        </a:spcAft>
                        <a:buNone/>
                      </a:pPr>
                      <a:r>
                        <a:rPr lang="en" sz="2800" u="none" strike="noStrike" cap="none">
                          <a:solidFill>
                            <a:srgbClr val="434343"/>
                          </a:solidFill>
                          <a:latin typeface="+mn-lt"/>
                          <a:ea typeface="Lato"/>
                          <a:cs typeface="Lato"/>
                          <a:sym typeface="Lato"/>
                        </a:rPr>
                        <a:t>Not purchase the required textbook</a:t>
                      </a:r>
                      <a:endParaRPr sz="2800">
                        <a:solidFill>
                          <a:srgbClr val="434343"/>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545450">
                <a:tc>
                  <a:txBody>
                    <a:bodyPr/>
                    <a:lstStyle/>
                    <a:p>
                      <a:pPr marL="0" marR="0" lvl="0" indent="0" algn="r" rtl="0">
                        <a:spcBef>
                          <a:spcPts val="0"/>
                        </a:spcBef>
                        <a:spcAft>
                          <a:spcPts val="0"/>
                        </a:spcAft>
                        <a:buNone/>
                      </a:pPr>
                      <a:r>
                        <a:rPr lang="en" sz="3600" b="1" u="none" strike="noStrike" cap="none">
                          <a:solidFill>
                            <a:srgbClr val="FF9715"/>
                          </a:solidFill>
                          <a:latin typeface="+mn-lt"/>
                          <a:ea typeface="Lato"/>
                          <a:cs typeface="Lato"/>
                          <a:sym typeface="Lato"/>
                        </a:rPr>
                        <a:t>47.6%</a:t>
                      </a:r>
                      <a:endParaRPr sz="3600" b="1" u="none" strike="noStrike" cap="none">
                        <a:solidFill>
                          <a:srgbClr val="FF9715"/>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381000" algn="l" rtl="0">
                        <a:spcBef>
                          <a:spcPts val="0"/>
                        </a:spcBef>
                        <a:spcAft>
                          <a:spcPts val="0"/>
                        </a:spcAft>
                        <a:buNone/>
                      </a:pPr>
                      <a:r>
                        <a:rPr lang="en" sz="2800" u="none" strike="noStrike" cap="none" dirty="0">
                          <a:solidFill>
                            <a:srgbClr val="434343"/>
                          </a:solidFill>
                          <a:latin typeface="+mn-lt"/>
                          <a:ea typeface="Lato"/>
                          <a:cs typeface="Lato"/>
                          <a:sym typeface="Lato"/>
                        </a:rPr>
                        <a:t>Take fewer courses</a:t>
                      </a:r>
                      <a:endParaRPr sz="2800" dirty="0">
                        <a:solidFill>
                          <a:srgbClr val="434343"/>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545450">
                <a:tc>
                  <a:txBody>
                    <a:bodyPr/>
                    <a:lstStyle/>
                    <a:p>
                      <a:pPr marL="0" marR="0" lvl="0" indent="0" algn="r" rtl="0">
                        <a:spcBef>
                          <a:spcPts val="0"/>
                        </a:spcBef>
                        <a:spcAft>
                          <a:spcPts val="0"/>
                        </a:spcAft>
                        <a:buNone/>
                      </a:pPr>
                      <a:r>
                        <a:rPr lang="en" sz="3600" b="1" u="none" strike="noStrike" cap="none">
                          <a:solidFill>
                            <a:srgbClr val="FF9715"/>
                          </a:solidFill>
                          <a:latin typeface="+mn-lt"/>
                          <a:ea typeface="Lato"/>
                          <a:cs typeface="Lato"/>
                          <a:sym typeface="Lato"/>
                        </a:rPr>
                        <a:t>45.5%</a:t>
                      </a:r>
                      <a:endParaRPr sz="3600" b="1" u="none" strike="noStrike" cap="none">
                        <a:solidFill>
                          <a:srgbClr val="FF9715"/>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381000" algn="l" rtl="0">
                        <a:spcBef>
                          <a:spcPts val="0"/>
                        </a:spcBef>
                        <a:spcAft>
                          <a:spcPts val="0"/>
                        </a:spcAft>
                        <a:buNone/>
                      </a:pPr>
                      <a:r>
                        <a:rPr lang="en" sz="2800" u="none" strike="noStrike" cap="none" dirty="0">
                          <a:solidFill>
                            <a:srgbClr val="434343"/>
                          </a:solidFill>
                          <a:latin typeface="+mn-lt"/>
                          <a:ea typeface="Lato"/>
                          <a:cs typeface="Lato"/>
                          <a:sym typeface="Lato"/>
                        </a:rPr>
                        <a:t>Not register for a specific course</a:t>
                      </a:r>
                      <a:endParaRPr sz="2800" dirty="0">
                        <a:solidFill>
                          <a:srgbClr val="434343"/>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545450">
                <a:tc>
                  <a:txBody>
                    <a:bodyPr/>
                    <a:lstStyle/>
                    <a:p>
                      <a:pPr marL="0" marR="0" lvl="0" indent="0" algn="r" rtl="0">
                        <a:spcBef>
                          <a:spcPts val="0"/>
                        </a:spcBef>
                        <a:spcAft>
                          <a:spcPts val="0"/>
                        </a:spcAft>
                        <a:buNone/>
                      </a:pPr>
                      <a:r>
                        <a:rPr lang="en" sz="3600" b="1" u="none" strike="noStrike" cap="none" dirty="0">
                          <a:solidFill>
                            <a:srgbClr val="FF9715"/>
                          </a:solidFill>
                          <a:latin typeface="+mn-lt"/>
                          <a:ea typeface="Lato"/>
                          <a:cs typeface="Lato"/>
                          <a:sym typeface="Lato"/>
                        </a:rPr>
                        <a:t>37.6%</a:t>
                      </a:r>
                      <a:endParaRPr sz="3600" b="1" u="none" strike="noStrike" cap="none" dirty="0">
                        <a:solidFill>
                          <a:srgbClr val="FF9715"/>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381000" algn="l" rtl="0">
                        <a:spcBef>
                          <a:spcPts val="0"/>
                        </a:spcBef>
                        <a:spcAft>
                          <a:spcPts val="0"/>
                        </a:spcAft>
                        <a:buNone/>
                      </a:pPr>
                      <a:r>
                        <a:rPr lang="en" sz="2800" u="none" strike="noStrike" cap="none" dirty="0">
                          <a:solidFill>
                            <a:srgbClr val="434343"/>
                          </a:solidFill>
                          <a:latin typeface="+mn-lt"/>
                          <a:ea typeface="Lato"/>
                          <a:cs typeface="Lato"/>
                          <a:sym typeface="Lato"/>
                        </a:rPr>
                        <a:t>Earn a poor grade</a:t>
                      </a:r>
                      <a:endParaRPr sz="2800" dirty="0">
                        <a:solidFill>
                          <a:srgbClr val="434343"/>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545450">
                <a:tc>
                  <a:txBody>
                    <a:bodyPr/>
                    <a:lstStyle/>
                    <a:p>
                      <a:pPr marL="0" marR="0" lvl="0" indent="0" algn="r" rtl="0">
                        <a:spcBef>
                          <a:spcPts val="0"/>
                        </a:spcBef>
                        <a:spcAft>
                          <a:spcPts val="0"/>
                        </a:spcAft>
                        <a:buNone/>
                      </a:pPr>
                      <a:r>
                        <a:rPr lang="en" sz="3600" b="1" u="none" strike="noStrike" cap="none">
                          <a:solidFill>
                            <a:srgbClr val="FF9715"/>
                          </a:solidFill>
                          <a:latin typeface="+mn-lt"/>
                          <a:ea typeface="Lato"/>
                          <a:cs typeface="Lato"/>
                          <a:sym typeface="Lato"/>
                        </a:rPr>
                        <a:t>26.1%</a:t>
                      </a:r>
                      <a:endParaRPr sz="3600" b="1" u="none" strike="noStrike" cap="none">
                        <a:solidFill>
                          <a:srgbClr val="FF9715"/>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381000" algn="l" rtl="0">
                        <a:spcBef>
                          <a:spcPts val="0"/>
                        </a:spcBef>
                        <a:spcAft>
                          <a:spcPts val="0"/>
                        </a:spcAft>
                        <a:buNone/>
                      </a:pPr>
                      <a:r>
                        <a:rPr lang="en" sz="2800" u="none" strike="noStrike" cap="none" dirty="0">
                          <a:solidFill>
                            <a:srgbClr val="434343"/>
                          </a:solidFill>
                          <a:latin typeface="+mn-lt"/>
                          <a:ea typeface="Lato"/>
                          <a:cs typeface="Lato"/>
                          <a:sym typeface="Lato"/>
                        </a:rPr>
                        <a:t>Drop a course</a:t>
                      </a:r>
                      <a:endParaRPr sz="2800" dirty="0">
                        <a:solidFill>
                          <a:srgbClr val="434343"/>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4"/>
                  </a:ext>
                </a:extLst>
              </a:tr>
              <a:tr h="545450">
                <a:tc>
                  <a:txBody>
                    <a:bodyPr/>
                    <a:lstStyle/>
                    <a:p>
                      <a:pPr marL="0" marR="0" lvl="0" indent="0" algn="r" rtl="0">
                        <a:spcBef>
                          <a:spcPts val="0"/>
                        </a:spcBef>
                        <a:spcAft>
                          <a:spcPts val="0"/>
                        </a:spcAft>
                        <a:buNone/>
                      </a:pPr>
                      <a:r>
                        <a:rPr lang="en" sz="3600" b="1" u="none" strike="noStrike" cap="none">
                          <a:solidFill>
                            <a:srgbClr val="FF9715"/>
                          </a:solidFill>
                          <a:latin typeface="+mn-lt"/>
                          <a:ea typeface="Lato"/>
                          <a:cs typeface="Lato"/>
                          <a:sym typeface="Lato"/>
                        </a:rPr>
                        <a:t>19.8%</a:t>
                      </a:r>
                      <a:endParaRPr sz="3600" b="1" u="none" strike="noStrike" cap="none">
                        <a:solidFill>
                          <a:srgbClr val="FF9715"/>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381000" algn="l" rtl="0">
                        <a:spcBef>
                          <a:spcPts val="0"/>
                        </a:spcBef>
                        <a:spcAft>
                          <a:spcPts val="0"/>
                        </a:spcAft>
                        <a:buNone/>
                      </a:pPr>
                      <a:r>
                        <a:rPr lang="en" sz="2800" u="none" strike="noStrike" cap="none" dirty="0">
                          <a:solidFill>
                            <a:srgbClr val="434343"/>
                          </a:solidFill>
                          <a:latin typeface="+mn-lt"/>
                          <a:ea typeface="Lato"/>
                          <a:cs typeface="Lato"/>
                          <a:sym typeface="Lato"/>
                        </a:rPr>
                        <a:t>Fail a course</a:t>
                      </a:r>
                      <a:endParaRPr sz="2800" dirty="0">
                        <a:solidFill>
                          <a:srgbClr val="434343"/>
                        </a:solidFill>
                        <a:latin typeface="+mn-lt"/>
                        <a:ea typeface="Lato"/>
                        <a:cs typeface="Lato"/>
                        <a:sym typeface="Lato"/>
                      </a:endParaRPr>
                    </a:p>
                  </a:txBody>
                  <a:tcPr marL="19050" marR="19050" marT="19050" marB="190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233" name="Shape 233"/>
          <p:cNvSpPr/>
          <p:nvPr/>
        </p:nvSpPr>
        <p:spPr>
          <a:xfrm>
            <a:off x="566700" y="4680900"/>
            <a:ext cx="8010600" cy="382500"/>
          </a:xfrm>
          <a:prstGeom prst="rect">
            <a:avLst/>
          </a:prstGeom>
          <a:noFill/>
          <a:ln>
            <a:noFill/>
          </a:ln>
        </p:spPr>
        <p:txBody>
          <a:bodyPr spcFirstLastPara="1" wrap="square" lIns="19050" tIns="19050" rIns="19050" bIns="19050" anchor="ctr" anchorCtr="0">
            <a:noAutofit/>
          </a:bodyPr>
          <a:lstStyle/>
          <a:p>
            <a:pPr marL="0" marR="0" lvl="0" indent="0" algn="l" rtl="0">
              <a:spcBef>
                <a:spcPts val="0"/>
              </a:spcBef>
              <a:spcAft>
                <a:spcPts val="0"/>
              </a:spcAft>
              <a:buNone/>
            </a:pPr>
            <a:r>
              <a:rPr lang="en" sz="1000" u="sng">
                <a:solidFill>
                  <a:srgbClr val="1155CC"/>
                </a:solidFill>
                <a:latin typeface="Lato"/>
                <a:ea typeface="Lato"/>
                <a:cs typeface="Lato"/>
                <a:sym typeface="Lato"/>
                <a:hlinkClick r:id="rId3"/>
              </a:rPr>
              <a:t>https://florida.theorangegrove.org/og/file/3a65c507-2510-42d7-814c-ffdefd394b6c/1/2016%20Student%20Textbook%20Survey%20Draft%205.pdf</a:t>
            </a:r>
            <a:r>
              <a:rPr lang="en" sz="1000">
                <a:solidFill>
                  <a:srgbClr val="363744"/>
                </a:solidFill>
                <a:latin typeface="Lato"/>
                <a:ea typeface="Lato"/>
                <a:cs typeface="Lato"/>
                <a:sym typeface="Lato"/>
              </a:rPr>
              <a:t> </a:t>
            </a:r>
            <a:endParaRPr sz="1000">
              <a:latin typeface="Lato"/>
              <a:ea typeface="Lato"/>
              <a:cs typeface="Lato"/>
              <a:sym typeface="Lat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39" name="Shape 2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endParaRPr/>
          </a:p>
        </p:txBody>
      </p:sp>
      <p:pic>
        <p:nvPicPr>
          <p:cNvPr id="240" name="Shape 240"/>
          <p:cNvPicPr preferRelativeResize="0"/>
          <p:nvPr/>
        </p:nvPicPr>
        <p:blipFill>
          <a:blip r:embed="rId3">
            <a:alphaModFix/>
          </a:blip>
          <a:stretch>
            <a:fillRect/>
          </a:stretch>
        </p:blipFill>
        <p:spPr>
          <a:xfrm>
            <a:off x="0" y="156048"/>
            <a:ext cx="9143999" cy="4831404"/>
          </a:xfrm>
          <a:prstGeom prst="rect">
            <a:avLst/>
          </a:prstGeom>
          <a:noFill/>
          <a:ln>
            <a:noFill/>
          </a:ln>
        </p:spPr>
      </p:pic>
      <p:sp>
        <p:nvSpPr>
          <p:cNvPr id="5" name="TextBox 4">
            <a:extLst>
              <a:ext uri="{FF2B5EF4-FFF2-40B4-BE49-F238E27FC236}">
                <a16:creationId xmlns:a16="http://schemas.microsoft.com/office/drawing/2014/main" id="{CD4DAA04-60F7-417A-B551-0422FF3CE47F}"/>
              </a:ext>
            </a:extLst>
          </p:cNvPr>
          <p:cNvSpPr txBox="1"/>
          <p:nvPr/>
        </p:nvSpPr>
        <p:spPr>
          <a:xfrm>
            <a:off x="8298604" y="156386"/>
            <a:ext cx="689547" cy="307777"/>
          </a:xfrm>
          <a:prstGeom prst="rect">
            <a:avLst/>
          </a:prstGeom>
          <a:noFill/>
        </p:spPr>
        <p:txBody>
          <a:bodyPr wrap="square" rtlCol="0">
            <a:spAutoFit/>
          </a:bodyPr>
          <a:lstStyle/>
          <a:p>
            <a:r>
              <a:rPr lang="en-US" b="1" dirty="0"/>
              <a:t>2015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ctrTitle"/>
          </p:nvPr>
        </p:nvSpPr>
        <p:spPr>
          <a:xfrm>
            <a:off x="311700" y="1239250"/>
            <a:ext cx="8520600" cy="20526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000" dirty="0">
                <a:latin typeface="Arial Narrow" panose="020B0606020202030204" pitchFamily="34" charset="0"/>
              </a:rPr>
              <a:t>A </a:t>
            </a:r>
            <a:r>
              <a:rPr lang="en-US" sz="4000" dirty="0">
                <a:latin typeface="Arial Narrow" panose="020B0606020202030204" pitchFamily="34" charset="0"/>
              </a:rPr>
              <a:t>crowded</a:t>
            </a:r>
            <a:r>
              <a:rPr lang="en" sz="4000" dirty="0">
                <a:latin typeface="Arial Narrow" panose="020B0606020202030204" pitchFamily="34" charset="0"/>
              </a:rPr>
              <a:t> </a:t>
            </a:r>
            <a:br>
              <a:rPr lang="en" dirty="0"/>
            </a:br>
            <a:r>
              <a:rPr lang="en" dirty="0"/>
              <a:t>OER Update </a:t>
            </a:r>
            <a:br>
              <a:rPr lang="en" dirty="0"/>
            </a:br>
            <a:r>
              <a:rPr lang="en-US" sz="4000" dirty="0"/>
              <a:t>in context</a:t>
            </a:r>
            <a:endParaRPr sz="4000" dirty="0"/>
          </a:p>
        </p:txBody>
      </p:sp>
      <p:sp>
        <p:nvSpPr>
          <p:cNvPr id="112" name="Shape 112"/>
          <p:cNvSpPr txBox="1">
            <a:spLocks noGrp="1"/>
          </p:cNvSpPr>
          <p:nvPr>
            <p:ph type="subTitle" idx="1"/>
          </p:nvPr>
        </p:nvSpPr>
        <p:spPr>
          <a:xfrm>
            <a:off x="311700" y="3913417"/>
            <a:ext cx="8520600" cy="792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sz="1800" dirty="0"/>
              <a:t>Anita Walz, Open Education, Copyright &amp; Scholarly Communication Librarian</a:t>
            </a:r>
          </a:p>
          <a:p>
            <a:pPr marL="0" lvl="0" indent="0">
              <a:spcBef>
                <a:spcPts val="0"/>
              </a:spcBef>
              <a:spcAft>
                <a:spcPts val="0"/>
              </a:spcAft>
              <a:buNone/>
            </a:pPr>
            <a:r>
              <a:rPr lang="en-US" sz="1800" dirty="0"/>
              <a:t>Virginia Scholarly Communication Interest Group</a:t>
            </a:r>
          </a:p>
          <a:p>
            <a:pPr marL="0" lvl="0" indent="0">
              <a:spcBef>
                <a:spcPts val="0"/>
              </a:spcBef>
              <a:spcAft>
                <a:spcPts val="0"/>
              </a:spcAft>
              <a:buNone/>
            </a:pPr>
            <a:r>
              <a:rPr lang="en-US" sz="1800" dirty="0"/>
              <a:t>Lynchburg, VA June 29, 2018 </a:t>
            </a:r>
            <a:r>
              <a:rPr lang="en-US" sz="1800" dirty="0">
                <a:solidFill>
                  <a:srgbClr val="0070C0"/>
                </a:solidFill>
              </a:rPr>
              <a:t> @</a:t>
            </a:r>
            <a:r>
              <a:rPr lang="en-US" sz="1800" dirty="0" err="1">
                <a:solidFill>
                  <a:srgbClr val="0070C0"/>
                </a:solidFill>
              </a:rPr>
              <a:t>arwalz</a:t>
            </a:r>
            <a:r>
              <a:rPr lang="en-US" sz="1800" dirty="0">
                <a:solidFill>
                  <a:srgbClr val="0070C0"/>
                </a:solidFill>
              </a:rPr>
              <a:t> </a:t>
            </a:r>
          </a:p>
        </p:txBody>
      </p:sp>
      <p:pic>
        <p:nvPicPr>
          <p:cNvPr id="5" name="Picture 4">
            <a:extLst>
              <a:ext uri="{FF2B5EF4-FFF2-40B4-BE49-F238E27FC236}">
                <a16:creationId xmlns:a16="http://schemas.microsoft.com/office/drawing/2014/main" id="{09D0D308-294D-4CD3-A366-88E055DE2671}"/>
              </a:ext>
            </a:extLst>
          </p:cNvPr>
          <p:cNvPicPr>
            <a:picLocks noChangeAspect="1"/>
          </p:cNvPicPr>
          <p:nvPr/>
        </p:nvPicPr>
        <p:blipFill>
          <a:blip r:embed="rId3"/>
          <a:stretch>
            <a:fillRect/>
          </a:stretch>
        </p:blipFill>
        <p:spPr>
          <a:xfrm>
            <a:off x="8566722" y="4862763"/>
            <a:ext cx="531156" cy="185839"/>
          </a:xfrm>
          <a:prstGeom prst="rect">
            <a:avLst/>
          </a:prstGeom>
        </p:spPr>
      </p:pic>
      <p:sp>
        <p:nvSpPr>
          <p:cNvPr id="6" name="TextBox 5">
            <a:extLst>
              <a:ext uri="{FF2B5EF4-FFF2-40B4-BE49-F238E27FC236}">
                <a16:creationId xmlns:a16="http://schemas.microsoft.com/office/drawing/2014/main" id="{8A225A25-B27B-4649-9F48-64BE2C949915}"/>
              </a:ext>
            </a:extLst>
          </p:cNvPr>
          <p:cNvSpPr txBox="1"/>
          <p:nvPr/>
        </p:nvSpPr>
        <p:spPr>
          <a:xfrm>
            <a:off x="7217660" y="4435614"/>
            <a:ext cx="2006600" cy="707886"/>
          </a:xfrm>
          <a:prstGeom prst="rect">
            <a:avLst/>
          </a:prstGeom>
          <a:noFill/>
        </p:spPr>
        <p:txBody>
          <a:bodyPr wrap="square" rtlCol="0">
            <a:spAutoFit/>
          </a:bodyPr>
          <a:lstStyle/>
          <a:p>
            <a:r>
              <a:rPr lang="en-US" sz="800" dirty="0"/>
              <a:t>Excluding 3</a:t>
            </a:r>
            <a:r>
              <a:rPr lang="en-US" sz="800" baseline="30000" dirty="0"/>
              <a:t>rd</a:t>
            </a:r>
            <a:r>
              <a:rPr lang="en-US" sz="800" dirty="0"/>
              <a:t> party materials, </a:t>
            </a:r>
          </a:p>
          <a:p>
            <a:r>
              <a:rPr lang="en-US" sz="800" dirty="0"/>
              <a:t>© Anita Walz. Licensed with a Creative Commons Attribution 4.0 International License. </a:t>
            </a:r>
            <a:r>
              <a:rPr lang="en-US" sz="800" dirty="0">
                <a:hlinkClick r:id="rId4"/>
              </a:rPr>
              <a:t>Best practices for</a:t>
            </a:r>
          </a:p>
          <a:p>
            <a:r>
              <a:rPr lang="en-US" sz="800" dirty="0">
                <a:hlinkClick r:id="rId4"/>
              </a:rPr>
              <a:t>Attribution of CC materials</a:t>
            </a:r>
            <a:r>
              <a:rPr lang="en-US" sz="800" dirty="0"/>
              <a:t>.</a:t>
            </a:r>
          </a:p>
        </p:txBody>
      </p:sp>
    </p:spTree>
    <p:extLst>
      <p:ext uri="{BB962C8B-B14F-4D97-AF65-F5344CB8AC3E}">
        <p14:creationId xmlns:p14="http://schemas.microsoft.com/office/powerpoint/2010/main" val="15506078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pic>
        <p:nvPicPr>
          <p:cNvPr id="252" name="Shape 252"/>
          <p:cNvPicPr preferRelativeResize="0"/>
          <p:nvPr/>
        </p:nvPicPr>
        <p:blipFill>
          <a:blip r:embed="rId3">
            <a:alphaModFix/>
          </a:blip>
          <a:stretch>
            <a:fillRect/>
          </a:stretch>
        </p:blipFill>
        <p:spPr>
          <a:xfrm>
            <a:off x="1760685" y="1086123"/>
            <a:ext cx="5892614" cy="3870048"/>
          </a:xfrm>
          <a:prstGeom prst="rect">
            <a:avLst/>
          </a:prstGeom>
          <a:noFill/>
          <a:ln>
            <a:noFill/>
          </a:ln>
        </p:spPr>
      </p:pic>
      <p:sp>
        <p:nvSpPr>
          <p:cNvPr id="3" name="TextBox 2">
            <a:extLst>
              <a:ext uri="{FF2B5EF4-FFF2-40B4-BE49-F238E27FC236}">
                <a16:creationId xmlns:a16="http://schemas.microsoft.com/office/drawing/2014/main" id="{137E6728-9CED-4149-86ED-E6D08548C089}"/>
              </a:ext>
            </a:extLst>
          </p:cNvPr>
          <p:cNvSpPr txBox="1"/>
          <p:nvPr/>
        </p:nvSpPr>
        <p:spPr>
          <a:xfrm>
            <a:off x="8298604" y="156386"/>
            <a:ext cx="689547" cy="307777"/>
          </a:xfrm>
          <a:prstGeom prst="rect">
            <a:avLst/>
          </a:prstGeom>
          <a:noFill/>
        </p:spPr>
        <p:txBody>
          <a:bodyPr wrap="square" rtlCol="0">
            <a:spAutoFit/>
          </a:bodyPr>
          <a:lstStyle/>
          <a:p>
            <a:r>
              <a:rPr lang="en-US" b="1" dirty="0"/>
              <a:t>2016</a:t>
            </a:r>
          </a:p>
        </p:txBody>
      </p:sp>
      <p:sp>
        <p:nvSpPr>
          <p:cNvPr id="4" name="TextBox 3">
            <a:extLst>
              <a:ext uri="{FF2B5EF4-FFF2-40B4-BE49-F238E27FC236}">
                <a16:creationId xmlns:a16="http://schemas.microsoft.com/office/drawing/2014/main" id="{96922FE0-CD42-46F3-ACAA-E2FF69E3FCA4}"/>
              </a:ext>
            </a:extLst>
          </p:cNvPr>
          <p:cNvSpPr txBox="1"/>
          <p:nvPr/>
        </p:nvSpPr>
        <p:spPr>
          <a:xfrm>
            <a:off x="184417" y="310274"/>
            <a:ext cx="7315200" cy="461665"/>
          </a:xfrm>
          <a:prstGeom prst="rect">
            <a:avLst/>
          </a:prstGeom>
          <a:noFill/>
        </p:spPr>
        <p:txBody>
          <a:bodyPr wrap="square" rtlCol="0">
            <a:spAutoFit/>
          </a:bodyPr>
          <a:lstStyle/>
          <a:p>
            <a:r>
              <a:rPr lang="en-US" sz="2400" b="1" dirty="0"/>
              <a:t>Critiques of homework software access codes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46" name="Shape 24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endParaRPr/>
          </a:p>
        </p:txBody>
      </p:sp>
      <p:pic>
        <p:nvPicPr>
          <p:cNvPr id="247" name="Shape 247"/>
          <p:cNvPicPr preferRelativeResize="0"/>
          <p:nvPr/>
        </p:nvPicPr>
        <p:blipFill>
          <a:blip r:embed="rId3">
            <a:alphaModFix/>
          </a:blip>
          <a:stretch>
            <a:fillRect/>
          </a:stretch>
        </p:blipFill>
        <p:spPr>
          <a:xfrm>
            <a:off x="0" y="441546"/>
            <a:ext cx="9144002" cy="4260410"/>
          </a:xfrm>
          <a:prstGeom prst="rect">
            <a:avLst/>
          </a:prstGeom>
          <a:noFill/>
          <a:ln>
            <a:noFill/>
          </a:ln>
        </p:spPr>
      </p:pic>
      <p:sp>
        <p:nvSpPr>
          <p:cNvPr id="2" name="TextBox 1">
            <a:extLst>
              <a:ext uri="{FF2B5EF4-FFF2-40B4-BE49-F238E27FC236}">
                <a16:creationId xmlns:a16="http://schemas.microsoft.com/office/drawing/2014/main" id="{62D17ABA-0D84-4371-8A25-B2FD1D9A5E7D}"/>
              </a:ext>
            </a:extLst>
          </p:cNvPr>
          <p:cNvSpPr txBox="1"/>
          <p:nvPr/>
        </p:nvSpPr>
        <p:spPr>
          <a:xfrm>
            <a:off x="8298604" y="156386"/>
            <a:ext cx="689547" cy="307777"/>
          </a:xfrm>
          <a:prstGeom prst="rect">
            <a:avLst/>
          </a:prstGeom>
          <a:noFill/>
        </p:spPr>
        <p:txBody>
          <a:bodyPr wrap="square" rtlCol="0">
            <a:spAutoFit/>
          </a:bodyPr>
          <a:lstStyle/>
          <a:p>
            <a:r>
              <a:rPr lang="en-US" b="1" dirty="0"/>
              <a:t>2017</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pic>
        <p:nvPicPr>
          <p:cNvPr id="257" name="Shape 257"/>
          <p:cNvPicPr preferRelativeResize="0"/>
          <p:nvPr/>
        </p:nvPicPr>
        <p:blipFill>
          <a:blip r:embed="rId3">
            <a:alphaModFix/>
          </a:blip>
          <a:stretch>
            <a:fillRect/>
          </a:stretch>
        </p:blipFill>
        <p:spPr>
          <a:xfrm>
            <a:off x="1913499" y="0"/>
            <a:ext cx="5317003" cy="5143501"/>
          </a:xfrm>
          <a:prstGeom prst="rect">
            <a:avLst/>
          </a:prstGeom>
          <a:noFill/>
          <a:ln>
            <a:noFill/>
          </a:ln>
        </p:spPr>
      </p:pic>
      <p:sp>
        <p:nvSpPr>
          <p:cNvPr id="3" name="TextBox 2">
            <a:extLst>
              <a:ext uri="{FF2B5EF4-FFF2-40B4-BE49-F238E27FC236}">
                <a16:creationId xmlns:a16="http://schemas.microsoft.com/office/drawing/2014/main" id="{D34C169E-76DB-4844-A7DC-4A538E2BD8EF}"/>
              </a:ext>
            </a:extLst>
          </p:cNvPr>
          <p:cNvSpPr txBox="1"/>
          <p:nvPr/>
        </p:nvSpPr>
        <p:spPr>
          <a:xfrm>
            <a:off x="8298604" y="156386"/>
            <a:ext cx="689547" cy="307777"/>
          </a:xfrm>
          <a:prstGeom prst="rect">
            <a:avLst/>
          </a:prstGeom>
          <a:noFill/>
        </p:spPr>
        <p:txBody>
          <a:bodyPr wrap="square" rtlCol="0">
            <a:spAutoFit/>
          </a:bodyPr>
          <a:lstStyle/>
          <a:p>
            <a:r>
              <a:rPr lang="en-US" b="1" dirty="0"/>
              <a:t>2017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pic>
        <p:nvPicPr>
          <p:cNvPr id="262" name="Shape 262"/>
          <p:cNvPicPr preferRelativeResize="0"/>
          <p:nvPr/>
        </p:nvPicPr>
        <p:blipFill>
          <a:blip r:embed="rId3">
            <a:alphaModFix/>
          </a:blip>
          <a:stretch>
            <a:fillRect/>
          </a:stretch>
        </p:blipFill>
        <p:spPr>
          <a:xfrm>
            <a:off x="1203535" y="0"/>
            <a:ext cx="6736930" cy="5143500"/>
          </a:xfrm>
          <a:prstGeom prst="rect">
            <a:avLst/>
          </a:prstGeom>
          <a:noFill/>
          <a:ln>
            <a:noFill/>
          </a:ln>
        </p:spPr>
      </p:pic>
      <p:sp>
        <p:nvSpPr>
          <p:cNvPr id="3" name="TextBox 2">
            <a:extLst>
              <a:ext uri="{FF2B5EF4-FFF2-40B4-BE49-F238E27FC236}">
                <a16:creationId xmlns:a16="http://schemas.microsoft.com/office/drawing/2014/main" id="{B125392D-9875-4E5E-AC6F-EF257420EE9C}"/>
              </a:ext>
            </a:extLst>
          </p:cNvPr>
          <p:cNvSpPr txBox="1"/>
          <p:nvPr/>
        </p:nvSpPr>
        <p:spPr>
          <a:xfrm>
            <a:off x="8298604" y="156386"/>
            <a:ext cx="689547" cy="307777"/>
          </a:xfrm>
          <a:prstGeom prst="rect">
            <a:avLst/>
          </a:prstGeom>
          <a:noFill/>
        </p:spPr>
        <p:txBody>
          <a:bodyPr wrap="square" rtlCol="0">
            <a:spAutoFit/>
          </a:bodyPr>
          <a:lstStyle/>
          <a:p>
            <a:r>
              <a:rPr lang="en-US" b="1" dirty="0"/>
              <a:t>2017</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32A9B-FBE6-435D-90E4-609CABCC5EFB}"/>
              </a:ext>
            </a:extLst>
          </p:cNvPr>
          <p:cNvSpPr>
            <a:spLocks noGrp="1"/>
          </p:cNvSpPr>
          <p:nvPr>
            <p:ph type="title"/>
          </p:nvPr>
        </p:nvSpPr>
        <p:spPr/>
        <p:txBody>
          <a:bodyPr/>
          <a:lstStyle/>
          <a:p>
            <a:r>
              <a:rPr lang="en-US" dirty="0"/>
              <a:t>“Inclusive access”</a:t>
            </a:r>
          </a:p>
        </p:txBody>
      </p:sp>
      <p:sp>
        <p:nvSpPr>
          <p:cNvPr id="3" name="Text Placeholder 2">
            <a:extLst>
              <a:ext uri="{FF2B5EF4-FFF2-40B4-BE49-F238E27FC236}">
                <a16:creationId xmlns:a16="http://schemas.microsoft.com/office/drawing/2014/main" id="{B468803B-856C-4394-8E4F-A99B3BF18778}"/>
              </a:ext>
            </a:extLst>
          </p:cNvPr>
          <p:cNvSpPr>
            <a:spLocks noGrp="1"/>
          </p:cNvSpPr>
          <p:nvPr>
            <p:ph type="body" idx="1"/>
          </p:nvPr>
        </p:nvSpPr>
        <p:spPr/>
        <p:txBody>
          <a:bodyPr/>
          <a:lstStyle/>
          <a:p>
            <a:r>
              <a:rPr lang="en-US" dirty="0"/>
              <a:t>Temporary access</a:t>
            </a:r>
          </a:p>
          <a:p>
            <a:r>
              <a:rPr lang="en-US" dirty="0"/>
              <a:t>Direct-billed via bursar’s office</a:t>
            </a:r>
          </a:p>
          <a:p>
            <a:r>
              <a:rPr lang="en-US" dirty="0"/>
              <a:t>Cannot be resold</a:t>
            </a:r>
          </a:p>
          <a:p>
            <a:r>
              <a:rPr lang="en-US" dirty="0"/>
              <a:t>Digital access only. May prevent printing</a:t>
            </a:r>
          </a:p>
          <a:p>
            <a:r>
              <a:rPr lang="en-US" dirty="0"/>
              <a:t>VENDOR LOCK IN</a:t>
            </a:r>
          </a:p>
        </p:txBody>
      </p:sp>
      <p:sp>
        <p:nvSpPr>
          <p:cNvPr id="4" name="TextBox 3">
            <a:extLst>
              <a:ext uri="{FF2B5EF4-FFF2-40B4-BE49-F238E27FC236}">
                <a16:creationId xmlns:a16="http://schemas.microsoft.com/office/drawing/2014/main" id="{026AD171-104B-4737-A451-008A1268182E}"/>
              </a:ext>
            </a:extLst>
          </p:cNvPr>
          <p:cNvSpPr txBox="1"/>
          <p:nvPr/>
        </p:nvSpPr>
        <p:spPr>
          <a:xfrm>
            <a:off x="5816813" y="755868"/>
            <a:ext cx="2773937" cy="2523768"/>
          </a:xfrm>
          <a:prstGeom prst="rect">
            <a:avLst/>
          </a:prstGeom>
          <a:noFill/>
        </p:spPr>
        <p:txBody>
          <a:bodyPr wrap="square" rtlCol="0">
            <a:spAutoFit/>
          </a:bodyPr>
          <a:lstStyle/>
          <a:p>
            <a:r>
              <a:rPr lang="en-US" sz="2400" b="1" dirty="0"/>
              <a:t>5 Rs evaluation</a:t>
            </a:r>
            <a:endParaRPr lang="en-US" sz="2400" b="1" strike="sngStrike" dirty="0"/>
          </a:p>
          <a:p>
            <a:r>
              <a:rPr lang="en-US" sz="2400" strike="sngStrike" dirty="0"/>
              <a:t>Retain</a:t>
            </a:r>
          </a:p>
          <a:p>
            <a:r>
              <a:rPr lang="en-US" sz="2400" strike="sngStrike" dirty="0"/>
              <a:t>Reuse</a:t>
            </a:r>
          </a:p>
          <a:p>
            <a:r>
              <a:rPr lang="en-US" sz="2400" strike="sngStrike" dirty="0"/>
              <a:t>Revise</a:t>
            </a:r>
          </a:p>
          <a:p>
            <a:r>
              <a:rPr lang="en-US" sz="2400" strike="sngStrike" dirty="0"/>
              <a:t>Remix</a:t>
            </a:r>
          </a:p>
          <a:p>
            <a:r>
              <a:rPr lang="en-US" sz="2400" strike="sngStrike" dirty="0"/>
              <a:t>Redistribute</a:t>
            </a:r>
          </a:p>
          <a:p>
            <a:endParaRPr lang="en-US" dirty="0"/>
          </a:p>
        </p:txBody>
      </p:sp>
    </p:spTree>
    <p:extLst>
      <p:ext uri="{BB962C8B-B14F-4D97-AF65-F5344CB8AC3E}">
        <p14:creationId xmlns:p14="http://schemas.microsoft.com/office/powerpoint/2010/main" val="506900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pic>
        <p:nvPicPr>
          <p:cNvPr id="281" name="Shape 281"/>
          <p:cNvPicPr preferRelativeResize="0"/>
          <p:nvPr/>
        </p:nvPicPr>
        <p:blipFill>
          <a:blip r:embed="rId3">
            <a:alphaModFix/>
          </a:blip>
          <a:stretch>
            <a:fillRect/>
          </a:stretch>
        </p:blipFill>
        <p:spPr>
          <a:xfrm>
            <a:off x="228150" y="849275"/>
            <a:ext cx="8839197" cy="3444948"/>
          </a:xfrm>
          <a:prstGeom prst="rect">
            <a:avLst/>
          </a:prstGeom>
          <a:noFill/>
          <a:ln>
            <a:noFill/>
          </a:ln>
        </p:spPr>
      </p:pic>
      <p:sp>
        <p:nvSpPr>
          <p:cNvPr id="3" name="TextBox 2">
            <a:extLst>
              <a:ext uri="{FF2B5EF4-FFF2-40B4-BE49-F238E27FC236}">
                <a16:creationId xmlns:a16="http://schemas.microsoft.com/office/drawing/2014/main" id="{5CC0A1E8-F78C-4BA2-BF41-39A7FDF3B8A5}"/>
              </a:ext>
            </a:extLst>
          </p:cNvPr>
          <p:cNvSpPr txBox="1"/>
          <p:nvPr/>
        </p:nvSpPr>
        <p:spPr>
          <a:xfrm>
            <a:off x="8298604" y="156386"/>
            <a:ext cx="689547" cy="307777"/>
          </a:xfrm>
          <a:prstGeom prst="rect">
            <a:avLst/>
          </a:prstGeom>
          <a:noFill/>
        </p:spPr>
        <p:txBody>
          <a:bodyPr wrap="square" rtlCol="0">
            <a:spAutoFit/>
          </a:bodyPr>
          <a:lstStyle/>
          <a:p>
            <a:r>
              <a:rPr lang="en-US" b="1" dirty="0"/>
              <a:t>2018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endParaRPr/>
          </a:p>
        </p:txBody>
      </p:sp>
      <p:pic>
        <p:nvPicPr>
          <p:cNvPr id="268" name="Shape 268"/>
          <p:cNvPicPr preferRelativeResize="0"/>
          <p:nvPr/>
        </p:nvPicPr>
        <p:blipFill>
          <a:blip r:embed="rId3">
            <a:alphaModFix/>
          </a:blip>
          <a:stretch>
            <a:fillRect/>
          </a:stretch>
        </p:blipFill>
        <p:spPr>
          <a:xfrm>
            <a:off x="3442751" y="1231975"/>
            <a:ext cx="5743351" cy="3631525"/>
          </a:xfrm>
          <a:prstGeom prst="rect">
            <a:avLst/>
          </a:prstGeom>
          <a:noFill/>
          <a:ln>
            <a:noFill/>
          </a:ln>
        </p:spPr>
      </p:pic>
      <p:pic>
        <p:nvPicPr>
          <p:cNvPr id="269" name="Shape 269"/>
          <p:cNvPicPr preferRelativeResize="0"/>
          <p:nvPr/>
        </p:nvPicPr>
        <p:blipFill>
          <a:blip r:embed="rId4">
            <a:alphaModFix/>
          </a:blip>
          <a:stretch>
            <a:fillRect/>
          </a:stretch>
        </p:blipFill>
        <p:spPr>
          <a:xfrm>
            <a:off x="311699" y="0"/>
            <a:ext cx="4014752" cy="5143501"/>
          </a:xfrm>
          <a:prstGeom prst="rect">
            <a:avLst/>
          </a:prstGeom>
          <a:noFill/>
          <a:ln>
            <a:noFill/>
          </a:ln>
        </p:spPr>
      </p:pic>
      <p:sp>
        <p:nvSpPr>
          <p:cNvPr id="5" name="TextBox 4">
            <a:extLst>
              <a:ext uri="{FF2B5EF4-FFF2-40B4-BE49-F238E27FC236}">
                <a16:creationId xmlns:a16="http://schemas.microsoft.com/office/drawing/2014/main" id="{CE126369-8EDB-43C4-ACE3-2DF8D09022C4}"/>
              </a:ext>
            </a:extLst>
          </p:cNvPr>
          <p:cNvSpPr txBox="1"/>
          <p:nvPr/>
        </p:nvSpPr>
        <p:spPr>
          <a:xfrm>
            <a:off x="8298604" y="156386"/>
            <a:ext cx="689547" cy="307777"/>
          </a:xfrm>
          <a:prstGeom prst="rect">
            <a:avLst/>
          </a:prstGeom>
          <a:noFill/>
        </p:spPr>
        <p:txBody>
          <a:bodyPr wrap="square" rtlCol="0">
            <a:spAutoFit/>
          </a:bodyPr>
          <a:lstStyle/>
          <a:p>
            <a:r>
              <a:rPr lang="en-US" b="1" dirty="0"/>
              <a:t>2018</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Shape 27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75" name="Shape 27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endParaRPr/>
          </a:p>
        </p:txBody>
      </p:sp>
      <p:pic>
        <p:nvPicPr>
          <p:cNvPr id="276" name="Shape 276"/>
          <p:cNvPicPr preferRelativeResize="0"/>
          <p:nvPr/>
        </p:nvPicPr>
        <p:blipFill>
          <a:blip r:embed="rId3">
            <a:alphaModFix/>
          </a:blip>
          <a:stretch>
            <a:fillRect/>
          </a:stretch>
        </p:blipFill>
        <p:spPr>
          <a:xfrm>
            <a:off x="84441" y="0"/>
            <a:ext cx="8975117" cy="5143499"/>
          </a:xfrm>
          <a:prstGeom prst="rect">
            <a:avLst/>
          </a:prstGeom>
          <a:noFill/>
          <a:ln>
            <a:noFill/>
          </a:ln>
        </p:spPr>
      </p:pic>
      <p:sp>
        <p:nvSpPr>
          <p:cNvPr id="5" name="TextBox 4">
            <a:extLst>
              <a:ext uri="{FF2B5EF4-FFF2-40B4-BE49-F238E27FC236}">
                <a16:creationId xmlns:a16="http://schemas.microsoft.com/office/drawing/2014/main" id="{57682EB0-3B54-45CD-BF3A-0F7FE142149E}"/>
              </a:ext>
            </a:extLst>
          </p:cNvPr>
          <p:cNvSpPr txBox="1"/>
          <p:nvPr/>
        </p:nvSpPr>
        <p:spPr>
          <a:xfrm>
            <a:off x="8298604" y="156386"/>
            <a:ext cx="689547" cy="307777"/>
          </a:xfrm>
          <a:prstGeom prst="rect">
            <a:avLst/>
          </a:prstGeom>
          <a:noFill/>
        </p:spPr>
        <p:txBody>
          <a:bodyPr wrap="square" rtlCol="0">
            <a:spAutoFit/>
          </a:bodyPr>
          <a:lstStyle/>
          <a:p>
            <a:r>
              <a:rPr lang="en-US" b="1" dirty="0"/>
              <a:t>2018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286" name="Shape 286"/>
          <p:cNvPicPr preferRelativeResize="0"/>
          <p:nvPr/>
        </p:nvPicPr>
        <p:blipFill>
          <a:blip r:embed="rId3">
            <a:alphaModFix/>
          </a:blip>
          <a:stretch>
            <a:fillRect/>
          </a:stretch>
        </p:blipFill>
        <p:spPr>
          <a:xfrm>
            <a:off x="0" y="687350"/>
            <a:ext cx="9449624" cy="4656644"/>
          </a:xfrm>
          <a:prstGeom prst="rect">
            <a:avLst/>
          </a:prstGeom>
          <a:noFill/>
          <a:ln>
            <a:noFill/>
          </a:ln>
        </p:spPr>
      </p:pic>
      <p:sp>
        <p:nvSpPr>
          <p:cNvPr id="287" name="Shape 287"/>
          <p:cNvSpPr txBox="1"/>
          <p:nvPr/>
        </p:nvSpPr>
        <p:spPr>
          <a:xfrm>
            <a:off x="639850" y="244500"/>
            <a:ext cx="5396100" cy="2862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dirty="0">
                <a:hlinkClick r:id="rId4"/>
              </a:rPr>
              <a:t>https://data.bls.gov/pdq/SurveyOutputServlet</a:t>
            </a:r>
            <a:r>
              <a:rPr lang="en" dirty="0"/>
              <a:t> </a:t>
            </a:r>
            <a:endParaRPr dirty="0"/>
          </a:p>
        </p:txBody>
      </p:sp>
      <p:sp>
        <p:nvSpPr>
          <p:cNvPr id="4" name="TextBox 3">
            <a:extLst>
              <a:ext uri="{FF2B5EF4-FFF2-40B4-BE49-F238E27FC236}">
                <a16:creationId xmlns:a16="http://schemas.microsoft.com/office/drawing/2014/main" id="{FEEDD874-F5A1-420B-9995-A9788E2C37EE}"/>
              </a:ext>
            </a:extLst>
          </p:cNvPr>
          <p:cNvSpPr txBox="1"/>
          <p:nvPr/>
        </p:nvSpPr>
        <p:spPr>
          <a:xfrm>
            <a:off x="8298604" y="156386"/>
            <a:ext cx="689547" cy="307777"/>
          </a:xfrm>
          <a:prstGeom prst="rect">
            <a:avLst/>
          </a:prstGeom>
          <a:noFill/>
        </p:spPr>
        <p:txBody>
          <a:bodyPr wrap="square" rtlCol="0">
            <a:spAutoFit/>
          </a:bodyPr>
          <a:lstStyle/>
          <a:p>
            <a:r>
              <a:rPr lang="en-US" b="1" dirty="0"/>
              <a:t>2018</a:t>
            </a:r>
          </a:p>
        </p:txBody>
      </p:sp>
      <p:sp>
        <p:nvSpPr>
          <p:cNvPr id="2" name="Oval 1">
            <a:extLst>
              <a:ext uri="{FF2B5EF4-FFF2-40B4-BE49-F238E27FC236}">
                <a16:creationId xmlns:a16="http://schemas.microsoft.com/office/drawing/2014/main" id="{488B41EA-8B94-429C-B072-4B71551015BC}"/>
              </a:ext>
            </a:extLst>
          </p:cNvPr>
          <p:cNvSpPr/>
          <p:nvPr/>
        </p:nvSpPr>
        <p:spPr>
          <a:xfrm>
            <a:off x="6469804" y="1233458"/>
            <a:ext cx="1828800" cy="16039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Shape 29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b="1"/>
          </a:p>
          <a:p>
            <a:pPr marL="0" lvl="0" indent="0" algn="ctr" rtl="0">
              <a:spcBef>
                <a:spcPts val="1600"/>
              </a:spcBef>
              <a:spcAft>
                <a:spcPts val="0"/>
              </a:spcAft>
              <a:buNone/>
            </a:pPr>
            <a:endParaRPr b="1"/>
          </a:p>
          <a:p>
            <a:pPr marL="0" lvl="0" indent="0" algn="ctr">
              <a:spcBef>
                <a:spcPts val="1600"/>
              </a:spcBef>
              <a:spcAft>
                <a:spcPts val="1600"/>
              </a:spcAft>
              <a:buNone/>
            </a:pPr>
            <a:r>
              <a:rPr lang="en" sz="3600" b="1"/>
              <a:t>Themes &amp; Values (other than cost)</a:t>
            </a:r>
            <a:endParaRPr sz="3600"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Open Education Is:</a:t>
            </a:r>
            <a:endParaRPr/>
          </a:p>
        </p:txBody>
      </p:sp>
      <p:sp>
        <p:nvSpPr>
          <p:cNvPr id="118" name="Shape 1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endParaRPr sz="2700">
              <a:solidFill>
                <a:schemeClr val="dk1"/>
              </a:solidFill>
              <a:latin typeface="Calibri"/>
              <a:ea typeface="Calibri"/>
              <a:cs typeface="Calibri"/>
              <a:sym typeface="Calibri"/>
            </a:endParaRPr>
          </a:p>
          <a:p>
            <a:pPr marL="0" lvl="0" indent="0" rtl="0">
              <a:spcBef>
                <a:spcPts val="600"/>
              </a:spcBef>
              <a:spcAft>
                <a:spcPts val="0"/>
              </a:spcAft>
              <a:buNone/>
            </a:pPr>
            <a:endParaRPr sz="2700">
              <a:solidFill>
                <a:schemeClr val="dk1"/>
              </a:solidFill>
              <a:latin typeface="Calibri"/>
              <a:ea typeface="Calibri"/>
              <a:cs typeface="Calibri"/>
              <a:sym typeface="Calibri"/>
            </a:endParaRPr>
          </a:p>
          <a:p>
            <a:pPr marL="0" lvl="0" indent="457200" rtl="0">
              <a:spcBef>
                <a:spcPts val="600"/>
              </a:spcBef>
              <a:spcAft>
                <a:spcPts val="0"/>
              </a:spcAft>
              <a:buNone/>
            </a:pPr>
            <a:r>
              <a:rPr lang="en" sz="2700">
                <a:solidFill>
                  <a:schemeClr val="dk1"/>
                </a:solidFill>
                <a:latin typeface="Calibri"/>
                <a:ea typeface="Calibri"/>
                <a:cs typeface="Calibri"/>
                <a:sym typeface="Calibri"/>
              </a:rPr>
              <a:t>a </a:t>
            </a:r>
            <a:r>
              <a:rPr lang="en" sz="2700" b="1">
                <a:solidFill>
                  <a:schemeClr val="dk1"/>
                </a:solidFill>
                <a:latin typeface="Calibri"/>
                <a:ea typeface="Calibri"/>
                <a:cs typeface="Calibri"/>
                <a:sym typeface="Calibri"/>
              </a:rPr>
              <a:t>movement</a:t>
            </a:r>
            <a:endParaRPr sz="2700">
              <a:solidFill>
                <a:schemeClr val="dk1"/>
              </a:solidFill>
              <a:latin typeface="Calibri"/>
              <a:ea typeface="Calibri"/>
              <a:cs typeface="Calibri"/>
              <a:sym typeface="Calibri"/>
            </a:endParaRPr>
          </a:p>
          <a:p>
            <a:pPr marL="457200" lvl="0" indent="457200" rtl="0">
              <a:spcBef>
                <a:spcPts val="600"/>
              </a:spcBef>
              <a:spcAft>
                <a:spcPts val="0"/>
              </a:spcAft>
              <a:buNone/>
            </a:pPr>
            <a:r>
              <a:rPr lang="en" sz="2700">
                <a:solidFill>
                  <a:schemeClr val="dk1"/>
                </a:solidFill>
                <a:latin typeface="Calibri"/>
                <a:ea typeface="Calibri"/>
                <a:cs typeface="Calibri"/>
                <a:sym typeface="Calibri"/>
              </a:rPr>
              <a:t>a </a:t>
            </a:r>
            <a:r>
              <a:rPr lang="en" sz="2700" b="1">
                <a:solidFill>
                  <a:schemeClr val="dk1"/>
                </a:solidFill>
                <a:latin typeface="Calibri"/>
                <a:ea typeface="Calibri"/>
                <a:cs typeface="Calibri"/>
                <a:sym typeface="Calibri"/>
              </a:rPr>
              <a:t>philosophy</a:t>
            </a:r>
            <a:endParaRPr sz="2700">
              <a:solidFill>
                <a:schemeClr val="dk1"/>
              </a:solidFill>
              <a:latin typeface="Calibri"/>
              <a:ea typeface="Calibri"/>
              <a:cs typeface="Calibri"/>
              <a:sym typeface="Calibri"/>
            </a:endParaRPr>
          </a:p>
          <a:p>
            <a:pPr marL="914400" lvl="0" indent="457200" rtl="0">
              <a:spcBef>
                <a:spcPts val="600"/>
              </a:spcBef>
              <a:spcAft>
                <a:spcPts val="0"/>
              </a:spcAft>
              <a:buNone/>
            </a:pPr>
            <a:r>
              <a:rPr lang="en" sz="2700">
                <a:solidFill>
                  <a:schemeClr val="dk1"/>
                </a:solidFill>
                <a:latin typeface="Calibri"/>
                <a:ea typeface="Calibri"/>
                <a:cs typeface="Calibri"/>
                <a:sym typeface="Calibri"/>
              </a:rPr>
              <a:t>a </a:t>
            </a:r>
            <a:r>
              <a:rPr lang="en" sz="2700" b="1">
                <a:solidFill>
                  <a:schemeClr val="dk1"/>
                </a:solidFill>
                <a:latin typeface="Calibri"/>
                <a:ea typeface="Calibri"/>
                <a:cs typeface="Calibri"/>
                <a:sym typeface="Calibri"/>
              </a:rPr>
              <a:t>broad, expanding set of value-driven practices</a:t>
            </a:r>
            <a:r>
              <a:rPr lang="en" sz="2700">
                <a:solidFill>
                  <a:schemeClr val="dk1"/>
                </a:solidFill>
                <a:latin typeface="Calibri"/>
                <a:ea typeface="Calibri"/>
                <a:cs typeface="Calibri"/>
                <a:sym typeface="Calibri"/>
              </a:rPr>
              <a:t>.</a:t>
            </a:r>
            <a:endParaRPr sz="2700">
              <a:solidFill>
                <a:schemeClr val="dk1"/>
              </a:solidFill>
              <a:latin typeface="Calibri"/>
              <a:ea typeface="Calibri"/>
              <a:cs typeface="Calibri"/>
              <a:sym typeface="Calibri"/>
            </a:endParaRPr>
          </a:p>
          <a:p>
            <a:pPr marL="0" lvl="0" indent="0" rtl="0">
              <a:spcBef>
                <a:spcPts val="0"/>
              </a:spcBef>
              <a:spcAft>
                <a:spcPts val="1600"/>
              </a:spcAft>
              <a:buNone/>
            </a:pPr>
            <a:endParaRPr/>
          </a:p>
        </p:txBody>
      </p:sp>
      <p:sp>
        <p:nvSpPr>
          <p:cNvPr id="119" name="Shape 119"/>
          <p:cNvSpPr txBox="1"/>
          <p:nvPr/>
        </p:nvSpPr>
        <p:spPr>
          <a:xfrm>
            <a:off x="5549450" y="2863025"/>
            <a:ext cx="3430500" cy="1638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t>© </a:t>
            </a:r>
            <a:r>
              <a:rPr lang="en" u="sng">
                <a:solidFill>
                  <a:schemeClr val="hlink"/>
                </a:solidFill>
                <a:hlinkClick r:id="rId3"/>
              </a:rPr>
              <a:t>Luis Prado</a:t>
            </a:r>
            <a:r>
              <a:rPr lang="en"/>
              <a:t> “</a:t>
            </a:r>
            <a:r>
              <a:rPr lang="en" u="sng">
                <a:solidFill>
                  <a:schemeClr val="hlink"/>
                </a:solidFill>
                <a:hlinkClick r:id="rId4"/>
              </a:rPr>
              <a:t>Jumping Hurdle</a:t>
            </a:r>
            <a:r>
              <a:rPr lang="en"/>
              <a:t>” CC BY </a:t>
            </a:r>
            <a:endParaRPr/>
          </a:p>
        </p:txBody>
      </p:sp>
      <p:pic>
        <p:nvPicPr>
          <p:cNvPr id="120" name="Shape 120"/>
          <p:cNvPicPr preferRelativeResize="0"/>
          <p:nvPr/>
        </p:nvPicPr>
        <p:blipFill>
          <a:blip r:embed="rId5">
            <a:alphaModFix/>
          </a:blip>
          <a:stretch>
            <a:fillRect/>
          </a:stretch>
        </p:blipFill>
        <p:spPr>
          <a:xfrm>
            <a:off x="5080553" y="668725"/>
            <a:ext cx="3751750" cy="2143850"/>
          </a:xfrm>
          <a:prstGeom prst="rect">
            <a:avLst/>
          </a:prstGeom>
          <a:noFill/>
          <a:ln>
            <a:noFill/>
          </a:ln>
        </p:spPr>
      </p:pic>
      <p:pic>
        <p:nvPicPr>
          <p:cNvPr id="7" name="Picture 6">
            <a:extLst>
              <a:ext uri="{FF2B5EF4-FFF2-40B4-BE49-F238E27FC236}">
                <a16:creationId xmlns:a16="http://schemas.microsoft.com/office/drawing/2014/main" id="{AD91677D-69A8-4690-837A-831DE6DF0D23}"/>
              </a:ext>
            </a:extLst>
          </p:cNvPr>
          <p:cNvPicPr>
            <a:picLocks noChangeAspect="1"/>
          </p:cNvPicPr>
          <p:nvPr/>
        </p:nvPicPr>
        <p:blipFill>
          <a:blip r:embed="rId6"/>
          <a:stretch>
            <a:fillRect/>
          </a:stretch>
        </p:blipFill>
        <p:spPr>
          <a:xfrm>
            <a:off x="8566722" y="4862763"/>
            <a:ext cx="531156" cy="185839"/>
          </a:xfrm>
          <a:prstGeom prst="rect">
            <a:avLst/>
          </a:prstGeom>
        </p:spPr>
      </p:pic>
      <p:sp>
        <p:nvSpPr>
          <p:cNvPr id="8" name="TextBox 7">
            <a:extLst>
              <a:ext uri="{FF2B5EF4-FFF2-40B4-BE49-F238E27FC236}">
                <a16:creationId xmlns:a16="http://schemas.microsoft.com/office/drawing/2014/main" id="{EEB9F4D2-8722-4AB2-BE02-EB375D822D9B}"/>
              </a:ext>
            </a:extLst>
          </p:cNvPr>
          <p:cNvSpPr txBox="1"/>
          <p:nvPr/>
        </p:nvSpPr>
        <p:spPr>
          <a:xfrm>
            <a:off x="7217660" y="4435614"/>
            <a:ext cx="2006600" cy="707886"/>
          </a:xfrm>
          <a:prstGeom prst="rect">
            <a:avLst/>
          </a:prstGeom>
          <a:noFill/>
        </p:spPr>
        <p:txBody>
          <a:bodyPr wrap="square" rtlCol="0">
            <a:spAutoFit/>
          </a:bodyPr>
          <a:lstStyle/>
          <a:p>
            <a:r>
              <a:rPr lang="en-US" sz="800" dirty="0"/>
              <a:t>Excluding 3</a:t>
            </a:r>
            <a:r>
              <a:rPr lang="en-US" sz="800" baseline="30000" dirty="0"/>
              <a:t>rd</a:t>
            </a:r>
            <a:r>
              <a:rPr lang="en-US" sz="800" dirty="0"/>
              <a:t> party materials, </a:t>
            </a:r>
          </a:p>
          <a:p>
            <a:r>
              <a:rPr lang="en-US" sz="800" dirty="0"/>
              <a:t>© Anita Walz. Licensed with a Creative Commons Attribution 4.0 International License. </a:t>
            </a:r>
            <a:r>
              <a:rPr lang="en-US" sz="800" dirty="0">
                <a:hlinkClick r:id="rId7"/>
              </a:rPr>
              <a:t>Best practices for</a:t>
            </a:r>
          </a:p>
          <a:p>
            <a:r>
              <a:rPr lang="en-US" sz="800" dirty="0">
                <a:hlinkClick r:id="rId7"/>
              </a:rPr>
              <a:t>Attribution of CC materials</a:t>
            </a:r>
            <a:r>
              <a:rPr lang="en-US" sz="800" dirty="0"/>
              <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Shape 30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10" name="Shape 310"/>
          <p:cNvSpPr txBox="1">
            <a:spLocks noGrp="1"/>
          </p:cNvSpPr>
          <p:nvPr>
            <p:ph type="body" idx="1"/>
          </p:nvPr>
        </p:nvSpPr>
        <p:spPr>
          <a:xfrm>
            <a:off x="311700" y="1152475"/>
            <a:ext cx="88323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sz="3000" b="1" dirty="0">
                <a:solidFill>
                  <a:schemeClr val="tx1"/>
                </a:solidFill>
              </a:rPr>
              <a:t>Discovery</a:t>
            </a:r>
            <a:endParaRPr sz="3000" b="1" dirty="0">
              <a:solidFill>
                <a:schemeClr val="tx1"/>
              </a:solidFill>
            </a:endParaRPr>
          </a:p>
          <a:p>
            <a:pPr marL="457200" lvl="0" indent="-342900" rtl="0">
              <a:spcBef>
                <a:spcPts val="1600"/>
              </a:spcBef>
              <a:spcAft>
                <a:spcPts val="0"/>
              </a:spcAft>
              <a:buSzPts val="1800"/>
              <a:buChar char="-"/>
            </a:pPr>
            <a:r>
              <a:rPr lang="en" sz="3000" dirty="0">
                <a:solidFill>
                  <a:schemeClr val="tx1"/>
                </a:solidFill>
              </a:rPr>
              <a:t>See </a:t>
            </a:r>
            <a:r>
              <a:rPr lang="en" sz="3000" dirty="0">
                <a:solidFill>
                  <a:schemeClr val="tx1"/>
                </a:solidFill>
                <a:hlinkClick r:id="rId3"/>
              </a:rPr>
              <a:t>George Mason University’s OER </a:t>
            </a:r>
            <a:r>
              <a:rPr lang="en-US" sz="3000" dirty="0" err="1">
                <a:solidFill>
                  <a:schemeClr val="tx1"/>
                </a:solidFill>
                <a:hlinkClick r:id="rId3"/>
              </a:rPr>
              <a:t>Metafinder</a:t>
            </a:r>
            <a:endParaRPr lang="en" sz="3000" dirty="0">
              <a:solidFill>
                <a:schemeClr val="tx1"/>
              </a:solidFill>
            </a:endParaRPr>
          </a:p>
          <a:p>
            <a:pPr marL="457200" lvl="0" indent="-342900" rtl="0">
              <a:spcBef>
                <a:spcPts val="1600"/>
              </a:spcBef>
              <a:spcAft>
                <a:spcPts val="0"/>
              </a:spcAft>
              <a:buSzPts val="1800"/>
              <a:buChar char="-"/>
            </a:pPr>
            <a:r>
              <a:rPr lang="en" sz="3000" dirty="0">
                <a:solidFill>
                  <a:schemeClr val="tx1"/>
                </a:solidFill>
              </a:rPr>
              <a:t>Need to make better </a:t>
            </a:r>
            <a:r>
              <a:rPr lang="en-US" sz="3000" dirty="0">
                <a:solidFill>
                  <a:schemeClr val="tx1"/>
                </a:solidFill>
              </a:rPr>
              <a:t>progress</a:t>
            </a:r>
            <a:r>
              <a:rPr lang="en" sz="3000" dirty="0">
                <a:solidFill>
                  <a:schemeClr val="tx1"/>
                </a:solidFill>
              </a:rPr>
              <a:t> with </a:t>
            </a:r>
            <a:r>
              <a:rPr lang="en" sz="3000" b="1" dirty="0">
                <a:solidFill>
                  <a:schemeClr val="tx1"/>
                </a:solidFill>
              </a:rPr>
              <a:t>metadata, tagging </a:t>
            </a:r>
            <a:r>
              <a:rPr lang="en" sz="3000" dirty="0">
                <a:solidFill>
                  <a:schemeClr val="tx1"/>
                </a:solidFill>
              </a:rPr>
              <a:t>or getting created-OER into locations where they can be found.</a:t>
            </a:r>
            <a:endParaRPr sz="3000" dirty="0">
              <a:solidFill>
                <a:schemeClr val="tx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Shape 3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22" name="Shape 3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endParaRPr/>
          </a:p>
        </p:txBody>
      </p:sp>
      <p:pic>
        <p:nvPicPr>
          <p:cNvPr id="323" name="Shape 323"/>
          <p:cNvPicPr preferRelativeResize="0"/>
          <p:nvPr/>
        </p:nvPicPr>
        <p:blipFill>
          <a:blip r:embed="rId3">
            <a:alphaModFix/>
          </a:blip>
          <a:stretch>
            <a:fillRect/>
          </a:stretch>
        </p:blipFill>
        <p:spPr>
          <a:xfrm>
            <a:off x="32450" y="0"/>
            <a:ext cx="9079099" cy="5143499"/>
          </a:xfrm>
          <a:prstGeom prst="rect">
            <a:avLst/>
          </a:prstGeom>
          <a:noFill/>
          <a:ln>
            <a:noFill/>
          </a:ln>
        </p:spPr>
      </p:pic>
      <p:sp>
        <p:nvSpPr>
          <p:cNvPr id="2" name="TextBox 1">
            <a:extLst>
              <a:ext uri="{FF2B5EF4-FFF2-40B4-BE49-F238E27FC236}">
                <a16:creationId xmlns:a16="http://schemas.microsoft.com/office/drawing/2014/main" id="{EE29E685-9CF6-4F36-9854-ACE848233B31}"/>
              </a:ext>
            </a:extLst>
          </p:cNvPr>
          <p:cNvSpPr txBox="1"/>
          <p:nvPr/>
        </p:nvSpPr>
        <p:spPr>
          <a:xfrm>
            <a:off x="437990" y="199785"/>
            <a:ext cx="4479792" cy="769441"/>
          </a:xfrm>
          <a:prstGeom prst="rect">
            <a:avLst/>
          </a:prstGeom>
          <a:noFill/>
        </p:spPr>
        <p:txBody>
          <a:bodyPr wrap="square" rtlCol="0">
            <a:spAutoFit/>
          </a:bodyPr>
          <a:lstStyle/>
          <a:p>
            <a:r>
              <a:rPr lang="en-US" sz="3000" b="1" dirty="0"/>
              <a:t>Sustainability</a:t>
            </a:r>
          </a:p>
          <a:p>
            <a:endParaRPr lang="en-US" dirty="0"/>
          </a:p>
        </p:txBody>
      </p:sp>
      <p:sp>
        <p:nvSpPr>
          <p:cNvPr id="3" name="TextBox 2">
            <a:extLst>
              <a:ext uri="{FF2B5EF4-FFF2-40B4-BE49-F238E27FC236}">
                <a16:creationId xmlns:a16="http://schemas.microsoft.com/office/drawing/2014/main" id="{73966787-9055-4E1B-8F93-7AD236A9BEE7}"/>
              </a:ext>
            </a:extLst>
          </p:cNvPr>
          <p:cNvSpPr txBox="1"/>
          <p:nvPr/>
        </p:nvSpPr>
        <p:spPr>
          <a:xfrm>
            <a:off x="659567" y="786984"/>
            <a:ext cx="3102964" cy="307777"/>
          </a:xfrm>
          <a:prstGeom prst="rect">
            <a:avLst/>
          </a:prstGeom>
          <a:noFill/>
        </p:spPr>
        <p:txBody>
          <a:bodyPr wrap="square" rtlCol="0">
            <a:spAutoFit/>
          </a:bodyPr>
          <a:lstStyle/>
          <a:p>
            <a:r>
              <a:rPr lang="en-US" dirty="0">
                <a:hlinkClick r:id="rId4"/>
              </a:rPr>
              <a:t>https://careframework.org</a:t>
            </a:r>
            <a:r>
              <a:rPr lang="en-US" dirty="0"/>
              <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Shape 328"/>
          <p:cNvSpPr txBox="1">
            <a:spLocks noGrp="1"/>
          </p:cNvSpPr>
          <p:nvPr>
            <p:ph type="body" idx="1"/>
          </p:nvPr>
        </p:nvSpPr>
        <p:spPr>
          <a:xfrm>
            <a:off x="2853559" y="1032642"/>
            <a:ext cx="4051737" cy="1813034"/>
          </a:xfrm>
          <a:prstGeom prst="rect">
            <a:avLst/>
          </a:prstGeom>
        </p:spPr>
        <p:txBody>
          <a:bodyPr spcFirstLastPara="1" wrap="square" lIns="91425" tIns="91425" rIns="91425" bIns="91425" anchor="t" anchorCtr="0">
            <a:noAutofit/>
          </a:bodyPr>
          <a:lstStyle/>
          <a:p>
            <a:pPr marL="546100" lvl="0" indent="0" rtl="0">
              <a:spcBef>
                <a:spcPts val="0"/>
              </a:spcBef>
              <a:spcAft>
                <a:spcPts val="0"/>
              </a:spcAft>
              <a:buClr>
                <a:srgbClr val="444444"/>
              </a:buClr>
              <a:buSzPts val="2200"/>
              <a:buNone/>
            </a:pPr>
            <a:r>
              <a:rPr lang="en" sz="4000" b="1" dirty="0">
                <a:solidFill>
                  <a:srgbClr val="C00000"/>
                </a:solidFill>
              </a:rPr>
              <a:t>C</a:t>
            </a:r>
            <a:r>
              <a:rPr lang="en" sz="4000" b="1" dirty="0">
                <a:solidFill>
                  <a:srgbClr val="444444"/>
                </a:solidFill>
              </a:rPr>
              <a:t>ontribute</a:t>
            </a:r>
          </a:p>
          <a:p>
            <a:pPr marL="546100" lvl="0" indent="0" rtl="0">
              <a:spcBef>
                <a:spcPts val="0"/>
              </a:spcBef>
              <a:spcAft>
                <a:spcPts val="0"/>
              </a:spcAft>
              <a:buClr>
                <a:srgbClr val="444444"/>
              </a:buClr>
              <a:buSzPts val="2200"/>
              <a:buNone/>
            </a:pPr>
            <a:r>
              <a:rPr lang="en" sz="4000" b="1" dirty="0">
                <a:solidFill>
                  <a:srgbClr val="C00000"/>
                </a:solidFill>
              </a:rPr>
              <a:t>A</a:t>
            </a:r>
            <a:r>
              <a:rPr lang="en" sz="4000" b="1" dirty="0">
                <a:solidFill>
                  <a:srgbClr val="444444"/>
                </a:solidFill>
              </a:rPr>
              <a:t>ttribute</a:t>
            </a:r>
          </a:p>
          <a:p>
            <a:pPr marL="546100" lvl="0" indent="0" rtl="0">
              <a:spcBef>
                <a:spcPts val="0"/>
              </a:spcBef>
              <a:spcAft>
                <a:spcPts val="0"/>
              </a:spcAft>
              <a:buClr>
                <a:srgbClr val="444444"/>
              </a:buClr>
              <a:buSzPts val="2200"/>
              <a:buNone/>
            </a:pPr>
            <a:r>
              <a:rPr lang="en" sz="4000" b="1" dirty="0">
                <a:solidFill>
                  <a:srgbClr val="C00000"/>
                </a:solidFill>
              </a:rPr>
              <a:t>R</a:t>
            </a:r>
            <a:r>
              <a:rPr lang="en" sz="4000" b="1" dirty="0">
                <a:solidFill>
                  <a:srgbClr val="444444"/>
                </a:solidFill>
              </a:rPr>
              <a:t>elease</a:t>
            </a:r>
          </a:p>
          <a:p>
            <a:pPr marL="546100" lvl="0" indent="0" rtl="0">
              <a:spcBef>
                <a:spcPts val="0"/>
              </a:spcBef>
              <a:spcAft>
                <a:spcPts val="0"/>
              </a:spcAft>
              <a:buClr>
                <a:srgbClr val="444444"/>
              </a:buClr>
              <a:buSzPts val="2200"/>
              <a:buNone/>
            </a:pPr>
            <a:r>
              <a:rPr lang="en-US" sz="4000" b="1" dirty="0">
                <a:solidFill>
                  <a:srgbClr val="C00000"/>
                </a:solidFill>
              </a:rPr>
              <a:t>E</a:t>
            </a:r>
            <a:r>
              <a:rPr lang="en" sz="4000" b="1" dirty="0">
                <a:solidFill>
                  <a:srgbClr val="444444"/>
                </a:solidFill>
              </a:rPr>
              <a:t>mpowe</a:t>
            </a:r>
            <a:r>
              <a:rPr lang="en-US" sz="4000" b="1" dirty="0">
                <a:solidFill>
                  <a:srgbClr val="444444"/>
                </a:solidFill>
              </a:rPr>
              <a:t>r</a:t>
            </a:r>
            <a:endParaRPr sz="4000" dirty="0"/>
          </a:p>
        </p:txBody>
      </p:sp>
      <p:sp>
        <p:nvSpPr>
          <p:cNvPr id="2" name="Rectangle 1">
            <a:extLst>
              <a:ext uri="{FF2B5EF4-FFF2-40B4-BE49-F238E27FC236}">
                <a16:creationId xmlns:a16="http://schemas.microsoft.com/office/drawing/2014/main" id="{02845D24-C8AA-4822-BCD1-8F4CE3F9DA00}"/>
              </a:ext>
            </a:extLst>
          </p:cNvPr>
          <p:cNvSpPr/>
          <p:nvPr/>
        </p:nvSpPr>
        <p:spPr>
          <a:xfrm>
            <a:off x="6648816" y="4726348"/>
            <a:ext cx="2262158" cy="307777"/>
          </a:xfrm>
          <a:prstGeom prst="rect">
            <a:avLst/>
          </a:prstGeom>
        </p:spPr>
        <p:txBody>
          <a:bodyPr wrap="none">
            <a:spAutoFit/>
          </a:bodyPr>
          <a:lstStyle/>
          <a:p>
            <a:r>
              <a:rPr lang="en-US" dirty="0">
                <a:hlinkClick r:id="rId3"/>
              </a:rPr>
              <a:t>https://careframework.org</a:t>
            </a:r>
            <a:r>
              <a:rPr lang="en-US" dirty="0"/>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Shape 328"/>
          <p:cNvSpPr txBox="1">
            <a:spLocks noGrp="1"/>
          </p:cNvSpPr>
          <p:nvPr>
            <p:ph type="body" idx="1"/>
          </p:nvPr>
        </p:nvSpPr>
        <p:spPr>
          <a:xfrm>
            <a:off x="-408600" y="0"/>
            <a:ext cx="9552600" cy="3416400"/>
          </a:xfrm>
          <a:prstGeom prst="rect">
            <a:avLst/>
          </a:prstGeom>
        </p:spPr>
        <p:txBody>
          <a:bodyPr spcFirstLastPara="1" wrap="square" lIns="91425" tIns="91425" rIns="91425" bIns="91425" anchor="t" anchorCtr="0">
            <a:noAutofit/>
          </a:bodyPr>
          <a:lstStyle/>
          <a:p>
            <a:pPr marL="914400" lvl="0" indent="-368300" rtl="0">
              <a:spcBef>
                <a:spcPts val="0"/>
              </a:spcBef>
              <a:spcAft>
                <a:spcPts val="0"/>
              </a:spcAft>
              <a:buClr>
                <a:srgbClr val="444444"/>
              </a:buClr>
              <a:buSzPts val="2200"/>
              <a:buAutoNum type="arabicPeriod"/>
            </a:pPr>
            <a:r>
              <a:rPr lang="en" sz="2200" b="1">
                <a:solidFill>
                  <a:srgbClr val="444444"/>
                </a:solidFill>
              </a:rPr>
              <a:t>Contribute:</a:t>
            </a:r>
            <a:r>
              <a:rPr lang="en" sz="2200">
                <a:solidFill>
                  <a:srgbClr val="444444"/>
                </a:solidFill>
              </a:rPr>
              <a:t> OER stewards actively contribute to efforts, whether financially or via in-kind contributions, to advance the awareness, improvement, and distribution of OER; and</a:t>
            </a:r>
            <a:endParaRPr sz="2200">
              <a:solidFill>
                <a:srgbClr val="444444"/>
              </a:solidFill>
            </a:endParaRPr>
          </a:p>
          <a:p>
            <a:pPr marL="914400" lvl="0" indent="-368300" rtl="0">
              <a:spcBef>
                <a:spcPts val="0"/>
              </a:spcBef>
              <a:spcAft>
                <a:spcPts val="0"/>
              </a:spcAft>
              <a:buClr>
                <a:srgbClr val="444444"/>
              </a:buClr>
              <a:buSzPts val="2200"/>
              <a:buAutoNum type="arabicPeriod"/>
            </a:pPr>
            <a:r>
              <a:rPr lang="en" sz="2200" b="1">
                <a:solidFill>
                  <a:srgbClr val="444444"/>
                </a:solidFill>
              </a:rPr>
              <a:t>Attribute:</a:t>
            </a:r>
            <a:r>
              <a:rPr lang="en" sz="2200">
                <a:solidFill>
                  <a:srgbClr val="444444"/>
                </a:solidFill>
              </a:rPr>
              <a:t> OER stewards practice conspicuous attribution, ensuring that all who create or remix OER are properly and clearly credited for their contributions; and</a:t>
            </a:r>
            <a:endParaRPr sz="2200">
              <a:solidFill>
                <a:srgbClr val="444444"/>
              </a:solidFill>
            </a:endParaRPr>
          </a:p>
          <a:p>
            <a:pPr marL="914400" lvl="0" indent="-368300" rtl="0">
              <a:spcBef>
                <a:spcPts val="0"/>
              </a:spcBef>
              <a:spcAft>
                <a:spcPts val="0"/>
              </a:spcAft>
              <a:buClr>
                <a:srgbClr val="444444"/>
              </a:buClr>
              <a:buSzPts val="2200"/>
              <a:buAutoNum type="arabicPeriod"/>
            </a:pPr>
            <a:r>
              <a:rPr lang="en" sz="2200" b="1">
                <a:solidFill>
                  <a:srgbClr val="444444"/>
                </a:solidFill>
              </a:rPr>
              <a:t>Release</a:t>
            </a:r>
            <a:r>
              <a:rPr lang="en" sz="2200">
                <a:solidFill>
                  <a:srgbClr val="444444"/>
                </a:solidFill>
              </a:rPr>
              <a:t>: OER stewards ensure OER can be released and used beyond the course and platform in which it was created or delivered; and</a:t>
            </a:r>
            <a:endParaRPr sz="2200">
              <a:solidFill>
                <a:srgbClr val="444444"/>
              </a:solidFill>
            </a:endParaRPr>
          </a:p>
          <a:p>
            <a:pPr marL="914400" lvl="0" indent="-368300" rtl="0">
              <a:spcBef>
                <a:spcPts val="0"/>
              </a:spcBef>
              <a:spcAft>
                <a:spcPts val="0"/>
              </a:spcAft>
              <a:buClr>
                <a:srgbClr val="444444"/>
              </a:buClr>
              <a:buSzPts val="2200"/>
              <a:buAutoNum type="arabicPeriod"/>
            </a:pPr>
            <a:r>
              <a:rPr lang="en" sz="2200" b="1">
                <a:solidFill>
                  <a:srgbClr val="444444"/>
                </a:solidFill>
              </a:rPr>
              <a:t>Empower</a:t>
            </a:r>
            <a:r>
              <a:rPr lang="en" sz="2200">
                <a:solidFill>
                  <a:srgbClr val="444444"/>
                </a:solidFill>
              </a:rPr>
              <a:t>: OER stewards are inclusive and strive to meet the diverse needs of all learners, including by supporting the participation of new and non-traditional voices in OER creation and adoption.</a:t>
            </a:r>
            <a:endParaRPr sz="2200">
              <a:solidFill>
                <a:srgbClr val="444444"/>
              </a:solidFill>
            </a:endParaRPr>
          </a:p>
          <a:p>
            <a:pPr marL="0" lvl="0" indent="0">
              <a:spcBef>
                <a:spcPts val="1800"/>
              </a:spcBef>
              <a:spcAft>
                <a:spcPts val="1600"/>
              </a:spcAft>
              <a:buNone/>
            </a:pPr>
            <a:endParaRPr/>
          </a:p>
        </p:txBody>
      </p:sp>
      <p:sp>
        <p:nvSpPr>
          <p:cNvPr id="3" name="Rectangle 2">
            <a:extLst>
              <a:ext uri="{FF2B5EF4-FFF2-40B4-BE49-F238E27FC236}">
                <a16:creationId xmlns:a16="http://schemas.microsoft.com/office/drawing/2014/main" id="{DA0F7E2B-01C9-4EFD-86EE-C029879A5763}"/>
              </a:ext>
            </a:extLst>
          </p:cNvPr>
          <p:cNvSpPr/>
          <p:nvPr/>
        </p:nvSpPr>
        <p:spPr>
          <a:xfrm>
            <a:off x="6648816" y="4726348"/>
            <a:ext cx="2262158" cy="307777"/>
          </a:xfrm>
          <a:prstGeom prst="rect">
            <a:avLst/>
          </a:prstGeom>
        </p:spPr>
        <p:txBody>
          <a:bodyPr wrap="none">
            <a:spAutoFit/>
          </a:bodyPr>
          <a:lstStyle/>
          <a:p>
            <a:r>
              <a:rPr lang="en-US" dirty="0">
                <a:hlinkClick r:id="rId3"/>
              </a:rPr>
              <a:t>https://careframework.org</a:t>
            </a:r>
            <a:r>
              <a:rPr lang="en-US" dirty="0"/>
              <a:t> </a:t>
            </a:r>
          </a:p>
        </p:txBody>
      </p:sp>
    </p:spTree>
    <p:extLst>
      <p:ext uri="{BB962C8B-B14F-4D97-AF65-F5344CB8AC3E}">
        <p14:creationId xmlns:p14="http://schemas.microsoft.com/office/powerpoint/2010/main" val="5834855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Shape 328"/>
          <p:cNvSpPr txBox="1">
            <a:spLocks noGrp="1"/>
          </p:cNvSpPr>
          <p:nvPr>
            <p:ph type="body" idx="1"/>
          </p:nvPr>
        </p:nvSpPr>
        <p:spPr>
          <a:xfrm>
            <a:off x="2853559" y="1032642"/>
            <a:ext cx="4051737" cy="1813034"/>
          </a:xfrm>
          <a:prstGeom prst="rect">
            <a:avLst/>
          </a:prstGeom>
        </p:spPr>
        <p:txBody>
          <a:bodyPr spcFirstLastPara="1" wrap="square" lIns="91425" tIns="91425" rIns="91425" bIns="91425" anchor="t" anchorCtr="0">
            <a:noAutofit/>
          </a:bodyPr>
          <a:lstStyle/>
          <a:p>
            <a:pPr marL="546100" lvl="0" indent="0" rtl="0">
              <a:spcBef>
                <a:spcPts val="0"/>
              </a:spcBef>
              <a:spcAft>
                <a:spcPts val="0"/>
              </a:spcAft>
              <a:buClr>
                <a:srgbClr val="444444"/>
              </a:buClr>
              <a:buSzPts val="2200"/>
              <a:buNone/>
            </a:pPr>
            <a:r>
              <a:rPr lang="en" sz="4000" b="1" dirty="0">
                <a:solidFill>
                  <a:srgbClr val="C00000"/>
                </a:solidFill>
              </a:rPr>
              <a:t>C</a:t>
            </a:r>
            <a:r>
              <a:rPr lang="en" sz="4000" b="1" dirty="0">
                <a:solidFill>
                  <a:srgbClr val="444444"/>
                </a:solidFill>
              </a:rPr>
              <a:t>ontribute</a:t>
            </a:r>
          </a:p>
          <a:p>
            <a:pPr marL="546100" lvl="0" indent="0" rtl="0">
              <a:spcBef>
                <a:spcPts val="0"/>
              </a:spcBef>
              <a:spcAft>
                <a:spcPts val="0"/>
              </a:spcAft>
              <a:buClr>
                <a:srgbClr val="444444"/>
              </a:buClr>
              <a:buSzPts val="2200"/>
              <a:buNone/>
            </a:pPr>
            <a:r>
              <a:rPr lang="en" sz="4000" b="1" dirty="0">
                <a:solidFill>
                  <a:srgbClr val="C00000"/>
                </a:solidFill>
              </a:rPr>
              <a:t>A</a:t>
            </a:r>
            <a:r>
              <a:rPr lang="en" sz="4000" b="1" dirty="0">
                <a:solidFill>
                  <a:srgbClr val="444444"/>
                </a:solidFill>
              </a:rPr>
              <a:t>ttribute</a:t>
            </a:r>
          </a:p>
          <a:p>
            <a:pPr marL="546100" lvl="0" indent="0" rtl="0">
              <a:spcBef>
                <a:spcPts val="0"/>
              </a:spcBef>
              <a:spcAft>
                <a:spcPts val="0"/>
              </a:spcAft>
              <a:buClr>
                <a:srgbClr val="444444"/>
              </a:buClr>
              <a:buSzPts val="2200"/>
              <a:buNone/>
            </a:pPr>
            <a:r>
              <a:rPr lang="en" sz="4000" b="1" dirty="0">
                <a:solidFill>
                  <a:srgbClr val="C00000"/>
                </a:solidFill>
              </a:rPr>
              <a:t>R</a:t>
            </a:r>
            <a:r>
              <a:rPr lang="en" sz="4000" b="1" dirty="0">
                <a:solidFill>
                  <a:srgbClr val="444444"/>
                </a:solidFill>
              </a:rPr>
              <a:t>elease</a:t>
            </a:r>
          </a:p>
          <a:p>
            <a:pPr marL="546100" lvl="0" indent="0" rtl="0">
              <a:spcBef>
                <a:spcPts val="0"/>
              </a:spcBef>
              <a:spcAft>
                <a:spcPts val="0"/>
              </a:spcAft>
              <a:buClr>
                <a:srgbClr val="444444"/>
              </a:buClr>
              <a:buSzPts val="2200"/>
              <a:buNone/>
            </a:pPr>
            <a:r>
              <a:rPr lang="en-US" sz="4000" b="1" dirty="0">
                <a:solidFill>
                  <a:srgbClr val="C00000"/>
                </a:solidFill>
              </a:rPr>
              <a:t>E</a:t>
            </a:r>
            <a:r>
              <a:rPr lang="en" sz="4000" b="1" dirty="0">
                <a:solidFill>
                  <a:srgbClr val="444444"/>
                </a:solidFill>
              </a:rPr>
              <a:t>mpowe</a:t>
            </a:r>
            <a:r>
              <a:rPr lang="en-US" sz="4000" b="1" dirty="0">
                <a:solidFill>
                  <a:srgbClr val="444444"/>
                </a:solidFill>
              </a:rPr>
              <a:t>r</a:t>
            </a:r>
            <a:endParaRPr sz="4000" dirty="0"/>
          </a:p>
        </p:txBody>
      </p:sp>
      <p:sp>
        <p:nvSpPr>
          <p:cNvPr id="3" name="Rectangle 2">
            <a:extLst>
              <a:ext uri="{FF2B5EF4-FFF2-40B4-BE49-F238E27FC236}">
                <a16:creationId xmlns:a16="http://schemas.microsoft.com/office/drawing/2014/main" id="{561AE03B-7738-4BCC-B81B-DDB764C8C641}"/>
              </a:ext>
            </a:extLst>
          </p:cNvPr>
          <p:cNvSpPr/>
          <p:nvPr/>
        </p:nvSpPr>
        <p:spPr>
          <a:xfrm>
            <a:off x="6648816" y="4726348"/>
            <a:ext cx="2262158" cy="307777"/>
          </a:xfrm>
          <a:prstGeom prst="rect">
            <a:avLst/>
          </a:prstGeom>
        </p:spPr>
        <p:txBody>
          <a:bodyPr wrap="none">
            <a:spAutoFit/>
          </a:bodyPr>
          <a:lstStyle/>
          <a:p>
            <a:r>
              <a:rPr lang="en-US" dirty="0">
                <a:hlinkClick r:id="rId3"/>
              </a:rPr>
              <a:t>https://careframework.org</a:t>
            </a:r>
            <a:r>
              <a:rPr lang="en-US" dirty="0"/>
              <a:t> </a:t>
            </a:r>
          </a:p>
        </p:txBody>
      </p:sp>
    </p:spTree>
    <p:extLst>
      <p:ext uri="{BB962C8B-B14F-4D97-AF65-F5344CB8AC3E}">
        <p14:creationId xmlns:p14="http://schemas.microsoft.com/office/powerpoint/2010/main" val="30550303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AD854-DFA2-4937-A1B8-968D09370DC6}"/>
              </a:ext>
            </a:extLst>
          </p:cNvPr>
          <p:cNvSpPr>
            <a:spLocks noGrp="1"/>
          </p:cNvSpPr>
          <p:nvPr>
            <p:ph type="title"/>
          </p:nvPr>
        </p:nvSpPr>
        <p:spPr/>
        <p:txBody>
          <a:bodyPr/>
          <a:lstStyle/>
          <a:p>
            <a:r>
              <a:rPr lang="en-US" b="1" dirty="0"/>
              <a:t>Other prominent themes in open education </a:t>
            </a:r>
          </a:p>
        </p:txBody>
      </p:sp>
    </p:spTree>
    <p:extLst>
      <p:ext uri="{BB962C8B-B14F-4D97-AF65-F5344CB8AC3E}">
        <p14:creationId xmlns:p14="http://schemas.microsoft.com/office/powerpoint/2010/main" val="42281085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4" name="Shape 304"/>
          <p:cNvSpPr txBox="1">
            <a:spLocks noGrp="1"/>
          </p:cNvSpPr>
          <p:nvPr>
            <p:ph type="body" idx="1"/>
          </p:nvPr>
        </p:nvSpPr>
        <p:spPr>
          <a:xfrm>
            <a:off x="311700" y="1152475"/>
            <a:ext cx="88323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b="1" dirty="0">
                <a:solidFill>
                  <a:schemeClr val="tx1"/>
                </a:solidFill>
              </a:rPr>
              <a:t>Software and processes </a:t>
            </a:r>
            <a:r>
              <a:rPr lang="en-US" sz="3000" b="1" dirty="0">
                <a:solidFill>
                  <a:schemeClr val="tx1"/>
                </a:solidFill>
              </a:rPr>
              <a:t>for </a:t>
            </a:r>
            <a:r>
              <a:rPr lang="en" sz="3000" b="1" dirty="0">
                <a:solidFill>
                  <a:schemeClr val="tx1"/>
                </a:solidFill>
              </a:rPr>
              <a:t>production &amp; </a:t>
            </a:r>
            <a:r>
              <a:rPr lang="en-US" sz="3000" b="1" dirty="0">
                <a:solidFill>
                  <a:schemeClr val="tx1"/>
                </a:solidFill>
              </a:rPr>
              <a:t>remix</a:t>
            </a:r>
            <a:endParaRPr lang="en" sz="3000" b="1" dirty="0">
              <a:solidFill>
                <a:schemeClr val="tx1"/>
              </a:solidFill>
            </a:endParaRPr>
          </a:p>
          <a:p>
            <a:pPr marL="457200" lvl="0" indent="-419100" rtl="0">
              <a:spcBef>
                <a:spcPts val="1600"/>
              </a:spcBef>
              <a:spcAft>
                <a:spcPts val="0"/>
              </a:spcAft>
              <a:buSzPts val="3000"/>
              <a:buChar char="-"/>
            </a:pPr>
            <a:r>
              <a:rPr lang="en" sz="3000" dirty="0"/>
              <a:t>Legally </a:t>
            </a:r>
            <a:r>
              <a:rPr lang="en-US" sz="3000" dirty="0"/>
              <a:t>editable</a:t>
            </a:r>
            <a:r>
              <a:rPr lang="en" sz="3000" dirty="0"/>
              <a:t> </a:t>
            </a:r>
            <a:r>
              <a:rPr lang="en" sz="3000" i="1" dirty="0"/>
              <a:t>and </a:t>
            </a:r>
            <a:r>
              <a:rPr lang="en" sz="3000" dirty="0"/>
              <a:t>technically open</a:t>
            </a:r>
          </a:p>
          <a:p>
            <a:pPr marL="457200" lvl="0" indent="-419100" rtl="0">
              <a:spcBef>
                <a:spcPts val="1600"/>
              </a:spcBef>
              <a:spcAft>
                <a:spcPts val="0"/>
              </a:spcAft>
              <a:buSzPts val="3000"/>
              <a:buChar char="-"/>
            </a:pPr>
            <a:r>
              <a:rPr lang="en" sz="3000" dirty="0"/>
              <a:t>Open source</a:t>
            </a:r>
            <a:endParaRPr sz="3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98" name="Shape 29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b="1" dirty="0">
                <a:solidFill>
                  <a:schemeClr val="tx1"/>
                </a:solidFill>
              </a:rPr>
              <a:t>Labor &amp; fairness -- </a:t>
            </a:r>
            <a:r>
              <a:rPr lang="en" sz="3000" dirty="0">
                <a:solidFill>
                  <a:schemeClr val="dk1"/>
                </a:solidFill>
              </a:rPr>
              <a:t>Do we support/reward people who create OER? </a:t>
            </a:r>
            <a:endParaRPr sz="3000" dirty="0">
              <a:solidFill>
                <a:schemeClr val="dk1"/>
              </a:solidFill>
            </a:endParaRPr>
          </a:p>
          <a:p>
            <a:pPr marL="457200" lvl="0" indent="-419100" rtl="0">
              <a:spcBef>
                <a:spcPts val="1600"/>
              </a:spcBef>
              <a:spcAft>
                <a:spcPts val="0"/>
              </a:spcAft>
              <a:buClr>
                <a:schemeClr val="dk1"/>
              </a:buClr>
              <a:buSzPts val="3000"/>
              <a:buChar char="-"/>
            </a:pPr>
            <a:r>
              <a:rPr lang="en" sz="3000" dirty="0">
                <a:solidFill>
                  <a:schemeClr val="dk1"/>
                </a:solidFill>
              </a:rPr>
              <a:t>Or, do we expect “free labor?”</a:t>
            </a:r>
            <a:endParaRPr sz="3000" dirty="0">
              <a:solidFill>
                <a:schemeClr val="dk1"/>
              </a:solidFill>
            </a:endParaRPr>
          </a:p>
          <a:p>
            <a:pPr marL="457200" lvl="0" indent="-419100" rtl="0">
              <a:spcBef>
                <a:spcPts val="0"/>
              </a:spcBef>
              <a:spcAft>
                <a:spcPts val="0"/>
              </a:spcAft>
              <a:buClr>
                <a:schemeClr val="dk1"/>
              </a:buClr>
              <a:buSzPts val="3000"/>
              <a:buChar char="-"/>
            </a:pPr>
            <a:r>
              <a:rPr lang="en" sz="3000" dirty="0">
                <a:solidFill>
                  <a:schemeClr val="dk1"/>
                </a:solidFill>
              </a:rPr>
              <a:t>Do we disregard </a:t>
            </a:r>
            <a:r>
              <a:rPr lang="en-US" sz="3000" dirty="0">
                <a:solidFill>
                  <a:schemeClr val="dk1"/>
                </a:solidFill>
              </a:rPr>
              <a:t>credit </a:t>
            </a:r>
            <a:r>
              <a:rPr lang="en" sz="3000" dirty="0">
                <a:solidFill>
                  <a:schemeClr val="dk1"/>
                </a:solidFill>
              </a:rPr>
              <a:t>for promotion/tenure?</a:t>
            </a:r>
            <a:endParaRPr sz="3000" dirty="0">
              <a:solidFill>
                <a:schemeClr val="dk1"/>
              </a:solidFill>
            </a:endParaRPr>
          </a:p>
          <a:p>
            <a:pPr marL="457200" lvl="0" indent="-419100">
              <a:spcBef>
                <a:spcPts val="0"/>
              </a:spcBef>
              <a:spcAft>
                <a:spcPts val="0"/>
              </a:spcAft>
              <a:buClr>
                <a:schemeClr val="dk1"/>
              </a:buClr>
              <a:buSzPts val="3000"/>
              <a:buChar char="-"/>
            </a:pPr>
            <a:r>
              <a:rPr lang="en" sz="3000" dirty="0">
                <a:solidFill>
                  <a:schemeClr val="dk1"/>
                </a:solidFill>
              </a:rPr>
              <a:t>Do adjuncts have capacity to contribute?</a:t>
            </a:r>
            <a:endParaRPr sz="3000" dirty="0">
              <a:solidFill>
                <a:schemeClr val="dk1"/>
              </a:solidFill>
            </a:endParaRPr>
          </a:p>
          <a:p>
            <a:pPr marL="0" lvl="0" indent="0">
              <a:spcBef>
                <a:spcPts val="1600"/>
              </a:spcBef>
              <a:spcAft>
                <a:spcPts val="1600"/>
              </a:spcAft>
              <a:buNone/>
            </a:pPr>
            <a:endParaRPr sz="3600" dirty="0">
              <a:solidFill>
                <a:schemeClr val="dk1"/>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Shape 33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sz="3000" b="1" dirty="0"/>
          </a:p>
          <a:p>
            <a:pPr marL="0" lvl="0" indent="0" algn="ctr">
              <a:spcBef>
                <a:spcPts val="1600"/>
              </a:spcBef>
              <a:spcAft>
                <a:spcPts val="1600"/>
              </a:spcAft>
              <a:buNone/>
            </a:pPr>
            <a:r>
              <a:rPr lang="en" sz="4800" b="1" dirty="0">
                <a:solidFill>
                  <a:schemeClr val="tx1"/>
                </a:solidFill>
              </a:rPr>
              <a:t>Investments in open</a:t>
            </a:r>
            <a:endParaRPr sz="4800" b="1" dirty="0">
              <a:solidFill>
                <a:schemeClr val="tx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pic>
        <p:nvPicPr>
          <p:cNvPr id="338" name="Shape 338"/>
          <p:cNvPicPr preferRelativeResize="0"/>
          <p:nvPr/>
        </p:nvPicPr>
        <p:blipFill>
          <a:blip r:embed="rId3">
            <a:alphaModFix/>
          </a:blip>
          <a:stretch>
            <a:fillRect/>
          </a:stretch>
        </p:blipFill>
        <p:spPr>
          <a:xfrm>
            <a:off x="4454950" y="152400"/>
            <a:ext cx="4218757" cy="4838699"/>
          </a:xfrm>
          <a:prstGeom prst="rect">
            <a:avLst/>
          </a:prstGeom>
          <a:noFill/>
          <a:ln>
            <a:noFill/>
          </a:ln>
        </p:spPr>
      </p:pic>
      <p:sp>
        <p:nvSpPr>
          <p:cNvPr id="339" name="Shape 339"/>
          <p:cNvSpPr txBox="1"/>
          <p:nvPr/>
        </p:nvSpPr>
        <p:spPr>
          <a:xfrm>
            <a:off x="215150" y="645850"/>
            <a:ext cx="4356900" cy="29922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en" b="1" dirty="0"/>
              <a:t>U.S. Omnibus Budget</a:t>
            </a:r>
            <a:endParaRPr b="1" dirty="0"/>
          </a:p>
          <a:p>
            <a:pPr marL="0" lvl="0" indent="0" rtl="0">
              <a:lnSpc>
                <a:spcPct val="115000"/>
              </a:lnSpc>
              <a:spcBef>
                <a:spcPts val="0"/>
              </a:spcBef>
              <a:spcAft>
                <a:spcPts val="0"/>
              </a:spcAft>
              <a:buNone/>
            </a:pPr>
            <a:r>
              <a:rPr lang="en" b="1" dirty="0"/>
              <a:t>$5 Million OER Adoption/Creation Pilot (2018)</a:t>
            </a:r>
            <a:endParaRPr b="1" dirty="0"/>
          </a:p>
          <a:p>
            <a:pPr marL="0" lvl="0" indent="0" rtl="0">
              <a:lnSpc>
                <a:spcPct val="115000"/>
              </a:lnSpc>
              <a:spcBef>
                <a:spcPts val="0"/>
              </a:spcBef>
              <a:spcAft>
                <a:spcPts val="0"/>
              </a:spcAft>
              <a:buNone/>
            </a:pPr>
            <a:endParaRPr dirty="0"/>
          </a:p>
          <a:p>
            <a:pPr marL="0" lvl="0" indent="0" rtl="0">
              <a:lnSpc>
                <a:spcPct val="115000"/>
              </a:lnSpc>
              <a:spcBef>
                <a:spcPts val="0"/>
              </a:spcBef>
              <a:spcAft>
                <a:spcPts val="0"/>
              </a:spcAft>
              <a:buNone/>
            </a:pPr>
            <a:r>
              <a:rPr lang="en" dirty="0"/>
              <a:t>Request for proposals to be released </a:t>
            </a:r>
            <a:endParaRPr dirty="0"/>
          </a:p>
          <a:p>
            <a:pPr marL="0" lvl="0" indent="0" rtl="0">
              <a:lnSpc>
                <a:spcPct val="115000"/>
              </a:lnSpc>
              <a:spcBef>
                <a:spcPts val="0"/>
              </a:spcBef>
              <a:spcAft>
                <a:spcPts val="0"/>
              </a:spcAft>
              <a:buNone/>
            </a:pPr>
            <a:r>
              <a:rPr lang="en" dirty="0"/>
              <a:t>in “early summer.”</a:t>
            </a:r>
            <a:endParaRPr dirty="0"/>
          </a:p>
          <a:p>
            <a:pPr marL="0" lvl="0" indent="0" rtl="0">
              <a:lnSpc>
                <a:spcPct val="115000"/>
              </a:lnSpc>
              <a:spcBef>
                <a:spcPts val="0"/>
              </a:spcBef>
              <a:spcAft>
                <a:spcPts val="0"/>
              </a:spcAft>
              <a:buNone/>
            </a:pPr>
            <a:endParaRPr dirty="0"/>
          </a:p>
          <a:p>
            <a:pPr marL="0" lvl="0" indent="0" rtl="0">
              <a:lnSpc>
                <a:spcPct val="115000"/>
              </a:lnSpc>
              <a:spcBef>
                <a:spcPts val="0"/>
              </a:spcBef>
              <a:spcAft>
                <a:spcPts val="0"/>
              </a:spcAft>
              <a:buNone/>
            </a:pPr>
            <a:r>
              <a:rPr lang="en" dirty="0"/>
              <a:t>Will be managed by U.S. Department of Education</a:t>
            </a:r>
            <a:endParaRPr dirty="0"/>
          </a:p>
          <a:p>
            <a:pPr marL="0" lvl="0" indent="0" rtl="0">
              <a:lnSpc>
                <a:spcPct val="115000"/>
              </a:lnSpc>
              <a:spcBef>
                <a:spcPts val="0"/>
              </a:spcBef>
              <a:spcAft>
                <a:spcPts val="0"/>
              </a:spcAft>
              <a:buNone/>
            </a:pPr>
            <a:endParaRPr dirty="0"/>
          </a:p>
          <a:p>
            <a:pPr marL="0" lvl="0" indent="0" rtl="0">
              <a:lnSpc>
                <a:spcPct val="115000"/>
              </a:lnSpc>
              <a:spcBef>
                <a:spcPts val="0"/>
              </a:spcBef>
              <a:spcAft>
                <a:spcPts val="0"/>
              </a:spcAft>
              <a:buNone/>
            </a:pPr>
            <a:r>
              <a:rPr lang="en" sz="1100" u="sng" dirty="0">
                <a:solidFill>
                  <a:srgbClr val="1155CC"/>
                </a:solidFill>
                <a:hlinkClick r:id="rId4"/>
              </a:rPr>
              <a:t>https://www.washingtonpost.com/news/grade-point/wp/2018/05/08/education-dept-sets-course-for-open-textbook-pilot-program</a:t>
            </a:r>
            <a:r>
              <a:rPr lang="en" sz="1100" dirty="0">
                <a:solidFill>
                  <a:schemeClr val="dk1"/>
                </a:solidFill>
              </a:rPr>
              <a:t> </a:t>
            </a:r>
            <a:endParaRPr sz="1100" dirty="0">
              <a:solidFill>
                <a:schemeClr val="dk1"/>
              </a:solidFill>
            </a:endParaRPr>
          </a:p>
          <a:p>
            <a:pPr marL="0" lvl="0" indent="0" rtl="0">
              <a:lnSpc>
                <a:spcPct val="115000"/>
              </a:lnSpc>
              <a:spcBef>
                <a:spcPts val="0"/>
              </a:spcBef>
              <a:spcAft>
                <a:spcPts val="0"/>
              </a:spcAft>
              <a:buNone/>
            </a:pPr>
            <a:endParaRPr sz="1100" dirty="0">
              <a:solidFill>
                <a:schemeClr val="dk1"/>
              </a:solidFill>
            </a:endParaRPr>
          </a:p>
          <a:p>
            <a:pPr marL="0" lvl="0" indent="0" rtl="0">
              <a:lnSpc>
                <a:spcPct val="115000"/>
              </a:lnSpc>
              <a:spcBef>
                <a:spcPts val="0"/>
              </a:spcBef>
              <a:spcAft>
                <a:spcPts val="0"/>
              </a:spcAft>
              <a:buClr>
                <a:schemeClr val="dk1"/>
              </a:buClr>
              <a:buSzPts val="1100"/>
              <a:buFont typeface="Arial"/>
              <a:buNone/>
            </a:pPr>
            <a:r>
              <a:rPr lang="en" sz="1100" dirty="0">
                <a:solidFill>
                  <a:schemeClr val="dk1"/>
                </a:solidFill>
              </a:rPr>
              <a:t>“. . . </a:t>
            </a:r>
            <a:r>
              <a:rPr lang="en" sz="1550" dirty="0">
                <a:solidFill>
                  <a:srgbClr val="111111"/>
                </a:solidFill>
                <a:latin typeface="Georgia"/>
                <a:ea typeface="Georgia"/>
                <a:cs typeface="Georgia"/>
                <a:sym typeface="Georgia"/>
              </a:rPr>
              <a:t>creation or expansion of open-educational resources: peer-reviewed academic material released under an intellectual property license that permits free use.”</a:t>
            </a:r>
            <a:endParaRPr sz="1100" dirty="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Open Education values:</a:t>
            </a:r>
            <a:endParaRPr/>
          </a:p>
        </p:txBody>
      </p:sp>
      <p:sp>
        <p:nvSpPr>
          <p:cNvPr id="126" name="Shape 126"/>
          <p:cNvSpPr txBox="1">
            <a:spLocks noGrp="1"/>
          </p:cNvSpPr>
          <p:nvPr>
            <p:ph type="body" idx="1"/>
          </p:nvPr>
        </p:nvSpPr>
        <p:spPr>
          <a:xfrm>
            <a:off x="311700" y="1083513"/>
            <a:ext cx="8520600" cy="3416400"/>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endParaRPr sz="2700">
              <a:solidFill>
                <a:schemeClr val="dk1"/>
              </a:solidFill>
              <a:latin typeface="Calibri"/>
              <a:ea typeface="Calibri"/>
              <a:cs typeface="Calibri"/>
              <a:sym typeface="Calibri"/>
            </a:endParaRPr>
          </a:p>
          <a:p>
            <a:pPr marL="457200" lvl="0" indent="-342900" rtl="0">
              <a:spcBef>
                <a:spcPts val="0"/>
              </a:spcBef>
              <a:spcAft>
                <a:spcPts val="0"/>
              </a:spcAft>
              <a:buSzPts val="1800"/>
              <a:buChar char="-"/>
            </a:pPr>
            <a:r>
              <a:rPr lang="en"/>
              <a:t>SHARING</a:t>
            </a:r>
            <a:endParaRPr/>
          </a:p>
          <a:p>
            <a:pPr marL="457200" lvl="0" indent="-342900" rtl="0">
              <a:spcBef>
                <a:spcPts val="0"/>
              </a:spcBef>
              <a:spcAft>
                <a:spcPts val="0"/>
              </a:spcAft>
              <a:buSzPts val="1800"/>
              <a:buChar char="-"/>
            </a:pPr>
            <a:r>
              <a:rPr lang="en"/>
              <a:t>GIVING &amp; RECEIVING FEEDBACK</a:t>
            </a:r>
            <a:endParaRPr/>
          </a:p>
          <a:p>
            <a:pPr marL="457200" lvl="0" indent="-342900" rtl="0">
              <a:spcBef>
                <a:spcPts val="0"/>
              </a:spcBef>
              <a:spcAft>
                <a:spcPts val="0"/>
              </a:spcAft>
              <a:buSzPts val="1800"/>
              <a:buChar char="-"/>
            </a:pPr>
            <a:r>
              <a:rPr lang="en"/>
              <a:t>NEW IDEAS in TEACHING &amp; LEARNING</a:t>
            </a:r>
            <a:endParaRPr/>
          </a:p>
          <a:p>
            <a:pPr marL="457200" lvl="0" indent="-342900" rtl="0">
              <a:spcBef>
                <a:spcPts val="0"/>
              </a:spcBef>
              <a:spcAft>
                <a:spcPts val="0"/>
              </a:spcAft>
              <a:buSzPts val="1800"/>
              <a:buChar char="-"/>
            </a:pPr>
            <a:r>
              <a:rPr lang="en"/>
              <a:t>OPEN LICENSES</a:t>
            </a:r>
            <a:endParaRPr/>
          </a:p>
          <a:p>
            <a:pPr marL="457200" lvl="0" indent="-342900" rtl="0">
              <a:spcBef>
                <a:spcPts val="0"/>
              </a:spcBef>
              <a:spcAft>
                <a:spcPts val="0"/>
              </a:spcAft>
              <a:buSzPts val="1800"/>
              <a:buChar char="-"/>
            </a:pPr>
            <a:r>
              <a:rPr lang="en"/>
              <a:t>GIVING CREDIT</a:t>
            </a:r>
            <a:endParaRPr/>
          </a:p>
          <a:p>
            <a:pPr marL="457200" lvl="0" indent="-342900" rtl="0">
              <a:spcBef>
                <a:spcPts val="0"/>
              </a:spcBef>
              <a:spcAft>
                <a:spcPts val="0"/>
              </a:spcAft>
              <a:buSzPts val="1800"/>
              <a:buChar char="-"/>
            </a:pPr>
            <a:r>
              <a:rPr lang="en"/>
              <a:t>STUDENTS at the CENTER</a:t>
            </a:r>
            <a:endParaRPr/>
          </a:p>
        </p:txBody>
      </p:sp>
      <p:sp>
        <p:nvSpPr>
          <p:cNvPr id="127" name="Shape 127"/>
          <p:cNvSpPr txBox="1"/>
          <p:nvPr/>
        </p:nvSpPr>
        <p:spPr>
          <a:xfrm>
            <a:off x="681075" y="4565700"/>
            <a:ext cx="7794600" cy="441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Clr>
                <a:srgbClr val="000000"/>
              </a:buClr>
              <a:buSzPts val="1100"/>
              <a:buFont typeface="Arial"/>
              <a:buNone/>
            </a:pPr>
            <a:r>
              <a:rPr lang="en" sz="1200">
                <a:latin typeface="Calibri"/>
                <a:ea typeface="Calibri"/>
                <a:cs typeface="Calibri"/>
                <a:sym typeface="Calibri"/>
              </a:rPr>
              <a:t>Adapted from: </a:t>
            </a:r>
            <a:r>
              <a:rPr lang="en" sz="1200">
                <a:solidFill>
                  <a:srgbClr val="000000"/>
                </a:solidFill>
                <a:latin typeface="Calibri"/>
                <a:ea typeface="Calibri"/>
                <a:cs typeface="Calibri"/>
                <a:sym typeface="Calibri"/>
              </a:rPr>
              <a:t>McKernan, R., Skirko, T., &amp; West, Q. (2015) Librarians as open education advocates: Readings on being an open advocate. Retrieved from</a:t>
            </a:r>
            <a:r>
              <a:rPr lang="en" sz="1200">
                <a:solidFill>
                  <a:srgbClr val="000000"/>
                </a:solidFill>
                <a:uFill>
                  <a:noFill/>
                </a:uFill>
                <a:latin typeface="Calibri"/>
                <a:ea typeface="Calibri"/>
                <a:cs typeface="Calibri"/>
                <a:sym typeface="Calibri"/>
                <a:hlinkClick r:id="rId3"/>
              </a:rPr>
              <a:t> </a:t>
            </a:r>
            <a:r>
              <a:rPr lang="en" sz="1200" u="sng">
                <a:solidFill>
                  <a:srgbClr val="0097A7"/>
                </a:solidFill>
                <a:latin typeface="Calibri"/>
                <a:ea typeface="Calibri"/>
                <a:cs typeface="Calibri"/>
                <a:sym typeface="Calibri"/>
                <a:hlinkClick r:id="rId3"/>
              </a:rPr>
              <a:t>https://openedadvocates.pressbooks.com/chapter/definition-of-open-education</a:t>
            </a:r>
            <a:endParaRPr sz="1200" u="sng">
              <a:solidFill>
                <a:srgbClr val="0097A7"/>
              </a:solidFill>
              <a:latin typeface="Calibri"/>
              <a:ea typeface="Calibri"/>
              <a:cs typeface="Calibri"/>
              <a:sym typeface="Calibri"/>
              <a:hlinkClick r:id="rId3"/>
            </a:endParaRPr>
          </a:p>
          <a:p>
            <a:pPr marL="0" lvl="0" indent="0" rtl="0">
              <a:spcBef>
                <a:spcPts val="0"/>
              </a:spcBef>
              <a:spcAft>
                <a:spcPts val="0"/>
              </a:spcAft>
              <a:buNone/>
            </a:pPr>
            <a:endParaRPr/>
          </a:p>
        </p:txBody>
      </p:sp>
      <p:sp>
        <p:nvSpPr>
          <p:cNvPr id="128" name="Shape 128"/>
          <p:cNvSpPr txBox="1"/>
          <p:nvPr/>
        </p:nvSpPr>
        <p:spPr>
          <a:xfrm>
            <a:off x="5549450" y="2863025"/>
            <a:ext cx="3430500" cy="1638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t>© </a:t>
            </a:r>
            <a:r>
              <a:rPr lang="en" u="sng">
                <a:solidFill>
                  <a:schemeClr val="hlink"/>
                </a:solidFill>
                <a:hlinkClick r:id="rId4"/>
              </a:rPr>
              <a:t>Luis Prado</a:t>
            </a:r>
            <a:r>
              <a:rPr lang="en"/>
              <a:t> “</a:t>
            </a:r>
            <a:r>
              <a:rPr lang="en" u="sng">
                <a:solidFill>
                  <a:schemeClr val="hlink"/>
                </a:solidFill>
                <a:hlinkClick r:id="rId5"/>
              </a:rPr>
              <a:t>Jumping Hurdle</a:t>
            </a:r>
            <a:r>
              <a:rPr lang="en"/>
              <a:t>” CC BY </a:t>
            </a:r>
            <a:endParaRPr/>
          </a:p>
        </p:txBody>
      </p:sp>
      <p:pic>
        <p:nvPicPr>
          <p:cNvPr id="129" name="Shape 129"/>
          <p:cNvPicPr preferRelativeResize="0"/>
          <p:nvPr/>
        </p:nvPicPr>
        <p:blipFill>
          <a:blip r:embed="rId6">
            <a:alphaModFix/>
          </a:blip>
          <a:stretch>
            <a:fillRect/>
          </a:stretch>
        </p:blipFill>
        <p:spPr>
          <a:xfrm>
            <a:off x="5080553" y="668725"/>
            <a:ext cx="3751750" cy="214385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344" name="Shape 344"/>
          <p:cNvPicPr preferRelativeResize="0"/>
          <p:nvPr/>
        </p:nvPicPr>
        <p:blipFill>
          <a:blip r:embed="rId3">
            <a:alphaModFix/>
          </a:blip>
          <a:stretch>
            <a:fillRect/>
          </a:stretch>
        </p:blipFill>
        <p:spPr>
          <a:xfrm>
            <a:off x="1592985" y="0"/>
            <a:ext cx="5958029" cy="5143499"/>
          </a:xfrm>
          <a:prstGeom prst="rect">
            <a:avLst/>
          </a:prstGeom>
          <a:noFill/>
          <a:ln>
            <a:noFill/>
          </a:ln>
        </p:spPr>
      </p:pic>
      <p:sp>
        <p:nvSpPr>
          <p:cNvPr id="2" name="TextBox 1">
            <a:extLst>
              <a:ext uri="{FF2B5EF4-FFF2-40B4-BE49-F238E27FC236}">
                <a16:creationId xmlns:a16="http://schemas.microsoft.com/office/drawing/2014/main" id="{7F5743A5-0576-43E9-B5C6-208E679787DD}"/>
              </a:ext>
            </a:extLst>
          </p:cNvPr>
          <p:cNvSpPr txBox="1"/>
          <p:nvPr/>
        </p:nvSpPr>
        <p:spPr>
          <a:xfrm>
            <a:off x="6550701" y="4781862"/>
            <a:ext cx="2863121" cy="307777"/>
          </a:xfrm>
          <a:prstGeom prst="rect">
            <a:avLst/>
          </a:prstGeom>
          <a:noFill/>
        </p:spPr>
        <p:txBody>
          <a:bodyPr wrap="square" rtlCol="0">
            <a:spAutoFit/>
          </a:bodyPr>
          <a:lstStyle/>
          <a:p>
            <a:r>
              <a:rPr lang="en-US" dirty="0">
                <a:hlinkClick r:id="rId4"/>
              </a:rPr>
              <a:t>https://forum.rebus.community</a:t>
            </a:r>
            <a:r>
              <a:rPr lang="en-US" dirty="0"/>
              <a: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pic>
        <p:nvPicPr>
          <p:cNvPr id="349" name="Shape 349"/>
          <p:cNvPicPr preferRelativeResize="0"/>
          <p:nvPr/>
        </p:nvPicPr>
        <p:blipFill>
          <a:blip r:embed="rId3">
            <a:alphaModFix/>
          </a:blip>
          <a:stretch>
            <a:fillRect/>
          </a:stretch>
        </p:blipFill>
        <p:spPr>
          <a:xfrm>
            <a:off x="1216039" y="0"/>
            <a:ext cx="6711921" cy="5143499"/>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Shape 354"/>
          <p:cNvPicPr preferRelativeResize="0"/>
          <p:nvPr/>
        </p:nvPicPr>
        <p:blipFill>
          <a:blip r:embed="rId3">
            <a:alphaModFix/>
          </a:blip>
          <a:stretch>
            <a:fillRect/>
          </a:stretch>
        </p:blipFill>
        <p:spPr>
          <a:xfrm>
            <a:off x="2088575" y="152400"/>
            <a:ext cx="4311769" cy="4838700"/>
          </a:xfrm>
          <a:prstGeom prst="rect">
            <a:avLst/>
          </a:prstGeom>
          <a:noFill/>
          <a:ln>
            <a:noFill/>
          </a:ln>
        </p:spPr>
      </p:pic>
      <p:sp>
        <p:nvSpPr>
          <p:cNvPr id="2" name="TextBox 1">
            <a:extLst>
              <a:ext uri="{FF2B5EF4-FFF2-40B4-BE49-F238E27FC236}">
                <a16:creationId xmlns:a16="http://schemas.microsoft.com/office/drawing/2014/main" id="{B8180DFB-9A45-434C-A443-CECCC2F36CC6}"/>
              </a:ext>
            </a:extLst>
          </p:cNvPr>
          <p:cNvSpPr txBox="1"/>
          <p:nvPr/>
        </p:nvSpPr>
        <p:spPr>
          <a:xfrm>
            <a:off x="6213423" y="4744387"/>
            <a:ext cx="3057993" cy="307777"/>
          </a:xfrm>
          <a:prstGeom prst="rect">
            <a:avLst/>
          </a:prstGeom>
          <a:noFill/>
        </p:spPr>
        <p:txBody>
          <a:bodyPr wrap="square" rtlCol="0">
            <a:spAutoFit/>
          </a:bodyPr>
          <a:lstStyle/>
          <a:p>
            <a:r>
              <a:rPr lang="en-US" dirty="0">
                <a:hlinkClick r:id="rId4"/>
              </a:rPr>
              <a:t>https://research.cehd.umn.edu/otn</a:t>
            </a:r>
            <a:r>
              <a:rPr lang="en-US" dirty="0"/>
              <a: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Shape 35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60" name="Shape 36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b="1">
                <a:solidFill>
                  <a:srgbClr val="000000"/>
                </a:solidFill>
              </a:rPr>
              <a:t>IMLS Programs &amp; Projects</a:t>
            </a:r>
            <a:endParaRPr b="1">
              <a:solidFill>
                <a:srgbClr val="000000"/>
              </a:solidFill>
            </a:endParaRPr>
          </a:p>
          <a:p>
            <a:pPr marL="0" lvl="0" indent="0" rtl="0">
              <a:spcBef>
                <a:spcPts val="1600"/>
              </a:spcBef>
              <a:spcAft>
                <a:spcPts val="0"/>
              </a:spcAft>
              <a:buNone/>
            </a:pPr>
            <a:r>
              <a:rPr lang="en" sz="1100" u="sng">
                <a:solidFill>
                  <a:srgbClr val="1155CC"/>
                </a:solidFill>
                <a:hlinkClick r:id="rId3"/>
              </a:rPr>
              <a:t>https://www.imls.gov/grants/awarded/lg-72-17-0051-17</a:t>
            </a:r>
            <a:endParaRPr sz="1100">
              <a:solidFill>
                <a:schemeClr val="dk1"/>
              </a:solidFill>
            </a:endParaRPr>
          </a:p>
          <a:p>
            <a:pPr marL="0" lvl="0" indent="0" rtl="0">
              <a:spcBef>
                <a:spcPts val="0"/>
              </a:spcBef>
              <a:spcAft>
                <a:spcPts val="0"/>
              </a:spcAft>
              <a:buNone/>
            </a:pPr>
            <a:endParaRPr sz="1200">
              <a:solidFill>
                <a:schemeClr val="dk1"/>
              </a:solidFill>
            </a:endParaRPr>
          </a:p>
          <a:p>
            <a:pPr marL="0" lvl="0" indent="0" rtl="0">
              <a:spcBef>
                <a:spcPts val="0"/>
              </a:spcBef>
              <a:spcAft>
                <a:spcPts val="0"/>
              </a:spcAft>
              <a:buNone/>
            </a:pPr>
            <a:endParaRPr sz="1200">
              <a:solidFill>
                <a:schemeClr val="dk1"/>
              </a:solidFill>
            </a:endParaRPr>
          </a:p>
          <a:p>
            <a:pPr marL="0" lvl="0" indent="0" rtl="0">
              <a:spcBef>
                <a:spcPts val="0"/>
              </a:spcBef>
              <a:spcAft>
                <a:spcPts val="0"/>
              </a:spcAft>
              <a:buNone/>
            </a:pPr>
            <a:r>
              <a:rPr lang="en" sz="1200" b="1">
                <a:solidFill>
                  <a:schemeClr val="dk1"/>
                </a:solidFill>
              </a:rPr>
              <a:t>North Carolina State University Libraries</a:t>
            </a:r>
            <a:r>
              <a:rPr lang="en" sz="1200">
                <a:solidFill>
                  <a:schemeClr val="dk1"/>
                </a:solidFill>
              </a:rPr>
              <a:t> in collaboration with the </a:t>
            </a:r>
            <a:r>
              <a:rPr lang="en" sz="1200" b="1">
                <a:solidFill>
                  <a:schemeClr val="dk1"/>
                </a:solidFill>
              </a:rPr>
              <a:t>American Psychological Association</a:t>
            </a:r>
            <a:r>
              <a:rPr lang="en" sz="1200">
                <a:solidFill>
                  <a:schemeClr val="dk1"/>
                </a:solidFill>
              </a:rPr>
              <a:t>, the </a:t>
            </a:r>
            <a:r>
              <a:rPr lang="en" sz="1200" b="1">
                <a:solidFill>
                  <a:schemeClr val="dk1"/>
                </a:solidFill>
              </a:rPr>
              <a:t>University of North Carolina Press</a:t>
            </a:r>
            <a:r>
              <a:rPr lang="en" sz="1200">
                <a:solidFill>
                  <a:schemeClr val="dk1"/>
                </a:solidFill>
              </a:rPr>
              <a:t>, the </a:t>
            </a:r>
            <a:r>
              <a:rPr lang="en" sz="1200" b="1">
                <a:solidFill>
                  <a:schemeClr val="dk1"/>
                </a:solidFill>
              </a:rPr>
              <a:t>Student Public Interest Research Groups</a:t>
            </a:r>
            <a:r>
              <a:rPr lang="en" sz="1200">
                <a:solidFill>
                  <a:schemeClr val="dk1"/>
                </a:solidFill>
              </a:rPr>
              <a:t>, the </a:t>
            </a:r>
            <a:r>
              <a:rPr lang="en" sz="1200" b="1">
                <a:solidFill>
                  <a:schemeClr val="dk1"/>
                </a:solidFill>
              </a:rPr>
              <a:t>Open Textbook Network</a:t>
            </a:r>
            <a:r>
              <a:rPr lang="en" sz="1200">
                <a:solidFill>
                  <a:schemeClr val="dk1"/>
                </a:solidFill>
              </a:rPr>
              <a:t>, and the new preprint service </a:t>
            </a:r>
            <a:r>
              <a:rPr lang="en" sz="1200" b="1">
                <a:solidFill>
                  <a:schemeClr val="dk1"/>
                </a:solidFill>
              </a:rPr>
              <a:t>PsyArxiv</a:t>
            </a:r>
            <a:r>
              <a:rPr lang="en" sz="1200">
                <a:solidFill>
                  <a:schemeClr val="dk1"/>
                </a:solidFill>
              </a:rPr>
              <a:t>, will explore the development of a strategy to use open educational resources (OERs) in psychology classrooms. Specifically, the project will gather information about the practices and needs of psychology instructors who may consider adopting or creating OERs. Project findings, recommendations, and a scalable "toolkit" will assist a broad range of scholars, instructors, librarians, and publishers to better understand how to support subject matter experts in the creation and adoption of OERs.</a:t>
            </a:r>
            <a:endParaRPr sz="1200">
              <a:solidFill>
                <a:schemeClr val="dk1"/>
              </a:solidFill>
            </a:endParaRPr>
          </a:p>
          <a:p>
            <a:pPr marL="0" lvl="0" indent="0">
              <a:spcBef>
                <a:spcPts val="0"/>
              </a:spcBef>
              <a:spcAft>
                <a:spcPts val="1600"/>
              </a:spcAft>
              <a:buNone/>
            </a:pPr>
            <a:endParaRPr b="1">
              <a:solidFill>
                <a:srgbClr val="00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Shape 36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Training opportunities</a:t>
            </a:r>
            <a:endParaRPr/>
          </a:p>
        </p:txBody>
      </p:sp>
      <p:pic>
        <p:nvPicPr>
          <p:cNvPr id="366" name="Shape 366"/>
          <p:cNvPicPr preferRelativeResize="0"/>
          <p:nvPr/>
        </p:nvPicPr>
        <p:blipFill>
          <a:blip r:embed="rId3">
            <a:alphaModFix/>
          </a:blip>
          <a:stretch>
            <a:fillRect/>
          </a:stretch>
        </p:blipFill>
        <p:spPr>
          <a:xfrm>
            <a:off x="387100" y="1228800"/>
            <a:ext cx="2174784" cy="3820975"/>
          </a:xfrm>
          <a:prstGeom prst="rect">
            <a:avLst/>
          </a:prstGeom>
          <a:noFill/>
          <a:ln>
            <a:noFill/>
          </a:ln>
        </p:spPr>
      </p:pic>
      <p:pic>
        <p:nvPicPr>
          <p:cNvPr id="367" name="Shape 367"/>
          <p:cNvPicPr preferRelativeResize="0"/>
          <p:nvPr/>
        </p:nvPicPr>
        <p:blipFill>
          <a:blip r:embed="rId4">
            <a:alphaModFix/>
          </a:blip>
          <a:stretch>
            <a:fillRect/>
          </a:stretch>
        </p:blipFill>
        <p:spPr>
          <a:xfrm>
            <a:off x="2934450" y="2417628"/>
            <a:ext cx="5800874" cy="1917325"/>
          </a:xfrm>
          <a:prstGeom prst="rect">
            <a:avLst/>
          </a:prstGeom>
          <a:noFill/>
          <a:ln>
            <a:noFill/>
          </a:ln>
        </p:spPr>
      </p:pic>
      <p:sp>
        <p:nvSpPr>
          <p:cNvPr id="368" name="Shape 368"/>
          <p:cNvSpPr txBox="1"/>
          <p:nvPr/>
        </p:nvSpPr>
        <p:spPr>
          <a:xfrm>
            <a:off x="2934450" y="1490400"/>
            <a:ext cx="5932500" cy="5280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b="1"/>
              <a:t>OER Bootcamp </a:t>
            </a:r>
            <a:r>
              <a:rPr lang="en"/>
              <a:t>(Open Textbook Network </a:t>
            </a:r>
            <a:r>
              <a:rPr lang="en" b="1"/>
              <a:t>at ACRL 2019</a:t>
            </a:r>
            <a:r>
              <a:rPr lang="en"/>
              <a:t>)</a:t>
            </a:r>
            <a:endParaRPr/>
          </a:p>
        </p:txBody>
      </p:sp>
      <p:sp>
        <p:nvSpPr>
          <p:cNvPr id="369" name="Shape 369"/>
          <p:cNvSpPr txBox="1"/>
          <p:nvPr/>
        </p:nvSpPr>
        <p:spPr>
          <a:xfrm>
            <a:off x="2934438" y="1916975"/>
            <a:ext cx="5593200" cy="3912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t>Bootcamp leaders</a:t>
            </a:r>
            <a:endParaRPr/>
          </a:p>
        </p:txBody>
      </p:sp>
      <p:pic>
        <p:nvPicPr>
          <p:cNvPr id="370" name="Shape 370"/>
          <p:cNvPicPr preferRelativeResize="0"/>
          <p:nvPr/>
        </p:nvPicPr>
        <p:blipFill>
          <a:blip r:embed="rId5">
            <a:alphaModFix/>
          </a:blip>
          <a:stretch>
            <a:fillRect/>
          </a:stretch>
        </p:blipFill>
        <p:spPr>
          <a:xfrm>
            <a:off x="7395250" y="191550"/>
            <a:ext cx="1340075" cy="1164300"/>
          </a:xfrm>
          <a:prstGeom prst="rect">
            <a:avLst/>
          </a:prstGeom>
          <a:noFill/>
          <a:ln>
            <a:noFill/>
          </a:ln>
        </p:spPr>
      </p:pic>
      <p:pic>
        <p:nvPicPr>
          <p:cNvPr id="371" name="Shape 371"/>
          <p:cNvPicPr preferRelativeResize="0"/>
          <p:nvPr/>
        </p:nvPicPr>
        <p:blipFill>
          <a:blip r:embed="rId6">
            <a:alphaModFix/>
          </a:blip>
          <a:stretch>
            <a:fillRect/>
          </a:stretch>
        </p:blipFill>
        <p:spPr>
          <a:xfrm>
            <a:off x="4949952" y="303036"/>
            <a:ext cx="2048575" cy="856675"/>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Shape 37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Training opportunities</a:t>
            </a:r>
            <a:endParaRPr/>
          </a:p>
        </p:txBody>
      </p:sp>
      <p:pic>
        <p:nvPicPr>
          <p:cNvPr id="377" name="Shape 377"/>
          <p:cNvPicPr preferRelativeResize="0"/>
          <p:nvPr/>
        </p:nvPicPr>
        <p:blipFill>
          <a:blip r:embed="rId3">
            <a:alphaModFix/>
          </a:blip>
          <a:stretch>
            <a:fillRect/>
          </a:stretch>
        </p:blipFill>
        <p:spPr>
          <a:xfrm>
            <a:off x="1824525" y="1091900"/>
            <a:ext cx="5949285" cy="3820975"/>
          </a:xfrm>
          <a:prstGeom prst="rect">
            <a:avLst/>
          </a:prstGeom>
          <a:noFill/>
          <a:ln>
            <a:noFill/>
          </a:ln>
        </p:spPr>
      </p:pic>
      <p:sp>
        <p:nvSpPr>
          <p:cNvPr id="2" name="TextBox 1">
            <a:extLst>
              <a:ext uri="{FF2B5EF4-FFF2-40B4-BE49-F238E27FC236}">
                <a16:creationId xmlns:a16="http://schemas.microsoft.com/office/drawing/2014/main" id="{3FE09EEF-221A-47BF-89E1-79A457B8665D}"/>
              </a:ext>
            </a:extLst>
          </p:cNvPr>
          <p:cNvSpPr txBox="1"/>
          <p:nvPr/>
        </p:nvSpPr>
        <p:spPr>
          <a:xfrm>
            <a:off x="172387" y="4835723"/>
            <a:ext cx="5949284" cy="307777"/>
          </a:xfrm>
          <a:prstGeom prst="rect">
            <a:avLst/>
          </a:prstGeom>
          <a:noFill/>
        </p:spPr>
        <p:txBody>
          <a:bodyPr wrap="square" rtlCol="0">
            <a:spAutoFit/>
          </a:bodyPr>
          <a:lstStyle/>
          <a:p>
            <a:r>
              <a:rPr lang="en-US" dirty="0">
                <a:hlinkClick r:id="rId4"/>
              </a:rPr>
              <a:t>https://sparcopen.org/our-work/open-education-leadership-program</a:t>
            </a:r>
            <a:r>
              <a:rPr lang="en-US" dirty="0"/>
              <a:t>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Shape 38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Training opportunities</a:t>
            </a:r>
            <a:endParaRPr/>
          </a:p>
        </p:txBody>
      </p:sp>
      <p:pic>
        <p:nvPicPr>
          <p:cNvPr id="383" name="Shape 383"/>
          <p:cNvPicPr preferRelativeResize="0"/>
          <p:nvPr/>
        </p:nvPicPr>
        <p:blipFill>
          <a:blip r:embed="rId3">
            <a:alphaModFix/>
          </a:blip>
          <a:stretch>
            <a:fillRect/>
          </a:stretch>
        </p:blipFill>
        <p:spPr>
          <a:xfrm>
            <a:off x="2147200" y="1131000"/>
            <a:ext cx="5507577" cy="3820975"/>
          </a:xfrm>
          <a:prstGeom prst="rect">
            <a:avLst/>
          </a:prstGeom>
          <a:noFill/>
          <a:ln>
            <a:noFill/>
          </a:ln>
        </p:spPr>
      </p:pic>
      <p:sp>
        <p:nvSpPr>
          <p:cNvPr id="2" name="TextBox 1">
            <a:extLst>
              <a:ext uri="{FF2B5EF4-FFF2-40B4-BE49-F238E27FC236}">
                <a16:creationId xmlns:a16="http://schemas.microsoft.com/office/drawing/2014/main" id="{0A20F7F1-D538-4A53-8FFC-59C3B85D407B}"/>
              </a:ext>
            </a:extLst>
          </p:cNvPr>
          <p:cNvSpPr txBox="1"/>
          <p:nvPr/>
        </p:nvSpPr>
        <p:spPr>
          <a:xfrm>
            <a:off x="6198434" y="4798086"/>
            <a:ext cx="2840636" cy="307777"/>
          </a:xfrm>
          <a:prstGeom prst="rect">
            <a:avLst/>
          </a:prstGeom>
          <a:noFill/>
        </p:spPr>
        <p:txBody>
          <a:bodyPr wrap="square" rtlCol="0">
            <a:spAutoFit/>
          </a:bodyPr>
          <a:lstStyle/>
          <a:p>
            <a:r>
              <a:rPr lang="en-US" dirty="0">
                <a:hlinkClick r:id="rId4"/>
              </a:rPr>
              <a:t>http://openedgroup.org/fellowship</a:t>
            </a:r>
            <a:r>
              <a:rPr lang="en-US" dirty="0"/>
              <a:t>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Shape 38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Training opportunities</a:t>
            </a:r>
            <a:endParaRPr/>
          </a:p>
        </p:txBody>
      </p:sp>
      <p:pic>
        <p:nvPicPr>
          <p:cNvPr id="389" name="Shape 389"/>
          <p:cNvPicPr preferRelativeResize="0"/>
          <p:nvPr/>
        </p:nvPicPr>
        <p:blipFill>
          <a:blip r:embed="rId3">
            <a:alphaModFix/>
          </a:blip>
          <a:stretch>
            <a:fillRect/>
          </a:stretch>
        </p:blipFill>
        <p:spPr>
          <a:xfrm>
            <a:off x="4366950" y="313675"/>
            <a:ext cx="4130601" cy="5308850"/>
          </a:xfrm>
          <a:prstGeom prst="rect">
            <a:avLst/>
          </a:prstGeom>
          <a:noFill/>
          <a:ln>
            <a:noFill/>
          </a:ln>
        </p:spPr>
      </p:pic>
      <p:sp>
        <p:nvSpPr>
          <p:cNvPr id="2" name="TextBox 1">
            <a:extLst>
              <a:ext uri="{FF2B5EF4-FFF2-40B4-BE49-F238E27FC236}">
                <a16:creationId xmlns:a16="http://schemas.microsoft.com/office/drawing/2014/main" id="{FA287DC3-90B9-4091-9DC0-900FE575914A}"/>
              </a:ext>
            </a:extLst>
          </p:cNvPr>
          <p:cNvSpPr txBox="1"/>
          <p:nvPr/>
        </p:nvSpPr>
        <p:spPr>
          <a:xfrm>
            <a:off x="18483" y="4352570"/>
            <a:ext cx="4130601" cy="738664"/>
          </a:xfrm>
          <a:prstGeom prst="rect">
            <a:avLst/>
          </a:prstGeom>
          <a:noFill/>
        </p:spPr>
        <p:txBody>
          <a:bodyPr wrap="square" rtlCol="0">
            <a:spAutoFit/>
          </a:bodyPr>
          <a:lstStyle/>
          <a:p>
            <a:r>
              <a:rPr lang="en-US" dirty="0">
                <a:hlinkClick r:id="rId4"/>
              </a:rPr>
              <a:t>http://news.rice.edu/2016/07/06/11-schools-selected-for-national-openstax-partnership-program</a:t>
            </a:r>
            <a:r>
              <a:rPr lang="en-US" dirty="0"/>
              <a:t> </a:t>
            </a:r>
          </a:p>
        </p:txBody>
      </p:sp>
      <p:sp>
        <p:nvSpPr>
          <p:cNvPr id="3" name="TextBox 2">
            <a:extLst>
              <a:ext uri="{FF2B5EF4-FFF2-40B4-BE49-F238E27FC236}">
                <a16:creationId xmlns:a16="http://schemas.microsoft.com/office/drawing/2014/main" id="{43F09647-EB9D-4E71-9D2B-20F876F40277}"/>
              </a:ext>
            </a:extLst>
          </p:cNvPr>
          <p:cNvSpPr txBox="1"/>
          <p:nvPr/>
        </p:nvSpPr>
        <p:spPr>
          <a:xfrm>
            <a:off x="18483" y="3383473"/>
            <a:ext cx="3844824" cy="954107"/>
          </a:xfrm>
          <a:prstGeom prst="rect">
            <a:avLst/>
          </a:prstGeom>
          <a:noFill/>
        </p:spPr>
        <p:txBody>
          <a:bodyPr wrap="square" rtlCol="0">
            <a:spAutoFit/>
          </a:bodyPr>
          <a:lstStyle/>
          <a:p>
            <a:r>
              <a:rPr lang="en-US" dirty="0">
                <a:hlinkClick r:id="rId5"/>
              </a:rPr>
              <a:t>https://www.insidehighered.com/digital-learning/deals/2018/06/27/openstax-announces-9-institutions-2018-19-partnerships</a:t>
            </a:r>
            <a:r>
              <a:rPr lang="en-US" dirty="0"/>
              <a:t>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Shape 39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395" name="Shape 39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endParaRPr/>
          </a:p>
        </p:txBody>
      </p:sp>
      <p:pic>
        <p:nvPicPr>
          <p:cNvPr id="396" name="Shape 396"/>
          <p:cNvPicPr preferRelativeResize="0"/>
          <p:nvPr/>
        </p:nvPicPr>
        <p:blipFill>
          <a:blip r:embed="rId3">
            <a:alphaModFix/>
          </a:blip>
          <a:stretch>
            <a:fillRect/>
          </a:stretch>
        </p:blipFill>
        <p:spPr>
          <a:xfrm>
            <a:off x="0" y="-113363"/>
            <a:ext cx="9117623" cy="5143500"/>
          </a:xfrm>
          <a:prstGeom prst="rect">
            <a:avLst/>
          </a:prstGeom>
          <a:noFill/>
          <a:ln>
            <a:noFill/>
          </a:ln>
        </p:spPr>
      </p:pic>
      <p:sp>
        <p:nvSpPr>
          <p:cNvPr id="2" name="TextBox 1">
            <a:extLst>
              <a:ext uri="{FF2B5EF4-FFF2-40B4-BE49-F238E27FC236}">
                <a16:creationId xmlns:a16="http://schemas.microsoft.com/office/drawing/2014/main" id="{0D400389-57DA-40B1-BF86-D0DD042942E9}"/>
              </a:ext>
            </a:extLst>
          </p:cNvPr>
          <p:cNvSpPr txBox="1"/>
          <p:nvPr/>
        </p:nvSpPr>
        <p:spPr>
          <a:xfrm>
            <a:off x="4242216" y="4650736"/>
            <a:ext cx="4901784" cy="523220"/>
          </a:xfrm>
          <a:prstGeom prst="rect">
            <a:avLst/>
          </a:prstGeom>
          <a:noFill/>
        </p:spPr>
        <p:txBody>
          <a:bodyPr wrap="square" rtlCol="0">
            <a:spAutoFit/>
          </a:bodyPr>
          <a:lstStyle/>
          <a:p>
            <a:r>
              <a:rPr lang="en-US" dirty="0">
                <a:hlinkClick r:id="rId4"/>
              </a:rPr>
              <a:t>https://librarypublishing.org/wp-content/uploads/2017/09/LPF18_OTNCoopPilot.pdf</a:t>
            </a:r>
            <a:r>
              <a:rPr lang="en-US" dirty="0"/>
              <a:t>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Shape 40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02" name="Shape 40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endParaRPr/>
          </a:p>
        </p:txBody>
      </p:sp>
      <p:pic>
        <p:nvPicPr>
          <p:cNvPr id="403" name="Shape 403"/>
          <p:cNvPicPr preferRelativeResize="0"/>
          <p:nvPr/>
        </p:nvPicPr>
        <p:blipFill>
          <a:blip r:embed="rId3">
            <a:alphaModFix/>
          </a:blip>
          <a:stretch>
            <a:fillRect/>
          </a:stretch>
        </p:blipFill>
        <p:spPr>
          <a:xfrm>
            <a:off x="0" y="163555"/>
            <a:ext cx="9009089" cy="4534920"/>
          </a:xfrm>
          <a:prstGeom prst="rect">
            <a:avLst/>
          </a:prstGeom>
          <a:noFill/>
          <a:ln>
            <a:noFill/>
          </a:ln>
        </p:spPr>
      </p:pic>
      <p:sp>
        <p:nvSpPr>
          <p:cNvPr id="404" name="Shape 404"/>
          <p:cNvSpPr txBox="1"/>
          <p:nvPr/>
        </p:nvSpPr>
        <p:spPr>
          <a:xfrm>
            <a:off x="2062525" y="126650"/>
            <a:ext cx="3720900" cy="3957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1600"/>
              </a:spcAft>
              <a:buClr>
                <a:schemeClr val="dk1"/>
              </a:buClr>
              <a:buSzPts val="1100"/>
              <a:buFont typeface="Arial"/>
              <a:buNone/>
            </a:pPr>
            <a:r>
              <a:rPr lang="en" sz="1800" b="1">
                <a:solidFill>
                  <a:schemeClr val="dk1"/>
                </a:solidFill>
              </a:rPr>
              <a:t>IMLS Programs &amp; Projects</a:t>
            </a:r>
            <a:endParaRPr/>
          </a:p>
        </p:txBody>
      </p:sp>
      <p:sp>
        <p:nvSpPr>
          <p:cNvPr id="2" name="TextBox 1">
            <a:extLst>
              <a:ext uri="{FF2B5EF4-FFF2-40B4-BE49-F238E27FC236}">
                <a16:creationId xmlns:a16="http://schemas.microsoft.com/office/drawing/2014/main" id="{07EF0A61-7A54-4F5D-9ABE-6FC37E6BDDC7}"/>
              </a:ext>
            </a:extLst>
          </p:cNvPr>
          <p:cNvSpPr txBox="1"/>
          <p:nvPr/>
        </p:nvSpPr>
        <p:spPr>
          <a:xfrm>
            <a:off x="5269043" y="4735380"/>
            <a:ext cx="4137285" cy="307777"/>
          </a:xfrm>
          <a:prstGeom prst="rect">
            <a:avLst/>
          </a:prstGeom>
          <a:noFill/>
        </p:spPr>
        <p:txBody>
          <a:bodyPr wrap="square" rtlCol="0">
            <a:spAutoFit/>
          </a:bodyPr>
          <a:lstStyle/>
          <a:p>
            <a:r>
              <a:rPr lang="en-US" dirty="0">
                <a:hlinkClick r:id="rId4"/>
              </a:rPr>
              <a:t>https://educopia.org/research/libpubcurriculum</a:t>
            </a:r>
            <a:r>
              <a:rPr lang="en-US"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ctrTitle"/>
          </p:nvPr>
        </p:nvSpPr>
        <p:spPr>
          <a:xfrm>
            <a:off x="311708" y="-882450"/>
            <a:ext cx="8520600" cy="20526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a:t>SHARING</a:t>
            </a:r>
            <a:endParaRPr/>
          </a:p>
        </p:txBody>
      </p:sp>
      <p:pic>
        <p:nvPicPr>
          <p:cNvPr id="135" name="Shape 135"/>
          <p:cNvPicPr preferRelativeResize="0"/>
          <p:nvPr/>
        </p:nvPicPr>
        <p:blipFill>
          <a:blip r:embed="rId3">
            <a:alphaModFix/>
          </a:blip>
          <a:stretch>
            <a:fillRect/>
          </a:stretch>
        </p:blipFill>
        <p:spPr>
          <a:xfrm>
            <a:off x="577049" y="2187250"/>
            <a:ext cx="4592225" cy="2956249"/>
          </a:xfrm>
          <a:prstGeom prst="rect">
            <a:avLst/>
          </a:prstGeom>
          <a:noFill/>
          <a:ln>
            <a:noFill/>
          </a:ln>
        </p:spPr>
      </p:pic>
      <p:pic>
        <p:nvPicPr>
          <p:cNvPr id="136" name="Shape 136"/>
          <p:cNvPicPr preferRelativeResize="0"/>
          <p:nvPr/>
        </p:nvPicPr>
        <p:blipFill>
          <a:blip r:embed="rId4">
            <a:alphaModFix/>
          </a:blip>
          <a:stretch>
            <a:fillRect/>
          </a:stretch>
        </p:blipFill>
        <p:spPr>
          <a:xfrm>
            <a:off x="3965174" y="1416575"/>
            <a:ext cx="4684676" cy="1991000"/>
          </a:xfrm>
          <a:prstGeom prst="rect">
            <a:avLst/>
          </a:prstGeom>
          <a:noFill/>
          <a:ln>
            <a:noFill/>
          </a:ln>
        </p:spPr>
      </p:pic>
      <p:sp>
        <p:nvSpPr>
          <p:cNvPr id="2" name="TextBox 1">
            <a:extLst>
              <a:ext uri="{FF2B5EF4-FFF2-40B4-BE49-F238E27FC236}">
                <a16:creationId xmlns:a16="http://schemas.microsoft.com/office/drawing/2014/main" id="{CCF78AC8-71E6-4205-99DA-897D59D004BF}"/>
              </a:ext>
            </a:extLst>
          </p:cNvPr>
          <p:cNvSpPr txBox="1"/>
          <p:nvPr/>
        </p:nvSpPr>
        <p:spPr>
          <a:xfrm>
            <a:off x="5329003" y="4916774"/>
            <a:ext cx="3503305" cy="215444"/>
          </a:xfrm>
          <a:prstGeom prst="rect">
            <a:avLst/>
          </a:prstGeom>
          <a:noFill/>
        </p:spPr>
        <p:txBody>
          <a:bodyPr wrap="square" rtlCol="0">
            <a:spAutoFit/>
          </a:bodyPr>
          <a:lstStyle/>
          <a:p>
            <a:r>
              <a:rPr lang="en-US" sz="800" dirty="0"/>
              <a:t>Public domain images. Source: </a:t>
            </a:r>
            <a:r>
              <a:rPr lang="en-US" sz="800" dirty="0" err="1"/>
              <a:t>Pixabay</a:t>
            </a:r>
            <a:endParaRPr lang="en-US" sz="8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77636-840B-4461-918F-7C8043C98DD9}"/>
              </a:ext>
            </a:extLst>
          </p:cNvPr>
          <p:cNvSpPr>
            <a:spLocks noGrp="1"/>
          </p:cNvSpPr>
          <p:nvPr>
            <p:ph type="title"/>
          </p:nvPr>
        </p:nvSpPr>
        <p:spPr/>
        <p:txBody>
          <a:bodyPr/>
          <a:lstStyle/>
          <a:p>
            <a:r>
              <a:rPr lang="en-US" dirty="0"/>
              <a:t>Is open education just about content?</a:t>
            </a:r>
          </a:p>
        </p:txBody>
      </p:sp>
    </p:spTree>
    <p:extLst>
      <p:ext uri="{BB962C8B-B14F-4D97-AF65-F5344CB8AC3E}">
        <p14:creationId xmlns:p14="http://schemas.microsoft.com/office/powerpoint/2010/main" val="22235613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Shape 40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Open Education values:</a:t>
            </a:r>
            <a:endParaRPr/>
          </a:p>
        </p:txBody>
      </p:sp>
      <p:sp>
        <p:nvSpPr>
          <p:cNvPr id="410" name="Shape 410"/>
          <p:cNvSpPr txBox="1">
            <a:spLocks noGrp="1"/>
          </p:cNvSpPr>
          <p:nvPr>
            <p:ph type="body" idx="1"/>
          </p:nvPr>
        </p:nvSpPr>
        <p:spPr>
          <a:xfrm>
            <a:off x="311700" y="1083513"/>
            <a:ext cx="8520600" cy="3416400"/>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endParaRPr sz="2700">
              <a:solidFill>
                <a:schemeClr val="dk1"/>
              </a:solidFill>
              <a:latin typeface="Calibri"/>
              <a:ea typeface="Calibri"/>
              <a:cs typeface="Calibri"/>
              <a:sym typeface="Calibri"/>
            </a:endParaRPr>
          </a:p>
          <a:p>
            <a:pPr marL="457200" lvl="0" indent="-342900" rtl="0">
              <a:spcBef>
                <a:spcPts val="0"/>
              </a:spcBef>
              <a:spcAft>
                <a:spcPts val="0"/>
              </a:spcAft>
              <a:buSzPts val="1800"/>
              <a:buChar char="-"/>
            </a:pPr>
            <a:r>
              <a:rPr lang="en"/>
              <a:t>SHARING</a:t>
            </a:r>
            <a:endParaRPr/>
          </a:p>
          <a:p>
            <a:pPr marL="457200" lvl="0" indent="-342900" rtl="0">
              <a:spcBef>
                <a:spcPts val="0"/>
              </a:spcBef>
              <a:spcAft>
                <a:spcPts val="0"/>
              </a:spcAft>
              <a:buSzPts val="1800"/>
              <a:buChar char="-"/>
            </a:pPr>
            <a:r>
              <a:rPr lang="en"/>
              <a:t>GIVING &amp; RECEIVING FEEDBACK</a:t>
            </a:r>
            <a:endParaRPr/>
          </a:p>
          <a:p>
            <a:pPr marL="457200" lvl="0" indent="-342900" rtl="0">
              <a:spcBef>
                <a:spcPts val="0"/>
              </a:spcBef>
              <a:spcAft>
                <a:spcPts val="0"/>
              </a:spcAft>
              <a:buSzPts val="1800"/>
              <a:buChar char="-"/>
            </a:pPr>
            <a:r>
              <a:rPr lang="en"/>
              <a:t>NEW IDEAS in TEACHING &amp; LEARNING</a:t>
            </a:r>
            <a:endParaRPr/>
          </a:p>
          <a:p>
            <a:pPr marL="457200" lvl="0" indent="-342900" rtl="0">
              <a:spcBef>
                <a:spcPts val="0"/>
              </a:spcBef>
              <a:spcAft>
                <a:spcPts val="0"/>
              </a:spcAft>
              <a:buSzPts val="1800"/>
              <a:buChar char="-"/>
            </a:pPr>
            <a:r>
              <a:rPr lang="en"/>
              <a:t>OPEN LICENSES</a:t>
            </a:r>
            <a:endParaRPr/>
          </a:p>
          <a:p>
            <a:pPr marL="457200" lvl="0" indent="-342900" rtl="0">
              <a:spcBef>
                <a:spcPts val="0"/>
              </a:spcBef>
              <a:spcAft>
                <a:spcPts val="0"/>
              </a:spcAft>
              <a:buSzPts val="1800"/>
              <a:buChar char="-"/>
            </a:pPr>
            <a:r>
              <a:rPr lang="en"/>
              <a:t>GIVING CREDIT</a:t>
            </a:r>
            <a:endParaRPr/>
          </a:p>
          <a:p>
            <a:pPr marL="457200" lvl="0" indent="-342900" rtl="0">
              <a:spcBef>
                <a:spcPts val="0"/>
              </a:spcBef>
              <a:spcAft>
                <a:spcPts val="0"/>
              </a:spcAft>
              <a:buSzPts val="1800"/>
              <a:buChar char="-"/>
            </a:pPr>
            <a:r>
              <a:rPr lang="en"/>
              <a:t>STUDENTS at the CENTER</a:t>
            </a:r>
            <a:endParaRPr/>
          </a:p>
        </p:txBody>
      </p:sp>
      <p:sp>
        <p:nvSpPr>
          <p:cNvPr id="411" name="Shape 411"/>
          <p:cNvSpPr txBox="1"/>
          <p:nvPr/>
        </p:nvSpPr>
        <p:spPr>
          <a:xfrm>
            <a:off x="681075" y="4565700"/>
            <a:ext cx="7794600" cy="441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Clr>
                <a:srgbClr val="000000"/>
              </a:buClr>
              <a:buSzPts val="1100"/>
              <a:buFont typeface="Arial"/>
              <a:buNone/>
            </a:pPr>
            <a:r>
              <a:rPr lang="en" sz="1200">
                <a:latin typeface="Calibri"/>
                <a:ea typeface="Calibri"/>
                <a:cs typeface="Calibri"/>
                <a:sym typeface="Calibri"/>
              </a:rPr>
              <a:t>Adapted from: </a:t>
            </a:r>
            <a:r>
              <a:rPr lang="en" sz="1200">
                <a:solidFill>
                  <a:srgbClr val="000000"/>
                </a:solidFill>
                <a:latin typeface="Calibri"/>
                <a:ea typeface="Calibri"/>
                <a:cs typeface="Calibri"/>
                <a:sym typeface="Calibri"/>
              </a:rPr>
              <a:t>McKernan, R., Skirko, T., &amp; West, Q. (2015) Librarians as open education advocates: Readings on being an open advocate. Retrieved from</a:t>
            </a:r>
            <a:r>
              <a:rPr lang="en" sz="1200">
                <a:solidFill>
                  <a:srgbClr val="000000"/>
                </a:solidFill>
                <a:uFill>
                  <a:noFill/>
                </a:uFill>
                <a:latin typeface="Calibri"/>
                <a:ea typeface="Calibri"/>
                <a:cs typeface="Calibri"/>
                <a:sym typeface="Calibri"/>
                <a:hlinkClick r:id="rId3"/>
              </a:rPr>
              <a:t> </a:t>
            </a:r>
            <a:r>
              <a:rPr lang="en" sz="1200" u="sng">
                <a:solidFill>
                  <a:srgbClr val="0097A7"/>
                </a:solidFill>
                <a:latin typeface="Calibri"/>
                <a:ea typeface="Calibri"/>
                <a:cs typeface="Calibri"/>
                <a:sym typeface="Calibri"/>
                <a:hlinkClick r:id="rId3"/>
              </a:rPr>
              <a:t>https://openedadvocates.pressbooks.com/chapter/definition-of-open-education</a:t>
            </a:r>
            <a:endParaRPr sz="1200" u="sng">
              <a:solidFill>
                <a:srgbClr val="0097A7"/>
              </a:solidFill>
              <a:latin typeface="Calibri"/>
              <a:ea typeface="Calibri"/>
              <a:cs typeface="Calibri"/>
              <a:sym typeface="Calibri"/>
              <a:hlinkClick r:id="rId3"/>
            </a:endParaRPr>
          </a:p>
          <a:p>
            <a:pPr marL="0" lvl="0" indent="0" rtl="0">
              <a:spcBef>
                <a:spcPts val="0"/>
              </a:spcBef>
              <a:spcAft>
                <a:spcPts val="0"/>
              </a:spcAft>
              <a:buNone/>
            </a:pPr>
            <a:endParaRPr/>
          </a:p>
        </p:txBody>
      </p:sp>
      <p:sp>
        <p:nvSpPr>
          <p:cNvPr id="412" name="Shape 412"/>
          <p:cNvSpPr txBox="1"/>
          <p:nvPr/>
        </p:nvSpPr>
        <p:spPr>
          <a:xfrm>
            <a:off x="5549450" y="2863025"/>
            <a:ext cx="3430500" cy="1638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t>© </a:t>
            </a:r>
            <a:r>
              <a:rPr lang="en" u="sng">
                <a:solidFill>
                  <a:schemeClr val="hlink"/>
                </a:solidFill>
                <a:hlinkClick r:id="rId4"/>
              </a:rPr>
              <a:t>Luis Prado</a:t>
            </a:r>
            <a:r>
              <a:rPr lang="en"/>
              <a:t> “</a:t>
            </a:r>
            <a:r>
              <a:rPr lang="en" u="sng">
                <a:solidFill>
                  <a:schemeClr val="hlink"/>
                </a:solidFill>
                <a:hlinkClick r:id="rId5"/>
              </a:rPr>
              <a:t>Jumping Hurdle</a:t>
            </a:r>
            <a:r>
              <a:rPr lang="en"/>
              <a:t>” CC BY </a:t>
            </a:r>
            <a:endParaRPr/>
          </a:p>
        </p:txBody>
      </p:sp>
      <p:pic>
        <p:nvPicPr>
          <p:cNvPr id="413" name="Shape 413"/>
          <p:cNvPicPr preferRelativeResize="0"/>
          <p:nvPr/>
        </p:nvPicPr>
        <p:blipFill>
          <a:blip r:embed="rId6">
            <a:alphaModFix/>
          </a:blip>
          <a:stretch>
            <a:fillRect/>
          </a:stretch>
        </p:blipFill>
        <p:spPr>
          <a:xfrm>
            <a:off x="5080553" y="668725"/>
            <a:ext cx="3751750" cy="214385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Shape 418"/>
          <p:cNvSpPr txBox="1">
            <a:spLocks noGrp="1"/>
          </p:cNvSpPr>
          <p:nvPr>
            <p:ph type="title"/>
          </p:nvPr>
        </p:nvSpPr>
        <p:spPr>
          <a:xfrm>
            <a:off x="311700" y="332857"/>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dirty="0"/>
              <a:t>Open Pedagogy is . . . </a:t>
            </a:r>
            <a:endParaRPr dirty="0"/>
          </a:p>
        </p:txBody>
      </p:sp>
      <p:sp>
        <p:nvSpPr>
          <p:cNvPr id="419" name="Shape 419"/>
          <p:cNvSpPr txBox="1">
            <a:spLocks noGrp="1"/>
          </p:cNvSpPr>
          <p:nvPr>
            <p:ph type="body" idx="1"/>
          </p:nvPr>
        </p:nvSpPr>
        <p:spPr>
          <a:xfrm>
            <a:off x="188756" y="1394243"/>
            <a:ext cx="8520600" cy="34164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b="1" dirty="0">
                <a:solidFill>
                  <a:srgbClr val="444444"/>
                </a:solidFill>
              </a:rPr>
              <a:t>Students with </a:t>
            </a:r>
            <a:r>
              <a:rPr lang="en" sz="2400" b="1" dirty="0">
                <a:solidFill>
                  <a:srgbClr val="444444"/>
                </a:solidFill>
              </a:rPr>
              <a:t>agency </a:t>
            </a:r>
            <a:r>
              <a:rPr lang="en" b="1" dirty="0">
                <a:solidFill>
                  <a:srgbClr val="444444"/>
                </a:solidFill>
              </a:rPr>
              <a:t>as contributors</a:t>
            </a:r>
            <a:endParaRPr b="1" dirty="0">
              <a:solidFill>
                <a:srgbClr val="444444"/>
              </a:solidFill>
            </a:endParaRPr>
          </a:p>
          <a:p>
            <a:pPr marL="0" lvl="0" indent="0" rtl="0">
              <a:spcBef>
                <a:spcPts val="2100"/>
              </a:spcBef>
              <a:spcAft>
                <a:spcPts val="0"/>
              </a:spcAft>
              <a:buNone/>
            </a:pPr>
            <a:r>
              <a:rPr lang="en" b="1" dirty="0">
                <a:solidFill>
                  <a:srgbClr val="444444"/>
                </a:solidFill>
                <a:highlight>
                  <a:srgbClr val="FFFFFF"/>
                </a:highlight>
              </a:rPr>
              <a:t>	Collaboration, connection, diversity, democ</a:t>
            </a:r>
            <a:r>
              <a:rPr lang="en-US" b="1" dirty="0">
                <a:solidFill>
                  <a:srgbClr val="444444"/>
                </a:solidFill>
                <a:highlight>
                  <a:srgbClr val="FFFFFF"/>
                </a:highlight>
              </a:rPr>
              <a:t>racy, critical 		assessments of educational tools and environments</a:t>
            </a:r>
            <a:r>
              <a:rPr lang="en" b="1" dirty="0">
                <a:solidFill>
                  <a:srgbClr val="444444"/>
                </a:solidFill>
                <a:highlight>
                  <a:srgbClr val="FFFFFF"/>
                </a:highlight>
              </a:rPr>
              <a:t>	</a:t>
            </a:r>
          </a:p>
          <a:p>
            <a:pPr marL="0" lvl="0" indent="0" rtl="0">
              <a:spcBef>
                <a:spcPts val="2100"/>
              </a:spcBef>
              <a:spcAft>
                <a:spcPts val="0"/>
              </a:spcAft>
              <a:buNone/>
            </a:pPr>
            <a:r>
              <a:rPr lang="en" b="1" dirty="0">
                <a:solidFill>
                  <a:srgbClr val="444444"/>
                </a:solidFill>
                <a:highlight>
                  <a:srgbClr val="FFFFFF"/>
                </a:highlight>
              </a:rPr>
              <a:t>        Teaching &amp; learning in </a:t>
            </a:r>
            <a:r>
              <a:rPr lang="en" sz="2400" b="1" dirty="0">
                <a:solidFill>
                  <a:srgbClr val="444444"/>
                </a:solidFill>
                <a:highlight>
                  <a:srgbClr val="FFFFFF"/>
                </a:highlight>
              </a:rPr>
              <a:t>public</a:t>
            </a:r>
            <a:endParaRPr sz="2400" b="1" dirty="0">
              <a:solidFill>
                <a:srgbClr val="444444"/>
              </a:solidFill>
              <a:highlight>
                <a:srgbClr val="FFFFFF"/>
              </a:highlight>
            </a:endParaRPr>
          </a:p>
          <a:p>
            <a:pPr marL="457200" lvl="0" indent="457200" rtl="0">
              <a:spcBef>
                <a:spcPts val="2100"/>
              </a:spcBef>
              <a:spcAft>
                <a:spcPts val="0"/>
              </a:spcAft>
              <a:buNone/>
            </a:pPr>
            <a:r>
              <a:rPr lang="en" b="1" dirty="0">
                <a:solidFill>
                  <a:srgbClr val="444444"/>
                </a:solidFill>
                <a:highlight>
                  <a:srgbClr val="FFFFFF"/>
                </a:highlight>
              </a:rPr>
              <a:t>		</a:t>
            </a:r>
            <a:r>
              <a:rPr lang="en" sz="2400" b="1" dirty="0">
                <a:solidFill>
                  <a:srgbClr val="444444"/>
                </a:solidFill>
                <a:highlight>
                  <a:srgbClr val="FFFFFF"/>
                </a:highlight>
              </a:rPr>
              <a:t>Avoiding disposable assignments</a:t>
            </a:r>
            <a:endParaRPr sz="2400" b="1" dirty="0">
              <a:solidFill>
                <a:srgbClr val="444444"/>
              </a:solidFill>
              <a:highlight>
                <a:srgbClr val="FFFFFF"/>
              </a:highlight>
            </a:endParaRPr>
          </a:p>
          <a:p>
            <a:pPr marL="0" lvl="0" indent="0">
              <a:spcBef>
                <a:spcPts val="2100"/>
              </a:spcBef>
              <a:spcAft>
                <a:spcPts val="1600"/>
              </a:spcAft>
              <a:buNone/>
            </a:pPr>
            <a:endParaRP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pic>
        <p:nvPicPr>
          <p:cNvPr id="424" name="Shape 424"/>
          <p:cNvPicPr preferRelativeResize="0"/>
          <p:nvPr/>
        </p:nvPicPr>
        <p:blipFill>
          <a:blip r:embed="rId3">
            <a:alphaModFix/>
          </a:blip>
          <a:stretch>
            <a:fillRect/>
          </a:stretch>
        </p:blipFill>
        <p:spPr>
          <a:xfrm>
            <a:off x="304800" y="251588"/>
            <a:ext cx="8839203" cy="4640325"/>
          </a:xfrm>
          <a:prstGeom prst="rect">
            <a:avLst/>
          </a:prstGeom>
          <a:noFill/>
          <a:ln>
            <a:noFill/>
          </a:ln>
        </p:spPr>
      </p:pic>
      <p:sp>
        <p:nvSpPr>
          <p:cNvPr id="2" name="TextBox 1">
            <a:extLst>
              <a:ext uri="{FF2B5EF4-FFF2-40B4-BE49-F238E27FC236}">
                <a16:creationId xmlns:a16="http://schemas.microsoft.com/office/drawing/2014/main" id="{24BC5E19-3F55-46F5-B430-05A8E7F1947B}"/>
              </a:ext>
            </a:extLst>
          </p:cNvPr>
          <p:cNvSpPr txBox="1"/>
          <p:nvPr/>
        </p:nvSpPr>
        <p:spPr>
          <a:xfrm>
            <a:off x="6985418" y="4835723"/>
            <a:ext cx="2286000" cy="307777"/>
          </a:xfrm>
          <a:prstGeom prst="rect">
            <a:avLst/>
          </a:prstGeom>
          <a:noFill/>
        </p:spPr>
        <p:txBody>
          <a:bodyPr wrap="square" rtlCol="0">
            <a:spAutoFit/>
          </a:bodyPr>
          <a:lstStyle/>
          <a:p>
            <a:r>
              <a:rPr lang="en-US" dirty="0">
                <a:hlinkClick r:id="rId4"/>
              </a:rPr>
              <a:t>http://openpedagogy.org</a:t>
            </a:r>
            <a:r>
              <a:rPr lang="en-US" dirty="0"/>
              <a:t>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Shape 4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430" name="Shape 4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endParaRPr/>
          </a:p>
        </p:txBody>
      </p:sp>
      <p:pic>
        <p:nvPicPr>
          <p:cNvPr id="431" name="Shape 431"/>
          <p:cNvPicPr preferRelativeResize="0"/>
          <p:nvPr/>
        </p:nvPicPr>
        <p:blipFill>
          <a:blip r:embed="rId3">
            <a:alphaModFix/>
          </a:blip>
          <a:stretch>
            <a:fillRect/>
          </a:stretch>
        </p:blipFill>
        <p:spPr>
          <a:xfrm>
            <a:off x="0" y="0"/>
            <a:ext cx="9144000" cy="6096000"/>
          </a:xfrm>
          <a:prstGeom prst="rect">
            <a:avLst/>
          </a:prstGeom>
          <a:noFill/>
          <a:ln>
            <a:noFill/>
          </a:ln>
        </p:spPr>
      </p:pic>
      <p:sp>
        <p:nvSpPr>
          <p:cNvPr id="5" name="TextBox 4">
            <a:extLst>
              <a:ext uri="{FF2B5EF4-FFF2-40B4-BE49-F238E27FC236}">
                <a16:creationId xmlns:a16="http://schemas.microsoft.com/office/drawing/2014/main" id="{4D9A218F-2C9E-4B45-936C-A06517B97991}"/>
              </a:ext>
            </a:extLst>
          </p:cNvPr>
          <p:cNvSpPr txBox="1"/>
          <p:nvPr/>
        </p:nvSpPr>
        <p:spPr>
          <a:xfrm>
            <a:off x="5329003" y="4916774"/>
            <a:ext cx="3503305" cy="215444"/>
          </a:xfrm>
          <a:prstGeom prst="rect">
            <a:avLst/>
          </a:prstGeom>
          <a:noFill/>
        </p:spPr>
        <p:txBody>
          <a:bodyPr wrap="square" rtlCol="0">
            <a:spAutoFit/>
          </a:bodyPr>
          <a:lstStyle/>
          <a:p>
            <a:r>
              <a:rPr lang="en-US" sz="800" dirty="0"/>
              <a:t>Public domain images. Source: </a:t>
            </a:r>
            <a:r>
              <a:rPr lang="en-US" sz="800" dirty="0" err="1"/>
              <a:t>Pixabay</a:t>
            </a:r>
            <a:endParaRPr lang="en-US" sz="8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Shape 4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THREE Developments in Virginia</a:t>
            </a:r>
            <a:endParaRPr/>
          </a:p>
        </p:txBody>
      </p:sp>
      <p:sp>
        <p:nvSpPr>
          <p:cNvPr id="446" name="Shape 446"/>
          <p:cNvSpPr txBox="1">
            <a:spLocks noGrp="1"/>
          </p:cNvSpPr>
          <p:nvPr>
            <p:ph type="body" idx="1"/>
          </p:nvPr>
        </p:nvSpPr>
        <p:spPr>
          <a:xfrm>
            <a:off x="1215500" y="1669800"/>
            <a:ext cx="7287000" cy="1803900"/>
          </a:xfrm>
          <a:prstGeom prst="rect">
            <a:avLst/>
          </a:prstGeom>
        </p:spPr>
        <p:txBody>
          <a:bodyPr spcFirstLastPara="1" wrap="square" lIns="91425" tIns="91425" rIns="91425" bIns="91425" anchor="t" anchorCtr="0">
            <a:noAutofit/>
          </a:bodyPr>
          <a:lstStyle/>
          <a:p>
            <a:pPr marL="457200" lvl="0" indent="-381000" rtl="0">
              <a:spcBef>
                <a:spcPts val="0"/>
              </a:spcBef>
              <a:spcAft>
                <a:spcPts val="0"/>
              </a:spcAft>
              <a:buSzPts val="2400"/>
              <a:buAutoNum type="arabicPeriod"/>
            </a:pPr>
            <a:r>
              <a:rPr lang="en" sz="2400"/>
              <a:t>Will a </a:t>
            </a:r>
            <a:r>
              <a:rPr lang="en" sz="2400" b="1"/>
              <a:t>P20 consortium</a:t>
            </a:r>
            <a:r>
              <a:rPr lang="en" sz="2400"/>
              <a:t> (preK-Higher Edu) form?</a:t>
            </a:r>
            <a:endParaRPr sz="2400"/>
          </a:p>
          <a:p>
            <a:pPr marL="457200" lvl="0" indent="-381000">
              <a:spcBef>
                <a:spcPts val="0"/>
              </a:spcBef>
              <a:spcAft>
                <a:spcPts val="0"/>
              </a:spcAft>
              <a:buSzPts val="2400"/>
              <a:buAutoNum type="arabicPeriod"/>
            </a:pPr>
            <a:r>
              <a:rPr lang="en" sz="2400" b="1"/>
              <a:t>State Assembly</a:t>
            </a:r>
            <a:r>
              <a:rPr lang="en" sz="2400"/>
              <a:t> - law amended</a:t>
            </a:r>
            <a:endParaRPr sz="2400"/>
          </a:p>
          <a:p>
            <a:pPr marL="457200" lvl="0" indent="-381000" rtl="0">
              <a:spcBef>
                <a:spcPts val="0"/>
              </a:spcBef>
              <a:spcAft>
                <a:spcPts val="0"/>
              </a:spcAft>
              <a:buSzPts val="2400"/>
              <a:buAutoNum type="arabicPeriod"/>
            </a:pPr>
            <a:r>
              <a:rPr lang="en" sz="2400" b="1"/>
              <a:t>VIVA </a:t>
            </a:r>
            <a:r>
              <a:rPr lang="en" sz="2400"/>
              <a:t>- continued and new programs</a:t>
            </a:r>
            <a:endParaRPr sz="240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Shape 45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b="1" dirty="0"/>
              <a:t>Will a P-20 Consortium form </a:t>
            </a:r>
            <a:r>
              <a:rPr lang="en-US" b="1" dirty="0"/>
              <a:t>in Virginia</a:t>
            </a:r>
            <a:r>
              <a:rPr lang="en" b="1" dirty="0"/>
              <a:t>?</a:t>
            </a:r>
            <a:endParaRPr b="1" dirty="0"/>
          </a:p>
        </p:txBody>
      </p:sp>
      <p:sp>
        <p:nvSpPr>
          <p:cNvPr id="452" name="Shape 452"/>
          <p:cNvSpPr txBox="1">
            <a:spLocks noGrp="1"/>
          </p:cNvSpPr>
          <p:nvPr>
            <p:ph type="body" idx="1"/>
          </p:nvPr>
        </p:nvSpPr>
        <p:spPr>
          <a:xfrm>
            <a:off x="311700" y="1400100"/>
            <a:ext cx="8520600" cy="3416400"/>
          </a:xfrm>
          <a:prstGeom prst="rect">
            <a:avLst/>
          </a:prstGeom>
        </p:spPr>
        <p:txBody>
          <a:bodyPr spcFirstLastPara="1" wrap="square" lIns="91425" tIns="91425" rIns="91425" bIns="91425" anchor="t" anchorCtr="0">
            <a:noAutofit/>
          </a:bodyPr>
          <a:lstStyle/>
          <a:p>
            <a:pPr marL="0" lvl="0" indent="457200" rtl="0">
              <a:spcBef>
                <a:spcPts val="0"/>
              </a:spcBef>
              <a:spcAft>
                <a:spcPts val="0"/>
              </a:spcAft>
              <a:buNone/>
            </a:pPr>
            <a:r>
              <a:rPr lang="en" sz="3000" dirty="0">
                <a:solidFill>
                  <a:schemeClr val="dk1"/>
                </a:solidFill>
              </a:rPr>
              <a:t>SCHEV LAC (Higher Ed libraries)</a:t>
            </a:r>
            <a:endParaRPr sz="3000" dirty="0">
              <a:solidFill>
                <a:schemeClr val="dk1"/>
              </a:solidFill>
            </a:endParaRPr>
          </a:p>
          <a:p>
            <a:pPr marL="0" lvl="0" indent="457200" rtl="0">
              <a:spcBef>
                <a:spcPts val="0"/>
              </a:spcBef>
              <a:spcAft>
                <a:spcPts val="0"/>
              </a:spcAft>
              <a:buNone/>
            </a:pPr>
            <a:r>
              <a:rPr lang="en" sz="3000" dirty="0">
                <a:solidFill>
                  <a:schemeClr val="dk1"/>
                </a:solidFill>
              </a:rPr>
              <a:t>#GoOpen (K12)</a:t>
            </a:r>
            <a:endParaRPr sz="3000" dirty="0">
              <a:solidFill>
                <a:schemeClr val="dk1"/>
              </a:solidFill>
            </a:endParaRPr>
          </a:p>
          <a:p>
            <a:pPr marL="0" lvl="0" indent="457200" rtl="0">
              <a:spcBef>
                <a:spcPts val="0"/>
              </a:spcBef>
              <a:spcAft>
                <a:spcPts val="0"/>
              </a:spcAft>
              <a:buNone/>
            </a:pPr>
            <a:r>
              <a:rPr lang="en" sz="3000" dirty="0">
                <a:solidFill>
                  <a:schemeClr val="dk1"/>
                </a:solidFill>
              </a:rPr>
              <a:t>SCHEV-OVAC (Higher Ed)</a:t>
            </a:r>
            <a:endParaRPr sz="3000" dirty="0">
              <a:solidFill>
                <a:schemeClr val="dk1"/>
              </a:solidFill>
            </a:endParaRPr>
          </a:p>
          <a:p>
            <a:pPr marL="0" lvl="0" indent="457200" rtl="0">
              <a:spcBef>
                <a:spcPts val="0"/>
              </a:spcBef>
              <a:spcAft>
                <a:spcPts val="0"/>
              </a:spcAft>
              <a:buNone/>
            </a:pPr>
            <a:r>
              <a:rPr lang="en" sz="3000" dirty="0">
                <a:solidFill>
                  <a:schemeClr val="dk1"/>
                </a:solidFill>
              </a:rPr>
              <a:t>VA Department of Education (K12)</a:t>
            </a:r>
            <a:endParaRPr sz="3000" dirty="0">
              <a:solidFill>
                <a:schemeClr val="dk1"/>
              </a:solidFill>
            </a:endParaRPr>
          </a:p>
          <a:p>
            <a:pPr marL="0" lvl="0" indent="457200" rtl="0">
              <a:spcBef>
                <a:spcPts val="0"/>
              </a:spcBef>
              <a:spcAft>
                <a:spcPts val="0"/>
              </a:spcAft>
              <a:buNone/>
            </a:pPr>
            <a:r>
              <a:rPr lang="en" sz="3000" dirty="0">
                <a:solidFill>
                  <a:schemeClr val="dk1"/>
                </a:solidFill>
              </a:rPr>
              <a:t>School media librarians &amp; educators</a:t>
            </a:r>
            <a:endParaRPr sz="3000" dirty="0">
              <a:solidFill>
                <a:schemeClr val="dk1"/>
              </a:solidFill>
            </a:endParaRPr>
          </a:p>
          <a:p>
            <a:pPr marL="0" lvl="0" indent="457200" rtl="0">
              <a:spcBef>
                <a:spcPts val="0"/>
              </a:spcBef>
              <a:spcAft>
                <a:spcPts val="0"/>
              </a:spcAft>
              <a:buNone/>
            </a:pPr>
            <a:r>
              <a:rPr lang="en" sz="3000" dirty="0">
                <a:solidFill>
                  <a:schemeClr val="dk1"/>
                </a:solidFill>
              </a:rPr>
              <a:t>						                - </a:t>
            </a:r>
            <a:r>
              <a:rPr lang="en" dirty="0">
                <a:solidFill>
                  <a:schemeClr val="dk1"/>
                </a:solidFill>
              </a:rPr>
              <a:t>December 2017 </a:t>
            </a:r>
            <a:r>
              <a:rPr lang="en-US" dirty="0">
                <a:solidFill>
                  <a:schemeClr val="dk1"/>
                </a:solidFill>
              </a:rPr>
              <a:t>meeting in Norfolk, VA</a:t>
            </a:r>
            <a:endParaRPr dirty="0">
              <a:solidFill>
                <a:schemeClr val="dk1"/>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Shape 46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solidFill>
                  <a:srgbClr val="0000FF"/>
                </a:solidFill>
              </a:rPr>
              <a:t>VIVA </a:t>
            </a:r>
            <a:r>
              <a:rPr lang="en"/>
              <a:t>Open &amp; Affordable Course Content Program</a:t>
            </a:r>
            <a:endParaRPr/>
          </a:p>
        </p:txBody>
      </p:sp>
      <p:sp>
        <p:nvSpPr>
          <p:cNvPr id="469" name="Shape 46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419100" rtl="0">
              <a:spcBef>
                <a:spcPts val="0"/>
              </a:spcBef>
              <a:spcAft>
                <a:spcPts val="0"/>
              </a:spcAft>
              <a:buSzPts val="3000"/>
              <a:buChar char="-"/>
            </a:pPr>
            <a:r>
              <a:rPr lang="en" sz="3000" dirty="0"/>
              <a:t>Two years of funding guaranteed</a:t>
            </a:r>
            <a:endParaRPr sz="3000" dirty="0"/>
          </a:p>
          <a:p>
            <a:pPr marL="914400" lvl="1" indent="-419100" rtl="0">
              <a:spcBef>
                <a:spcPts val="0"/>
              </a:spcBef>
              <a:spcAft>
                <a:spcPts val="0"/>
              </a:spcAft>
              <a:buSzPts val="3000"/>
              <a:buChar char="-"/>
            </a:pPr>
            <a:r>
              <a:rPr lang="en" sz="3000" dirty="0"/>
              <a:t>Continuation of VIVA’s OTN program</a:t>
            </a:r>
            <a:endParaRPr sz="3000" dirty="0"/>
          </a:p>
          <a:p>
            <a:pPr marL="914400" lvl="1" indent="-419100" rtl="0">
              <a:spcBef>
                <a:spcPts val="0"/>
              </a:spcBef>
              <a:spcAft>
                <a:spcPts val="0"/>
              </a:spcAft>
              <a:buSzPts val="3000"/>
              <a:buChar char="-"/>
            </a:pPr>
            <a:r>
              <a:rPr lang="en" sz="3000" dirty="0"/>
              <a:t>Course </a:t>
            </a:r>
            <a:r>
              <a:rPr lang="en-US" sz="3000" dirty="0"/>
              <a:t>redesign</a:t>
            </a:r>
            <a:r>
              <a:rPr lang="en" sz="3000" dirty="0"/>
              <a:t> grant program</a:t>
            </a:r>
          </a:p>
          <a:p>
            <a:pPr marL="914400" lvl="1" indent="-419100" rtl="0">
              <a:spcBef>
                <a:spcPts val="0"/>
              </a:spcBef>
              <a:spcAft>
                <a:spcPts val="0"/>
              </a:spcAft>
              <a:buSzPts val="3000"/>
              <a:buChar char="-"/>
            </a:pPr>
            <a:r>
              <a:rPr lang="en" sz="3000" dirty="0"/>
              <a:t>Purchase of © eBook for courses </a:t>
            </a:r>
          </a:p>
          <a:p>
            <a:pPr marL="914400" lvl="1" indent="-419100" rtl="0">
              <a:spcBef>
                <a:spcPts val="0"/>
              </a:spcBef>
              <a:spcAft>
                <a:spcPts val="0"/>
              </a:spcAft>
              <a:buSzPts val="3000"/>
              <a:buChar char="-"/>
            </a:pPr>
            <a:r>
              <a:rPr lang="en" sz="3000" dirty="0"/>
              <a:t>Portal to lo</a:t>
            </a:r>
            <a:r>
              <a:rPr lang="en-US" sz="3000" dirty="0"/>
              <a:t>cate eBooks &amp; open textbooks</a:t>
            </a:r>
            <a:endParaRPr sz="3000" dirty="0"/>
          </a:p>
          <a:p>
            <a:pPr marL="914400" lvl="1" indent="-419100">
              <a:spcBef>
                <a:spcPts val="0"/>
              </a:spcBef>
              <a:spcAft>
                <a:spcPts val="0"/>
              </a:spcAft>
              <a:buSzPts val="3000"/>
              <a:buChar char="-"/>
            </a:pPr>
            <a:r>
              <a:rPr lang="en" sz="3000" dirty="0"/>
              <a:t>Increased staffing</a:t>
            </a:r>
            <a:endParaRPr sz="30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Shape 457"/>
          <p:cNvSpPr txBox="1">
            <a:spLocks noGrp="1"/>
          </p:cNvSpPr>
          <p:nvPr>
            <p:ph type="body" idx="1"/>
          </p:nvPr>
        </p:nvSpPr>
        <p:spPr>
          <a:xfrm>
            <a:off x="148800" y="510950"/>
            <a:ext cx="88464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2400" b="1">
                <a:solidFill>
                  <a:srgbClr val="000000"/>
                </a:solidFill>
                <a:highlight>
                  <a:srgbClr val="FEFEFE"/>
                </a:highlight>
                <a:latin typeface="Verdana"/>
                <a:ea typeface="Verdana"/>
                <a:cs typeface="Verdana"/>
                <a:sym typeface="Verdana"/>
              </a:rPr>
              <a:t>4/4/2018 added to </a:t>
            </a:r>
            <a:r>
              <a:rPr lang="en" sz="2400" b="1">
                <a:solidFill>
                  <a:schemeClr val="dk1"/>
                </a:solidFill>
                <a:highlight>
                  <a:srgbClr val="FEFEFE"/>
                </a:highlight>
                <a:latin typeface="Verdana"/>
                <a:ea typeface="Verdana"/>
                <a:cs typeface="Verdana"/>
                <a:sym typeface="Verdana"/>
              </a:rPr>
              <a:t>§</a:t>
            </a:r>
            <a:r>
              <a:rPr lang="en" sz="2400" b="1" u="sng">
                <a:solidFill>
                  <a:srgbClr val="E05542"/>
                </a:solidFill>
                <a:highlight>
                  <a:srgbClr val="FEFEFE"/>
                </a:highlight>
                <a:latin typeface="Verdana"/>
                <a:ea typeface="Verdana"/>
                <a:cs typeface="Verdana"/>
                <a:sym typeface="Verdana"/>
                <a:hlinkClick r:id="rId3"/>
              </a:rPr>
              <a:t>23.1-1308</a:t>
            </a:r>
            <a:r>
              <a:rPr lang="en" sz="2400" b="1">
                <a:solidFill>
                  <a:schemeClr val="dk1"/>
                </a:solidFill>
                <a:highlight>
                  <a:srgbClr val="FEFEFE"/>
                </a:highlight>
                <a:latin typeface="Verdana"/>
                <a:ea typeface="Verdana"/>
                <a:cs typeface="Verdana"/>
                <a:sym typeface="Verdana"/>
              </a:rPr>
              <a:t> Code of Virginia</a:t>
            </a:r>
            <a:endParaRPr sz="2400" b="1">
              <a:solidFill>
                <a:schemeClr val="dk1"/>
              </a:solidFill>
              <a:highlight>
                <a:srgbClr val="FEFEFE"/>
              </a:highlight>
              <a:latin typeface="Verdana"/>
              <a:ea typeface="Verdana"/>
              <a:cs typeface="Verdana"/>
              <a:sym typeface="Verdana"/>
            </a:endParaRPr>
          </a:p>
          <a:p>
            <a:pPr marL="0" lvl="0" indent="0">
              <a:spcBef>
                <a:spcPts val="1600"/>
              </a:spcBef>
              <a:spcAft>
                <a:spcPts val="1600"/>
              </a:spcAft>
              <a:buNone/>
            </a:pPr>
            <a:r>
              <a:rPr lang="en" sz="3000">
                <a:solidFill>
                  <a:schemeClr val="dk1"/>
                </a:solidFill>
                <a:highlight>
                  <a:srgbClr val="FEFEFE"/>
                </a:highlight>
                <a:latin typeface="Verdana"/>
                <a:ea typeface="Verdana"/>
                <a:cs typeface="Verdana"/>
                <a:sym typeface="Verdana"/>
              </a:rPr>
              <a:t> </a:t>
            </a:r>
            <a:r>
              <a:rPr lang="en" sz="2800">
                <a:solidFill>
                  <a:schemeClr val="dk1"/>
                </a:solidFill>
                <a:highlight>
                  <a:srgbClr val="FEFEFE"/>
                </a:highlight>
                <a:latin typeface="Verdana"/>
                <a:ea typeface="Verdana"/>
                <a:cs typeface="Verdana"/>
                <a:sym typeface="Verdana"/>
              </a:rPr>
              <a:t>“</a:t>
            </a:r>
            <a:r>
              <a:rPr lang="en" sz="2800">
                <a:solidFill>
                  <a:srgbClr val="000000"/>
                </a:solidFill>
                <a:highlight>
                  <a:srgbClr val="FEFEFE"/>
                </a:highlight>
                <a:latin typeface="Verdana"/>
                <a:ea typeface="Verdana"/>
                <a:cs typeface="Verdana"/>
                <a:sym typeface="Verdana"/>
              </a:rPr>
              <a:t>The governing board of each public institution of higher education shall implement </a:t>
            </a:r>
            <a:r>
              <a:rPr lang="en" sz="2800" b="1">
                <a:solidFill>
                  <a:srgbClr val="000000"/>
                </a:solidFill>
                <a:highlight>
                  <a:srgbClr val="FEFEFE"/>
                </a:highlight>
                <a:latin typeface="Verdana"/>
                <a:ea typeface="Verdana"/>
                <a:cs typeface="Verdana"/>
                <a:sym typeface="Verdana"/>
              </a:rPr>
              <a:t>guidelines for the adoption and use of low-cost and no-cost open educational resources in courses offered at such institution</a:t>
            </a:r>
            <a:r>
              <a:rPr lang="en" sz="2800">
                <a:solidFill>
                  <a:srgbClr val="000000"/>
                </a:solidFill>
                <a:highlight>
                  <a:srgbClr val="FEFEFE"/>
                </a:highlight>
                <a:latin typeface="Verdana"/>
                <a:ea typeface="Verdana"/>
                <a:cs typeface="Verdana"/>
                <a:sym typeface="Verdana"/>
              </a:rPr>
              <a:t>. Such guidelines may include provisions for low-cost commercially published materials.” </a:t>
            </a:r>
            <a:endParaRPr sz="2800">
              <a:solidFill>
                <a:srgbClr val="000000"/>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Shape 462"/>
          <p:cNvSpPr txBox="1">
            <a:spLocks noGrp="1"/>
          </p:cNvSpPr>
          <p:nvPr>
            <p:ph type="body" idx="1"/>
          </p:nvPr>
        </p:nvSpPr>
        <p:spPr>
          <a:xfrm>
            <a:off x="1668750" y="2097875"/>
            <a:ext cx="5806500" cy="2557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b="1"/>
              <a:t>SCHEV’s Open Virginia Advisory Council (OVAC) </a:t>
            </a:r>
            <a:endParaRPr b="1"/>
          </a:p>
          <a:p>
            <a:pPr marL="0" lvl="0" indent="0">
              <a:spcBef>
                <a:spcPts val="1600"/>
              </a:spcBef>
              <a:spcAft>
                <a:spcPts val="1600"/>
              </a:spcAft>
              <a:buNone/>
            </a:pPr>
            <a:r>
              <a:rPr lang="en"/>
              <a:t>→ Creating model guidelines</a:t>
            </a:r>
            <a:endParaRPr/>
          </a:p>
        </p:txBody>
      </p:sp>
      <p:pic>
        <p:nvPicPr>
          <p:cNvPr id="463" name="Shape 463"/>
          <p:cNvPicPr preferRelativeResize="0"/>
          <p:nvPr/>
        </p:nvPicPr>
        <p:blipFill>
          <a:blip r:embed="rId3">
            <a:alphaModFix/>
          </a:blip>
          <a:stretch>
            <a:fillRect/>
          </a:stretch>
        </p:blipFill>
        <p:spPr>
          <a:xfrm>
            <a:off x="237238" y="128013"/>
            <a:ext cx="3762375" cy="1285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ctrTitle"/>
          </p:nvPr>
        </p:nvSpPr>
        <p:spPr>
          <a:xfrm>
            <a:off x="311708" y="-251800"/>
            <a:ext cx="8520600" cy="20526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a:t>GIVING &amp; RECEIVING FEEDBACK</a:t>
            </a:r>
            <a:endParaRPr/>
          </a:p>
        </p:txBody>
      </p:sp>
      <p:pic>
        <p:nvPicPr>
          <p:cNvPr id="142" name="Shape 142"/>
          <p:cNvPicPr preferRelativeResize="0"/>
          <p:nvPr/>
        </p:nvPicPr>
        <p:blipFill>
          <a:blip r:embed="rId3">
            <a:alphaModFix/>
          </a:blip>
          <a:stretch>
            <a:fillRect/>
          </a:stretch>
        </p:blipFill>
        <p:spPr>
          <a:xfrm>
            <a:off x="820875" y="1630425"/>
            <a:ext cx="7768200" cy="3461575"/>
          </a:xfrm>
          <a:prstGeom prst="rect">
            <a:avLst/>
          </a:prstGeom>
          <a:noFill/>
          <a:ln>
            <a:noFill/>
          </a:ln>
        </p:spPr>
      </p:pic>
      <p:sp>
        <p:nvSpPr>
          <p:cNvPr id="4" name="TextBox 3">
            <a:extLst>
              <a:ext uri="{FF2B5EF4-FFF2-40B4-BE49-F238E27FC236}">
                <a16:creationId xmlns:a16="http://schemas.microsoft.com/office/drawing/2014/main" id="{67CA6A2E-CC78-4EC4-A870-9053AA5113F0}"/>
              </a:ext>
            </a:extLst>
          </p:cNvPr>
          <p:cNvSpPr txBox="1"/>
          <p:nvPr/>
        </p:nvSpPr>
        <p:spPr>
          <a:xfrm>
            <a:off x="5329003" y="4916774"/>
            <a:ext cx="3503305" cy="215444"/>
          </a:xfrm>
          <a:prstGeom prst="rect">
            <a:avLst/>
          </a:prstGeom>
          <a:noFill/>
        </p:spPr>
        <p:txBody>
          <a:bodyPr wrap="square" rtlCol="0">
            <a:spAutoFit/>
          </a:bodyPr>
          <a:lstStyle/>
          <a:p>
            <a:r>
              <a:rPr lang="en-US" sz="800" dirty="0"/>
              <a:t>Public domain images. Source: </a:t>
            </a:r>
            <a:r>
              <a:rPr lang="en-US" sz="800" dirty="0" err="1"/>
              <a:t>Pixabay</a:t>
            </a:r>
            <a:endParaRPr lang="en-US" sz="8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Shape 47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Virginia Tech</a:t>
            </a:r>
            <a:endParaRPr/>
          </a:p>
        </p:txBody>
      </p:sp>
      <p:sp>
        <p:nvSpPr>
          <p:cNvPr id="475" name="Shape 475"/>
          <p:cNvSpPr txBox="1">
            <a:spLocks noGrp="1"/>
          </p:cNvSpPr>
          <p:nvPr>
            <p:ph type="body" idx="1"/>
          </p:nvPr>
        </p:nvSpPr>
        <p:spPr>
          <a:xfrm>
            <a:off x="424225" y="2728175"/>
            <a:ext cx="8520600" cy="22755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dirty="0"/>
              <a:t>On-campus </a:t>
            </a:r>
            <a:r>
              <a:rPr lang="en" b="1" dirty="0"/>
              <a:t>research</a:t>
            </a:r>
            <a:endParaRPr b="1" dirty="0"/>
          </a:p>
          <a:p>
            <a:pPr marL="457200" lvl="0" indent="-342900" rtl="0">
              <a:spcBef>
                <a:spcPts val="0"/>
              </a:spcBef>
              <a:spcAft>
                <a:spcPts val="0"/>
              </a:spcAft>
              <a:buSzPts val="1800"/>
              <a:buChar char="-"/>
            </a:pPr>
            <a:r>
              <a:rPr lang="en" dirty="0"/>
              <a:t>Education, </a:t>
            </a:r>
            <a:r>
              <a:rPr lang="en" b="1" dirty="0"/>
              <a:t>outreach</a:t>
            </a:r>
            <a:r>
              <a:rPr lang="en" dirty="0"/>
              <a:t>, including course modules</a:t>
            </a:r>
            <a:endParaRPr dirty="0"/>
          </a:p>
          <a:p>
            <a:pPr marL="457200" lvl="0" indent="-342900" rtl="0">
              <a:spcBef>
                <a:spcPts val="0"/>
              </a:spcBef>
              <a:spcAft>
                <a:spcPts val="0"/>
              </a:spcAft>
              <a:buSzPts val="1800"/>
              <a:buChar char="-"/>
            </a:pPr>
            <a:r>
              <a:rPr lang="en" dirty="0"/>
              <a:t>Building </a:t>
            </a:r>
            <a:r>
              <a:rPr lang="en" b="1" dirty="0"/>
              <a:t>partnerships</a:t>
            </a:r>
            <a:r>
              <a:rPr lang="en" dirty="0"/>
              <a:t>/collaborations/champions on campus</a:t>
            </a:r>
            <a:endParaRPr dirty="0"/>
          </a:p>
          <a:p>
            <a:pPr marL="457200" lvl="0" indent="-342900" rtl="0">
              <a:spcBef>
                <a:spcPts val="0"/>
              </a:spcBef>
              <a:spcAft>
                <a:spcPts val="0"/>
              </a:spcAft>
              <a:buSzPts val="1800"/>
              <a:buChar char="-"/>
            </a:pPr>
            <a:r>
              <a:rPr lang="en" b="1" dirty="0"/>
              <a:t>Create/</a:t>
            </a:r>
            <a:r>
              <a:rPr lang="en-US" b="1" dirty="0"/>
              <a:t>adapt</a:t>
            </a:r>
            <a:r>
              <a:rPr lang="en" b="1" dirty="0"/>
              <a:t> OER</a:t>
            </a:r>
            <a:endParaRPr b="1" dirty="0"/>
          </a:p>
          <a:p>
            <a:pPr marL="914400" lvl="1" indent="-317500" rtl="0">
              <a:spcBef>
                <a:spcPts val="0"/>
              </a:spcBef>
              <a:spcAft>
                <a:spcPts val="0"/>
              </a:spcAft>
              <a:buSzPts val="1400"/>
              <a:buChar char="-"/>
            </a:pPr>
            <a:r>
              <a:rPr lang="en" sz="1400" dirty="0"/>
              <a:t>Open textbooks</a:t>
            </a:r>
            <a:endParaRPr sz="1400" dirty="0"/>
          </a:p>
          <a:p>
            <a:pPr marL="914400" lvl="1" indent="-317500" rtl="0">
              <a:spcBef>
                <a:spcPts val="0"/>
              </a:spcBef>
              <a:spcAft>
                <a:spcPts val="0"/>
              </a:spcAft>
              <a:buSzPts val="1400"/>
              <a:buChar char="-"/>
            </a:pPr>
            <a:r>
              <a:rPr lang="en" sz="1400" dirty="0"/>
              <a:t>Virtual &amp; augmented reality</a:t>
            </a:r>
            <a:endParaRPr dirty="0"/>
          </a:p>
          <a:p>
            <a:pPr marL="457200" lvl="0" indent="-342900" rtl="0">
              <a:spcBef>
                <a:spcPts val="0"/>
              </a:spcBef>
              <a:spcAft>
                <a:spcPts val="0"/>
              </a:spcAft>
              <a:buSzPts val="1800"/>
              <a:buChar char="-"/>
            </a:pPr>
            <a:r>
              <a:rPr lang="en" dirty="0"/>
              <a:t>Operate, evaluate &amp; </a:t>
            </a:r>
            <a:r>
              <a:rPr lang="en" b="1" dirty="0"/>
              <a:t>improve grant program </a:t>
            </a:r>
            <a:r>
              <a:rPr lang="en" dirty="0"/>
              <a:t>to adapt/create OER</a:t>
            </a:r>
            <a:endParaRPr dirty="0"/>
          </a:p>
        </p:txBody>
      </p:sp>
      <p:pic>
        <p:nvPicPr>
          <p:cNvPr id="476" name="Shape 476"/>
          <p:cNvPicPr preferRelativeResize="0"/>
          <p:nvPr/>
        </p:nvPicPr>
        <p:blipFill>
          <a:blip r:embed="rId3">
            <a:alphaModFix/>
          </a:blip>
          <a:stretch>
            <a:fillRect/>
          </a:stretch>
        </p:blipFill>
        <p:spPr>
          <a:xfrm>
            <a:off x="2485390" y="92749"/>
            <a:ext cx="6595249" cy="2635426"/>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01D3C-98B0-4F12-B6CF-CBDC7FE2A3D4}"/>
              </a:ext>
            </a:extLst>
          </p:cNvPr>
          <p:cNvSpPr>
            <a:spLocks noGrp="1"/>
          </p:cNvSpPr>
          <p:nvPr>
            <p:ph type="title"/>
          </p:nvPr>
        </p:nvSpPr>
        <p:spPr/>
        <p:txBody>
          <a:bodyPr/>
          <a:lstStyle/>
          <a:p>
            <a:r>
              <a:rPr lang="en-US" dirty="0"/>
              <a:t>Discussion</a:t>
            </a:r>
          </a:p>
        </p:txBody>
      </p:sp>
      <p:sp>
        <p:nvSpPr>
          <p:cNvPr id="3" name="Text Placeholder 2">
            <a:extLst>
              <a:ext uri="{FF2B5EF4-FFF2-40B4-BE49-F238E27FC236}">
                <a16:creationId xmlns:a16="http://schemas.microsoft.com/office/drawing/2014/main" id="{0B48AF67-B67B-4387-ABF3-3AAB57C0753F}"/>
              </a:ext>
            </a:extLst>
          </p:cNvPr>
          <p:cNvSpPr>
            <a:spLocks noGrp="1"/>
          </p:cNvSpPr>
          <p:nvPr>
            <p:ph type="body" idx="1"/>
          </p:nvPr>
        </p:nvSpPr>
        <p:spPr/>
        <p:txBody>
          <a:bodyPr/>
          <a:lstStyle/>
          <a:p>
            <a:r>
              <a:rPr lang="en-US" sz="2400" dirty="0"/>
              <a:t>Federal</a:t>
            </a:r>
          </a:p>
          <a:p>
            <a:r>
              <a:rPr lang="en-US" sz="2400" dirty="0"/>
              <a:t>Priorities of different actors in this space</a:t>
            </a:r>
          </a:p>
          <a:p>
            <a:r>
              <a:rPr lang="en-US" sz="2400" dirty="0"/>
              <a:t>Values in open education</a:t>
            </a:r>
          </a:p>
          <a:p>
            <a:r>
              <a:rPr lang="en-US" sz="2400" dirty="0"/>
              <a:t>Various priorities (addressing costs, 5Rs, better teaching &amp; learning)</a:t>
            </a:r>
          </a:p>
          <a:p>
            <a:r>
              <a:rPr lang="en-US" sz="2400" dirty="0"/>
              <a:t>CARE Framework</a:t>
            </a:r>
          </a:p>
          <a:p>
            <a:r>
              <a:rPr lang="en-US" sz="2400" dirty="0"/>
              <a:t>Investments in reaching goals – short and long term</a:t>
            </a:r>
          </a:p>
          <a:p>
            <a:r>
              <a:rPr lang="en-US" sz="2400" dirty="0"/>
              <a:t>State / Virginia</a:t>
            </a:r>
          </a:p>
          <a:p>
            <a:r>
              <a:rPr lang="en-US" sz="2400" dirty="0"/>
              <a:t>Other burning questions</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15024415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Shape 48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b="1" dirty="0"/>
              <a:t>Discussion</a:t>
            </a:r>
            <a:br>
              <a:rPr lang="en" b="1" dirty="0"/>
            </a:br>
            <a:br>
              <a:rPr lang="en-US" dirty="0"/>
            </a:br>
            <a:r>
              <a:rPr lang="en-US" dirty="0"/>
              <a:t>In a context where there is not OER for all topics and with various pressures in higher education (especially the rise of adjunct faculty) what are some ways to </a:t>
            </a:r>
            <a:r>
              <a:rPr lang="en-US" b="1" dirty="0"/>
              <a:t>continue to invest </a:t>
            </a:r>
            <a:r>
              <a:rPr lang="en-US" dirty="0"/>
              <a:t>in a future we want to see?</a:t>
            </a:r>
            <a:br>
              <a:rPr lang="en-US" dirty="0"/>
            </a:br>
            <a:br>
              <a:rPr lang="en-US" dirty="0"/>
            </a:br>
            <a:r>
              <a:rPr lang="en-US" dirty="0"/>
              <a:t>	</a:t>
            </a:r>
            <a:endParaRPr dirty="0"/>
          </a:p>
        </p:txBody>
      </p:sp>
      <p:sp>
        <p:nvSpPr>
          <p:cNvPr id="489" name="Shape 489"/>
          <p:cNvSpPr txBox="1">
            <a:spLocks noGrp="1"/>
          </p:cNvSpPr>
          <p:nvPr>
            <p:ph type="body" idx="1"/>
          </p:nvPr>
        </p:nvSpPr>
        <p:spPr>
          <a:xfrm>
            <a:off x="311700" y="560804"/>
            <a:ext cx="8520600" cy="456921"/>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a:p>
            <a:pPr marL="0" lvl="0" indent="0">
              <a:spcBef>
                <a:spcPts val="1600"/>
              </a:spcBef>
              <a:spcAft>
                <a:spcPts val="1600"/>
              </a:spcAft>
              <a:buNone/>
            </a:pPr>
            <a:endParaRP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FEBFE74-7971-46B1-8F18-5579B7C312F6}"/>
              </a:ext>
            </a:extLst>
          </p:cNvPr>
          <p:cNvSpPr>
            <a:spLocks noGrp="1"/>
          </p:cNvSpPr>
          <p:nvPr>
            <p:ph type="body" idx="1"/>
          </p:nvPr>
        </p:nvSpPr>
        <p:spPr>
          <a:xfrm>
            <a:off x="311700" y="1152474"/>
            <a:ext cx="8520600" cy="3876725"/>
          </a:xfrm>
        </p:spPr>
        <p:txBody>
          <a:bodyPr/>
          <a:lstStyle/>
          <a:p>
            <a:pPr marL="114300" indent="0" algn="ctr">
              <a:buNone/>
            </a:pPr>
            <a:endParaRPr lang="en-US" sz="4000" b="1" dirty="0"/>
          </a:p>
          <a:p>
            <a:pPr marL="114300" indent="0" algn="ctr">
              <a:buNone/>
            </a:pPr>
            <a:r>
              <a:rPr lang="en-US" sz="4000" b="1" dirty="0"/>
              <a:t>Thank you!</a:t>
            </a:r>
            <a:endParaRPr lang="en-US" dirty="0"/>
          </a:p>
          <a:p>
            <a:pPr marL="114300" indent="0">
              <a:buNone/>
            </a:pPr>
            <a:endParaRPr lang="en-US" dirty="0"/>
          </a:p>
          <a:p>
            <a:pPr marL="114300" indent="0">
              <a:buNone/>
            </a:pPr>
            <a:endParaRPr lang="en-US" dirty="0"/>
          </a:p>
          <a:p>
            <a:pPr marL="114300" indent="0">
              <a:buNone/>
            </a:pPr>
            <a:endParaRPr lang="en-US" dirty="0"/>
          </a:p>
          <a:p>
            <a:pPr marL="114300" indent="0">
              <a:buNone/>
            </a:pPr>
            <a:endParaRPr lang="en-US" dirty="0"/>
          </a:p>
          <a:p>
            <a:pPr marL="114300" indent="0" algn="r">
              <a:buNone/>
            </a:pPr>
            <a:r>
              <a:rPr lang="en-US" dirty="0"/>
              <a:t>Anita Walz</a:t>
            </a:r>
          </a:p>
          <a:p>
            <a:pPr marL="114300" indent="0" algn="r">
              <a:buNone/>
            </a:pPr>
            <a:r>
              <a:rPr lang="en-US" dirty="0">
                <a:hlinkClick r:id="rId2"/>
              </a:rPr>
              <a:t>arwalz@vt.edu</a:t>
            </a:r>
            <a:endParaRPr lang="en-US" dirty="0"/>
          </a:p>
          <a:p>
            <a:pPr marL="114300" indent="0" algn="r">
              <a:buNone/>
            </a:pPr>
            <a:r>
              <a:rPr lang="en-US" dirty="0"/>
              <a:t>@</a:t>
            </a:r>
            <a:r>
              <a:rPr lang="en-US" dirty="0" err="1"/>
              <a:t>arwalz</a:t>
            </a:r>
            <a:r>
              <a:rPr lang="en-US" dirty="0"/>
              <a:t> </a:t>
            </a:r>
          </a:p>
        </p:txBody>
      </p:sp>
    </p:spTree>
    <p:extLst>
      <p:ext uri="{BB962C8B-B14F-4D97-AF65-F5344CB8AC3E}">
        <p14:creationId xmlns:p14="http://schemas.microsoft.com/office/powerpoint/2010/main" val="3254543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ctrTitle"/>
          </p:nvPr>
        </p:nvSpPr>
        <p:spPr>
          <a:xfrm>
            <a:off x="311708" y="-226575"/>
            <a:ext cx="8520600" cy="20526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a:t>NEW IDEAS IN </a:t>
            </a:r>
            <a:endParaRPr/>
          </a:p>
          <a:p>
            <a:pPr marL="0" lvl="0" indent="0" rtl="0">
              <a:spcBef>
                <a:spcPts val="0"/>
              </a:spcBef>
              <a:spcAft>
                <a:spcPts val="0"/>
              </a:spcAft>
              <a:buNone/>
            </a:pPr>
            <a:r>
              <a:rPr lang="en"/>
              <a:t>TEACHING &amp; LEARNING</a:t>
            </a:r>
            <a:endParaRPr/>
          </a:p>
        </p:txBody>
      </p:sp>
      <p:sp>
        <p:nvSpPr>
          <p:cNvPr id="148" name="Shape 148"/>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pic>
        <p:nvPicPr>
          <p:cNvPr id="149" name="Shape 149"/>
          <p:cNvPicPr preferRelativeResize="0"/>
          <p:nvPr/>
        </p:nvPicPr>
        <p:blipFill>
          <a:blip r:embed="rId3">
            <a:alphaModFix/>
          </a:blip>
          <a:stretch>
            <a:fillRect/>
          </a:stretch>
        </p:blipFill>
        <p:spPr>
          <a:xfrm>
            <a:off x="2202650" y="1760375"/>
            <a:ext cx="5188224" cy="3458800"/>
          </a:xfrm>
          <a:prstGeom prst="rect">
            <a:avLst/>
          </a:prstGeom>
          <a:noFill/>
          <a:ln>
            <a:noFill/>
          </a:ln>
        </p:spPr>
      </p:pic>
      <p:sp>
        <p:nvSpPr>
          <p:cNvPr id="5" name="TextBox 4">
            <a:extLst>
              <a:ext uri="{FF2B5EF4-FFF2-40B4-BE49-F238E27FC236}">
                <a16:creationId xmlns:a16="http://schemas.microsoft.com/office/drawing/2014/main" id="{D72170E0-E364-4735-86E2-5E2B1B590230}"/>
              </a:ext>
            </a:extLst>
          </p:cNvPr>
          <p:cNvSpPr txBox="1"/>
          <p:nvPr/>
        </p:nvSpPr>
        <p:spPr>
          <a:xfrm>
            <a:off x="5329003" y="4916774"/>
            <a:ext cx="3503305" cy="215444"/>
          </a:xfrm>
          <a:prstGeom prst="rect">
            <a:avLst/>
          </a:prstGeom>
          <a:noFill/>
        </p:spPr>
        <p:txBody>
          <a:bodyPr wrap="square" rtlCol="0">
            <a:spAutoFit/>
          </a:bodyPr>
          <a:lstStyle/>
          <a:p>
            <a:r>
              <a:rPr lang="en-US" sz="800" dirty="0"/>
              <a:t>Public domain images. Source: </a:t>
            </a:r>
            <a:r>
              <a:rPr lang="en-US" sz="800" dirty="0" err="1"/>
              <a:t>Pixabay</a:t>
            </a:r>
            <a:endParaRPr lang="en-US" sz="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ctrTitle"/>
          </p:nvPr>
        </p:nvSpPr>
        <p:spPr>
          <a:xfrm>
            <a:off x="311708" y="-1122050"/>
            <a:ext cx="8520600" cy="20526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a:t>OPEN LICENSES</a:t>
            </a:r>
            <a:endParaRPr/>
          </a:p>
        </p:txBody>
      </p:sp>
      <p:pic>
        <p:nvPicPr>
          <p:cNvPr id="155" name="Shape 155"/>
          <p:cNvPicPr preferRelativeResize="0"/>
          <p:nvPr/>
        </p:nvPicPr>
        <p:blipFill>
          <a:blip r:embed="rId3">
            <a:alphaModFix/>
          </a:blip>
          <a:stretch>
            <a:fillRect/>
          </a:stretch>
        </p:blipFill>
        <p:spPr>
          <a:xfrm>
            <a:off x="941840" y="1795776"/>
            <a:ext cx="3192926" cy="761875"/>
          </a:xfrm>
          <a:prstGeom prst="rect">
            <a:avLst/>
          </a:prstGeom>
          <a:noFill/>
          <a:ln>
            <a:noFill/>
          </a:ln>
        </p:spPr>
      </p:pic>
      <p:sp>
        <p:nvSpPr>
          <p:cNvPr id="156" name="Shape 156"/>
          <p:cNvSpPr txBox="1"/>
          <p:nvPr/>
        </p:nvSpPr>
        <p:spPr>
          <a:xfrm>
            <a:off x="5243250" y="1362013"/>
            <a:ext cx="3201900" cy="31743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2400" b="1" dirty="0"/>
              <a:t>5 R Permissions</a:t>
            </a:r>
            <a:endParaRPr dirty="0"/>
          </a:p>
          <a:p>
            <a:pPr marL="0" lvl="0" indent="0" rtl="0">
              <a:spcBef>
                <a:spcPts val="0"/>
              </a:spcBef>
              <a:spcAft>
                <a:spcPts val="0"/>
              </a:spcAft>
              <a:buNone/>
            </a:pPr>
            <a:r>
              <a:rPr lang="en" sz="2400" dirty="0"/>
              <a:t>Can anyone . . . </a:t>
            </a:r>
            <a:endParaRPr sz="2400" dirty="0"/>
          </a:p>
          <a:p>
            <a:pPr marL="0" lvl="0" indent="457200" rtl="0">
              <a:spcBef>
                <a:spcPts val="0"/>
              </a:spcBef>
              <a:spcAft>
                <a:spcPts val="0"/>
              </a:spcAft>
              <a:buNone/>
            </a:pPr>
            <a:r>
              <a:rPr lang="en" sz="2400" b="1" dirty="0"/>
              <a:t>Retain </a:t>
            </a:r>
            <a:r>
              <a:rPr lang="en" sz="2400" dirty="0"/>
              <a:t>it?</a:t>
            </a:r>
            <a:endParaRPr sz="2400" dirty="0"/>
          </a:p>
          <a:p>
            <a:pPr marL="0" lvl="0" indent="457200" rtl="0">
              <a:spcBef>
                <a:spcPts val="0"/>
              </a:spcBef>
              <a:spcAft>
                <a:spcPts val="0"/>
              </a:spcAft>
              <a:buNone/>
            </a:pPr>
            <a:r>
              <a:rPr lang="en" sz="2400" b="1" dirty="0"/>
              <a:t>Reuse </a:t>
            </a:r>
            <a:r>
              <a:rPr lang="en" sz="2400" dirty="0"/>
              <a:t>it?</a:t>
            </a:r>
            <a:endParaRPr sz="2400" dirty="0"/>
          </a:p>
          <a:p>
            <a:pPr marL="0" lvl="0" indent="457200" rtl="0">
              <a:spcBef>
                <a:spcPts val="0"/>
              </a:spcBef>
              <a:spcAft>
                <a:spcPts val="0"/>
              </a:spcAft>
              <a:buNone/>
            </a:pPr>
            <a:r>
              <a:rPr lang="en" sz="2400" b="1" dirty="0"/>
              <a:t>Revise </a:t>
            </a:r>
            <a:r>
              <a:rPr lang="en" sz="2400" dirty="0"/>
              <a:t>it?</a:t>
            </a:r>
            <a:endParaRPr sz="2400" dirty="0"/>
          </a:p>
          <a:p>
            <a:pPr marL="0" lvl="0" indent="457200" rtl="0">
              <a:spcBef>
                <a:spcPts val="0"/>
              </a:spcBef>
              <a:spcAft>
                <a:spcPts val="0"/>
              </a:spcAft>
              <a:buNone/>
            </a:pPr>
            <a:r>
              <a:rPr lang="en" sz="2400" b="1" dirty="0"/>
              <a:t>Remix </a:t>
            </a:r>
            <a:r>
              <a:rPr lang="en" sz="2400" dirty="0"/>
              <a:t>it?</a:t>
            </a:r>
            <a:endParaRPr sz="2400" dirty="0"/>
          </a:p>
          <a:p>
            <a:pPr marL="0" lvl="0" indent="457200" rtl="0">
              <a:spcBef>
                <a:spcPts val="0"/>
              </a:spcBef>
              <a:spcAft>
                <a:spcPts val="0"/>
              </a:spcAft>
              <a:buNone/>
            </a:pPr>
            <a:r>
              <a:rPr lang="en" sz="2400" b="1" dirty="0"/>
              <a:t>Redistribute</a:t>
            </a:r>
          </a:p>
          <a:p>
            <a:pPr marL="0" lvl="0" indent="457200" rtl="0">
              <a:spcBef>
                <a:spcPts val="0"/>
              </a:spcBef>
              <a:spcAft>
                <a:spcPts val="0"/>
              </a:spcAft>
              <a:buNone/>
            </a:pPr>
            <a:endParaRPr lang="en-US" sz="800" dirty="0"/>
          </a:p>
          <a:p>
            <a:pPr marL="0" lvl="0" indent="457200" rtl="0">
              <a:spcBef>
                <a:spcPts val="0"/>
              </a:spcBef>
              <a:spcAft>
                <a:spcPts val="0"/>
              </a:spcAft>
              <a:buNone/>
            </a:pPr>
            <a:r>
              <a:rPr lang="en-US" sz="800" dirty="0"/>
              <a:t>S</a:t>
            </a:r>
            <a:r>
              <a:rPr lang="en" sz="800" dirty="0"/>
              <a:t>ource:  </a:t>
            </a:r>
            <a:endParaRPr lang="en" sz="800" u="sng" dirty="0">
              <a:solidFill>
                <a:srgbClr val="0000FF"/>
              </a:solidFill>
              <a:hlinkClick r:id="rId4"/>
            </a:endParaRPr>
          </a:p>
          <a:p>
            <a:pPr marL="0" lvl="0" indent="457200" rtl="0">
              <a:spcBef>
                <a:spcPts val="0"/>
              </a:spcBef>
              <a:spcAft>
                <a:spcPts val="0"/>
              </a:spcAft>
              <a:buNone/>
            </a:pPr>
            <a:r>
              <a:rPr lang="en" u="sng" dirty="0">
                <a:solidFill>
                  <a:srgbClr val="0000FF"/>
                </a:solidFill>
                <a:hlinkClick r:id="rId4"/>
              </a:rPr>
              <a:t>http://opencontent.org/definition</a:t>
            </a:r>
            <a:endParaRPr dirty="0">
              <a:solidFill>
                <a:srgbClr val="0000FF"/>
              </a:solidFill>
            </a:endParaRPr>
          </a:p>
          <a:p>
            <a:pPr marL="0" lvl="0" indent="457200" rtl="0">
              <a:spcBef>
                <a:spcPts val="0"/>
              </a:spcBef>
              <a:spcAft>
                <a:spcPts val="0"/>
              </a:spcAft>
              <a:buNone/>
            </a:pPr>
            <a:endParaRPr dirty="0"/>
          </a:p>
        </p:txBody>
      </p:sp>
      <p:pic>
        <p:nvPicPr>
          <p:cNvPr id="157" name="Shape 157"/>
          <p:cNvPicPr preferRelativeResize="0"/>
          <p:nvPr/>
        </p:nvPicPr>
        <p:blipFill rotWithShape="1">
          <a:blip r:embed="rId5">
            <a:alphaModFix/>
          </a:blip>
          <a:srcRect/>
          <a:stretch/>
        </p:blipFill>
        <p:spPr>
          <a:xfrm>
            <a:off x="1096644" y="3774320"/>
            <a:ext cx="3567600" cy="762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pic>
        <p:nvPicPr>
          <p:cNvPr id="162" name="Shape 162"/>
          <p:cNvPicPr preferRelativeResize="0"/>
          <p:nvPr/>
        </p:nvPicPr>
        <p:blipFill>
          <a:blip r:embed="rId3">
            <a:alphaModFix/>
          </a:blip>
          <a:stretch>
            <a:fillRect/>
          </a:stretch>
        </p:blipFill>
        <p:spPr>
          <a:xfrm>
            <a:off x="112475" y="1245500"/>
            <a:ext cx="1123950" cy="3705225"/>
          </a:xfrm>
          <a:prstGeom prst="rect">
            <a:avLst/>
          </a:prstGeom>
          <a:noFill/>
          <a:ln>
            <a:noFill/>
          </a:ln>
        </p:spPr>
      </p:pic>
      <p:pic>
        <p:nvPicPr>
          <p:cNvPr id="163" name="Shape 163"/>
          <p:cNvPicPr preferRelativeResize="0"/>
          <p:nvPr/>
        </p:nvPicPr>
        <p:blipFill>
          <a:blip r:embed="rId4">
            <a:alphaModFix/>
          </a:blip>
          <a:stretch>
            <a:fillRect/>
          </a:stretch>
        </p:blipFill>
        <p:spPr>
          <a:xfrm>
            <a:off x="1236425" y="310625"/>
            <a:ext cx="7584000" cy="4314100"/>
          </a:xfrm>
          <a:prstGeom prst="rect">
            <a:avLst/>
          </a:prstGeom>
          <a:noFill/>
          <a:ln>
            <a:noFill/>
          </a:ln>
        </p:spPr>
      </p:pic>
      <p:pic>
        <p:nvPicPr>
          <p:cNvPr id="164" name="Shape 164"/>
          <p:cNvPicPr preferRelativeResize="0"/>
          <p:nvPr/>
        </p:nvPicPr>
        <p:blipFill>
          <a:blip r:embed="rId5">
            <a:alphaModFix/>
          </a:blip>
          <a:stretch>
            <a:fillRect/>
          </a:stretch>
        </p:blipFill>
        <p:spPr>
          <a:xfrm>
            <a:off x="323575" y="827617"/>
            <a:ext cx="860100" cy="302953"/>
          </a:xfrm>
          <a:prstGeom prst="rect">
            <a:avLst/>
          </a:prstGeom>
          <a:noFill/>
          <a:ln>
            <a:noFill/>
          </a:ln>
        </p:spPr>
      </p:pic>
      <p:sp>
        <p:nvSpPr>
          <p:cNvPr id="165" name="Shape 165"/>
          <p:cNvSpPr/>
          <p:nvPr/>
        </p:nvSpPr>
        <p:spPr>
          <a:xfrm>
            <a:off x="31725" y="827625"/>
            <a:ext cx="239100" cy="3944400"/>
          </a:xfrm>
          <a:prstGeom prst="upArrow">
            <a:avLst>
              <a:gd name="adj1" fmla="val 5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6" name="Shape 166"/>
          <p:cNvSpPr txBox="1"/>
          <p:nvPr/>
        </p:nvSpPr>
        <p:spPr>
          <a:xfrm>
            <a:off x="1012525" y="-532650"/>
            <a:ext cx="6075000" cy="708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67" name="Shape 167"/>
          <p:cNvSpPr txBox="1"/>
          <p:nvPr/>
        </p:nvSpPr>
        <p:spPr>
          <a:xfrm>
            <a:off x="0" y="409700"/>
            <a:ext cx="1339500" cy="3030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t>Most open</a:t>
            </a:r>
            <a:endParaRPr/>
          </a:p>
        </p:txBody>
      </p:sp>
      <p:sp>
        <p:nvSpPr>
          <p:cNvPr id="168" name="Shape 168"/>
          <p:cNvSpPr txBox="1"/>
          <p:nvPr/>
        </p:nvSpPr>
        <p:spPr>
          <a:xfrm>
            <a:off x="168250" y="4624725"/>
            <a:ext cx="1339500" cy="237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t>Least open</a:t>
            </a:r>
            <a:endParaRPr/>
          </a:p>
        </p:txBody>
      </p:sp>
      <p:cxnSp>
        <p:nvCxnSpPr>
          <p:cNvPr id="169" name="Shape 169"/>
          <p:cNvCxnSpPr/>
          <p:nvPr/>
        </p:nvCxnSpPr>
        <p:spPr>
          <a:xfrm>
            <a:off x="164425" y="3393625"/>
            <a:ext cx="1315200" cy="1581300"/>
          </a:xfrm>
          <a:prstGeom prst="straightConnector1">
            <a:avLst/>
          </a:prstGeom>
          <a:noFill/>
          <a:ln w="9525" cap="flat" cmpd="sng">
            <a:solidFill>
              <a:srgbClr val="FF0000"/>
            </a:solidFill>
            <a:prstDash val="solid"/>
            <a:round/>
            <a:headEnd type="none" w="med" len="med"/>
            <a:tailEnd type="none" w="med" len="med"/>
          </a:ln>
        </p:spPr>
      </p:cxnSp>
      <p:cxnSp>
        <p:nvCxnSpPr>
          <p:cNvPr id="170" name="Shape 170"/>
          <p:cNvCxnSpPr/>
          <p:nvPr/>
        </p:nvCxnSpPr>
        <p:spPr>
          <a:xfrm flipH="1">
            <a:off x="164425" y="3409075"/>
            <a:ext cx="1466100" cy="1550400"/>
          </a:xfrm>
          <a:prstGeom prst="straightConnector1">
            <a:avLst/>
          </a:prstGeom>
          <a:noFill/>
          <a:ln w="9525" cap="flat" cmpd="sng">
            <a:solidFill>
              <a:srgbClr val="FF0000"/>
            </a:solidFill>
            <a:prstDash val="solid"/>
            <a:round/>
            <a:headEnd type="none" w="med" len="med"/>
            <a:tailEnd type="none" w="med" len="med"/>
          </a:ln>
        </p:spPr>
      </p:cxnSp>
      <p:sp>
        <p:nvSpPr>
          <p:cNvPr id="4" name="TextBox 3">
            <a:extLst>
              <a:ext uri="{FF2B5EF4-FFF2-40B4-BE49-F238E27FC236}">
                <a16:creationId xmlns:a16="http://schemas.microsoft.com/office/drawing/2014/main" id="{1D27FEFE-666F-4156-BD58-1437E23E9D89}"/>
              </a:ext>
            </a:extLst>
          </p:cNvPr>
          <p:cNvSpPr txBox="1"/>
          <p:nvPr/>
        </p:nvSpPr>
        <p:spPr>
          <a:xfrm>
            <a:off x="796334" y="4176721"/>
            <a:ext cx="655166" cy="523220"/>
          </a:xfrm>
          <a:prstGeom prst="rect">
            <a:avLst/>
          </a:prstGeom>
          <a:noFill/>
        </p:spPr>
        <p:txBody>
          <a:bodyPr wrap="square" rtlCol="0">
            <a:spAutoFit/>
          </a:bodyPr>
          <a:lstStyle/>
          <a:p>
            <a:r>
              <a:rPr lang="en-US" dirty="0">
                <a:solidFill>
                  <a:srgbClr val="FF0000"/>
                </a:solidFill>
              </a:rPr>
              <a:t>Not OER</a:t>
            </a:r>
          </a:p>
        </p:txBody>
      </p:sp>
      <p:pic>
        <p:nvPicPr>
          <p:cNvPr id="15" name="Picture 14">
            <a:extLst>
              <a:ext uri="{FF2B5EF4-FFF2-40B4-BE49-F238E27FC236}">
                <a16:creationId xmlns:a16="http://schemas.microsoft.com/office/drawing/2014/main" id="{0795F43D-C1AF-459E-96CD-3653E900540C}"/>
              </a:ext>
            </a:extLst>
          </p:cNvPr>
          <p:cNvPicPr>
            <a:picLocks noChangeAspect="1"/>
          </p:cNvPicPr>
          <p:nvPr/>
        </p:nvPicPr>
        <p:blipFill>
          <a:blip r:embed="rId6"/>
          <a:stretch>
            <a:fillRect/>
          </a:stretch>
        </p:blipFill>
        <p:spPr>
          <a:xfrm>
            <a:off x="8566722" y="4862763"/>
            <a:ext cx="531156" cy="185839"/>
          </a:xfrm>
          <a:prstGeom prst="rect">
            <a:avLst/>
          </a:prstGeom>
        </p:spPr>
      </p:pic>
      <p:sp>
        <p:nvSpPr>
          <p:cNvPr id="16" name="TextBox 15">
            <a:extLst>
              <a:ext uri="{FF2B5EF4-FFF2-40B4-BE49-F238E27FC236}">
                <a16:creationId xmlns:a16="http://schemas.microsoft.com/office/drawing/2014/main" id="{8ADAD998-3A2D-4871-AF63-4B0F7315E851}"/>
              </a:ext>
            </a:extLst>
          </p:cNvPr>
          <p:cNvSpPr txBox="1"/>
          <p:nvPr/>
        </p:nvSpPr>
        <p:spPr>
          <a:xfrm>
            <a:off x="7217660" y="4435614"/>
            <a:ext cx="2006600" cy="707886"/>
          </a:xfrm>
          <a:prstGeom prst="rect">
            <a:avLst/>
          </a:prstGeom>
          <a:noFill/>
        </p:spPr>
        <p:txBody>
          <a:bodyPr wrap="square" rtlCol="0">
            <a:spAutoFit/>
          </a:bodyPr>
          <a:lstStyle/>
          <a:p>
            <a:r>
              <a:rPr lang="en-US" sz="800" dirty="0"/>
              <a:t>Excluding 3</a:t>
            </a:r>
            <a:r>
              <a:rPr lang="en-US" sz="800" baseline="30000" dirty="0"/>
              <a:t>rd</a:t>
            </a:r>
            <a:r>
              <a:rPr lang="en-US" sz="800" dirty="0"/>
              <a:t> party materials, </a:t>
            </a:r>
          </a:p>
          <a:p>
            <a:r>
              <a:rPr lang="en-US" sz="800" dirty="0"/>
              <a:t>© Anita Walz. Licensed with a Creative Commons Attribution 4.0 International License. </a:t>
            </a:r>
            <a:r>
              <a:rPr lang="en-US" sz="800" dirty="0">
                <a:hlinkClick r:id="rId7"/>
              </a:rPr>
              <a:t>Best practices for</a:t>
            </a:r>
          </a:p>
          <a:p>
            <a:r>
              <a:rPr lang="en-US" sz="800" dirty="0">
                <a:hlinkClick r:id="rId7"/>
              </a:rPr>
              <a:t>Attribution of CC materials</a:t>
            </a:r>
            <a:r>
              <a:rPr lang="en-US" sz="800" dirty="0"/>
              <a:t>.</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1711</Words>
  <Application>Microsoft Office PowerPoint</Application>
  <PresentationFormat>On-screen Show (16:9)</PresentationFormat>
  <Paragraphs>282</Paragraphs>
  <Slides>63</Slides>
  <Notes>58</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63</vt:i4>
      </vt:variant>
    </vt:vector>
  </HeadingPairs>
  <TitlesOfParts>
    <vt:vector size="75" baseType="lpstr">
      <vt:lpstr>Comic Sans MS</vt:lpstr>
      <vt:lpstr>Calibri</vt:lpstr>
      <vt:lpstr>Arial</vt:lpstr>
      <vt:lpstr>Arial Narrow</vt:lpstr>
      <vt:lpstr>Raleway</vt:lpstr>
      <vt:lpstr>Lato</vt:lpstr>
      <vt:lpstr>Georgia</vt:lpstr>
      <vt:lpstr>Verdana</vt:lpstr>
      <vt:lpstr>PT Sans Narrow</vt:lpstr>
      <vt:lpstr>Open Sans</vt:lpstr>
      <vt:lpstr>Simple Light</vt:lpstr>
      <vt:lpstr>Tropic</vt:lpstr>
      <vt:lpstr> OER Update  </vt:lpstr>
      <vt:lpstr>A crowded  OER Update  in context</vt:lpstr>
      <vt:lpstr>Open Education Is:</vt:lpstr>
      <vt:lpstr>Open Education values:</vt:lpstr>
      <vt:lpstr>SHARING</vt:lpstr>
      <vt:lpstr>GIVING &amp; RECEIVING FEEDBACK</vt:lpstr>
      <vt:lpstr>NEW IDEAS IN  TEACHING &amp; LEARNING</vt:lpstr>
      <vt:lpstr>OPEN LICENSES</vt:lpstr>
      <vt:lpstr>PowerPoint Presentation</vt:lpstr>
      <vt:lpstr>GIVING CREDIT</vt:lpstr>
      <vt:lpstr>STUDENTS at the CENTER</vt:lpstr>
      <vt:lpstr>A kind of  crowded update on OER</vt:lpstr>
      <vt:lpstr>PowerPoint Presentation</vt:lpstr>
      <vt:lpstr>PowerPoint Presentation</vt:lpstr>
      <vt:lpstr>Incentives and the changing behaviors of . . . </vt:lpstr>
      <vt:lpstr>Incentives and the changing behaviors of . .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“Inclusive access”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Other prominent themes in open education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Training opportunities</vt:lpstr>
      <vt:lpstr>Training opportunities</vt:lpstr>
      <vt:lpstr>Training opportunities</vt:lpstr>
      <vt:lpstr>Training opportunities</vt:lpstr>
      <vt:lpstr>PowerPoint Presentation</vt:lpstr>
      <vt:lpstr>PowerPoint Presentation</vt:lpstr>
      <vt:lpstr>Is open education just about content?</vt:lpstr>
      <vt:lpstr>Open Education values:</vt:lpstr>
      <vt:lpstr>Open Pedagogy is . . . </vt:lpstr>
      <vt:lpstr>PowerPoint Presentation</vt:lpstr>
      <vt:lpstr>PowerPoint Presentation</vt:lpstr>
      <vt:lpstr>THREE Developments in Virginia</vt:lpstr>
      <vt:lpstr>Will a P-20 Consortium form in Virginia?</vt:lpstr>
      <vt:lpstr>VIVA Open &amp; Affordable Course Content Program</vt:lpstr>
      <vt:lpstr>PowerPoint Presentation</vt:lpstr>
      <vt:lpstr>PowerPoint Presentation</vt:lpstr>
      <vt:lpstr>Virginia Tech</vt:lpstr>
      <vt:lpstr>Discussion</vt:lpstr>
      <vt:lpstr>Discussion  In a context where there is not OER for all topics and with various pressures in higher education (especially the rise of adjunct faculty) what are some ways to continue to invest in a future we want to see?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crowded  OER Update  in context</dc:title>
  <cp:lastModifiedBy>Walz, Anita</cp:lastModifiedBy>
  <cp:revision>17</cp:revision>
  <dcterms:modified xsi:type="dcterms:W3CDTF">2018-07-12T20:48:39Z</dcterms:modified>
</cp:coreProperties>
</file>