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46"/>
  </p:normalViewPr>
  <p:slideViewPr>
    <p:cSldViewPr snapToGrid="0" snapToObjects="1">
      <p:cViewPr varScale="1">
        <p:scale>
          <a:sx n="144" d="100"/>
          <a:sy n="144" d="100"/>
        </p:scale>
        <p:origin x="72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notesMaster" Target="notesMasters/notesMaster1.xml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Shape 6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Shape 13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get rid of endings to keep the same stem word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            	use porter stemmer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            	words with the same roots (and meaning) but with different endings are effectively the same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            	make everything lowercase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Shape 13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Different Title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Shape 14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Shape 15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Explain seed or change title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Shape 16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create a tfdif matrix of all the documents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            	represent similarities with a graph – nodes are articles, edges connect nodes that are similar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            	compare each article to every other article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                            	if they are &gt; 15% similar, draw an edge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            	find maximum cliques – maximally connected components in a graph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                            	these are clusters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            	for each cluster – pick a representative article at random, the reddit id is how to identify the   	cluster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            	lesson learned – ask client for help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Shape 17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Different Title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hape 179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" name="Shape 1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Shape 191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2" name="Shape 19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8" name="Shape 19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Shape 20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4" name="Shape 20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Different Title</a:t>
            </a: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Shape 216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7" name="Shape 21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Now, the moment that we have all been waiting for: the interactive bubble display.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Used SQL queries in PHP to pull specific data from MySQL database and parse data into JSON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I had to use a regex expression to filter out special characters that break JSON because some titles include very interesting characters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Once the JSON is processed, we use D3.js to iterate through each cluster of JSON data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We then create a bubble for each cluster of the appropriate size that contains the relevant articles within the cluster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This visualization is interactive because if you click on any bubble, you will get a list of the articles in that cluster with some details and a link for each article</a:t>
            </a: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Shape 221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2" name="Shape 22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Quantitative</a:t>
            </a:r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en"/>
              <a:t>Average of size of clusters</a:t>
            </a:r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en"/>
              <a:t>Biggest and smallest cluster sizes</a:t>
            </a:r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en"/>
              <a:t>Total number of articles we processed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Qualitative</a:t>
            </a:r>
          </a:p>
          <a:p>
            <a:pPr marL="457200" lvl="0" indent="-228600">
              <a:spcBef>
                <a:spcPts val="0"/>
              </a:spcBef>
              <a:buChar char="-"/>
            </a:pPr>
            <a:r>
              <a:rPr lang="en"/>
              <a:t>Any interesting cluster topic we found</a:t>
            </a: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Shape 227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8" name="Shape 22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Shape 23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4" name="Shape 2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Shape 238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9" name="Shape 2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Shape 244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5" name="Shape 24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Shape 7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Different Title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PRAW API obtains Subreddit instances to get data from</a:t>
            </a:r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r>
              <a:rPr lang="en"/>
              <a:t>Updates the database tables especially Cluster table for viz</a:t>
            </a:r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r>
              <a:rPr lang="en"/>
              <a:t>Poller.py: collects and parses content; establishes connection with raw DB table</a:t>
            </a:r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r>
              <a:rPr lang="en"/>
              <a:t>ProcessNews.py: stems content, clusters articles, and gathers SNER data</a:t>
            </a:r>
          </a:p>
          <a:p>
            <a:pPr lvl="0" rtl="0">
              <a:spcBef>
                <a:spcPts val="0"/>
              </a:spcBef>
              <a:buNone/>
            </a:pPr>
            <a:endParaRPr/>
          </a:p>
          <a:p>
            <a:pPr lvl="0" rtl="0">
              <a:spcBef>
                <a:spcPts val="0"/>
              </a:spcBef>
              <a:buNone/>
            </a:pPr>
            <a:endParaRPr/>
          </a:p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Raw - stores data from Subreddit instance: RedditId, URL, title, content, datePosted, dateAccessed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Processed - stores filtered content and article seeds from SNER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Cluster - stores articles that are clustered together and the size of clusters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ClusterPast - stores all clustered data</a:t>
            </a:r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"/>
              <a:t>Updates time accessed when articles are accessed more than once</a:t>
            </a:r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r>
              <a:rPr lang="en"/>
              <a:t>Clustering array in DB stores all articles in the cluster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Raw - stores rawId, url, title, content, datePosted, dateAccessed, numComments, numVotes, domainName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Processed - stores processId, processedDate, processedTitle, seeds, articleScore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Cluster and Past - clusterId, clusterArr, clusterSize, url, articleTitle, dateAccessed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Shape 10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parse by all p tags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            	keep everything within p tags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            	limit to 1000 words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            	eliminates anything (like javascript) that’s not in  p-tags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Shape 11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get rid of words like “the” and “and”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            	helps to normalize articles (can be heavy on “the” and considered similar, but about another  	topic)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Shape 12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remove words that are irrelevant to the text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            	compare words in text to words in title and already kept words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            	keep words that are similar enough to title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>
            <a:off x="1524800" y="672605"/>
            <a:ext cx="1081625" cy="1124949"/>
          </a:xfrm>
          <a:custGeom>
            <a:avLst/>
            <a:gdLst/>
            <a:ahLst/>
            <a:cxnLst/>
            <a:rect l="0" t="0" r="0" b="0"/>
            <a:pathLst>
              <a:path w="43265" h="44998" extrusionOk="0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w="28575" cap="flat" cmpd="sng">
            <a:solidFill>
              <a:schemeClr val="accent5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1" name="Shape 11"/>
          <p:cNvSpPr/>
          <p:nvPr/>
        </p:nvSpPr>
        <p:spPr>
          <a:xfrm rot="10800000">
            <a:off x="6537562" y="3342925"/>
            <a:ext cx="1081625" cy="1124950"/>
          </a:xfrm>
          <a:custGeom>
            <a:avLst/>
            <a:gdLst/>
            <a:ahLst/>
            <a:cxnLst/>
            <a:rect l="0" t="0" r="0" b="0"/>
            <a:pathLst>
              <a:path w="43265" h="44998" extrusionOk="0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w="28575" cap="flat" cmpd="sng">
            <a:solidFill>
              <a:schemeClr val="accent5"/>
            </a:solidFill>
            <a:prstDash val="solid"/>
            <a:miter/>
            <a:headEnd type="none" w="med" len="med"/>
            <a:tailEnd type="none" w="med" len="med"/>
          </a:ln>
        </p:spPr>
      </p:sp>
      <p:cxnSp>
        <p:nvCxnSpPr>
          <p:cNvPr id="12" name="Shape 12"/>
          <p:cNvCxnSpPr/>
          <p:nvPr/>
        </p:nvCxnSpPr>
        <p:spPr>
          <a:xfrm>
            <a:off x="4359601" y="2817463"/>
            <a:ext cx="424800" cy="0"/>
          </a:xfrm>
          <a:prstGeom prst="straightConnector1">
            <a:avLst/>
          </a:prstGeom>
          <a:noFill/>
          <a:ln w="38100" cap="flat" cmpd="sng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3" name="Shape 13"/>
          <p:cNvSpPr txBox="1">
            <a:spLocks noGrp="1"/>
          </p:cNvSpPr>
          <p:nvPr>
            <p:ph type="ctrTitle"/>
          </p:nvPr>
        </p:nvSpPr>
        <p:spPr>
          <a:xfrm>
            <a:off x="1680301" y="1188925"/>
            <a:ext cx="5783400" cy="14573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4000"/>
            </a:lvl1pPr>
            <a:lvl2pPr lvl="1" algn="ctr">
              <a:spcBef>
                <a:spcPts val="0"/>
              </a:spcBef>
              <a:buSzPct val="100000"/>
              <a:defRPr sz="4000"/>
            </a:lvl2pPr>
            <a:lvl3pPr lvl="2" algn="ctr">
              <a:spcBef>
                <a:spcPts val="0"/>
              </a:spcBef>
              <a:buSzPct val="100000"/>
              <a:defRPr sz="4000"/>
            </a:lvl3pPr>
            <a:lvl4pPr lvl="3" algn="ctr">
              <a:spcBef>
                <a:spcPts val="0"/>
              </a:spcBef>
              <a:buSzPct val="100000"/>
              <a:defRPr sz="4000"/>
            </a:lvl4pPr>
            <a:lvl5pPr lvl="4" algn="ctr">
              <a:spcBef>
                <a:spcPts val="0"/>
              </a:spcBef>
              <a:buSzPct val="100000"/>
              <a:defRPr sz="4000"/>
            </a:lvl5pPr>
            <a:lvl6pPr lvl="5" algn="ctr">
              <a:spcBef>
                <a:spcPts val="0"/>
              </a:spcBef>
              <a:buSzPct val="100000"/>
              <a:defRPr sz="4000"/>
            </a:lvl6pPr>
            <a:lvl7pPr lvl="6" algn="ctr">
              <a:spcBef>
                <a:spcPts val="0"/>
              </a:spcBef>
              <a:buSzPct val="100000"/>
              <a:defRPr sz="4000"/>
            </a:lvl7pPr>
            <a:lvl8pPr lvl="7" algn="ctr">
              <a:spcBef>
                <a:spcPts val="0"/>
              </a:spcBef>
              <a:buSzPct val="100000"/>
              <a:defRPr sz="4000"/>
            </a:lvl8pPr>
            <a:lvl9pPr lvl="8" algn="ctr">
              <a:spcBef>
                <a:spcPts val="0"/>
              </a:spcBef>
              <a:buSzPct val="100000"/>
              <a:defRPr sz="4000"/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ubTitle" idx="1"/>
          </p:nvPr>
        </p:nvSpPr>
        <p:spPr>
          <a:xfrm>
            <a:off x="1680301" y="3049450"/>
            <a:ext cx="5783400" cy="9090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/>
          <p:nvPr/>
        </p:nvSpPr>
        <p:spPr>
          <a:xfrm>
            <a:off x="150" y="5076825"/>
            <a:ext cx="9143700" cy="666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title"/>
          </p:nvPr>
        </p:nvSpPr>
        <p:spPr>
          <a:xfrm>
            <a:off x="387900" y="1152450"/>
            <a:ext cx="8368200" cy="15384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1pPr>
            <a:lvl2pPr lvl="1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2pPr>
            <a:lvl3pPr lvl="2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3pPr>
            <a:lvl4pPr lvl="3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4pPr>
            <a:lvl5pPr lvl="4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5pPr>
            <a:lvl6pPr lvl="5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6pPr>
            <a:lvl7pPr lvl="6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7pPr>
            <a:lvl8pPr lvl="7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8pPr>
            <a:lvl9pPr lvl="8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body" idx="1"/>
          </p:nvPr>
        </p:nvSpPr>
        <p:spPr>
          <a:xfrm>
            <a:off x="387900" y="2919450"/>
            <a:ext cx="8368200" cy="10716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hape 17"/>
          <p:cNvCxnSpPr/>
          <p:nvPr/>
        </p:nvCxnSpPr>
        <p:spPr>
          <a:xfrm>
            <a:off x="4359601" y="2817463"/>
            <a:ext cx="424800" cy="0"/>
          </a:xfrm>
          <a:prstGeom prst="straightConnector1">
            <a:avLst/>
          </a:prstGeom>
          <a:noFill/>
          <a:ln w="38100" cap="flat" cmpd="sng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480750" y="1764950"/>
            <a:ext cx="8222100" cy="9075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Shape 21"/>
          <p:cNvCxnSpPr/>
          <p:nvPr/>
        </p:nvCxnSpPr>
        <p:spPr>
          <a:xfrm>
            <a:off x="492562" y="1260283"/>
            <a:ext cx="424800" cy="0"/>
          </a:xfrm>
          <a:prstGeom prst="straightConnector1">
            <a:avLst/>
          </a:prstGeom>
          <a:noFill/>
          <a:ln w="38100" cap="flat" cmpd="sng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1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Shape 26"/>
          <p:cNvCxnSpPr/>
          <p:nvPr/>
        </p:nvCxnSpPr>
        <p:spPr>
          <a:xfrm>
            <a:off x="492562" y="1260283"/>
            <a:ext cx="424800" cy="0"/>
          </a:xfrm>
          <a:prstGeom prst="straightConnector1">
            <a:avLst/>
          </a:prstGeom>
          <a:noFill/>
          <a:ln w="38100" cap="flat" cmpd="sng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body" idx="1"/>
          </p:nvPr>
        </p:nvSpPr>
        <p:spPr>
          <a:xfrm>
            <a:off x="387900" y="1489825"/>
            <a:ext cx="3999900" cy="30789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body" idx="2"/>
          </p:nvPr>
        </p:nvSpPr>
        <p:spPr>
          <a:xfrm>
            <a:off x="4756200" y="1489825"/>
            <a:ext cx="3999900" cy="30789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" name="Shape 35"/>
          <p:cNvCxnSpPr/>
          <p:nvPr/>
        </p:nvCxnSpPr>
        <p:spPr>
          <a:xfrm>
            <a:off x="489218" y="1412276"/>
            <a:ext cx="331500" cy="0"/>
          </a:xfrm>
          <a:prstGeom prst="straightConnector1">
            <a:avLst/>
          </a:prstGeom>
          <a:noFill/>
          <a:ln w="38100" cap="flat" cmpd="sng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6" name="Shape 36"/>
          <p:cNvSpPr txBox="1">
            <a:spLocks noGrp="1"/>
          </p:cNvSpPr>
          <p:nvPr>
            <p:ph type="title"/>
          </p:nvPr>
        </p:nvSpPr>
        <p:spPr>
          <a:xfrm>
            <a:off x="387900" y="555600"/>
            <a:ext cx="2808000" cy="7557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387900" y="1594025"/>
            <a:ext cx="2808000" cy="26811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/>
          <p:nvPr/>
        </p:nvSpPr>
        <p:spPr>
          <a:xfrm>
            <a:off x="4572000" y="-7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cxnSp>
        <p:nvCxnSpPr>
          <p:cNvPr id="44" name="Shape 44"/>
          <p:cNvCxnSpPr/>
          <p:nvPr/>
        </p:nvCxnSpPr>
        <p:spPr>
          <a:xfrm>
            <a:off x="5029675" y="4495503"/>
            <a:ext cx="540900" cy="0"/>
          </a:xfrm>
          <a:prstGeom prst="straightConnector1">
            <a:avLst/>
          </a:prstGeom>
          <a:noFill/>
          <a:ln w="38100" cap="flat" cmpd="sng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265500" y="1209075"/>
            <a:ext cx="4045200" cy="15063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3800"/>
            </a:lvl1pPr>
            <a:lvl2pPr lvl="1" algn="ctr">
              <a:spcBef>
                <a:spcPts val="0"/>
              </a:spcBef>
              <a:buSzPct val="100000"/>
              <a:defRPr sz="3800"/>
            </a:lvl2pPr>
            <a:lvl3pPr lvl="2" algn="ctr">
              <a:spcBef>
                <a:spcPts val="0"/>
              </a:spcBef>
              <a:buSzPct val="100000"/>
              <a:defRPr sz="3800"/>
            </a:lvl3pPr>
            <a:lvl4pPr lvl="3" algn="ctr">
              <a:spcBef>
                <a:spcPts val="0"/>
              </a:spcBef>
              <a:buSzPct val="100000"/>
              <a:defRPr sz="3800"/>
            </a:lvl4pPr>
            <a:lvl5pPr lvl="4" algn="ctr">
              <a:spcBef>
                <a:spcPts val="0"/>
              </a:spcBef>
              <a:buSzPct val="100000"/>
              <a:defRPr sz="3800"/>
            </a:lvl5pPr>
            <a:lvl6pPr lvl="5" algn="ctr">
              <a:spcBef>
                <a:spcPts val="0"/>
              </a:spcBef>
              <a:buSzPct val="100000"/>
              <a:defRPr sz="3800"/>
            </a:lvl6pPr>
            <a:lvl7pPr lvl="6" algn="ctr">
              <a:spcBef>
                <a:spcPts val="0"/>
              </a:spcBef>
              <a:buSzPct val="100000"/>
              <a:defRPr sz="3800"/>
            </a:lvl7pPr>
            <a:lvl8pPr lvl="7" algn="ctr">
              <a:spcBef>
                <a:spcPts val="0"/>
              </a:spcBef>
              <a:buSzPct val="100000"/>
              <a:defRPr sz="3800"/>
            </a:lvl8pPr>
            <a:lvl9pPr lvl="8" algn="ctr">
              <a:spcBef>
                <a:spcPts val="0"/>
              </a:spcBef>
              <a:buSzPct val="100000"/>
              <a:defRPr sz="38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subTitle" idx="1"/>
          </p:nvPr>
        </p:nvSpPr>
        <p:spPr>
          <a:xfrm>
            <a:off x="265500" y="2769000"/>
            <a:ext cx="4045200" cy="13455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body" idx="1"/>
          </p:nvPr>
        </p:nvSpPr>
        <p:spPr>
          <a:xfrm>
            <a:off x="319500" y="4233725"/>
            <a:ext cx="5998800" cy="598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Roboto Slab"/>
              <a:buNone/>
              <a:defRPr>
                <a:latin typeface="Roboto Slab"/>
                <a:ea typeface="Roboto Slab"/>
                <a:cs typeface="Roboto Slab"/>
                <a:sym typeface="Roboto Slab"/>
              </a:defRPr>
            </a:lvl1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ct val="100000"/>
              <a:buFont typeface="Roboto"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  <a:endParaRPr lang="en" sz="10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corenlp.run/" TargetMode="External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8.gi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9.gi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1.gi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ventsarchive.org/sites/default/files/GETARsummaryWeb.pdf" TargetMode="External"/><Relationship Id="rId4" Type="http://schemas.openxmlformats.org/officeDocument/2006/relationships/hyperlink" Target="https://pythonprogramming.net/stop-words-nltk-tutorial/" TargetMode="External"/><Relationship Id="rId5" Type="http://schemas.openxmlformats.org/officeDocument/2006/relationships/hyperlink" Target="http://www.nltk.org/" TargetMode="External"/><Relationship Id="rId6" Type="http://schemas.openxmlformats.org/officeDocument/2006/relationships/hyperlink" Target="http://streamhacker.com/2014/12/29/word2vec-nltk/" TargetMode="External"/><Relationship Id="rId7" Type="http://schemas.openxmlformats.org/officeDocument/2006/relationships/hyperlink" Target="https://radimrehurek.com/gensim/" TargetMode="External"/><Relationship Id="rId8" Type="http://schemas.openxmlformats.org/officeDocument/2006/relationships/hyperlink" Target="http://nlp.stanford.edu/software/CRF-NER.shtml" TargetMode="External"/><Relationship Id="rId9" Type="http://schemas.openxmlformats.org/officeDocument/2006/relationships/hyperlink" Target="https://github.com/jhlau/doc2vec" TargetMode="External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radimrehurek.com/gensim/models/doc2vec.html" TargetMode="External"/><Relationship Id="rId4" Type="http://schemas.openxmlformats.org/officeDocument/2006/relationships/hyperlink" Target="https://www.crummy.com/software/BeautifulSoup/bs4/doc/" TargetMode="External"/><Relationship Id="rId5" Type="http://schemas.openxmlformats.org/officeDocument/2006/relationships/hyperlink" Target="http://praw.readthedocs.io/en/latest/" TargetMode="External"/><Relationship Id="rId6" Type="http://schemas.openxmlformats.org/officeDocument/2006/relationships/hyperlink" Target="https://d3js.org/" TargetMode="External"/><Relationship Id="rId7" Type="http://schemas.openxmlformats.org/officeDocument/2006/relationships/hyperlink" Target="http://nlp.stanford.edu/~manning/papers/gibbscrf3.pdf" TargetMode="External"/><Relationship Id="rId8" Type="http://schemas.openxmlformats.org/officeDocument/2006/relationships/hyperlink" Target="https://drive.google.com/file/d/0B7XkCwpI5KDYNlNUTTlSS21pQmM/edit" TargetMode="External"/><Relationship Id="rId9" Type="http://schemas.openxmlformats.org/officeDocument/2006/relationships/hyperlink" Target="http://stackoverflow.com/questions/24398536/named-entity-recognition-with-regular-expression-nltk" TargetMode="External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ctrTitle"/>
          </p:nvPr>
        </p:nvSpPr>
        <p:spPr>
          <a:xfrm>
            <a:off x="1680301" y="352225"/>
            <a:ext cx="5783400" cy="14573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Global Event Detector</a:t>
            </a:r>
          </a:p>
        </p:txBody>
      </p:sp>
      <p:sp>
        <p:nvSpPr>
          <p:cNvPr id="64" name="Shape 64"/>
          <p:cNvSpPr txBox="1">
            <a:spLocks noGrp="1"/>
          </p:cNvSpPr>
          <p:nvPr>
            <p:ph type="subTitle" idx="1"/>
          </p:nvPr>
        </p:nvSpPr>
        <p:spPr>
          <a:xfrm>
            <a:off x="1606857" y="1898553"/>
            <a:ext cx="6036817" cy="2709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dirty="0"/>
              <a:t>Final Project Presentation</a:t>
            </a:r>
          </a:p>
          <a:p>
            <a:pPr lvl="0">
              <a:spcBef>
                <a:spcPts val="0"/>
              </a:spcBef>
              <a:buNone/>
            </a:pPr>
            <a:r>
              <a:rPr lang="en" dirty="0"/>
              <a:t>Multimedia, Hypertext, and Information Access</a:t>
            </a:r>
          </a:p>
          <a:p>
            <a:pPr lvl="0">
              <a:spcBef>
                <a:spcPts val="0"/>
              </a:spcBef>
              <a:buNone/>
            </a:pPr>
            <a:r>
              <a:rPr lang="en" dirty="0"/>
              <a:t>4/27/2017</a:t>
            </a:r>
          </a:p>
          <a:p>
            <a:pPr lvl="0">
              <a:spcBef>
                <a:spcPts val="0"/>
              </a:spcBef>
              <a:buNone/>
            </a:pPr>
            <a:r>
              <a:rPr lang="en" dirty="0"/>
              <a:t>Blacksburg, VA 24061</a:t>
            </a:r>
          </a:p>
          <a:p>
            <a:pPr lvl="0">
              <a:spcBef>
                <a:spcPts val="0"/>
              </a:spcBef>
              <a:buNone/>
            </a:pPr>
            <a:r>
              <a:rPr lang="en" dirty="0"/>
              <a:t>Emma Manchester, Alec Masterson, Ravi Srinivasan, Harrison </a:t>
            </a:r>
            <a:r>
              <a:rPr lang="en" dirty="0" err="1"/>
              <a:t>Grinnan</a:t>
            </a:r>
            <a:r>
              <a:rPr lang="en" dirty="0"/>
              <a:t>, Sean Patrick Crenshaw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Parsing - Stemming Content</a:t>
            </a:r>
          </a:p>
        </p:txBody>
      </p:sp>
      <p:pic>
        <p:nvPicPr>
          <p:cNvPr id="135" name="Shape 1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72667" y="1888850"/>
            <a:ext cx="6598674" cy="203036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Project Systems</a:t>
            </a:r>
          </a:p>
        </p:txBody>
      </p:sp>
      <p:sp>
        <p:nvSpPr>
          <p:cNvPr id="141" name="Shape 141"/>
          <p:cNvSpPr txBox="1">
            <a:spLocks noGrp="1"/>
          </p:cNvSpPr>
          <p:nvPr>
            <p:ph type="body" idx="1"/>
          </p:nvPr>
        </p:nvSpPr>
        <p:spPr>
          <a:xfrm>
            <a:off x="387900" y="1489825"/>
            <a:ext cx="1844400" cy="3078900"/>
          </a:xfrm>
          <a:prstGeom prst="rect">
            <a:avLst/>
          </a:prstGeom>
          <a:solidFill>
            <a:schemeClr val="accent2"/>
          </a:solidFill>
          <a:ln w="762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/>
              <a:t>Data Acquisition</a:t>
            </a:r>
          </a:p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42" name="Shape 142"/>
          <p:cNvSpPr txBox="1"/>
          <p:nvPr/>
        </p:nvSpPr>
        <p:spPr>
          <a:xfrm>
            <a:off x="3701700" y="1522075"/>
            <a:ext cx="1740600" cy="3014400"/>
          </a:xfrm>
          <a:prstGeom prst="rect">
            <a:avLst/>
          </a:prstGeom>
          <a:solidFill>
            <a:schemeClr val="accent4"/>
          </a:solidFill>
          <a:ln w="762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Data Analysis</a:t>
            </a:r>
          </a:p>
          <a:p>
            <a:pPr lvl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Seed</a:t>
            </a:r>
            <a:br>
              <a:rPr lang="en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en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Clustering</a:t>
            </a:r>
          </a:p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43" name="Shape 143"/>
          <p:cNvSpPr txBox="1">
            <a:spLocks noGrp="1"/>
          </p:cNvSpPr>
          <p:nvPr>
            <p:ph type="body" idx="1"/>
          </p:nvPr>
        </p:nvSpPr>
        <p:spPr>
          <a:xfrm>
            <a:off x="6911650" y="1522075"/>
            <a:ext cx="1740600" cy="3078900"/>
          </a:xfrm>
          <a:prstGeom prst="rect">
            <a:avLst/>
          </a:prstGeom>
          <a:solidFill>
            <a:schemeClr val="accent2"/>
          </a:solidFill>
          <a:ln w="762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/>
              <a:t>Data Visualization</a:t>
            </a:r>
          </a:p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44" name="Shape 144"/>
          <p:cNvSpPr/>
          <p:nvPr/>
        </p:nvSpPr>
        <p:spPr>
          <a:xfrm>
            <a:off x="2356950" y="2371125"/>
            <a:ext cx="1220100" cy="8199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45" name="Shape 145"/>
          <p:cNvSpPr/>
          <p:nvPr/>
        </p:nvSpPr>
        <p:spPr>
          <a:xfrm>
            <a:off x="5566925" y="2467975"/>
            <a:ext cx="1220100" cy="8199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Stanford Named Entity Recognizer</a:t>
            </a:r>
          </a:p>
        </p:txBody>
      </p:sp>
      <p:sp>
        <p:nvSpPr>
          <p:cNvPr id="151" name="Shape 151"/>
          <p:cNvSpPr txBox="1">
            <a:spLocks noGrp="1"/>
          </p:cNvSpPr>
          <p:nvPr>
            <p:ph type="body" idx="1"/>
          </p:nvPr>
        </p:nvSpPr>
        <p:spPr>
          <a:xfrm>
            <a:off x="387900" y="1489824"/>
            <a:ext cx="5931300" cy="30788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3 Class Models used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Location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Person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Organization</a:t>
            </a:r>
          </a:p>
          <a:p>
            <a:pPr lvl="0" rtl="0">
              <a:spcBef>
                <a:spcPts val="0"/>
              </a:spcBef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SNER demo</a:t>
            </a:r>
          </a:p>
        </p:txBody>
      </p:sp>
      <p:pic>
        <p:nvPicPr>
          <p:cNvPr id="152" name="Shape 15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432325" y="1826425"/>
            <a:ext cx="2547700" cy="2547700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Shape 153"/>
          <p:cNvSpPr txBox="1"/>
          <p:nvPr/>
        </p:nvSpPr>
        <p:spPr>
          <a:xfrm>
            <a:off x="7242650" y="4568712"/>
            <a:ext cx="1125600" cy="615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[1]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Seed Extraction</a:t>
            </a:r>
          </a:p>
        </p:txBody>
      </p:sp>
      <p:sp>
        <p:nvSpPr>
          <p:cNvPr id="159" name="Shape 159"/>
          <p:cNvSpPr txBox="1">
            <a:spLocks noGrp="1"/>
          </p:cNvSpPr>
          <p:nvPr>
            <p:ph type="body" idx="1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Seed - a series of entities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Attached to article object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Inserted into Database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60" name="Shape 160"/>
          <p:cNvSpPr txBox="1"/>
          <p:nvPr/>
        </p:nvSpPr>
        <p:spPr>
          <a:xfrm>
            <a:off x="7264750" y="4603525"/>
            <a:ext cx="870300" cy="327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Clustering</a:t>
            </a:r>
          </a:p>
        </p:txBody>
      </p:sp>
      <p:sp>
        <p:nvSpPr>
          <p:cNvPr id="166" name="Shape 166"/>
          <p:cNvSpPr txBox="1">
            <a:spLocks noGrp="1"/>
          </p:cNvSpPr>
          <p:nvPr>
            <p:ph type="body" idx="1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167" name="Shape 16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7899" y="1484200"/>
            <a:ext cx="8368200" cy="309014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Project Systems</a:t>
            </a:r>
          </a:p>
        </p:txBody>
      </p:sp>
      <p:sp>
        <p:nvSpPr>
          <p:cNvPr id="173" name="Shape 173"/>
          <p:cNvSpPr txBox="1">
            <a:spLocks noGrp="1"/>
          </p:cNvSpPr>
          <p:nvPr>
            <p:ph type="body" idx="1"/>
          </p:nvPr>
        </p:nvSpPr>
        <p:spPr>
          <a:xfrm>
            <a:off x="387900" y="1489825"/>
            <a:ext cx="1844400" cy="3078900"/>
          </a:xfrm>
          <a:prstGeom prst="rect">
            <a:avLst/>
          </a:prstGeom>
          <a:solidFill>
            <a:schemeClr val="accent2"/>
          </a:solidFill>
          <a:ln w="762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/>
              <a:t>Data Acquisition</a:t>
            </a:r>
          </a:p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74" name="Shape 174"/>
          <p:cNvSpPr txBox="1"/>
          <p:nvPr/>
        </p:nvSpPr>
        <p:spPr>
          <a:xfrm>
            <a:off x="3701700" y="1522075"/>
            <a:ext cx="1740600" cy="3014400"/>
          </a:xfrm>
          <a:prstGeom prst="rect">
            <a:avLst/>
          </a:prstGeom>
          <a:solidFill>
            <a:schemeClr val="accent2"/>
          </a:solidFill>
          <a:ln w="762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Data Analysis</a:t>
            </a:r>
          </a:p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75" name="Shape 175"/>
          <p:cNvSpPr txBox="1">
            <a:spLocks noGrp="1"/>
          </p:cNvSpPr>
          <p:nvPr>
            <p:ph type="body" idx="1"/>
          </p:nvPr>
        </p:nvSpPr>
        <p:spPr>
          <a:xfrm>
            <a:off x="6911650" y="1522075"/>
            <a:ext cx="1740600" cy="3078900"/>
          </a:xfrm>
          <a:prstGeom prst="rect">
            <a:avLst/>
          </a:prstGeom>
          <a:solidFill>
            <a:schemeClr val="accent4"/>
          </a:solidFill>
          <a:ln w="762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/>
              <a:t>Data Visualization</a:t>
            </a:r>
          </a:p>
          <a:p>
            <a:pPr lvl="0" algn="ctr" rtl="0">
              <a:spcBef>
                <a:spcPts val="0"/>
              </a:spcBef>
              <a:buNone/>
            </a:pPr>
            <a:r>
              <a:rPr lang="en"/>
              <a:t>PHP</a:t>
            </a:r>
            <a:br>
              <a:rPr lang="en"/>
            </a:br>
            <a:r>
              <a:rPr lang="en"/>
              <a:t>Bubbles</a:t>
            </a:r>
            <a:br>
              <a:rPr lang="en"/>
            </a:br>
            <a:r>
              <a:rPr lang="en"/>
              <a:t>Carousel</a:t>
            </a:r>
          </a:p>
        </p:txBody>
      </p:sp>
      <p:sp>
        <p:nvSpPr>
          <p:cNvPr id="176" name="Shape 176"/>
          <p:cNvSpPr/>
          <p:nvPr/>
        </p:nvSpPr>
        <p:spPr>
          <a:xfrm>
            <a:off x="2356950" y="2371125"/>
            <a:ext cx="1220100" cy="8199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77" name="Shape 177"/>
          <p:cNvSpPr/>
          <p:nvPr/>
        </p:nvSpPr>
        <p:spPr>
          <a:xfrm>
            <a:off x="5566925" y="2467975"/>
            <a:ext cx="1220100" cy="8199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Data Visualization</a:t>
            </a:r>
          </a:p>
        </p:txBody>
      </p:sp>
      <p:sp>
        <p:nvSpPr>
          <p:cNvPr id="183" name="Shape 183"/>
          <p:cNvSpPr txBox="1">
            <a:spLocks noGrp="1"/>
          </p:cNvSpPr>
          <p:nvPr>
            <p:ph type="body" idx="1"/>
          </p:nvPr>
        </p:nvSpPr>
        <p:spPr>
          <a:xfrm>
            <a:off x="387900" y="1489824"/>
            <a:ext cx="8368200" cy="890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  <a:spcAft>
                <a:spcPts val="1000"/>
              </a:spcAft>
            </a:pPr>
            <a:r>
              <a:rPr lang="en"/>
              <a:t>A PHP-based single-page Web-Application</a:t>
            </a:r>
          </a:p>
          <a:p>
            <a:pPr marL="457200" lvl="0" indent="-228600" rtl="0">
              <a:spcBef>
                <a:spcPts val="0"/>
              </a:spcBef>
              <a:spcAft>
                <a:spcPts val="1000"/>
              </a:spcAft>
            </a:pPr>
            <a:r>
              <a:rPr lang="en"/>
              <a:t>Used to display Cluster Data</a:t>
            </a:r>
          </a:p>
        </p:txBody>
      </p:sp>
      <p:sp>
        <p:nvSpPr>
          <p:cNvPr id="184" name="Shape 184"/>
          <p:cNvSpPr/>
          <p:nvPr/>
        </p:nvSpPr>
        <p:spPr>
          <a:xfrm>
            <a:off x="2267562" y="3271225"/>
            <a:ext cx="1220100" cy="8199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PHP</a:t>
            </a:r>
          </a:p>
        </p:txBody>
      </p:sp>
      <p:sp>
        <p:nvSpPr>
          <p:cNvPr id="185" name="Shape 185"/>
          <p:cNvSpPr txBox="1">
            <a:spLocks noGrp="1"/>
          </p:cNvSpPr>
          <p:nvPr>
            <p:ph type="body" idx="1"/>
          </p:nvPr>
        </p:nvSpPr>
        <p:spPr>
          <a:xfrm>
            <a:off x="261050" y="2837262"/>
            <a:ext cx="1844400" cy="1687800"/>
          </a:xfrm>
          <a:prstGeom prst="rect">
            <a:avLst/>
          </a:prstGeom>
          <a:solidFill>
            <a:schemeClr val="accent2"/>
          </a:solidFill>
          <a:ln w="762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Database</a:t>
            </a:r>
          </a:p>
        </p:txBody>
      </p:sp>
      <p:sp>
        <p:nvSpPr>
          <p:cNvPr id="186" name="Shape 186"/>
          <p:cNvSpPr txBox="1">
            <a:spLocks noGrp="1"/>
          </p:cNvSpPr>
          <p:nvPr>
            <p:ph type="body" idx="1"/>
          </p:nvPr>
        </p:nvSpPr>
        <p:spPr>
          <a:xfrm>
            <a:off x="3649800" y="2837262"/>
            <a:ext cx="1844400" cy="1687800"/>
          </a:xfrm>
          <a:prstGeom prst="rect">
            <a:avLst/>
          </a:prstGeom>
          <a:solidFill>
            <a:schemeClr val="accent2"/>
          </a:solidFill>
          <a:ln w="762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Front End</a:t>
            </a:r>
          </a:p>
        </p:txBody>
      </p:sp>
      <p:sp>
        <p:nvSpPr>
          <p:cNvPr id="187" name="Shape 187"/>
          <p:cNvSpPr/>
          <p:nvPr/>
        </p:nvSpPr>
        <p:spPr>
          <a:xfrm>
            <a:off x="5656312" y="3271225"/>
            <a:ext cx="1220100" cy="8199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JSON</a:t>
            </a:r>
          </a:p>
        </p:txBody>
      </p:sp>
      <p:sp>
        <p:nvSpPr>
          <p:cNvPr id="188" name="Shape 188"/>
          <p:cNvSpPr txBox="1">
            <a:spLocks noGrp="1"/>
          </p:cNvSpPr>
          <p:nvPr>
            <p:ph type="body" idx="1"/>
          </p:nvPr>
        </p:nvSpPr>
        <p:spPr>
          <a:xfrm>
            <a:off x="7038550" y="2380519"/>
            <a:ext cx="1844400" cy="890700"/>
          </a:xfrm>
          <a:prstGeom prst="rect">
            <a:avLst/>
          </a:prstGeom>
          <a:solidFill>
            <a:schemeClr val="accent2"/>
          </a:solidFill>
          <a:ln w="762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b" anchorCtr="0">
            <a:noAutofit/>
          </a:bodyPr>
          <a:lstStyle/>
          <a:p>
            <a:pPr lvl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Bubble</a:t>
            </a:r>
            <a:br>
              <a:rPr lang="en"/>
            </a:br>
            <a:r>
              <a:rPr lang="en"/>
              <a:t>Cluster</a:t>
            </a:r>
          </a:p>
        </p:txBody>
      </p:sp>
      <p:sp>
        <p:nvSpPr>
          <p:cNvPr id="189" name="Shape 189"/>
          <p:cNvSpPr txBox="1">
            <a:spLocks noGrp="1"/>
          </p:cNvSpPr>
          <p:nvPr>
            <p:ph type="body" idx="1"/>
          </p:nvPr>
        </p:nvSpPr>
        <p:spPr>
          <a:xfrm>
            <a:off x="7038550" y="4091119"/>
            <a:ext cx="1844400" cy="890700"/>
          </a:xfrm>
          <a:prstGeom prst="rect">
            <a:avLst/>
          </a:prstGeom>
          <a:solidFill>
            <a:schemeClr val="accent2"/>
          </a:solidFill>
          <a:ln w="762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b" anchorCtr="0">
            <a:noAutofit/>
          </a:bodyPr>
          <a:lstStyle/>
          <a:p>
            <a:pPr lvl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Article</a:t>
            </a:r>
            <a:br>
              <a:rPr lang="en"/>
            </a:br>
            <a:r>
              <a:rPr lang="en"/>
              <a:t>Carousel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" name="Shape 194" descr="ezgif-1-bc7fe3286f.gif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50350" y="1144125"/>
            <a:ext cx="5643300" cy="3733983"/>
          </a:xfrm>
          <a:prstGeom prst="rect">
            <a:avLst/>
          </a:prstGeom>
          <a:noFill/>
          <a:ln>
            <a:noFill/>
          </a:ln>
        </p:spPr>
      </p:pic>
      <p:sp>
        <p:nvSpPr>
          <p:cNvPr id="195" name="Shape 195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Navigation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Shape 200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Article Carousel</a:t>
            </a:r>
          </a:p>
        </p:txBody>
      </p:sp>
      <p:pic>
        <p:nvPicPr>
          <p:cNvPr id="201" name="Shape 201" descr="carousel.gif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50350" y="1144112"/>
            <a:ext cx="5643300" cy="373398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" name="Shape 206" descr="carousel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2350" y="0"/>
            <a:ext cx="7979305" cy="514349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07" name="Shape 207"/>
          <p:cNvCxnSpPr/>
          <p:nvPr/>
        </p:nvCxnSpPr>
        <p:spPr>
          <a:xfrm rot="10800000" flipH="1">
            <a:off x="512525" y="613100"/>
            <a:ext cx="1382100" cy="192300"/>
          </a:xfrm>
          <a:prstGeom prst="straightConnector1">
            <a:avLst/>
          </a:prstGeom>
          <a:noFill/>
          <a:ln w="76200" cap="flat" cmpd="sng">
            <a:solidFill>
              <a:srgbClr val="000000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208" name="Shape 208"/>
          <p:cNvCxnSpPr/>
          <p:nvPr/>
        </p:nvCxnSpPr>
        <p:spPr>
          <a:xfrm flipH="1">
            <a:off x="5344725" y="1293300"/>
            <a:ext cx="3285600" cy="189300"/>
          </a:xfrm>
          <a:prstGeom prst="straightConnector1">
            <a:avLst/>
          </a:prstGeom>
          <a:noFill/>
          <a:ln w="76200" cap="flat" cmpd="sng">
            <a:solidFill>
              <a:srgbClr val="000000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209" name="Shape 209"/>
          <p:cNvCxnSpPr/>
          <p:nvPr/>
        </p:nvCxnSpPr>
        <p:spPr>
          <a:xfrm rot="10800000" flipH="1">
            <a:off x="494225" y="1903700"/>
            <a:ext cx="1510200" cy="219600"/>
          </a:xfrm>
          <a:prstGeom prst="straightConnector1">
            <a:avLst/>
          </a:prstGeom>
          <a:noFill/>
          <a:ln w="76200" cap="flat" cmpd="sng">
            <a:solidFill>
              <a:srgbClr val="000000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210" name="Shape 210"/>
          <p:cNvCxnSpPr/>
          <p:nvPr/>
        </p:nvCxnSpPr>
        <p:spPr>
          <a:xfrm flipH="1">
            <a:off x="6955725" y="2507675"/>
            <a:ext cx="1674600" cy="109800"/>
          </a:xfrm>
          <a:prstGeom prst="straightConnector1">
            <a:avLst/>
          </a:prstGeom>
          <a:noFill/>
          <a:ln w="76200" cap="flat" cmpd="sng">
            <a:solidFill>
              <a:srgbClr val="000000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211" name="Shape 211"/>
          <p:cNvSpPr txBox="1"/>
          <p:nvPr/>
        </p:nvSpPr>
        <p:spPr>
          <a:xfrm>
            <a:off x="-122375" y="493375"/>
            <a:ext cx="832800" cy="615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[1]</a:t>
            </a:r>
          </a:p>
        </p:txBody>
      </p:sp>
      <p:sp>
        <p:nvSpPr>
          <p:cNvPr id="212" name="Shape 212"/>
          <p:cNvSpPr txBox="1"/>
          <p:nvPr/>
        </p:nvSpPr>
        <p:spPr>
          <a:xfrm>
            <a:off x="-122375" y="1811300"/>
            <a:ext cx="832800" cy="615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[3]</a:t>
            </a:r>
          </a:p>
        </p:txBody>
      </p:sp>
      <p:sp>
        <p:nvSpPr>
          <p:cNvPr id="213" name="Shape 213"/>
          <p:cNvSpPr txBox="1"/>
          <p:nvPr/>
        </p:nvSpPr>
        <p:spPr>
          <a:xfrm>
            <a:off x="8453725" y="952800"/>
            <a:ext cx="832800" cy="615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[2]</a:t>
            </a:r>
          </a:p>
        </p:txBody>
      </p:sp>
      <p:sp>
        <p:nvSpPr>
          <p:cNvPr id="214" name="Shape 214"/>
          <p:cNvSpPr txBox="1"/>
          <p:nvPr/>
        </p:nvSpPr>
        <p:spPr>
          <a:xfrm>
            <a:off x="8453725" y="2195525"/>
            <a:ext cx="832800" cy="615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[4]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Project Systems</a:t>
            </a:r>
          </a:p>
        </p:txBody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>
            <a:off x="387900" y="1489825"/>
            <a:ext cx="1844400" cy="3078900"/>
          </a:xfrm>
          <a:prstGeom prst="rect">
            <a:avLst/>
          </a:prstGeom>
          <a:solidFill>
            <a:schemeClr val="accent2"/>
          </a:solidFill>
          <a:ln w="762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/>
              <a:t>Data Acquisition</a:t>
            </a:r>
          </a:p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71" name="Shape 71"/>
          <p:cNvSpPr txBox="1"/>
          <p:nvPr/>
        </p:nvSpPr>
        <p:spPr>
          <a:xfrm>
            <a:off x="3701700" y="1522075"/>
            <a:ext cx="1740600" cy="3014400"/>
          </a:xfrm>
          <a:prstGeom prst="rect">
            <a:avLst/>
          </a:prstGeom>
          <a:solidFill>
            <a:schemeClr val="accent2"/>
          </a:solidFill>
          <a:ln w="762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Data Analysis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6911650" y="1522075"/>
            <a:ext cx="1740600" cy="3078900"/>
          </a:xfrm>
          <a:prstGeom prst="rect">
            <a:avLst/>
          </a:prstGeom>
          <a:solidFill>
            <a:schemeClr val="accent2"/>
          </a:solidFill>
          <a:ln w="762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/>
              <a:t>Data Visualization</a:t>
            </a:r>
          </a:p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73" name="Shape 73"/>
          <p:cNvSpPr/>
          <p:nvPr/>
        </p:nvSpPr>
        <p:spPr>
          <a:xfrm>
            <a:off x="2356950" y="2371125"/>
            <a:ext cx="1220100" cy="8199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4" name="Shape 74"/>
          <p:cNvSpPr/>
          <p:nvPr/>
        </p:nvSpPr>
        <p:spPr>
          <a:xfrm>
            <a:off x="5566925" y="2467975"/>
            <a:ext cx="1220100" cy="8199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9" name="Shape 219" descr="cluster.gif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5205" y="0"/>
            <a:ext cx="7773543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Shape 224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Deliverables</a:t>
            </a:r>
          </a:p>
        </p:txBody>
      </p:sp>
      <p:sp>
        <p:nvSpPr>
          <p:cNvPr id="225" name="Shape 225"/>
          <p:cNvSpPr txBox="1">
            <a:spLocks noGrp="1"/>
          </p:cNvSpPr>
          <p:nvPr>
            <p:ph type="body" idx="1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Effective Clustering of Articles from Reddit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Storage of Entities in Database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Website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	Visualization of Clusters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	Article Carousel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Shape 230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Lessons Learned</a:t>
            </a:r>
          </a:p>
        </p:txBody>
      </p:sp>
      <p:sp>
        <p:nvSpPr>
          <p:cNvPr id="231" name="Shape 231"/>
          <p:cNvSpPr txBox="1">
            <a:spLocks noGrp="1"/>
          </p:cNvSpPr>
          <p:nvPr>
            <p:ph type="body" idx="1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</a:pPr>
            <a:r>
              <a:rPr lang="en"/>
              <a:t>Ask for help early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Project specifications change over time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Most things have a built-in Python library - save time!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Frequent, regularly scheduled meetings keep things moving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Shape 236"/>
          <p:cNvSpPr txBox="1">
            <a:spLocks noGrp="1"/>
          </p:cNvSpPr>
          <p:nvPr>
            <p:ph type="title"/>
          </p:nvPr>
        </p:nvSpPr>
        <p:spPr>
          <a:xfrm>
            <a:off x="480750" y="1764950"/>
            <a:ext cx="8222100" cy="9075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Questions?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Shape 241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References</a:t>
            </a:r>
          </a:p>
        </p:txBody>
      </p:sp>
      <p:sp>
        <p:nvSpPr>
          <p:cNvPr id="242" name="Shape 242"/>
          <p:cNvSpPr txBox="1">
            <a:spLocks noGrp="1"/>
          </p:cNvSpPr>
          <p:nvPr>
            <p:ph type="body" idx="1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Garamond"/>
              <a:buAutoNum type="arabicPeriod"/>
            </a:pPr>
            <a:r>
              <a:rPr lang="en" sz="1200">
                <a:solidFill>
                  <a:srgbClr val="FFFFFF"/>
                </a:solidFill>
                <a:latin typeface="Garamond"/>
                <a:ea typeface="Garamond"/>
                <a:cs typeface="Garamond"/>
                <a:sym typeface="Garamond"/>
              </a:rPr>
              <a:t>Stanford University at Twitter. Retrieved April 24, 2017, from https://twitter.com/stanford</a:t>
            </a:r>
          </a:p>
          <a:p>
            <a:pPr marL="457200" lvl="0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Garamond"/>
              <a:buAutoNum type="arabicPeriod"/>
            </a:pPr>
            <a:r>
              <a:rPr lang="en" sz="1200">
                <a:solidFill>
                  <a:srgbClr val="FFFFFF"/>
                </a:solidFill>
                <a:latin typeface="Garamond"/>
                <a:ea typeface="Garamond"/>
                <a:cs typeface="Garamond"/>
                <a:sym typeface="Garamond"/>
              </a:rPr>
              <a:t>Collaborative Research: Global Event and Trend Archive Research (GETAR) (NSF Grant No. 1619028). URL: </a:t>
            </a:r>
            <a:r>
              <a:rPr lang="en" sz="1200" u="sng">
                <a:solidFill>
                  <a:srgbClr val="FFFFFF"/>
                </a:solidFill>
                <a:latin typeface="Garamond"/>
                <a:ea typeface="Garamond"/>
                <a:cs typeface="Garamond"/>
                <a:sym typeface="Garamond"/>
                <a:hlinkClick r:id="rId3"/>
              </a:rPr>
              <a:t>http://www.eventsarchive.org/sites/default/files/GETARsummaryWeb.pdf</a:t>
            </a:r>
          </a:p>
          <a:p>
            <a:pPr marL="457200" lvl="0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Garamond"/>
              <a:buAutoNum type="arabicPeriod"/>
            </a:pPr>
            <a:r>
              <a:rPr lang="en" sz="1200">
                <a:solidFill>
                  <a:srgbClr val="FFFFFF"/>
                </a:solidFill>
                <a:latin typeface="Garamond"/>
                <a:ea typeface="Garamond"/>
                <a:cs typeface="Garamond"/>
                <a:sym typeface="Garamond"/>
              </a:rPr>
              <a:t>Stop Words with NLTK. (2016). Retrieved March 16, 2017, from </a:t>
            </a:r>
            <a:r>
              <a:rPr lang="en" sz="1200" u="sng">
                <a:solidFill>
                  <a:srgbClr val="FFFFFF"/>
                </a:solidFill>
                <a:latin typeface="Garamond"/>
                <a:ea typeface="Garamond"/>
                <a:cs typeface="Garamond"/>
                <a:sym typeface="Garamond"/>
                <a:hlinkClick r:id="rId4"/>
              </a:rPr>
              <a:t>https://pythonprogramming.net/stop-words-nltk-tutorial/</a:t>
            </a:r>
          </a:p>
          <a:p>
            <a:pPr marL="457200" lvl="0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Garamond"/>
              <a:buAutoNum type="arabicPeriod"/>
            </a:pPr>
            <a:r>
              <a:rPr lang="en" sz="1200">
                <a:solidFill>
                  <a:srgbClr val="FFFFFF"/>
                </a:solidFill>
                <a:latin typeface="Garamond"/>
                <a:ea typeface="Garamond"/>
                <a:cs typeface="Garamond"/>
                <a:sym typeface="Garamond"/>
              </a:rPr>
              <a:t>Natural Language Toolkit. (2017, January 02). Retrieved March 16, 2017, from </a:t>
            </a:r>
            <a:r>
              <a:rPr lang="en" sz="1200" u="sng">
                <a:solidFill>
                  <a:srgbClr val="FFFFFF"/>
                </a:solidFill>
                <a:latin typeface="Garamond"/>
                <a:ea typeface="Garamond"/>
                <a:cs typeface="Garamond"/>
                <a:sym typeface="Garamond"/>
                <a:hlinkClick r:id="rId5"/>
              </a:rPr>
              <a:t>http://www.nltk.org/</a:t>
            </a:r>
            <a:r>
              <a:rPr lang="en" sz="1200">
                <a:solidFill>
                  <a:srgbClr val="FFFFFF"/>
                </a:solidFill>
                <a:latin typeface="Garamond"/>
                <a:ea typeface="Garamond"/>
                <a:cs typeface="Garamond"/>
                <a:sym typeface="Garamond"/>
              </a:rPr>
              <a:t> </a:t>
            </a:r>
          </a:p>
          <a:p>
            <a:pPr marL="457200" lvl="0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Garamond"/>
              <a:buAutoNum type="arabicPeriod"/>
            </a:pPr>
            <a:r>
              <a:rPr lang="en" sz="1200">
                <a:solidFill>
                  <a:srgbClr val="FFFFFF"/>
                </a:solidFill>
                <a:latin typeface="Garamond"/>
                <a:ea typeface="Garamond"/>
                <a:cs typeface="Garamond"/>
                <a:sym typeface="Garamond"/>
              </a:rPr>
              <a:t>Using word2vec with NLTK. (2014, December 29). Retrieved March 16, 2017, from </a:t>
            </a:r>
            <a:r>
              <a:rPr lang="en" sz="1200" u="sng">
                <a:solidFill>
                  <a:srgbClr val="FFFFFF"/>
                </a:solidFill>
                <a:latin typeface="Garamond"/>
                <a:ea typeface="Garamond"/>
                <a:cs typeface="Garamond"/>
                <a:sym typeface="Garamond"/>
                <a:hlinkClick r:id="rId6"/>
              </a:rPr>
              <a:t>http://streamhacker.com/2014/12/29/word2vec-nltk/</a:t>
            </a:r>
            <a:r>
              <a:rPr lang="en" sz="1200">
                <a:solidFill>
                  <a:srgbClr val="FFFFFF"/>
                </a:solidFill>
                <a:latin typeface="Garamond"/>
                <a:ea typeface="Garamond"/>
                <a:cs typeface="Garamond"/>
                <a:sym typeface="Garamond"/>
              </a:rPr>
              <a:t> </a:t>
            </a:r>
          </a:p>
          <a:p>
            <a:pPr marL="457200" lvl="0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Garamond"/>
              <a:buAutoNum type="arabicPeriod"/>
            </a:pPr>
            <a:r>
              <a:rPr lang="en" sz="1200">
                <a:solidFill>
                  <a:srgbClr val="FFFFFF"/>
                </a:solidFill>
                <a:latin typeface="Garamond"/>
                <a:ea typeface="Garamond"/>
                <a:cs typeface="Garamond"/>
                <a:sym typeface="Garamond"/>
              </a:rPr>
              <a:t>Rehurek, R. (2017, January 11). Gensim: topic modelling for humans. Retrieved February 17, 2017, from </a:t>
            </a:r>
            <a:r>
              <a:rPr lang="en" sz="1200" u="sng">
                <a:solidFill>
                  <a:srgbClr val="FFFFFF"/>
                </a:solidFill>
                <a:latin typeface="Garamond"/>
                <a:ea typeface="Garamond"/>
                <a:cs typeface="Garamond"/>
                <a:sym typeface="Garamond"/>
                <a:hlinkClick r:id="rId7"/>
              </a:rPr>
              <a:t>https://radimrehurek.com/gensim/</a:t>
            </a:r>
          </a:p>
          <a:p>
            <a:pPr marL="457200" lvl="0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Garamond"/>
              <a:buAutoNum type="arabicPeriod"/>
            </a:pPr>
            <a:r>
              <a:rPr lang="en" sz="1200">
                <a:solidFill>
                  <a:srgbClr val="FFFFFF"/>
                </a:solidFill>
                <a:latin typeface="Garamond"/>
                <a:ea typeface="Garamond"/>
                <a:cs typeface="Garamond"/>
                <a:sym typeface="Garamond"/>
              </a:rPr>
              <a:t>Stanford Named Entity Recognizer (NER). (2016, October 31). Retrieved March 16, 2017, from </a:t>
            </a:r>
            <a:r>
              <a:rPr lang="en" sz="1200" u="sng">
                <a:solidFill>
                  <a:srgbClr val="FFFFFF"/>
                </a:solidFill>
                <a:latin typeface="Garamond"/>
                <a:ea typeface="Garamond"/>
                <a:cs typeface="Garamond"/>
                <a:sym typeface="Garamond"/>
                <a:hlinkClick r:id="rId8"/>
              </a:rPr>
              <a:t>http://nlp.stanford.edu/software/CRF-NER.shtml</a:t>
            </a:r>
            <a:r>
              <a:rPr lang="en" sz="1200">
                <a:solidFill>
                  <a:srgbClr val="FFFFFF"/>
                </a:solidFill>
                <a:latin typeface="Garamond"/>
                <a:ea typeface="Garamond"/>
                <a:cs typeface="Garamond"/>
                <a:sym typeface="Garamond"/>
              </a:rPr>
              <a:t> </a:t>
            </a:r>
          </a:p>
          <a:p>
            <a:pPr marL="457200" lvl="0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Garamond"/>
              <a:buAutoNum type="arabicPeriod"/>
            </a:pPr>
            <a:r>
              <a:rPr lang="en" sz="1200">
                <a:solidFill>
                  <a:srgbClr val="FFFFFF"/>
                </a:solidFill>
                <a:latin typeface="Garamond"/>
                <a:ea typeface="Garamond"/>
                <a:cs typeface="Garamond"/>
                <a:sym typeface="Garamond"/>
              </a:rPr>
              <a:t>Jhlau/doc2vec. (2016, September 19). Retrieved March 16, 2017, from </a:t>
            </a:r>
            <a:r>
              <a:rPr lang="en" sz="1200" u="sng">
                <a:solidFill>
                  <a:srgbClr val="FFFFFF"/>
                </a:solidFill>
                <a:latin typeface="Garamond"/>
                <a:ea typeface="Garamond"/>
                <a:cs typeface="Garamond"/>
                <a:sym typeface="Garamond"/>
                <a:hlinkClick r:id="rId9"/>
              </a:rPr>
              <a:t>https://github.com/jhlau/doc2vec</a:t>
            </a:r>
          </a:p>
          <a:p>
            <a:pPr marL="457200" lvl="0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Garamond"/>
              <a:buAutoNum type="arabicPeriod"/>
            </a:pPr>
            <a:r>
              <a:rPr lang="en" sz="1200">
                <a:solidFill>
                  <a:srgbClr val="FFFFFF"/>
                </a:solidFill>
                <a:latin typeface="Garamond"/>
                <a:ea typeface="Garamond"/>
                <a:cs typeface="Garamond"/>
                <a:sym typeface="Garamond"/>
              </a:rPr>
              <a:t>Python Software Foundation. "20.5. urllib — Open arbitrary resources by URL." </a:t>
            </a:r>
            <a:r>
              <a:rPr lang="en" sz="1200" i="1">
                <a:solidFill>
                  <a:srgbClr val="FFFFFF"/>
                </a:solidFill>
                <a:latin typeface="Garamond"/>
                <a:ea typeface="Garamond"/>
                <a:cs typeface="Garamond"/>
                <a:sym typeface="Garamond"/>
              </a:rPr>
              <a:t>20.5. urllib - Open arbitrary resources by URL — Python 2.7.13 documentation</a:t>
            </a:r>
            <a:r>
              <a:rPr lang="en" sz="1200">
                <a:solidFill>
                  <a:srgbClr val="FFFFFF"/>
                </a:solidFill>
                <a:latin typeface="Garamond"/>
                <a:ea typeface="Garamond"/>
                <a:cs typeface="Garamond"/>
                <a:sym typeface="Garamond"/>
              </a:rPr>
              <a:t>. 27 Mar. 2017. Web. 28 Mar. 2017.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Shape 247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References</a:t>
            </a:r>
          </a:p>
        </p:txBody>
      </p:sp>
      <p:sp>
        <p:nvSpPr>
          <p:cNvPr id="248" name="Shape 248"/>
          <p:cNvSpPr txBox="1">
            <a:spLocks noGrp="1"/>
          </p:cNvSpPr>
          <p:nvPr>
            <p:ph type="body" idx="1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Garamond"/>
              <a:buAutoNum type="arabicPeriod"/>
            </a:pPr>
            <a:r>
              <a:rPr lang="en" sz="1200">
                <a:solidFill>
                  <a:srgbClr val="FFFFFF"/>
                </a:solidFill>
                <a:latin typeface="Garamond"/>
                <a:ea typeface="Garamond"/>
                <a:cs typeface="Garamond"/>
                <a:sym typeface="Garamond"/>
              </a:rPr>
              <a:t>Rehurek, R. (2017, March 8). Models.doc2vec – Deep learning with paragraph2vec. Retrieved March 16, 2017, from </a:t>
            </a:r>
            <a:r>
              <a:rPr lang="en" sz="1200" u="sng">
                <a:solidFill>
                  <a:srgbClr val="FFFFFF"/>
                </a:solidFill>
                <a:latin typeface="Garamond"/>
                <a:ea typeface="Garamond"/>
                <a:cs typeface="Garamond"/>
                <a:sym typeface="Garamond"/>
                <a:hlinkClick r:id="rId3"/>
              </a:rPr>
              <a:t>https://radimrehurek.com/gensim/models/doc2vec.html</a:t>
            </a:r>
          </a:p>
          <a:p>
            <a:pPr marL="457200" lvl="0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Garamond"/>
              <a:buAutoNum type="arabicPeriod"/>
            </a:pPr>
            <a:r>
              <a:rPr lang="en" sz="1200">
                <a:solidFill>
                  <a:srgbClr val="FFFFFF"/>
                </a:solidFill>
                <a:latin typeface="Garamond"/>
                <a:ea typeface="Garamond"/>
                <a:cs typeface="Garamond"/>
                <a:sym typeface="Garamond"/>
              </a:rPr>
              <a:t>Richardson, L. (2015). Beautiful Soup Documentation. Retrieved March 16, 2017, from </a:t>
            </a:r>
            <a:r>
              <a:rPr lang="en" sz="1200" u="sng">
                <a:solidFill>
                  <a:srgbClr val="FFFFFF"/>
                </a:solidFill>
                <a:latin typeface="Garamond"/>
                <a:ea typeface="Garamond"/>
                <a:cs typeface="Garamond"/>
                <a:sym typeface="Garamond"/>
                <a:hlinkClick r:id="rId4"/>
              </a:rPr>
              <a:t>https://www.crummy.com/software/BeautifulSoup/bs4/doc/</a:t>
            </a:r>
          </a:p>
          <a:p>
            <a:pPr marL="457200" lvl="0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Garamond"/>
              <a:buAutoNum type="arabicPeriod"/>
            </a:pPr>
            <a:r>
              <a:rPr lang="en" sz="1200">
                <a:solidFill>
                  <a:srgbClr val="FFFFFF"/>
                </a:solidFill>
                <a:latin typeface="Garamond"/>
                <a:ea typeface="Garamond"/>
                <a:cs typeface="Garamond"/>
                <a:sym typeface="Garamond"/>
              </a:rPr>
              <a:t>Boe, B. (2016). PRAW: The Python Reddit API Wrapper. Retrieved March 16, 2017, from </a:t>
            </a:r>
            <a:r>
              <a:rPr lang="en" sz="1200" u="sng">
                <a:solidFill>
                  <a:srgbClr val="FFFFFF"/>
                </a:solidFill>
                <a:latin typeface="Garamond"/>
                <a:ea typeface="Garamond"/>
                <a:cs typeface="Garamond"/>
                <a:sym typeface="Garamond"/>
                <a:hlinkClick r:id="rId5"/>
              </a:rPr>
              <a:t>http://praw.readthedocs.io/en/latest/</a:t>
            </a:r>
            <a:r>
              <a:rPr lang="en" sz="1200">
                <a:solidFill>
                  <a:srgbClr val="FFFFFF"/>
                </a:solidFill>
                <a:latin typeface="Garamond"/>
                <a:ea typeface="Garamond"/>
                <a:cs typeface="Garamond"/>
                <a:sym typeface="Garamond"/>
              </a:rPr>
              <a:t> </a:t>
            </a:r>
          </a:p>
          <a:p>
            <a:pPr marL="457200" lvl="0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Garamond"/>
              <a:buAutoNum type="arabicPeriod"/>
            </a:pPr>
            <a:r>
              <a:rPr lang="en" sz="1200">
                <a:solidFill>
                  <a:srgbClr val="FFFFFF"/>
                </a:solidFill>
                <a:latin typeface="Garamond"/>
                <a:ea typeface="Garamond"/>
                <a:cs typeface="Garamond"/>
                <a:sym typeface="Garamond"/>
              </a:rPr>
              <a:t>Bostock, M. Data-Driven Documents. Retrieved March 17, 2017, from </a:t>
            </a:r>
            <a:r>
              <a:rPr lang="en" sz="1200" u="sng">
                <a:solidFill>
                  <a:srgbClr val="FFFFFF"/>
                </a:solidFill>
                <a:latin typeface="Garamond"/>
                <a:ea typeface="Garamond"/>
                <a:cs typeface="Garamond"/>
                <a:sym typeface="Garamond"/>
                <a:hlinkClick r:id="rId6"/>
              </a:rPr>
              <a:t>https://d3js.org/</a:t>
            </a:r>
            <a:r>
              <a:rPr lang="en" sz="1200">
                <a:solidFill>
                  <a:srgbClr val="FFFFFF"/>
                </a:solidFill>
                <a:latin typeface="Garamond"/>
                <a:ea typeface="Garamond"/>
                <a:cs typeface="Garamond"/>
                <a:sym typeface="Garamond"/>
              </a:rPr>
              <a:t> </a:t>
            </a:r>
          </a:p>
          <a:p>
            <a:pPr marL="457200" lvl="0" indent="-304800" rtl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FFFFFF"/>
              </a:buClr>
              <a:buSzPct val="100000"/>
              <a:buFont typeface="Garamond"/>
              <a:buAutoNum type="arabicPeriod"/>
            </a:pPr>
            <a:r>
              <a:rPr lang="en" sz="1200">
                <a:solidFill>
                  <a:srgbClr val="FFFFFF"/>
                </a:solidFill>
                <a:latin typeface="Garamond"/>
                <a:ea typeface="Garamond"/>
                <a:cs typeface="Garamond"/>
                <a:sym typeface="Garamond"/>
              </a:rPr>
              <a:t>Jenny Rose Finkel, Trond Grenager, and Christopher Manning. 2005. Incorporating Non-local Information into Information Extraction Systems by Gibbs Sampling. </a:t>
            </a:r>
            <a:r>
              <a:rPr lang="en" sz="1200" i="1">
                <a:solidFill>
                  <a:srgbClr val="FFFFFF"/>
                </a:solidFill>
                <a:latin typeface="Garamond"/>
                <a:ea typeface="Garamond"/>
                <a:cs typeface="Garamond"/>
                <a:sym typeface="Garamond"/>
              </a:rPr>
              <a:t>Proceedings of the 43nd Annual Meeting of the Association for Computational Linguistics (ACL 2005),</a:t>
            </a:r>
            <a:r>
              <a:rPr lang="en" sz="1200">
                <a:solidFill>
                  <a:srgbClr val="FFFFFF"/>
                </a:solidFill>
                <a:latin typeface="Garamond"/>
                <a:ea typeface="Garamond"/>
                <a:cs typeface="Garamond"/>
                <a:sym typeface="Garamond"/>
              </a:rPr>
              <a:t> pp. 363-370. </a:t>
            </a:r>
            <a:r>
              <a:rPr lang="en" sz="1200" u="sng">
                <a:solidFill>
                  <a:srgbClr val="FFFFFF"/>
                </a:solidFill>
                <a:latin typeface="Garamond"/>
                <a:ea typeface="Garamond"/>
                <a:cs typeface="Garamond"/>
                <a:sym typeface="Garamond"/>
                <a:hlinkClick r:id="rId7"/>
              </a:rPr>
              <a:t>http://nlp.stanford.edu/~manning/papers/gibbscrf3.pdf</a:t>
            </a:r>
          </a:p>
          <a:p>
            <a:pPr marL="457200" lvl="0" indent="-304800" rtl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FFFFFF"/>
              </a:buClr>
              <a:buSzPct val="100000"/>
              <a:buFont typeface="Garamond"/>
              <a:buAutoNum type="arabicPeriod"/>
            </a:pPr>
            <a:r>
              <a:rPr lang="en" sz="1200">
                <a:solidFill>
                  <a:srgbClr val="FFFFFF"/>
                </a:solidFill>
                <a:latin typeface="Garamond"/>
                <a:ea typeface="Garamond"/>
                <a:cs typeface="Garamond"/>
                <a:sym typeface="Garamond"/>
              </a:rPr>
              <a:t>Mikolov, T. GoogleNews-vectors-negative300.bin.gz. Retrieved March 16, 2017, from</a:t>
            </a:r>
            <a:r>
              <a:rPr lang="en" sz="1200">
                <a:solidFill>
                  <a:srgbClr val="FFFFFF"/>
                </a:solidFill>
                <a:latin typeface="Garamond"/>
                <a:ea typeface="Garamond"/>
                <a:cs typeface="Garamond"/>
                <a:sym typeface="Garamond"/>
                <a:hlinkClick r:id="rId8"/>
              </a:rPr>
              <a:t> </a:t>
            </a:r>
            <a:r>
              <a:rPr lang="en" sz="1200" u="sng">
                <a:solidFill>
                  <a:srgbClr val="FFFFFF"/>
                </a:solidFill>
                <a:latin typeface="Garamond"/>
                <a:ea typeface="Garamond"/>
                <a:cs typeface="Garamond"/>
                <a:sym typeface="Garamond"/>
                <a:hlinkClick r:id="rId8"/>
              </a:rPr>
              <a:t>https://drive.google.com/file/d/0B7XkCwpI5KDYNlNUTTlSS21pQmM/edit</a:t>
            </a:r>
          </a:p>
          <a:p>
            <a:pPr marL="457200" lvl="0" indent="-304800" rtl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FFFFFF"/>
              </a:buClr>
              <a:buSzPct val="100000"/>
              <a:buFont typeface="Garamond"/>
              <a:buAutoNum type="arabicPeriod"/>
            </a:pPr>
            <a:r>
              <a:rPr lang="en" sz="1200">
                <a:solidFill>
                  <a:srgbClr val="FFFFFF"/>
                </a:solidFill>
                <a:latin typeface="Garamond"/>
                <a:ea typeface="Garamond"/>
                <a:cs typeface="Garamond"/>
                <a:sym typeface="Garamond"/>
              </a:rPr>
              <a:t>Schmidt, T. (2016, December 7). Named Entity Recognition with Regular Expression: NLTK. Retrieved March 16, 2017, from</a:t>
            </a:r>
            <a:r>
              <a:rPr lang="en" sz="1200">
                <a:solidFill>
                  <a:srgbClr val="FFFFFF"/>
                </a:solidFill>
                <a:latin typeface="Garamond"/>
                <a:ea typeface="Garamond"/>
                <a:cs typeface="Garamond"/>
                <a:sym typeface="Garamond"/>
                <a:hlinkClick r:id="rId9"/>
              </a:rPr>
              <a:t> </a:t>
            </a:r>
            <a:r>
              <a:rPr lang="en" sz="1200" u="sng">
                <a:solidFill>
                  <a:srgbClr val="FFFFFF"/>
                </a:solidFill>
                <a:latin typeface="Garamond"/>
                <a:ea typeface="Garamond"/>
                <a:cs typeface="Garamond"/>
                <a:sym typeface="Garamond"/>
                <a:hlinkClick r:id="rId9"/>
              </a:rPr>
              <a:t>http://stackoverflow.com/questions/24398536/named-entity-recognition-with-regular-expression-nltk</a:t>
            </a:r>
          </a:p>
          <a:p>
            <a:pPr marL="457200" lvl="0" indent="-304800" rtl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FFFFFF"/>
              </a:buClr>
              <a:buSzPct val="100000"/>
              <a:buFont typeface="Garamond"/>
              <a:buAutoNum type="arabicPeriod"/>
            </a:pPr>
            <a:r>
              <a:rPr lang="en" sz="1200">
                <a:solidFill>
                  <a:srgbClr val="FFFFFF"/>
                </a:solidFill>
                <a:latin typeface="Garamond"/>
                <a:ea typeface="Garamond"/>
                <a:cs typeface="Garamond"/>
                <a:sym typeface="Garamond"/>
              </a:rPr>
              <a:t>Project, NLTK. "Nltk.stem package." Nltk.stem package — NLTK 3.0 documentation. 2015. Web. 16 Mar. 2017.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Project Systems</a:t>
            </a:r>
          </a:p>
        </p:txBody>
      </p:sp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387900" y="1489825"/>
            <a:ext cx="1844400" cy="3078900"/>
          </a:xfrm>
          <a:prstGeom prst="rect">
            <a:avLst/>
          </a:prstGeom>
          <a:solidFill>
            <a:schemeClr val="accent4"/>
          </a:solidFill>
          <a:ln w="762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/>
              <a:t>Data Acquisition</a:t>
            </a:r>
            <a:br>
              <a:rPr lang="en"/>
            </a:br>
            <a:r>
              <a:rPr lang="en"/>
              <a:t/>
            </a:r>
            <a:br>
              <a:rPr lang="en"/>
            </a:br>
            <a:r>
              <a:rPr lang="en"/>
              <a:t>Polling</a:t>
            </a:r>
            <a:br>
              <a:rPr lang="en"/>
            </a:br>
            <a:r>
              <a:rPr lang="en"/>
              <a:t>Databases</a:t>
            </a:r>
            <a:br>
              <a:rPr lang="en"/>
            </a:br>
            <a:r>
              <a:rPr lang="en"/>
              <a:t>Parsing</a:t>
            </a:r>
          </a:p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81" name="Shape 81"/>
          <p:cNvSpPr txBox="1"/>
          <p:nvPr/>
        </p:nvSpPr>
        <p:spPr>
          <a:xfrm>
            <a:off x="3701700" y="1522075"/>
            <a:ext cx="1740600" cy="3014400"/>
          </a:xfrm>
          <a:prstGeom prst="rect">
            <a:avLst/>
          </a:prstGeom>
          <a:solidFill>
            <a:schemeClr val="accent2"/>
          </a:solidFill>
          <a:ln w="762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Data Analysis</a:t>
            </a:r>
          </a:p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 txBox="1">
            <a:spLocks noGrp="1"/>
          </p:cNvSpPr>
          <p:nvPr>
            <p:ph type="body" idx="1"/>
          </p:nvPr>
        </p:nvSpPr>
        <p:spPr>
          <a:xfrm>
            <a:off x="6911650" y="1522075"/>
            <a:ext cx="1740600" cy="3078900"/>
          </a:xfrm>
          <a:prstGeom prst="rect">
            <a:avLst/>
          </a:prstGeom>
          <a:solidFill>
            <a:schemeClr val="accent2"/>
          </a:solidFill>
          <a:ln w="762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/>
              <a:t>Data Visualization</a:t>
            </a:r>
          </a:p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83" name="Shape 83"/>
          <p:cNvSpPr/>
          <p:nvPr/>
        </p:nvSpPr>
        <p:spPr>
          <a:xfrm>
            <a:off x="2356950" y="2371125"/>
            <a:ext cx="1220100" cy="8199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4" name="Shape 84"/>
          <p:cNvSpPr/>
          <p:nvPr/>
        </p:nvSpPr>
        <p:spPr>
          <a:xfrm>
            <a:off x="5566925" y="2467975"/>
            <a:ext cx="1220100" cy="8199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Polling</a:t>
            </a:r>
          </a:p>
        </p:txBody>
      </p:sp>
      <p:sp>
        <p:nvSpPr>
          <p:cNvPr id="90" name="Shape 90"/>
          <p:cNvSpPr txBox="1">
            <a:spLocks noGrp="1"/>
          </p:cNvSpPr>
          <p:nvPr>
            <p:ph type="body" idx="1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Collects data from Reddit WorldNews Subreddit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Driver script runs every 12 hours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Processes news articles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Stores articles in database</a:t>
            </a:r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Databases</a:t>
            </a:r>
          </a:p>
        </p:txBody>
      </p:sp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Stores data into raw, processed, cluster, and clusterPast tables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Retrieving articles more than once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Data used for visualizations</a:t>
            </a:r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Raw Database Table</a:t>
            </a:r>
          </a:p>
        </p:txBody>
      </p:sp>
      <p:pic>
        <p:nvPicPr>
          <p:cNvPr id="102" name="Shape 10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668187"/>
            <a:ext cx="8839199" cy="1807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Parsing - BeautifulSoup</a:t>
            </a:r>
          </a:p>
        </p:txBody>
      </p:sp>
      <p:pic>
        <p:nvPicPr>
          <p:cNvPr id="108" name="Shape 10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71537" y="1206475"/>
            <a:ext cx="6200924" cy="3622725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Shape 109"/>
          <p:cNvSpPr/>
          <p:nvPr/>
        </p:nvSpPr>
        <p:spPr>
          <a:xfrm>
            <a:off x="3691500" y="2134925"/>
            <a:ext cx="470400" cy="300300"/>
          </a:xfrm>
          <a:prstGeom prst="ellipse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0" name="Shape 110"/>
          <p:cNvSpPr/>
          <p:nvPr/>
        </p:nvSpPr>
        <p:spPr>
          <a:xfrm>
            <a:off x="3105700" y="4441075"/>
            <a:ext cx="470400" cy="300300"/>
          </a:xfrm>
          <a:prstGeom prst="ellipse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1" name="Shape 111"/>
          <p:cNvSpPr/>
          <p:nvPr/>
        </p:nvSpPr>
        <p:spPr>
          <a:xfrm>
            <a:off x="1637000" y="1834625"/>
            <a:ext cx="470400" cy="300300"/>
          </a:xfrm>
          <a:prstGeom prst="ellipse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2" name="Shape 112"/>
          <p:cNvSpPr/>
          <p:nvPr/>
        </p:nvSpPr>
        <p:spPr>
          <a:xfrm>
            <a:off x="6072325" y="1534325"/>
            <a:ext cx="470400" cy="300300"/>
          </a:xfrm>
          <a:prstGeom prst="ellipse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Parsing - Removing Stopwords</a:t>
            </a:r>
          </a:p>
        </p:txBody>
      </p:sp>
      <p:pic>
        <p:nvPicPr>
          <p:cNvPr id="118" name="Shape 1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26975" y="1426428"/>
            <a:ext cx="7090057" cy="3078900"/>
          </a:xfrm>
          <a:prstGeom prst="rect">
            <a:avLst/>
          </a:prstGeom>
          <a:noFill/>
          <a:ln>
            <a:noFill/>
          </a:ln>
        </p:spPr>
      </p:pic>
      <p:sp>
        <p:nvSpPr>
          <p:cNvPr id="119" name="Shape 119"/>
          <p:cNvSpPr/>
          <p:nvPr/>
        </p:nvSpPr>
        <p:spPr>
          <a:xfrm>
            <a:off x="1106650" y="2074800"/>
            <a:ext cx="1794300" cy="300300"/>
          </a:xfrm>
          <a:prstGeom prst="ellipse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0" name="Shape 120"/>
          <p:cNvSpPr/>
          <p:nvPr/>
        </p:nvSpPr>
        <p:spPr>
          <a:xfrm>
            <a:off x="2039575" y="4205025"/>
            <a:ext cx="470400" cy="300300"/>
          </a:xfrm>
          <a:prstGeom prst="ellipse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1" name="Shape 121"/>
          <p:cNvSpPr/>
          <p:nvPr/>
        </p:nvSpPr>
        <p:spPr>
          <a:xfrm>
            <a:off x="1106650" y="3720500"/>
            <a:ext cx="470400" cy="300300"/>
          </a:xfrm>
          <a:prstGeom prst="ellipse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Parsing - Filtering Content</a:t>
            </a:r>
          </a:p>
        </p:txBody>
      </p:sp>
      <p:pic>
        <p:nvPicPr>
          <p:cNvPr id="127" name="Shape 1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47712" y="1544375"/>
            <a:ext cx="6248574" cy="2521849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Shape 128"/>
          <p:cNvSpPr/>
          <p:nvPr/>
        </p:nvSpPr>
        <p:spPr>
          <a:xfrm>
            <a:off x="4018625" y="2234925"/>
            <a:ext cx="1794300" cy="300300"/>
          </a:xfrm>
          <a:prstGeom prst="ellipse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9" name="Shape 129"/>
          <p:cNvSpPr/>
          <p:nvPr/>
        </p:nvSpPr>
        <p:spPr>
          <a:xfrm>
            <a:off x="5022425" y="1934625"/>
            <a:ext cx="1461000" cy="300300"/>
          </a:xfrm>
          <a:prstGeom prst="ellipse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arina">
  <a:themeElements>
    <a:clrScheme name="Marina">
      <a:dk1>
        <a:srgbClr val="FFFFFF"/>
      </a:dk1>
      <a:lt1>
        <a:srgbClr val="00517C"/>
      </a:lt1>
      <a:dk2>
        <a:srgbClr val="004065"/>
      </a:dk2>
      <a:lt2>
        <a:srgbClr val="CFD8DC"/>
      </a:lt2>
      <a:accent1>
        <a:srgbClr val="0277BD"/>
      </a:accent1>
      <a:accent2>
        <a:srgbClr val="558B2F"/>
      </a:accent2>
      <a:accent3>
        <a:srgbClr val="009688"/>
      </a:accent3>
      <a:accent4>
        <a:srgbClr val="039BE5"/>
      </a:accent4>
      <a:accent5>
        <a:srgbClr val="8BC34A"/>
      </a:accent5>
      <a:accent6>
        <a:srgbClr val="FFEB38"/>
      </a:accent6>
      <a:hlink>
        <a:srgbClr val="8BC34A"/>
      </a:hlink>
      <a:folHlink>
        <a:srgbClr val="8BC34A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1029</Words>
  <Application>Microsoft Macintosh PowerPoint</Application>
  <PresentationFormat>On-screen Show (16:9)</PresentationFormat>
  <Paragraphs>156</Paragraphs>
  <Slides>25</Slides>
  <Notes>25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0" baseType="lpstr">
      <vt:lpstr>Roboto Slab</vt:lpstr>
      <vt:lpstr>Arial</vt:lpstr>
      <vt:lpstr>Roboto</vt:lpstr>
      <vt:lpstr>Garamond</vt:lpstr>
      <vt:lpstr>marina</vt:lpstr>
      <vt:lpstr>Global Event Detector</vt:lpstr>
      <vt:lpstr>Project Systems</vt:lpstr>
      <vt:lpstr>Project Systems</vt:lpstr>
      <vt:lpstr>Polling</vt:lpstr>
      <vt:lpstr>Databases</vt:lpstr>
      <vt:lpstr>Raw Database Table</vt:lpstr>
      <vt:lpstr>Parsing - BeautifulSoup</vt:lpstr>
      <vt:lpstr>Parsing - Removing Stopwords</vt:lpstr>
      <vt:lpstr>Parsing - Filtering Content</vt:lpstr>
      <vt:lpstr>Parsing - Stemming Content</vt:lpstr>
      <vt:lpstr>Project Systems</vt:lpstr>
      <vt:lpstr>Stanford Named Entity Recognizer</vt:lpstr>
      <vt:lpstr>Seed Extraction</vt:lpstr>
      <vt:lpstr>Clustering</vt:lpstr>
      <vt:lpstr>Project Systems</vt:lpstr>
      <vt:lpstr>Data Visualization</vt:lpstr>
      <vt:lpstr>Navigation</vt:lpstr>
      <vt:lpstr>Article Carousel</vt:lpstr>
      <vt:lpstr>PowerPoint Presentation</vt:lpstr>
      <vt:lpstr>PowerPoint Presentation</vt:lpstr>
      <vt:lpstr>Deliverables</vt:lpstr>
      <vt:lpstr>Lessons Learned</vt:lpstr>
      <vt:lpstr>Questions?</vt:lpstr>
      <vt:lpstr>References</vt:lpstr>
      <vt:lpstr>References</vt:lpstr>
    </vt:vector>
  </TitlesOfParts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Global Event Detector</dc:title>
  <cp:lastModifiedBy>Sean Crenshaw</cp:lastModifiedBy>
  <cp:revision>2</cp:revision>
  <dcterms:modified xsi:type="dcterms:W3CDTF">2017-05-10T14:03:10Z</dcterms:modified>
</cp:coreProperties>
</file>