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Lst>
  <p:sldSz cy="5143500" cx="9144000"/>
  <p:notesSz cx="6858000" cy="9144000"/>
  <p:embeddedFontLst>
    <p:embeddedFont>
      <p:font typeface="Raleway"/>
      <p:regular r:id="rId21"/>
      <p:bold r:id="rId22"/>
      <p:italic r:id="rId23"/>
      <p:boldItalic r:id="rId24"/>
    </p:embeddedFont>
    <p:embeddedFont>
      <p:font typeface="Proxima Nova"/>
      <p:regular r:id="rId25"/>
      <p:bold r:id="rId26"/>
      <p:italic r:id="rId27"/>
      <p:boldItalic r:id="rId28"/>
    </p:embeddedFont>
    <p:embeddedFont>
      <p:font typeface="Alfa Slab One"/>
      <p:regular r:id="rId2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font" Target="fonts/Raleway-bold.fntdata"/><Relationship Id="rId21" Type="http://schemas.openxmlformats.org/officeDocument/2006/relationships/font" Target="fonts/Raleway-regular.fntdata"/><Relationship Id="rId24" Type="http://schemas.openxmlformats.org/officeDocument/2006/relationships/font" Target="fonts/Raleway-boldItalic.fntdata"/><Relationship Id="rId23" Type="http://schemas.openxmlformats.org/officeDocument/2006/relationships/font" Target="fonts/Raleway-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ProximaNova-bold.fntdata"/><Relationship Id="rId25" Type="http://schemas.openxmlformats.org/officeDocument/2006/relationships/font" Target="fonts/ProximaNova-regular.fntdata"/><Relationship Id="rId28" Type="http://schemas.openxmlformats.org/officeDocument/2006/relationships/font" Target="fonts/ProximaNova-boldItalic.fntdata"/><Relationship Id="rId27" Type="http://schemas.openxmlformats.org/officeDocument/2006/relationships/font" Target="fonts/ProximaNova-italic.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AlfaSlabOne-regular.fntdata"/><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 name="Shape 52"/>
        <p:cNvGrpSpPr/>
        <p:nvPr/>
      </p:nvGrpSpPr>
      <p:grpSpPr>
        <a:xfrm>
          <a:off x="0" y="0"/>
          <a:ext cx="0" cy="0"/>
          <a:chOff x="0" y="0"/>
          <a:chExt cx="0" cy="0"/>
        </a:xfrm>
      </p:grpSpPr>
      <p:sp>
        <p:nvSpPr>
          <p:cNvPr id="53" name="Google Shape;53;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4" name="Google Shape;54;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Welcome to Orientation to Building Collaborative Partnerships with Schools.</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12fd8d1f2c6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12fd8d1f2c6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Answer on next slide.</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12fd8d1f2c6_1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12fd8d1f2c6_1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12fd8d1f2c6_1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12fd8d1f2c6_1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12fd8d1f2c6_1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12fd8d1f2c6_1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12fd8d1f2c6_1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12fd8d1f2c6_1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Answer on next slide</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12fd8d1f2c6_1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2" name="Google Shape;152;g12fd8d1f2c6_1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g11d47b7cb54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 name="Google Shape;61;g11d47b7cb5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Today we will discuss: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1259ff7127e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 name="Google Shape;68;g1259ff7127e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Collaborative partnerships require planning and evaluation to be successful. Collaborative partnerships require:</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Joint planning between all parties involved</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Meaningful and measurable outcomes for all parties</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An evaluation plan to determine which outcomes were met</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Opportunities for iteration</a:t>
            </a:r>
            <a:r>
              <a:rPr lang="en">
                <a:solidFill>
                  <a:schemeClr val="dk1"/>
                </a:solidFill>
              </a:rPr>
              <a:t> and improvement</a:t>
            </a:r>
            <a:endParaRPr>
              <a:solidFill>
                <a:schemeClr val="dk1"/>
              </a:solidFill>
            </a:endParaRPr>
          </a:p>
          <a:p>
            <a:pPr indent="0" lvl="0" marL="0" rtl="0" algn="l">
              <a:spcBef>
                <a:spcPts val="120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11d47b7cb54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11d47b7cb54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Explicitly</a:t>
            </a:r>
            <a:r>
              <a:rPr lang="en"/>
              <a:t> state who your audience is. You audience could be all kindergarten students, female students in 6th grade, or students who are graduating high school without employment or college plans. Your audience could also be earth science teachers, high school counselors who need recertification, or administrators who want to learn about emotional intelligence. Having a specific audience best so that you can tailor your project to meet the needs of this group. If you try to make your project applicable to too many groups (for example, designing and activity that both an elementary and high school student would enjoy), you may make your project meaningless to both groups.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Once you know who your audience is, that will help you know who to approach for building a partnership. If you project involves earth science, you may approach the science administrator of your school district to start your partnership. In general, approaching administrators is </a:t>
            </a:r>
            <a:r>
              <a:rPr lang="en"/>
              <a:t>recommended</a:t>
            </a:r>
            <a:r>
              <a:rPr lang="en"/>
              <a:t> over </a:t>
            </a:r>
            <a:r>
              <a:rPr lang="en"/>
              <a:t>approaching</a:t>
            </a:r>
            <a:r>
              <a:rPr lang="en"/>
              <a:t> specific teachers, because administrators can ensure that outreach is spread equitably throughout the school or district.</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1259ff7127e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1259ff7127e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Once you know who to approach, you should first investigate any existing partnerships with the school or district. Your goal should not be to become an expert in the school district, but rather to know the current events and have a general familiarity with with the school. We discuss how to complete this research at length in the Assignment: Before You Approach Your School District.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Discuss</a:t>
            </a:r>
            <a:r>
              <a:rPr lang="en"/>
              <a:t> with the school district mutual goals and benefits. Make sure that you are both getting some of your needs met and that the project is aligned with your higher level, long-term goals. This may take more than one conversation.</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Make sure to communicate and be honest about what you need from the beginning of your relationship. Make sure to be direct and don’t use jargon that is specific to your field. Your goal is to be clearly understood by someone who is likely outside of your field.</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As part of this communication, make sure your timeline is clear and that is works for your partner. You should also present and discuss an </a:t>
            </a:r>
            <a:r>
              <a:rPr lang="en"/>
              <a:t>evaluation</a:t>
            </a:r>
            <a:r>
              <a:rPr lang="en"/>
              <a:t> plan, describing how the evaluation will help shape your project (formative </a:t>
            </a:r>
            <a:r>
              <a:rPr lang="en"/>
              <a:t>evaluation</a:t>
            </a:r>
            <a:r>
              <a:rPr lang="en"/>
              <a:t>) as well as how you will determine if the goals and outcomes were met (summative evaluation).</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1259ff7127e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1259ff7127e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When working with schools, make sure that you keep their working timelines in mind. For example, many schools require approval by the school board to participate in grant funded projects. These meetings likely happen once a month, so leave time to ensure that you can get all the approvals you need.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Be very clear in what you are asking for and what you need. If you are not sure, start a conversation with the school about what their needs and resources are.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Be mindful of the return on investment, not just for yourself, but for your partner. What is in it for them? What will they get out of participating in this project? Is your project sustainable in some way?</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Above all else, respect your </a:t>
            </a:r>
            <a:r>
              <a:rPr lang="en"/>
              <a:t>potential</a:t>
            </a:r>
            <a:r>
              <a:rPr lang="en"/>
              <a:t> partner and </a:t>
            </a:r>
            <a:r>
              <a:rPr lang="en"/>
              <a:t>remember</a:t>
            </a:r>
            <a:r>
              <a:rPr lang="en"/>
              <a:t> that they are likely experts in their field. Avoid making assumptions and demands; </a:t>
            </a:r>
            <a:r>
              <a:rPr lang="en"/>
              <a:t>rather, try to create a partnership of equal value and power. Explore any requirements the school may have in place for working with minors (we provide some training in our slide show: Working with Minors). Treat the school/district you approach as an equal and valuable partner.</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1259ff7127e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1259ff7127e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 order to </a:t>
            </a:r>
            <a:r>
              <a:rPr lang="en"/>
              <a:t>achieve</a:t>
            </a:r>
            <a:r>
              <a:rPr lang="en"/>
              <a:t> impact, you must have a strategy. Just as research is conducted </a:t>
            </a:r>
            <a:r>
              <a:rPr lang="en"/>
              <a:t>thoughtfully</a:t>
            </a:r>
            <a:r>
              <a:rPr lang="en"/>
              <a:t> and will specific goals in mind, outreach should also be done thoughtfully and with specific goals.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Make your </a:t>
            </a:r>
            <a:r>
              <a:rPr lang="en"/>
              <a:t>strategy</a:t>
            </a:r>
            <a:r>
              <a:rPr lang="en"/>
              <a:t> for </a:t>
            </a:r>
            <a:r>
              <a:rPr lang="en"/>
              <a:t>achieving</a:t>
            </a:r>
            <a:r>
              <a:rPr lang="en"/>
              <a:t> impact consistent with the technical project tasks. For example, if you are studying novel research methods in geology, make sure that your outreach can be related to your field of research. This alignment will likely make outreach more interesting and easier for you.</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Make sure you know what you will be doing for implementation and evaluation. When doing outreach, always plan your activities at a detailed level. Try to estimate, or ask someone familiar with your audience, how much time each task will take and how difficult it will be for your audience. Make sure your outreach can be done in the time allotted but not so quickly that everyone is sitting around doing nothing. You may allow opportunities for student to explore on their own or have a “back-up” activity in case your first activity takes less time than expected. Ensure your task won’t be too challenging and disheartening for your audience or so easy they lose interest.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For </a:t>
            </a:r>
            <a:r>
              <a:rPr lang="en"/>
              <a:t>evaluation</a:t>
            </a:r>
            <a:r>
              <a:rPr lang="en"/>
              <a:t>, how will you evaluate your impact? You should evaluate the impact of your outreach from both your perspective and the perspective of your partner. Ensure that your outcomes were met or determine why they were not met. Examples of outcomes can include both learning outcomes (e.g., what did the students learn from this experience?) and experiential outcomes (e.g., was this activity fun and enjoyable?) as well as interest and career outcomes (e.g., are students more interested in this field?) among others.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Finally, </a:t>
            </a:r>
            <a:r>
              <a:rPr lang="en"/>
              <a:t>ensure that your activity is appropriate and relevant to your audience. Make sure that this activity aligns with what students are learning in the classroom or with the professional development goals of the district and teachers.</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g11d47b7cb54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3" name="Google Shape;103;g11d47b7cb54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Email is a great way to introduce yourself and your work, but most teachers and administrators will also want to have a phone call, zoom meeting, or in-person talk to learn more about you and your work. Provide opportunities for talking to create a better partnership and to make sure that you and your partner are on the same page. When possible, try to defer to the needs and wants of the potential partner you are approaching. Is parking on campus difficult? Go to their workplace. Do they find responding to emails too time consuming? Give them a call. Try to be flexible and considerate.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Workday hours in a school district likely differ from the typical nine-to-five. Teachers may need to schedule meetings before or after school, rather that during the school day. Most of the time that teachers have at school is spent with students and lacks </a:t>
            </a:r>
            <a:r>
              <a:rPr lang="en"/>
              <a:t>flexibility</a:t>
            </a:r>
            <a:r>
              <a:rPr lang="en"/>
              <a:t> for mid-day meetings. If a teacher asks you to meet them during their planning period, arrive promptly and leave on time. Allow time for checking in to the school, which will often have some security and sign-in measures.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Teachers and administrators are experts in their field. Remember to respect their expertise and ask for their opinions.</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11d47b7cb54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11d47b7cb54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When empowering teachers and administrators to provide feedback, the first step is to convey your respect for their expertise. Tell your partner that you </a:t>
            </a:r>
            <a:r>
              <a:rPr lang="en"/>
              <a:t>value their knowledge and skills and that you would also value their input and feedback on your work. If needed, remind your partner that feedback is a way to ensure alignment of the project with your their goals and needs.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Ask for feedback in a professional manner, remembering your partner’s timelines and needs. Make sure that you don’t ask for feedback at the </a:t>
            </a:r>
            <a:r>
              <a:rPr lang="en">
                <a:solidFill>
                  <a:schemeClr val="dk1"/>
                </a:solidFill>
              </a:rPr>
              <a:t>last minute</a:t>
            </a:r>
            <a:r>
              <a:rPr lang="en"/>
              <a:t> and that you’ve discussed the way to provide feedback with your partner. We provide a model for this discussion in the Rubric for Teacher/Administrator Review and the Template for Inviting Review Teachers and Administrators. </a:t>
            </a:r>
            <a:endParaRPr/>
          </a:p>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cxnSp>
        <p:nvCxnSpPr>
          <p:cNvPr id="10" name="Google Shape;10;p2"/>
          <p:cNvCxnSpPr/>
          <p:nvPr/>
        </p:nvCxnSpPr>
        <p:spPr>
          <a:xfrm>
            <a:off x="4278300" y="2751163"/>
            <a:ext cx="587400" cy="0"/>
          </a:xfrm>
          <a:prstGeom prst="straightConnector1">
            <a:avLst/>
          </a:prstGeom>
          <a:noFill/>
          <a:ln cap="flat" cmpd="sng" w="76200">
            <a:solidFill>
              <a:schemeClr val="dk1"/>
            </a:solidFill>
            <a:prstDash val="solid"/>
            <a:round/>
            <a:headEnd len="sm" w="sm" type="none"/>
            <a:tailEnd len="sm" w="sm" type="none"/>
          </a:ln>
        </p:spPr>
      </p:cxnSp>
      <p:sp>
        <p:nvSpPr>
          <p:cNvPr id="11" name="Google Shape;11;p2"/>
          <p:cNvSpPr txBox="1"/>
          <p:nvPr>
            <p:ph type="ctrTitle"/>
          </p:nvPr>
        </p:nvSpPr>
        <p:spPr>
          <a:xfrm>
            <a:off x="311700" y="595975"/>
            <a:ext cx="8520600" cy="1957800"/>
          </a:xfrm>
          <a:prstGeom prst="rect">
            <a:avLst/>
          </a:prstGeom>
        </p:spPr>
        <p:txBody>
          <a:bodyPr anchorCtr="0" anchor="b" bIns="91425" lIns="91425" spcFirstLastPara="1" rIns="91425" wrap="square" tIns="91425">
            <a:normAutofit/>
          </a:bodyPr>
          <a:lstStyle>
            <a:lvl1pPr lvl="0" algn="ctr">
              <a:spcBef>
                <a:spcPts val="0"/>
              </a:spcBef>
              <a:spcAft>
                <a:spcPts val="0"/>
              </a:spcAft>
              <a:buSzPts val="5400"/>
              <a:buNone/>
              <a:defRPr sz="5400"/>
            </a:lvl1pPr>
            <a:lvl2pPr lvl="1" algn="ctr">
              <a:spcBef>
                <a:spcPts val="0"/>
              </a:spcBef>
              <a:spcAft>
                <a:spcPts val="0"/>
              </a:spcAft>
              <a:buSzPts val="5400"/>
              <a:buNone/>
              <a:defRPr sz="5400"/>
            </a:lvl2pPr>
            <a:lvl3pPr lvl="2" algn="ctr">
              <a:spcBef>
                <a:spcPts val="0"/>
              </a:spcBef>
              <a:spcAft>
                <a:spcPts val="0"/>
              </a:spcAft>
              <a:buSzPts val="5400"/>
              <a:buNone/>
              <a:defRPr sz="5400"/>
            </a:lvl3pPr>
            <a:lvl4pPr lvl="3" algn="ctr">
              <a:spcBef>
                <a:spcPts val="0"/>
              </a:spcBef>
              <a:spcAft>
                <a:spcPts val="0"/>
              </a:spcAft>
              <a:buSzPts val="5400"/>
              <a:buNone/>
              <a:defRPr sz="5400"/>
            </a:lvl4pPr>
            <a:lvl5pPr lvl="4" algn="ctr">
              <a:spcBef>
                <a:spcPts val="0"/>
              </a:spcBef>
              <a:spcAft>
                <a:spcPts val="0"/>
              </a:spcAft>
              <a:buSzPts val="5400"/>
              <a:buNone/>
              <a:defRPr sz="5400"/>
            </a:lvl5pPr>
            <a:lvl6pPr lvl="5" algn="ctr">
              <a:spcBef>
                <a:spcPts val="0"/>
              </a:spcBef>
              <a:spcAft>
                <a:spcPts val="0"/>
              </a:spcAft>
              <a:buSzPts val="5400"/>
              <a:buNone/>
              <a:defRPr sz="5400"/>
            </a:lvl6pPr>
            <a:lvl7pPr lvl="6" algn="ctr">
              <a:spcBef>
                <a:spcPts val="0"/>
              </a:spcBef>
              <a:spcAft>
                <a:spcPts val="0"/>
              </a:spcAft>
              <a:buSzPts val="5400"/>
              <a:buNone/>
              <a:defRPr sz="5400"/>
            </a:lvl7pPr>
            <a:lvl8pPr lvl="7" algn="ctr">
              <a:spcBef>
                <a:spcPts val="0"/>
              </a:spcBef>
              <a:spcAft>
                <a:spcPts val="0"/>
              </a:spcAft>
              <a:buSzPts val="5400"/>
              <a:buNone/>
              <a:defRPr sz="5400"/>
            </a:lvl8pPr>
            <a:lvl9pPr lvl="8" algn="ctr">
              <a:spcBef>
                <a:spcPts val="0"/>
              </a:spcBef>
              <a:spcAft>
                <a:spcPts val="0"/>
              </a:spcAft>
              <a:buSzPts val="5400"/>
              <a:buNone/>
              <a:defRPr sz="5400"/>
            </a:lvl9pPr>
          </a:lstStyle>
          <a:p/>
        </p:txBody>
      </p:sp>
      <p:sp>
        <p:nvSpPr>
          <p:cNvPr id="12" name="Google Shape;12;p2"/>
          <p:cNvSpPr txBox="1"/>
          <p:nvPr>
            <p:ph idx="1" type="subTitle"/>
          </p:nvPr>
        </p:nvSpPr>
        <p:spPr>
          <a:xfrm>
            <a:off x="311700" y="3165823"/>
            <a:ext cx="8520600" cy="7335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2400"/>
              <a:buNone/>
              <a:defRPr sz="2400"/>
            </a:lvl2pPr>
            <a:lvl3pPr lvl="2" algn="ctr">
              <a:lnSpc>
                <a:spcPct val="100000"/>
              </a:lnSpc>
              <a:spcBef>
                <a:spcPts val="0"/>
              </a:spcBef>
              <a:spcAft>
                <a:spcPts val="0"/>
              </a:spcAft>
              <a:buSzPts val="2400"/>
              <a:buNone/>
              <a:defRPr sz="2400"/>
            </a:lvl3pPr>
            <a:lvl4pPr lvl="3" algn="ctr">
              <a:lnSpc>
                <a:spcPct val="100000"/>
              </a:lnSpc>
              <a:spcBef>
                <a:spcPts val="0"/>
              </a:spcBef>
              <a:spcAft>
                <a:spcPts val="0"/>
              </a:spcAft>
              <a:buSzPts val="2400"/>
              <a:buNone/>
              <a:defRPr sz="2400"/>
            </a:lvl4pPr>
            <a:lvl5pPr lvl="4" algn="ctr">
              <a:lnSpc>
                <a:spcPct val="100000"/>
              </a:lnSpc>
              <a:spcBef>
                <a:spcPts val="0"/>
              </a:spcBef>
              <a:spcAft>
                <a:spcPts val="0"/>
              </a:spcAft>
              <a:buSzPts val="2400"/>
              <a:buNone/>
              <a:defRPr sz="2400"/>
            </a:lvl5pPr>
            <a:lvl6pPr lvl="5" algn="ctr">
              <a:lnSpc>
                <a:spcPct val="100000"/>
              </a:lnSpc>
              <a:spcBef>
                <a:spcPts val="0"/>
              </a:spcBef>
              <a:spcAft>
                <a:spcPts val="0"/>
              </a:spcAft>
              <a:buSzPts val="2400"/>
              <a:buNone/>
              <a:defRPr sz="2400"/>
            </a:lvl6pPr>
            <a:lvl7pPr lvl="6" algn="ctr">
              <a:lnSpc>
                <a:spcPct val="100000"/>
              </a:lnSpc>
              <a:spcBef>
                <a:spcPts val="0"/>
              </a:spcBef>
              <a:spcAft>
                <a:spcPts val="0"/>
              </a:spcAft>
              <a:buSzPts val="2400"/>
              <a:buNone/>
              <a:defRPr sz="2400"/>
            </a:lvl7pPr>
            <a:lvl8pPr lvl="7" algn="ctr">
              <a:lnSpc>
                <a:spcPct val="100000"/>
              </a:lnSpc>
              <a:spcBef>
                <a:spcPts val="0"/>
              </a:spcBef>
              <a:spcAft>
                <a:spcPts val="0"/>
              </a:spcAft>
              <a:buSzPts val="2400"/>
              <a:buNone/>
              <a:defRPr sz="2400"/>
            </a:lvl8pPr>
            <a:lvl9pPr lvl="8" algn="ctr">
              <a:lnSpc>
                <a:spcPct val="100000"/>
              </a:lnSpc>
              <a:spcBef>
                <a:spcPts val="0"/>
              </a:spcBef>
              <a:spcAft>
                <a:spcPts val="0"/>
              </a:spcAft>
              <a:buSzPts val="2400"/>
              <a:buNone/>
              <a:defRPr sz="2400"/>
            </a:lvl9pPr>
          </a:lstStyle>
          <a:p/>
        </p:txBody>
      </p:sp>
      <p:sp>
        <p:nvSpPr>
          <p:cNvPr id="13" name="Google Shape;13;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6" name="Shape 46"/>
        <p:cNvGrpSpPr/>
        <p:nvPr/>
      </p:nvGrpSpPr>
      <p:grpSpPr>
        <a:xfrm>
          <a:off x="0" y="0"/>
          <a:ext cx="0" cy="0"/>
          <a:chOff x="0" y="0"/>
          <a:chExt cx="0" cy="0"/>
        </a:xfrm>
      </p:grpSpPr>
      <p:sp>
        <p:nvSpPr>
          <p:cNvPr id="47" name="Google Shape;47;p11"/>
          <p:cNvSpPr txBox="1"/>
          <p:nvPr>
            <p:ph hasCustomPrompt="1" type="title"/>
          </p:nvPr>
        </p:nvSpPr>
        <p:spPr>
          <a:xfrm>
            <a:off x="311700" y="1167925"/>
            <a:ext cx="8520600" cy="19800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dk1"/>
              </a:buClr>
              <a:buSzPts val="11000"/>
              <a:buNone/>
              <a:defRPr sz="11000">
                <a:solidFill>
                  <a:schemeClr val="dk1"/>
                </a:solidFill>
              </a:defRPr>
            </a:lvl1pPr>
            <a:lvl2pPr lvl="1" algn="ctr">
              <a:spcBef>
                <a:spcPts val="0"/>
              </a:spcBef>
              <a:spcAft>
                <a:spcPts val="0"/>
              </a:spcAft>
              <a:buClr>
                <a:schemeClr val="dk1"/>
              </a:buClr>
              <a:buSzPts val="11000"/>
              <a:buNone/>
              <a:defRPr sz="11000">
                <a:solidFill>
                  <a:schemeClr val="dk1"/>
                </a:solidFill>
              </a:defRPr>
            </a:lvl2pPr>
            <a:lvl3pPr lvl="2" algn="ctr">
              <a:spcBef>
                <a:spcPts val="0"/>
              </a:spcBef>
              <a:spcAft>
                <a:spcPts val="0"/>
              </a:spcAft>
              <a:buClr>
                <a:schemeClr val="dk1"/>
              </a:buClr>
              <a:buSzPts val="11000"/>
              <a:buNone/>
              <a:defRPr sz="11000">
                <a:solidFill>
                  <a:schemeClr val="dk1"/>
                </a:solidFill>
              </a:defRPr>
            </a:lvl3pPr>
            <a:lvl4pPr lvl="3" algn="ctr">
              <a:spcBef>
                <a:spcPts val="0"/>
              </a:spcBef>
              <a:spcAft>
                <a:spcPts val="0"/>
              </a:spcAft>
              <a:buClr>
                <a:schemeClr val="dk1"/>
              </a:buClr>
              <a:buSzPts val="11000"/>
              <a:buNone/>
              <a:defRPr sz="11000">
                <a:solidFill>
                  <a:schemeClr val="dk1"/>
                </a:solidFill>
              </a:defRPr>
            </a:lvl4pPr>
            <a:lvl5pPr lvl="4" algn="ctr">
              <a:spcBef>
                <a:spcPts val="0"/>
              </a:spcBef>
              <a:spcAft>
                <a:spcPts val="0"/>
              </a:spcAft>
              <a:buClr>
                <a:schemeClr val="dk1"/>
              </a:buClr>
              <a:buSzPts val="11000"/>
              <a:buNone/>
              <a:defRPr sz="11000">
                <a:solidFill>
                  <a:schemeClr val="dk1"/>
                </a:solidFill>
              </a:defRPr>
            </a:lvl5pPr>
            <a:lvl6pPr lvl="5" algn="ctr">
              <a:spcBef>
                <a:spcPts val="0"/>
              </a:spcBef>
              <a:spcAft>
                <a:spcPts val="0"/>
              </a:spcAft>
              <a:buClr>
                <a:schemeClr val="dk1"/>
              </a:buClr>
              <a:buSzPts val="11000"/>
              <a:buNone/>
              <a:defRPr sz="11000">
                <a:solidFill>
                  <a:schemeClr val="dk1"/>
                </a:solidFill>
              </a:defRPr>
            </a:lvl6pPr>
            <a:lvl7pPr lvl="6" algn="ctr">
              <a:spcBef>
                <a:spcPts val="0"/>
              </a:spcBef>
              <a:spcAft>
                <a:spcPts val="0"/>
              </a:spcAft>
              <a:buClr>
                <a:schemeClr val="dk1"/>
              </a:buClr>
              <a:buSzPts val="11000"/>
              <a:buNone/>
              <a:defRPr sz="11000">
                <a:solidFill>
                  <a:schemeClr val="dk1"/>
                </a:solidFill>
              </a:defRPr>
            </a:lvl7pPr>
            <a:lvl8pPr lvl="7" algn="ctr">
              <a:spcBef>
                <a:spcPts val="0"/>
              </a:spcBef>
              <a:spcAft>
                <a:spcPts val="0"/>
              </a:spcAft>
              <a:buClr>
                <a:schemeClr val="dk1"/>
              </a:buClr>
              <a:buSzPts val="11000"/>
              <a:buNone/>
              <a:defRPr sz="11000">
                <a:solidFill>
                  <a:schemeClr val="dk1"/>
                </a:solidFill>
              </a:defRPr>
            </a:lvl8pPr>
            <a:lvl9pPr lvl="8" algn="ctr">
              <a:spcBef>
                <a:spcPts val="0"/>
              </a:spcBef>
              <a:spcAft>
                <a:spcPts val="0"/>
              </a:spcAft>
              <a:buClr>
                <a:schemeClr val="dk1"/>
              </a:buClr>
              <a:buSzPts val="11000"/>
              <a:buNone/>
              <a:defRPr sz="11000">
                <a:solidFill>
                  <a:schemeClr val="dk1"/>
                </a:solidFill>
              </a:defRPr>
            </a:lvl9pPr>
          </a:lstStyle>
          <a:p>
            <a:r>
              <a:t>xx%</a:t>
            </a:r>
          </a:p>
        </p:txBody>
      </p:sp>
      <p:sp>
        <p:nvSpPr>
          <p:cNvPr id="48" name="Google Shape;48;p11"/>
          <p:cNvSpPr txBox="1"/>
          <p:nvPr>
            <p:ph idx="1" type="body"/>
          </p:nvPr>
        </p:nvSpPr>
        <p:spPr>
          <a:xfrm>
            <a:off x="311700" y="3224250"/>
            <a:ext cx="8520600" cy="10716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9" name="Google Shape;49;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0" name="Shape 50"/>
        <p:cNvGrpSpPr/>
        <p:nvPr/>
      </p:nvGrpSpPr>
      <p:grpSpPr>
        <a:xfrm>
          <a:off x="0" y="0"/>
          <a:ext cx="0" cy="0"/>
          <a:chOff x="0" y="0"/>
          <a:chExt cx="0" cy="0"/>
        </a:xfrm>
      </p:grpSpPr>
      <p:sp>
        <p:nvSpPr>
          <p:cNvPr id="51" name="Google Shape;51;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14" name="Shape 14"/>
        <p:cNvGrpSpPr/>
        <p:nvPr/>
      </p:nvGrpSpPr>
      <p:grpSpPr>
        <a:xfrm>
          <a:off x="0" y="0"/>
          <a:ext cx="0" cy="0"/>
          <a:chOff x="0" y="0"/>
          <a:chExt cx="0" cy="0"/>
        </a:xfrm>
      </p:grpSpPr>
      <p:sp>
        <p:nvSpPr>
          <p:cNvPr id="15" name="Google Shape;15;p3"/>
          <p:cNvSpPr txBox="1"/>
          <p:nvPr>
            <p:ph type="title"/>
          </p:nvPr>
        </p:nvSpPr>
        <p:spPr>
          <a:xfrm>
            <a:off x="311700" y="2480550"/>
            <a:ext cx="8114400" cy="2445900"/>
          </a:xfrm>
          <a:prstGeom prst="rect">
            <a:avLst/>
          </a:prstGeom>
        </p:spPr>
        <p:txBody>
          <a:bodyPr anchorCtr="0" anchor="b" bIns="91425" lIns="91425" spcFirstLastPara="1" rIns="91425" wrap="square" tIns="91425">
            <a:normAutofit/>
          </a:bodyPr>
          <a:lstStyle>
            <a:lvl1pPr lvl="0">
              <a:spcBef>
                <a:spcPts val="0"/>
              </a:spcBef>
              <a:spcAft>
                <a:spcPts val="0"/>
              </a:spcAft>
              <a:buClr>
                <a:schemeClr val="lt1"/>
              </a:buClr>
              <a:buSzPts val="6800"/>
              <a:buNone/>
              <a:defRPr sz="6800">
                <a:solidFill>
                  <a:schemeClr val="lt1"/>
                </a:solidFill>
              </a:defRPr>
            </a:lvl1pPr>
            <a:lvl2pPr lvl="1">
              <a:spcBef>
                <a:spcPts val="0"/>
              </a:spcBef>
              <a:spcAft>
                <a:spcPts val="0"/>
              </a:spcAft>
              <a:buClr>
                <a:schemeClr val="lt1"/>
              </a:buClr>
              <a:buSzPts val="6800"/>
              <a:buNone/>
              <a:defRPr sz="6800">
                <a:solidFill>
                  <a:schemeClr val="lt1"/>
                </a:solidFill>
              </a:defRPr>
            </a:lvl2pPr>
            <a:lvl3pPr lvl="2">
              <a:spcBef>
                <a:spcPts val="0"/>
              </a:spcBef>
              <a:spcAft>
                <a:spcPts val="0"/>
              </a:spcAft>
              <a:buClr>
                <a:schemeClr val="lt1"/>
              </a:buClr>
              <a:buSzPts val="6800"/>
              <a:buNone/>
              <a:defRPr sz="6800">
                <a:solidFill>
                  <a:schemeClr val="lt1"/>
                </a:solidFill>
              </a:defRPr>
            </a:lvl3pPr>
            <a:lvl4pPr lvl="3">
              <a:spcBef>
                <a:spcPts val="0"/>
              </a:spcBef>
              <a:spcAft>
                <a:spcPts val="0"/>
              </a:spcAft>
              <a:buClr>
                <a:schemeClr val="lt1"/>
              </a:buClr>
              <a:buSzPts val="6800"/>
              <a:buNone/>
              <a:defRPr sz="6800">
                <a:solidFill>
                  <a:schemeClr val="lt1"/>
                </a:solidFill>
              </a:defRPr>
            </a:lvl4pPr>
            <a:lvl5pPr lvl="4">
              <a:spcBef>
                <a:spcPts val="0"/>
              </a:spcBef>
              <a:spcAft>
                <a:spcPts val="0"/>
              </a:spcAft>
              <a:buClr>
                <a:schemeClr val="lt1"/>
              </a:buClr>
              <a:buSzPts val="6800"/>
              <a:buNone/>
              <a:defRPr sz="6800">
                <a:solidFill>
                  <a:schemeClr val="lt1"/>
                </a:solidFill>
              </a:defRPr>
            </a:lvl5pPr>
            <a:lvl6pPr lvl="5">
              <a:spcBef>
                <a:spcPts val="0"/>
              </a:spcBef>
              <a:spcAft>
                <a:spcPts val="0"/>
              </a:spcAft>
              <a:buClr>
                <a:schemeClr val="lt1"/>
              </a:buClr>
              <a:buSzPts val="6800"/>
              <a:buNone/>
              <a:defRPr sz="6800">
                <a:solidFill>
                  <a:schemeClr val="lt1"/>
                </a:solidFill>
              </a:defRPr>
            </a:lvl6pPr>
            <a:lvl7pPr lvl="6">
              <a:spcBef>
                <a:spcPts val="0"/>
              </a:spcBef>
              <a:spcAft>
                <a:spcPts val="0"/>
              </a:spcAft>
              <a:buClr>
                <a:schemeClr val="lt1"/>
              </a:buClr>
              <a:buSzPts val="6800"/>
              <a:buNone/>
              <a:defRPr sz="6800">
                <a:solidFill>
                  <a:schemeClr val="lt1"/>
                </a:solidFill>
              </a:defRPr>
            </a:lvl7pPr>
            <a:lvl8pPr lvl="7">
              <a:spcBef>
                <a:spcPts val="0"/>
              </a:spcBef>
              <a:spcAft>
                <a:spcPts val="0"/>
              </a:spcAft>
              <a:buClr>
                <a:schemeClr val="lt1"/>
              </a:buClr>
              <a:buSzPts val="6800"/>
              <a:buNone/>
              <a:defRPr sz="6800">
                <a:solidFill>
                  <a:schemeClr val="lt1"/>
                </a:solidFill>
              </a:defRPr>
            </a:lvl8pPr>
            <a:lvl9pPr lvl="8">
              <a:spcBef>
                <a:spcPts val="0"/>
              </a:spcBef>
              <a:spcAft>
                <a:spcPts val="0"/>
              </a:spcAft>
              <a:buClr>
                <a:schemeClr val="lt1"/>
              </a:buClr>
              <a:buSzPts val="6800"/>
              <a:buNone/>
              <a:defRPr sz="6800">
                <a:solidFill>
                  <a:schemeClr val="lt1"/>
                </a:solidFill>
              </a:defRPr>
            </a:lvl9pPr>
          </a:lstStyle>
          <a:p/>
        </p:txBody>
      </p:sp>
      <p:sp>
        <p:nvSpPr>
          <p:cNvPr id="16" name="Google Shape;16;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7" name="Shape 17"/>
        <p:cNvGrpSpPr/>
        <p:nvPr/>
      </p:nvGrpSpPr>
      <p:grpSpPr>
        <a:xfrm>
          <a:off x="0" y="0"/>
          <a:ext cx="0" cy="0"/>
          <a:chOff x="0" y="0"/>
          <a:chExt cx="0" cy="0"/>
        </a:xfrm>
      </p:grpSpPr>
      <p:sp>
        <p:nvSpPr>
          <p:cNvPr id="18" name="Google Shape;18;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9" name="Google Shape;19;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0" name="Google Shape;20;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1" name="Shape 21"/>
        <p:cNvGrpSpPr/>
        <p:nvPr/>
      </p:nvGrpSpPr>
      <p:grpSpPr>
        <a:xfrm>
          <a:off x="0" y="0"/>
          <a:ext cx="0" cy="0"/>
          <a:chOff x="0" y="0"/>
          <a:chExt cx="0" cy="0"/>
        </a:xfrm>
      </p:grpSpPr>
      <p:sp>
        <p:nvSpPr>
          <p:cNvPr id="22" name="Google Shape;22;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3" name="Google Shape;23;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5" name="Google Shape;25;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6" name="Shape 26"/>
        <p:cNvGrpSpPr/>
        <p:nvPr/>
      </p:nvGrpSpPr>
      <p:grpSpPr>
        <a:xfrm>
          <a:off x="0" y="0"/>
          <a:ext cx="0" cy="0"/>
          <a:chOff x="0" y="0"/>
          <a:chExt cx="0" cy="0"/>
        </a:xfrm>
      </p:grpSpPr>
      <p:sp>
        <p:nvSpPr>
          <p:cNvPr id="27" name="Google Shape;27;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8" name="Google Shape;28;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9" name="Shape 29"/>
        <p:cNvGrpSpPr/>
        <p:nvPr/>
      </p:nvGrpSpPr>
      <p:grpSpPr>
        <a:xfrm>
          <a:off x="0" y="0"/>
          <a:ext cx="0" cy="0"/>
          <a:chOff x="0" y="0"/>
          <a:chExt cx="0" cy="0"/>
        </a:xfrm>
      </p:grpSpPr>
      <p:sp>
        <p:nvSpPr>
          <p:cNvPr id="30" name="Google Shape;30;p7"/>
          <p:cNvSpPr txBox="1"/>
          <p:nvPr>
            <p:ph type="title"/>
          </p:nvPr>
        </p:nvSpPr>
        <p:spPr>
          <a:xfrm>
            <a:off x="311700" y="6318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1" name="Google Shape;31;p7"/>
          <p:cNvSpPr txBox="1"/>
          <p:nvPr>
            <p:ph idx="1" type="body"/>
          </p:nvPr>
        </p:nvSpPr>
        <p:spPr>
          <a:xfrm>
            <a:off x="311700" y="1490875"/>
            <a:ext cx="2808000" cy="30780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3"/>
        </a:solidFill>
      </p:bgPr>
    </p:bg>
    <p:spTree>
      <p:nvGrpSpPr>
        <p:cNvPr id="33" name="Shape 33"/>
        <p:cNvGrpSpPr/>
        <p:nvPr/>
      </p:nvGrpSpPr>
      <p:grpSpPr>
        <a:xfrm>
          <a:off x="0" y="0"/>
          <a:ext cx="0" cy="0"/>
          <a:chOff x="0" y="0"/>
          <a:chExt cx="0" cy="0"/>
        </a:xfrm>
      </p:grpSpPr>
      <p:sp>
        <p:nvSpPr>
          <p:cNvPr id="34" name="Google Shape;34;p8"/>
          <p:cNvSpPr txBox="1"/>
          <p:nvPr>
            <p:ph type="title"/>
          </p:nvPr>
        </p:nvSpPr>
        <p:spPr>
          <a:xfrm>
            <a:off x="490250" y="526350"/>
            <a:ext cx="5683800" cy="40908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p:txBody>
      </p:sp>
      <p:sp>
        <p:nvSpPr>
          <p:cNvPr id="35" name="Google Shape;35;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6" name="Shape 36"/>
        <p:cNvGrpSpPr/>
        <p:nvPr/>
      </p:nvGrpSpPr>
      <p:grpSpPr>
        <a:xfrm>
          <a:off x="0" y="0"/>
          <a:ext cx="0" cy="0"/>
          <a:chOff x="0" y="0"/>
          <a:chExt cx="0" cy="0"/>
        </a:xfrm>
      </p:grpSpPr>
      <p:sp>
        <p:nvSpPr>
          <p:cNvPr id="37" name="Google Shape;37;p9"/>
          <p:cNvSpPr/>
          <p:nvPr/>
        </p:nvSpPr>
        <p:spPr>
          <a:xfrm>
            <a:off x="4572000" y="100"/>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8" name="Google Shape;38;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39" name="Google Shape;39;p9"/>
          <p:cNvSpPr txBox="1"/>
          <p:nvPr>
            <p:ph type="title"/>
          </p:nvPr>
        </p:nvSpPr>
        <p:spPr>
          <a:xfrm>
            <a:off x="265500" y="1375599"/>
            <a:ext cx="4045200" cy="1551900"/>
          </a:xfrm>
          <a:prstGeom prst="rect">
            <a:avLst/>
          </a:prstGeom>
        </p:spPr>
        <p:txBody>
          <a:bodyPr anchorCtr="0" anchor="b" bIns="91425" lIns="91425" spcFirstLastPara="1" rIns="91425" wrap="square" tIns="91425">
            <a:norm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40" name="Google Shape;40;p9"/>
          <p:cNvSpPr txBox="1"/>
          <p:nvPr>
            <p:ph idx="1" type="subTitle"/>
          </p:nvPr>
        </p:nvSpPr>
        <p:spPr>
          <a:xfrm>
            <a:off x="265500" y="2981125"/>
            <a:ext cx="4045200" cy="13455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1800"/>
              <a:buNone/>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p:txBody>
      </p:sp>
      <p:sp>
        <p:nvSpPr>
          <p:cNvPr id="41" name="Google Shape;41;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0"/>
              </a:spcBef>
              <a:spcAft>
                <a:spcPts val="0"/>
              </a:spcAft>
              <a:buClr>
                <a:schemeClr val="lt1"/>
              </a:buClr>
              <a:buSzPts val="1400"/>
              <a:buChar char="○"/>
              <a:defRPr>
                <a:solidFill>
                  <a:schemeClr val="lt1"/>
                </a:solidFill>
              </a:defRPr>
            </a:lvl2pPr>
            <a:lvl3pPr indent="-317500" lvl="2" marL="1371600">
              <a:spcBef>
                <a:spcPts val="0"/>
              </a:spcBef>
              <a:spcAft>
                <a:spcPts val="0"/>
              </a:spcAft>
              <a:buClr>
                <a:schemeClr val="lt1"/>
              </a:buClr>
              <a:buSzPts val="1400"/>
              <a:buChar char="■"/>
              <a:defRPr>
                <a:solidFill>
                  <a:schemeClr val="lt1"/>
                </a:solidFill>
              </a:defRPr>
            </a:lvl3pPr>
            <a:lvl4pPr indent="-317500" lvl="3" marL="1828800">
              <a:spcBef>
                <a:spcPts val="0"/>
              </a:spcBef>
              <a:spcAft>
                <a:spcPts val="0"/>
              </a:spcAft>
              <a:buClr>
                <a:schemeClr val="lt1"/>
              </a:buClr>
              <a:buSzPts val="1400"/>
              <a:buChar char="●"/>
              <a:defRPr>
                <a:solidFill>
                  <a:schemeClr val="lt1"/>
                </a:solidFill>
              </a:defRPr>
            </a:lvl4pPr>
            <a:lvl5pPr indent="-317500" lvl="4" marL="2286000">
              <a:spcBef>
                <a:spcPts val="0"/>
              </a:spcBef>
              <a:spcAft>
                <a:spcPts val="0"/>
              </a:spcAft>
              <a:buClr>
                <a:schemeClr val="lt1"/>
              </a:buClr>
              <a:buSzPts val="1400"/>
              <a:buChar char="○"/>
              <a:defRPr>
                <a:solidFill>
                  <a:schemeClr val="lt1"/>
                </a:solidFill>
              </a:defRPr>
            </a:lvl5pPr>
            <a:lvl6pPr indent="-317500" lvl="5" marL="2743200">
              <a:spcBef>
                <a:spcPts val="0"/>
              </a:spcBef>
              <a:spcAft>
                <a:spcPts val="0"/>
              </a:spcAft>
              <a:buClr>
                <a:schemeClr val="lt1"/>
              </a:buClr>
              <a:buSzPts val="1400"/>
              <a:buChar char="■"/>
              <a:defRPr>
                <a:solidFill>
                  <a:schemeClr val="lt1"/>
                </a:solidFill>
              </a:defRPr>
            </a:lvl6pPr>
            <a:lvl7pPr indent="-317500" lvl="6" marL="3200400">
              <a:spcBef>
                <a:spcPts val="0"/>
              </a:spcBef>
              <a:spcAft>
                <a:spcPts val="0"/>
              </a:spcAft>
              <a:buClr>
                <a:schemeClr val="lt1"/>
              </a:buClr>
              <a:buSzPts val="1400"/>
              <a:buChar char="●"/>
              <a:defRPr>
                <a:solidFill>
                  <a:schemeClr val="lt1"/>
                </a:solidFill>
              </a:defRPr>
            </a:lvl7pPr>
            <a:lvl8pPr indent="-317500" lvl="7" marL="3657600">
              <a:spcBef>
                <a:spcPts val="0"/>
              </a:spcBef>
              <a:spcAft>
                <a:spcPts val="0"/>
              </a:spcAft>
              <a:buClr>
                <a:schemeClr val="lt1"/>
              </a:buClr>
              <a:buSzPts val="1400"/>
              <a:buChar char="○"/>
              <a:defRPr>
                <a:solidFill>
                  <a:schemeClr val="lt1"/>
                </a:solidFill>
              </a:defRPr>
            </a:lvl8pPr>
            <a:lvl9pPr indent="-317500" lvl="8" marL="4114800">
              <a:spcBef>
                <a:spcPts val="0"/>
              </a:spcBef>
              <a:spcAft>
                <a:spcPts val="0"/>
              </a:spcAft>
              <a:buClr>
                <a:schemeClr val="lt1"/>
              </a:buClr>
              <a:buSzPts val="1400"/>
              <a:buChar char="■"/>
              <a:defRPr>
                <a:solidFill>
                  <a:schemeClr val="lt1"/>
                </a:solidFill>
              </a:defRPr>
            </a:lvl9pPr>
          </a:lstStyle>
          <a:p/>
        </p:txBody>
      </p:sp>
      <p:sp>
        <p:nvSpPr>
          <p:cNvPr id="42" name="Google Shape;42;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3" name="Shape 43"/>
        <p:cNvGrpSpPr/>
        <p:nvPr/>
      </p:nvGrpSpPr>
      <p:grpSpPr>
        <a:xfrm>
          <a:off x="0" y="0"/>
          <a:ext cx="0" cy="0"/>
          <a:chOff x="0" y="0"/>
          <a:chExt cx="0" cy="0"/>
        </a:xfrm>
      </p:grpSpPr>
      <p:sp>
        <p:nvSpPr>
          <p:cNvPr id="44" name="Google Shape;44;p10"/>
          <p:cNvSpPr txBox="1"/>
          <p:nvPr>
            <p:ph idx="1" type="body"/>
          </p:nvPr>
        </p:nvSpPr>
        <p:spPr>
          <a:xfrm>
            <a:off x="319500" y="4233725"/>
            <a:ext cx="5998800" cy="5988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Clr>
                <a:schemeClr val="accent3"/>
              </a:buClr>
              <a:buSzPts val="1800"/>
              <a:buFont typeface="Alfa Slab One"/>
              <a:buNone/>
              <a:defRPr>
                <a:solidFill>
                  <a:schemeClr val="accent3"/>
                </a:solidFill>
                <a:latin typeface="Alfa Slab One"/>
                <a:ea typeface="Alfa Slab One"/>
                <a:cs typeface="Alfa Slab One"/>
                <a:sym typeface="Alfa Slab One"/>
              </a:defRPr>
            </a:lvl1pPr>
          </a:lstStyle>
          <a:p/>
        </p:txBody>
      </p:sp>
      <p:sp>
        <p:nvSpPr>
          <p:cNvPr id="45" name="Google Shape;45;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gameday">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1pPr>
            <a:lvl2pPr lvl="1">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2pPr>
            <a:lvl3pPr lvl="2">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3pPr>
            <a:lvl4pPr lvl="3">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4pPr>
            <a:lvl5pPr lvl="4">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5pPr>
            <a:lvl6pPr lvl="5">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6pPr>
            <a:lvl7pPr lvl="6">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7pPr>
            <a:lvl8pPr lvl="7">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8pPr>
            <a:lvl9pPr lvl="8">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Font typeface="Proxima Nova"/>
              <a:buChar char="●"/>
              <a:defRPr sz="1800">
                <a:solidFill>
                  <a:schemeClr val="dk2"/>
                </a:solidFill>
                <a:latin typeface="Proxima Nova"/>
                <a:ea typeface="Proxima Nova"/>
                <a:cs typeface="Proxima Nova"/>
                <a:sym typeface="Proxima Nova"/>
              </a:defRPr>
            </a:lvl1pPr>
            <a:lvl2pPr indent="-317500" lvl="1" marL="9144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2pPr>
            <a:lvl3pPr indent="-317500" lvl="2" marL="13716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3pPr>
            <a:lvl4pPr indent="-317500" lvl="3" marL="18288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4pPr>
            <a:lvl5pPr indent="-317500" lvl="4" marL="22860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5pPr>
            <a:lvl6pPr indent="-317500" lvl="5" marL="27432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6pPr>
            <a:lvl7pPr indent="-317500" lvl="6" marL="32004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7pPr>
            <a:lvl8pPr indent="-317500" lvl="7" marL="36576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8pPr>
            <a:lvl9pPr indent="-317500" lvl="8" marL="41148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latin typeface="Proxima Nova"/>
                <a:ea typeface="Proxima Nova"/>
                <a:cs typeface="Proxima Nova"/>
                <a:sym typeface="Proxima Nova"/>
              </a:defRPr>
            </a:lvl1pPr>
            <a:lvl2pPr lvl="1" algn="r">
              <a:buNone/>
              <a:defRPr sz="1000">
                <a:solidFill>
                  <a:schemeClr val="dk2"/>
                </a:solidFill>
                <a:latin typeface="Proxima Nova"/>
                <a:ea typeface="Proxima Nova"/>
                <a:cs typeface="Proxima Nova"/>
                <a:sym typeface="Proxima Nova"/>
              </a:defRPr>
            </a:lvl2pPr>
            <a:lvl3pPr lvl="2" algn="r">
              <a:buNone/>
              <a:defRPr sz="1000">
                <a:solidFill>
                  <a:schemeClr val="dk2"/>
                </a:solidFill>
                <a:latin typeface="Proxima Nova"/>
                <a:ea typeface="Proxima Nova"/>
                <a:cs typeface="Proxima Nova"/>
                <a:sym typeface="Proxima Nova"/>
              </a:defRPr>
            </a:lvl3pPr>
            <a:lvl4pPr lvl="3" algn="r">
              <a:buNone/>
              <a:defRPr sz="1000">
                <a:solidFill>
                  <a:schemeClr val="dk2"/>
                </a:solidFill>
                <a:latin typeface="Proxima Nova"/>
                <a:ea typeface="Proxima Nova"/>
                <a:cs typeface="Proxima Nova"/>
                <a:sym typeface="Proxima Nova"/>
              </a:defRPr>
            </a:lvl4pPr>
            <a:lvl5pPr lvl="4" algn="r">
              <a:buNone/>
              <a:defRPr sz="1000">
                <a:solidFill>
                  <a:schemeClr val="dk2"/>
                </a:solidFill>
                <a:latin typeface="Proxima Nova"/>
                <a:ea typeface="Proxima Nova"/>
                <a:cs typeface="Proxima Nova"/>
                <a:sym typeface="Proxima Nova"/>
              </a:defRPr>
            </a:lvl5pPr>
            <a:lvl6pPr lvl="5" algn="r">
              <a:buNone/>
              <a:defRPr sz="1000">
                <a:solidFill>
                  <a:schemeClr val="dk2"/>
                </a:solidFill>
                <a:latin typeface="Proxima Nova"/>
                <a:ea typeface="Proxima Nova"/>
                <a:cs typeface="Proxima Nova"/>
                <a:sym typeface="Proxima Nova"/>
              </a:defRPr>
            </a:lvl6pPr>
            <a:lvl7pPr lvl="6" algn="r">
              <a:buNone/>
              <a:defRPr sz="1000">
                <a:solidFill>
                  <a:schemeClr val="dk2"/>
                </a:solidFill>
                <a:latin typeface="Proxima Nova"/>
                <a:ea typeface="Proxima Nova"/>
                <a:cs typeface="Proxima Nova"/>
                <a:sym typeface="Proxima Nova"/>
              </a:defRPr>
            </a:lvl7pPr>
            <a:lvl8pPr lvl="7" algn="r">
              <a:buNone/>
              <a:defRPr sz="1000">
                <a:solidFill>
                  <a:schemeClr val="dk2"/>
                </a:solidFill>
                <a:latin typeface="Proxima Nova"/>
                <a:ea typeface="Proxima Nova"/>
                <a:cs typeface="Proxima Nova"/>
                <a:sym typeface="Proxima Nova"/>
              </a:defRPr>
            </a:lvl8pPr>
            <a:lvl9pPr lvl="8" algn="r">
              <a:buNone/>
              <a:defRPr sz="1000">
                <a:solidFill>
                  <a:schemeClr val="dk2"/>
                </a:solidFill>
                <a:latin typeface="Proxima Nova"/>
                <a:ea typeface="Proxima Nova"/>
                <a:cs typeface="Proxima Nova"/>
                <a:sym typeface="Proxima Nova"/>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hdl.handle.net/10919/112264" TargetMode="Externa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 name="Shape 55"/>
        <p:cNvGrpSpPr/>
        <p:nvPr/>
      </p:nvGrpSpPr>
      <p:grpSpPr>
        <a:xfrm>
          <a:off x="0" y="0"/>
          <a:ext cx="0" cy="0"/>
          <a:chOff x="0" y="0"/>
          <a:chExt cx="0" cy="0"/>
        </a:xfrm>
      </p:grpSpPr>
      <p:sp>
        <p:nvSpPr>
          <p:cNvPr id="56" name="Google Shape;56;p13"/>
          <p:cNvSpPr txBox="1"/>
          <p:nvPr>
            <p:ph type="ctrTitle"/>
          </p:nvPr>
        </p:nvSpPr>
        <p:spPr>
          <a:xfrm>
            <a:off x="311700" y="854875"/>
            <a:ext cx="8520600" cy="19578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990"/>
              <a:buNone/>
            </a:pPr>
            <a:r>
              <a:rPr b="0" lang="en" sz="5100">
                <a:latin typeface="Raleway"/>
                <a:ea typeface="Raleway"/>
                <a:cs typeface="Raleway"/>
                <a:sym typeface="Raleway"/>
              </a:rPr>
              <a:t>Orientation to Building Collaborative Partnerships with Schools</a:t>
            </a:r>
            <a:endParaRPr b="0" sz="5100">
              <a:latin typeface="Raleway"/>
              <a:ea typeface="Raleway"/>
              <a:cs typeface="Raleway"/>
              <a:sym typeface="Raleway"/>
            </a:endParaRPr>
          </a:p>
        </p:txBody>
      </p:sp>
      <p:sp>
        <p:nvSpPr>
          <p:cNvPr id="57" name="Google Shape;57;p13"/>
          <p:cNvSpPr txBox="1"/>
          <p:nvPr/>
        </p:nvSpPr>
        <p:spPr>
          <a:xfrm>
            <a:off x="660375" y="4234500"/>
            <a:ext cx="82050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Proxima Nova"/>
                <a:ea typeface="Proxima Nova"/>
                <a:cs typeface="Proxima Nova"/>
                <a:sym typeface="Proxima Nova"/>
              </a:rPr>
              <a:t>© Julee P. Farley, 2022. Licensed under a Creative Commons Attribution (CC BY) 4.0 license.</a:t>
            </a:r>
            <a:endParaRPr>
              <a:latin typeface="Proxima Nova"/>
              <a:ea typeface="Proxima Nova"/>
              <a:cs typeface="Proxima Nova"/>
              <a:sym typeface="Proxima Nova"/>
            </a:endParaRPr>
          </a:p>
          <a:p>
            <a:pPr indent="0" lvl="0" marL="0" rtl="0" algn="l">
              <a:spcBef>
                <a:spcPts val="0"/>
              </a:spcBef>
              <a:spcAft>
                <a:spcPts val="0"/>
              </a:spcAft>
              <a:buNone/>
            </a:pPr>
            <a:r>
              <a:rPr lang="en">
                <a:latin typeface="Proxima Nova"/>
                <a:ea typeface="Proxima Nova"/>
                <a:cs typeface="Proxima Nova"/>
                <a:sym typeface="Proxima Nova"/>
              </a:rPr>
              <a:t>Available from: </a:t>
            </a:r>
            <a:r>
              <a:rPr lang="en" u="sng">
                <a:solidFill>
                  <a:schemeClr val="hlink"/>
                </a:solidFill>
                <a:latin typeface="Proxima Nova"/>
                <a:ea typeface="Proxima Nova"/>
                <a:cs typeface="Proxima Nova"/>
                <a:sym typeface="Proxima Nova"/>
                <a:hlinkClick r:id="rId3"/>
              </a:rPr>
              <a:t>http://hdl.handle.net/10919/112264</a:t>
            </a:r>
            <a:r>
              <a:rPr lang="en">
                <a:latin typeface="Proxima Nova"/>
                <a:ea typeface="Proxima Nova"/>
                <a:cs typeface="Proxima Nova"/>
                <a:sym typeface="Proxima Nova"/>
              </a:rPr>
              <a:t> </a:t>
            </a:r>
            <a:endParaRPr>
              <a:latin typeface="Proxima Nova"/>
              <a:ea typeface="Proxima Nova"/>
              <a:cs typeface="Proxima Nova"/>
              <a:sym typeface="Proxima Nova"/>
            </a:endParaRPr>
          </a:p>
        </p:txBody>
      </p:sp>
      <p:pic>
        <p:nvPicPr>
          <p:cNvPr id="58" name="Google Shape;58;p13"/>
          <p:cNvPicPr preferRelativeResize="0"/>
          <p:nvPr/>
        </p:nvPicPr>
        <p:blipFill>
          <a:blip r:embed="rId4">
            <a:alphaModFix/>
          </a:blip>
          <a:stretch>
            <a:fillRect/>
          </a:stretch>
        </p:blipFill>
        <p:spPr>
          <a:xfrm>
            <a:off x="8008965" y="4575515"/>
            <a:ext cx="777175" cy="27192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2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Self-Test Quiz Question One</a:t>
            </a:r>
            <a:endParaRPr/>
          </a:p>
        </p:txBody>
      </p:sp>
      <p:sp>
        <p:nvSpPr>
          <p:cNvPr id="120" name="Google Shape;120;p22"/>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t>What are the features of a collaborative partnership?</a:t>
            </a:r>
            <a:endParaRPr/>
          </a:p>
        </p:txBody>
      </p:sp>
      <p:sp>
        <p:nvSpPr>
          <p:cNvPr id="121" name="Google Shape;121;p22"/>
          <p:cNvSpPr txBox="1"/>
          <p:nvPr/>
        </p:nvSpPr>
        <p:spPr>
          <a:xfrm>
            <a:off x="665675" y="4749725"/>
            <a:ext cx="7906800" cy="261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500">
                <a:latin typeface="Proxima Nova"/>
                <a:ea typeface="Proxima Nova"/>
                <a:cs typeface="Proxima Nova"/>
                <a:sym typeface="Proxima Nova"/>
              </a:rPr>
              <a:t>© Julee P. Farley, 2022. Licensed under a Creative Commons Attribution (CC BY) 4.0 license.</a:t>
            </a:r>
            <a:endParaRPr sz="500">
              <a:latin typeface="Proxima Nova"/>
              <a:ea typeface="Proxima Nova"/>
              <a:cs typeface="Proxima Nova"/>
              <a:sym typeface="Proxima Nova"/>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p2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6666"/>
              <a:buFont typeface="Arial"/>
              <a:buNone/>
            </a:pPr>
            <a:r>
              <a:rPr lang="en"/>
              <a:t>Self-Test Quiz Question One: Answer</a:t>
            </a:r>
            <a:endParaRPr/>
          </a:p>
        </p:txBody>
      </p:sp>
      <p:sp>
        <p:nvSpPr>
          <p:cNvPr id="127" name="Google Shape;127;p23"/>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The features of a collaborative partnership are: </a:t>
            </a:r>
            <a:endParaRPr/>
          </a:p>
          <a:p>
            <a:pPr indent="-342900" lvl="0" marL="457200" rtl="0" algn="l">
              <a:spcBef>
                <a:spcPts val="1200"/>
              </a:spcBef>
              <a:spcAft>
                <a:spcPts val="0"/>
              </a:spcAft>
              <a:buSzPts val="1800"/>
              <a:buChar char="●"/>
            </a:pPr>
            <a:r>
              <a:rPr lang="en"/>
              <a:t>Joint planning </a:t>
            </a:r>
            <a:endParaRPr/>
          </a:p>
          <a:p>
            <a:pPr indent="-342900" lvl="0" marL="457200" rtl="0" algn="l">
              <a:spcBef>
                <a:spcPts val="0"/>
              </a:spcBef>
              <a:spcAft>
                <a:spcPts val="0"/>
              </a:spcAft>
              <a:buSzPts val="1800"/>
              <a:buChar char="●"/>
            </a:pPr>
            <a:r>
              <a:rPr lang="en"/>
              <a:t>Meaningful and measurable outcomes </a:t>
            </a:r>
            <a:endParaRPr/>
          </a:p>
          <a:p>
            <a:pPr indent="-342900" lvl="0" marL="457200" rtl="0" algn="l">
              <a:spcBef>
                <a:spcPts val="0"/>
              </a:spcBef>
              <a:spcAft>
                <a:spcPts val="0"/>
              </a:spcAft>
              <a:buSzPts val="1800"/>
              <a:buChar char="●"/>
            </a:pPr>
            <a:r>
              <a:rPr lang="en"/>
              <a:t>An evaluation plan </a:t>
            </a:r>
            <a:endParaRPr/>
          </a:p>
          <a:p>
            <a:pPr indent="-342900" lvl="0" marL="457200" rtl="0" algn="l">
              <a:spcBef>
                <a:spcPts val="0"/>
              </a:spcBef>
              <a:spcAft>
                <a:spcPts val="0"/>
              </a:spcAft>
              <a:buSzPts val="1800"/>
              <a:buChar char="●"/>
            </a:pPr>
            <a:r>
              <a:rPr lang="en"/>
              <a:t>Opportunities for iteration</a:t>
            </a:r>
            <a:endParaRPr/>
          </a:p>
        </p:txBody>
      </p:sp>
      <p:sp>
        <p:nvSpPr>
          <p:cNvPr id="128" name="Google Shape;128;p23"/>
          <p:cNvSpPr txBox="1"/>
          <p:nvPr/>
        </p:nvSpPr>
        <p:spPr>
          <a:xfrm>
            <a:off x="665675" y="4749725"/>
            <a:ext cx="7906800" cy="261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500">
                <a:latin typeface="Proxima Nova"/>
                <a:ea typeface="Proxima Nova"/>
                <a:cs typeface="Proxima Nova"/>
                <a:sym typeface="Proxima Nova"/>
              </a:rPr>
              <a:t>© Julee P. Farley, 2022. Licensed under a Creative Commons Attribution (CC BY) 4.0 license.</a:t>
            </a:r>
            <a:endParaRPr sz="500">
              <a:latin typeface="Proxima Nova"/>
              <a:ea typeface="Proxima Nova"/>
              <a:cs typeface="Proxima Nova"/>
              <a:sym typeface="Proxima Nova"/>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p2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6666"/>
              <a:buFont typeface="Arial"/>
              <a:buNone/>
            </a:pPr>
            <a:r>
              <a:rPr lang="en"/>
              <a:t>Self-Test Quiz Question Two</a:t>
            </a:r>
            <a:endParaRPr/>
          </a:p>
        </p:txBody>
      </p:sp>
      <p:sp>
        <p:nvSpPr>
          <p:cNvPr id="134" name="Google Shape;134;p2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t>How much notice do many school </a:t>
            </a:r>
            <a:r>
              <a:rPr lang="en"/>
              <a:t>districts need to participate in grant funded outreach?</a:t>
            </a:r>
            <a:endParaRPr/>
          </a:p>
        </p:txBody>
      </p:sp>
      <p:sp>
        <p:nvSpPr>
          <p:cNvPr id="135" name="Google Shape;135;p24"/>
          <p:cNvSpPr txBox="1"/>
          <p:nvPr/>
        </p:nvSpPr>
        <p:spPr>
          <a:xfrm>
            <a:off x="665675" y="4749725"/>
            <a:ext cx="7906800" cy="261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500">
                <a:latin typeface="Proxima Nova"/>
                <a:ea typeface="Proxima Nova"/>
                <a:cs typeface="Proxima Nova"/>
                <a:sym typeface="Proxima Nova"/>
              </a:rPr>
              <a:t>© Julee P. Farley, 2022. Licensed under a Creative Commons Attribution (CC BY) 4.0 license.</a:t>
            </a:r>
            <a:endParaRPr sz="500">
              <a:latin typeface="Proxima Nova"/>
              <a:ea typeface="Proxima Nova"/>
              <a:cs typeface="Proxima Nova"/>
              <a:sym typeface="Proxima Nova"/>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2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6666"/>
              <a:buFont typeface="Arial"/>
              <a:buNone/>
            </a:pPr>
            <a:r>
              <a:rPr lang="en"/>
              <a:t>Self-Test Quiz Question Two: Answer</a:t>
            </a:r>
            <a:endParaRPr/>
          </a:p>
        </p:txBody>
      </p:sp>
      <p:sp>
        <p:nvSpPr>
          <p:cNvPr id="141" name="Google Shape;141;p25"/>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t>Many school districts will need 6 weeks of notice in order to participate in grant funded outreach in order to obtain the needed school board approvals.</a:t>
            </a:r>
            <a:endParaRPr/>
          </a:p>
        </p:txBody>
      </p:sp>
      <p:sp>
        <p:nvSpPr>
          <p:cNvPr id="142" name="Google Shape;142;p25"/>
          <p:cNvSpPr txBox="1"/>
          <p:nvPr/>
        </p:nvSpPr>
        <p:spPr>
          <a:xfrm>
            <a:off x="665675" y="4749725"/>
            <a:ext cx="7906800" cy="261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500">
                <a:latin typeface="Proxima Nova"/>
                <a:ea typeface="Proxima Nova"/>
                <a:cs typeface="Proxima Nova"/>
                <a:sym typeface="Proxima Nova"/>
              </a:rPr>
              <a:t>© Julee P. Farley, 2022. Licensed under a Creative Commons Attribution (CC BY) 4.0 license.</a:t>
            </a:r>
            <a:endParaRPr sz="500">
              <a:latin typeface="Proxima Nova"/>
              <a:ea typeface="Proxima Nova"/>
              <a:cs typeface="Proxima Nova"/>
              <a:sym typeface="Proxima Nova"/>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2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6666"/>
              <a:buFont typeface="Arial"/>
              <a:buNone/>
            </a:pPr>
            <a:r>
              <a:rPr lang="en"/>
              <a:t>Self-Test Quiz Question Three</a:t>
            </a:r>
            <a:endParaRPr/>
          </a:p>
        </p:txBody>
      </p:sp>
      <p:sp>
        <p:nvSpPr>
          <p:cNvPr id="148" name="Google Shape;148;p26"/>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t>True or False: School teachers and administrators often work typical nine-to-five jobs.</a:t>
            </a:r>
            <a:endParaRPr/>
          </a:p>
        </p:txBody>
      </p:sp>
      <p:sp>
        <p:nvSpPr>
          <p:cNvPr id="149" name="Google Shape;149;p26"/>
          <p:cNvSpPr txBox="1"/>
          <p:nvPr/>
        </p:nvSpPr>
        <p:spPr>
          <a:xfrm>
            <a:off x="665675" y="4749725"/>
            <a:ext cx="7906800" cy="261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500">
                <a:latin typeface="Proxima Nova"/>
                <a:ea typeface="Proxima Nova"/>
                <a:cs typeface="Proxima Nova"/>
                <a:sym typeface="Proxima Nova"/>
              </a:rPr>
              <a:t>© Julee P. Farley, 2022. Licensed under a Creative Commons Attribution (CC BY) 4.0 license.</a:t>
            </a:r>
            <a:endParaRPr sz="500">
              <a:latin typeface="Proxima Nova"/>
              <a:ea typeface="Proxima Nova"/>
              <a:cs typeface="Proxima Nova"/>
              <a:sym typeface="Proxima Nova"/>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2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6666"/>
              <a:buFont typeface="Arial"/>
              <a:buNone/>
            </a:pPr>
            <a:r>
              <a:rPr lang="en"/>
              <a:t>Self-Test Quiz Question Three: Answer</a:t>
            </a:r>
            <a:endParaRPr/>
          </a:p>
        </p:txBody>
      </p:sp>
      <p:sp>
        <p:nvSpPr>
          <p:cNvPr id="155" name="Google Shape;155;p27"/>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False. </a:t>
            </a:r>
            <a:endParaRPr/>
          </a:p>
          <a:p>
            <a:pPr indent="0" lvl="0" marL="0" rtl="0" algn="l">
              <a:spcBef>
                <a:spcPts val="1200"/>
              </a:spcBef>
              <a:spcAft>
                <a:spcPts val="1200"/>
              </a:spcAft>
              <a:buNone/>
            </a:pPr>
            <a:r>
              <a:rPr lang="en"/>
              <a:t>School teachers and administrators often work in the school from hours such as 7 am to 3:30 pm and may work more once going home. Be mindful of your partners work hours when scheduling meetings.</a:t>
            </a:r>
            <a:endParaRPr/>
          </a:p>
        </p:txBody>
      </p:sp>
      <p:sp>
        <p:nvSpPr>
          <p:cNvPr id="156" name="Google Shape;156;p27"/>
          <p:cNvSpPr txBox="1"/>
          <p:nvPr/>
        </p:nvSpPr>
        <p:spPr>
          <a:xfrm>
            <a:off x="665675" y="4749725"/>
            <a:ext cx="7906800" cy="261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500">
                <a:latin typeface="Proxima Nova"/>
                <a:ea typeface="Proxima Nova"/>
                <a:cs typeface="Proxima Nova"/>
                <a:sym typeface="Proxima Nova"/>
              </a:rPr>
              <a:t>© Julee P. Farley, 2022. Licensed under a Creative Commons Attribution (CC BY) 4.0 license.</a:t>
            </a:r>
            <a:endParaRPr sz="500">
              <a:latin typeface="Proxima Nova"/>
              <a:ea typeface="Proxima Nova"/>
              <a:cs typeface="Proxima Nova"/>
              <a:sym typeface="Proxima Nova"/>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 name="Shape 62"/>
        <p:cNvGrpSpPr/>
        <p:nvPr/>
      </p:nvGrpSpPr>
      <p:grpSpPr>
        <a:xfrm>
          <a:off x="0" y="0"/>
          <a:ext cx="0" cy="0"/>
          <a:chOff x="0" y="0"/>
          <a:chExt cx="0" cy="0"/>
        </a:xfrm>
      </p:grpSpPr>
      <p:sp>
        <p:nvSpPr>
          <p:cNvPr id="63" name="Google Shape;63;p1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Agenda</a:t>
            </a:r>
            <a:endParaRPr/>
          </a:p>
        </p:txBody>
      </p:sp>
      <p:sp>
        <p:nvSpPr>
          <p:cNvPr id="64" name="Google Shape;64;p1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You will learn:</a:t>
            </a:r>
            <a:endParaRPr/>
          </a:p>
          <a:p>
            <a:pPr indent="-317500" lvl="1" marL="914400" rtl="0" algn="l">
              <a:spcBef>
                <a:spcPts val="0"/>
              </a:spcBef>
              <a:spcAft>
                <a:spcPts val="0"/>
              </a:spcAft>
              <a:buSzPts val="1400"/>
              <a:buChar char="○"/>
            </a:pPr>
            <a:r>
              <a:rPr lang="en"/>
              <a:t>General features of collaborative partnerships</a:t>
            </a:r>
            <a:endParaRPr/>
          </a:p>
          <a:p>
            <a:pPr indent="-317500" lvl="1" marL="914400" rtl="0" algn="l">
              <a:spcBef>
                <a:spcPts val="0"/>
              </a:spcBef>
              <a:spcAft>
                <a:spcPts val="0"/>
              </a:spcAft>
              <a:buSzPts val="1400"/>
              <a:buChar char="○"/>
            </a:pPr>
            <a:r>
              <a:rPr lang="en"/>
              <a:t>How to determine who your potential partner may be</a:t>
            </a:r>
            <a:endParaRPr/>
          </a:p>
          <a:p>
            <a:pPr indent="-317500" lvl="1" marL="914400" rtl="0" algn="l">
              <a:spcBef>
                <a:spcPts val="0"/>
              </a:spcBef>
              <a:spcAft>
                <a:spcPts val="0"/>
              </a:spcAft>
              <a:buSzPts val="1400"/>
              <a:buChar char="○"/>
            </a:pPr>
            <a:r>
              <a:rPr lang="en"/>
              <a:t>Tips and strategies for connecting with school districts</a:t>
            </a:r>
            <a:endParaRPr/>
          </a:p>
          <a:p>
            <a:pPr indent="-317500" lvl="1" marL="914400" rtl="0" algn="l">
              <a:spcBef>
                <a:spcPts val="0"/>
              </a:spcBef>
              <a:spcAft>
                <a:spcPts val="0"/>
              </a:spcAft>
              <a:buSzPts val="1400"/>
              <a:buChar char="○"/>
            </a:pPr>
            <a:r>
              <a:rPr lang="en"/>
              <a:t>Using strategies to achieve impact</a:t>
            </a:r>
            <a:endParaRPr/>
          </a:p>
          <a:p>
            <a:pPr indent="-317500" lvl="1" marL="914400" rtl="0" algn="l">
              <a:spcBef>
                <a:spcPts val="0"/>
              </a:spcBef>
              <a:spcAft>
                <a:spcPts val="0"/>
              </a:spcAft>
              <a:buSzPts val="1400"/>
              <a:buChar char="○"/>
            </a:pPr>
            <a:r>
              <a:rPr lang="en"/>
              <a:t>How to empower teachers and administrators to provide feedback</a:t>
            </a:r>
            <a:endParaRPr/>
          </a:p>
        </p:txBody>
      </p:sp>
      <p:sp>
        <p:nvSpPr>
          <p:cNvPr id="65" name="Google Shape;65;p14"/>
          <p:cNvSpPr txBox="1"/>
          <p:nvPr/>
        </p:nvSpPr>
        <p:spPr>
          <a:xfrm>
            <a:off x="665675" y="4749725"/>
            <a:ext cx="7906800" cy="261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500">
                <a:latin typeface="Proxima Nova"/>
                <a:ea typeface="Proxima Nova"/>
                <a:cs typeface="Proxima Nova"/>
                <a:sym typeface="Proxima Nova"/>
              </a:rPr>
              <a:t>© Julee P. Farley, 2022. Licensed under a Creative Commons Attribution (CC BY) 4.0 license.</a:t>
            </a:r>
            <a:endParaRPr sz="500">
              <a:latin typeface="Proxima Nova"/>
              <a:ea typeface="Proxima Nova"/>
              <a:cs typeface="Proxima Nova"/>
              <a:sym typeface="Proxima Nova"/>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 name="Shape 69"/>
        <p:cNvGrpSpPr/>
        <p:nvPr/>
      </p:nvGrpSpPr>
      <p:grpSpPr>
        <a:xfrm>
          <a:off x="0" y="0"/>
          <a:ext cx="0" cy="0"/>
          <a:chOff x="0" y="0"/>
          <a:chExt cx="0" cy="0"/>
        </a:xfrm>
      </p:grpSpPr>
      <p:sp>
        <p:nvSpPr>
          <p:cNvPr id="70" name="Google Shape;70;p1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Collaborative Partnerships</a:t>
            </a:r>
            <a:endParaRPr/>
          </a:p>
        </p:txBody>
      </p:sp>
      <p:sp>
        <p:nvSpPr>
          <p:cNvPr id="71" name="Google Shape;71;p15"/>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Should have:</a:t>
            </a:r>
            <a:endParaRPr/>
          </a:p>
          <a:p>
            <a:pPr indent="-342900" lvl="0" marL="457200" rtl="0" algn="l">
              <a:spcBef>
                <a:spcPts val="1200"/>
              </a:spcBef>
              <a:spcAft>
                <a:spcPts val="0"/>
              </a:spcAft>
              <a:buSzPts val="1800"/>
              <a:buChar char="●"/>
            </a:pPr>
            <a:r>
              <a:rPr lang="en"/>
              <a:t>Joint planning </a:t>
            </a:r>
            <a:endParaRPr/>
          </a:p>
          <a:p>
            <a:pPr indent="-342900" lvl="0" marL="457200" rtl="0" algn="l">
              <a:spcBef>
                <a:spcPts val="0"/>
              </a:spcBef>
              <a:spcAft>
                <a:spcPts val="0"/>
              </a:spcAft>
              <a:buSzPts val="1800"/>
              <a:buChar char="●"/>
            </a:pPr>
            <a:r>
              <a:rPr lang="en"/>
              <a:t>Meaningful and measurable outcomes </a:t>
            </a:r>
            <a:endParaRPr/>
          </a:p>
          <a:p>
            <a:pPr indent="-342900" lvl="0" marL="457200" rtl="0" algn="l">
              <a:spcBef>
                <a:spcPts val="0"/>
              </a:spcBef>
              <a:spcAft>
                <a:spcPts val="0"/>
              </a:spcAft>
              <a:buSzPts val="1800"/>
              <a:buChar char="●"/>
            </a:pPr>
            <a:r>
              <a:rPr lang="en"/>
              <a:t>An evaluation plan </a:t>
            </a:r>
            <a:endParaRPr/>
          </a:p>
          <a:p>
            <a:pPr indent="-342900" lvl="0" marL="457200" rtl="0" algn="l">
              <a:spcBef>
                <a:spcPts val="0"/>
              </a:spcBef>
              <a:spcAft>
                <a:spcPts val="0"/>
              </a:spcAft>
              <a:buSzPts val="1800"/>
              <a:buChar char="●"/>
            </a:pPr>
            <a:r>
              <a:rPr lang="en"/>
              <a:t>Opportunities for iteration</a:t>
            </a:r>
            <a:endParaRPr/>
          </a:p>
        </p:txBody>
      </p:sp>
      <p:sp>
        <p:nvSpPr>
          <p:cNvPr id="72" name="Google Shape;72;p15"/>
          <p:cNvSpPr txBox="1"/>
          <p:nvPr/>
        </p:nvSpPr>
        <p:spPr>
          <a:xfrm>
            <a:off x="665675" y="4749725"/>
            <a:ext cx="7906800" cy="261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500">
                <a:latin typeface="Proxima Nova"/>
                <a:ea typeface="Proxima Nova"/>
                <a:cs typeface="Proxima Nova"/>
                <a:sym typeface="Proxima Nova"/>
              </a:rPr>
              <a:t>© Julee P. Farley, 2022. Licensed under a Creative Commons Attribution (CC BY) 4.0 license.</a:t>
            </a:r>
            <a:endParaRPr sz="500">
              <a:latin typeface="Proxima Nova"/>
              <a:ea typeface="Proxima Nova"/>
              <a:cs typeface="Proxima Nova"/>
              <a:sym typeface="Proxima Nova"/>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 name="Shape 76"/>
        <p:cNvGrpSpPr/>
        <p:nvPr/>
      </p:nvGrpSpPr>
      <p:grpSpPr>
        <a:xfrm>
          <a:off x="0" y="0"/>
          <a:ext cx="0" cy="0"/>
          <a:chOff x="0" y="0"/>
          <a:chExt cx="0" cy="0"/>
        </a:xfrm>
      </p:grpSpPr>
      <p:sp>
        <p:nvSpPr>
          <p:cNvPr id="77" name="Google Shape;77;p1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Who is your </a:t>
            </a:r>
            <a:r>
              <a:rPr lang="en"/>
              <a:t>audience</a:t>
            </a:r>
            <a:r>
              <a:rPr lang="en"/>
              <a:t>? Who is your partner?</a:t>
            </a:r>
            <a:endParaRPr/>
          </a:p>
        </p:txBody>
      </p:sp>
      <p:sp>
        <p:nvSpPr>
          <p:cNvPr id="78" name="Google Shape;78;p16"/>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Identify stakeholder groups who can assist with or benefit from your research: </a:t>
            </a:r>
            <a:endParaRPr/>
          </a:p>
          <a:p>
            <a:pPr indent="-342900" lvl="0" marL="457200" rtl="0" algn="l">
              <a:spcBef>
                <a:spcPts val="1200"/>
              </a:spcBef>
              <a:spcAft>
                <a:spcPts val="0"/>
              </a:spcAft>
              <a:buSzPts val="1800"/>
              <a:buChar char="●"/>
            </a:pPr>
            <a:r>
              <a:rPr lang="en"/>
              <a:t>PreK12 students</a:t>
            </a:r>
            <a:endParaRPr/>
          </a:p>
          <a:p>
            <a:pPr indent="-342900" lvl="0" marL="457200" rtl="0" algn="l">
              <a:spcBef>
                <a:spcPts val="0"/>
              </a:spcBef>
              <a:spcAft>
                <a:spcPts val="0"/>
              </a:spcAft>
              <a:buSzPts val="1800"/>
              <a:buChar char="●"/>
            </a:pPr>
            <a:r>
              <a:rPr lang="en"/>
              <a:t>PreK12 teachers, counselors, and administrators</a:t>
            </a:r>
            <a:endParaRPr/>
          </a:p>
          <a:p>
            <a:pPr indent="0" lvl="0" marL="457200" rtl="0" algn="l">
              <a:spcBef>
                <a:spcPts val="1200"/>
              </a:spcBef>
              <a:spcAft>
                <a:spcPts val="1200"/>
              </a:spcAft>
              <a:buNone/>
            </a:pPr>
            <a:r>
              <a:t/>
            </a:r>
            <a:endParaRPr/>
          </a:p>
        </p:txBody>
      </p:sp>
      <p:sp>
        <p:nvSpPr>
          <p:cNvPr id="79" name="Google Shape;79;p16"/>
          <p:cNvSpPr txBox="1"/>
          <p:nvPr/>
        </p:nvSpPr>
        <p:spPr>
          <a:xfrm>
            <a:off x="665675" y="4749725"/>
            <a:ext cx="7906800" cy="261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500">
                <a:latin typeface="Proxima Nova"/>
                <a:ea typeface="Proxima Nova"/>
                <a:cs typeface="Proxima Nova"/>
                <a:sym typeface="Proxima Nova"/>
              </a:rPr>
              <a:t>© Julee P. Farley, 2022. Licensed under a Creative Commons Attribution (CC BY) 4.0 license.</a:t>
            </a:r>
            <a:endParaRPr sz="500">
              <a:latin typeface="Proxima Nova"/>
              <a:ea typeface="Proxima Nova"/>
              <a:cs typeface="Proxima Nova"/>
              <a:sym typeface="Proxima Nova"/>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Connect</a:t>
            </a:r>
            <a:endParaRPr/>
          </a:p>
        </p:txBody>
      </p:sp>
      <p:sp>
        <p:nvSpPr>
          <p:cNvPr id="85" name="Google Shape;85;p17"/>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lnSpc>
                <a:spcPct val="115000"/>
              </a:lnSpc>
              <a:spcBef>
                <a:spcPts val="1000"/>
              </a:spcBef>
              <a:spcAft>
                <a:spcPts val="0"/>
              </a:spcAft>
              <a:buSzPts val="1800"/>
              <a:buChar char="●"/>
            </a:pPr>
            <a:r>
              <a:rPr lang="en"/>
              <a:t>Investigate existing partnerships</a:t>
            </a:r>
            <a:endParaRPr/>
          </a:p>
          <a:p>
            <a:pPr indent="-342900" lvl="0" marL="457200" rtl="0" algn="l">
              <a:lnSpc>
                <a:spcPct val="115000"/>
              </a:lnSpc>
              <a:spcBef>
                <a:spcPts val="0"/>
              </a:spcBef>
              <a:spcAft>
                <a:spcPts val="0"/>
              </a:spcAft>
              <a:buSzPts val="1800"/>
              <a:buChar char="●"/>
            </a:pPr>
            <a:r>
              <a:rPr lang="en"/>
              <a:t>Look for mutual goals and benefits</a:t>
            </a:r>
            <a:endParaRPr/>
          </a:p>
          <a:p>
            <a:pPr indent="-342900" lvl="0" marL="457200" rtl="0" algn="l">
              <a:lnSpc>
                <a:spcPct val="115000"/>
              </a:lnSpc>
              <a:spcBef>
                <a:spcPts val="0"/>
              </a:spcBef>
              <a:spcAft>
                <a:spcPts val="0"/>
              </a:spcAft>
              <a:buSzPts val="1800"/>
              <a:buChar char="●"/>
            </a:pPr>
            <a:r>
              <a:rPr lang="en"/>
              <a:t>Communicate and be honest </a:t>
            </a:r>
            <a:endParaRPr/>
          </a:p>
          <a:p>
            <a:pPr indent="-342900" lvl="0" marL="457200" rtl="0" algn="l">
              <a:lnSpc>
                <a:spcPct val="115000"/>
              </a:lnSpc>
              <a:spcBef>
                <a:spcPts val="0"/>
              </a:spcBef>
              <a:spcAft>
                <a:spcPts val="0"/>
              </a:spcAft>
              <a:buSzPts val="1800"/>
              <a:buChar char="●"/>
            </a:pPr>
            <a:r>
              <a:rPr lang="en"/>
              <a:t>Present a timeline as well as a formative and summative evaluation plan</a:t>
            </a:r>
            <a:endParaRPr sz="800"/>
          </a:p>
        </p:txBody>
      </p:sp>
      <p:sp>
        <p:nvSpPr>
          <p:cNvPr id="86" name="Google Shape;86;p17"/>
          <p:cNvSpPr txBox="1"/>
          <p:nvPr/>
        </p:nvSpPr>
        <p:spPr>
          <a:xfrm>
            <a:off x="665675" y="4749725"/>
            <a:ext cx="7906800" cy="261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500">
                <a:latin typeface="Proxima Nova"/>
                <a:ea typeface="Proxima Nova"/>
                <a:cs typeface="Proxima Nova"/>
                <a:sym typeface="Proxima Nova"/>
              </a:rPr>
              <a:t>© Julee P. Farley, 2022. Licensed under a Creative Commons Attribution (CC BY) 4.0 license.</a:t>
            </a:r>
            <a:endParaRPr sz="500">
              <a:latin typeface="Proxima Nova"/>
              <a:ea typeface="Proxima Nova"/>
              <a:cs typeface="Proxima Nova"/>
              <a:sym typeface="Proxima Nova"/>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sp>
        <p:nvSpPr>
          <p:cNvPr id="91" name="Google Shape;91;p1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Tips for connecting with schools</a:t>
            </a:r>
            <a:endParaRPr/>
          </a:p>
        </p:txBody>
      </p:sp>
      <p:sp>
        <p:nvSpPr>
          <p:cNvPr id="92" name="Google Shape;92;p18"/>
          <p:cNvSpPr txBox="1"/>
          <p:nvPr>
            <p:ph idx="1" type="body"/>
          </p:nvPr>
        </p:nvSpPr>
        <p:spPr>
          <a:xfrm>
            <a:off x="311700" y="1152475"/>
            <a:ext cx="8520600" cy="3416400"/>
          </a:xfrm>
          <a:prstGeom prst="rect">
            <a:avLst/>
          </a:prstGeom>
        </p:spPr>
        <p:txBody>
          <a:bodyPr anchorCtr="0" anchor="t" bIns="91425" lIns="91425" spcFirstLastPara="1" rIns="91425" wrap="square" tIns="91425">
            <a:normAutofit lnSpcReduction="20000"/>
          </a:bodyPr>
          <a:lstStyle/>
          <a:p>
            <a:pPr indent="-349250" lvl="0" marL="457200" rtl="0" algn="l">
              <a:lnSpc>
                <a:spcPct val="90000"/>
              </a:lnSpc>
              <a:spcBef>
                <a:spcPts val="1000"/>
              </a:spcBef>
              <a:spcAft>
                <a:spcPts val="0"/>
              </a:spcAft>
              <a:buClr>
                <a:schemeClr val="dk2"/>
              </a:buClr>
              <a:buSzPts val="1900"/>
              <a:buChar char="●"/>
            </a:pPr>
            <a:r>
              <a:rPr lang="en" sz="1900"/>
              <a:t>Time</a:t>
            </a:r>
            <a:endParaRPr sz="1900"/>
          </a:p>
          <a:p>
            <a:pPr indent="-349250" lvl="1" marL="914400" rtl="0" algn="l">
              <a:lnSpc>
                <a:spcPct val="90000"/>
              </a:lnSpc>
              <a:spcBef>
                <a:spcPts val="0"/>
              </a:spcBef>
              <a:spcAft>
                <a:spcPts val="0"/>
              </a:spcAft>
              <a:buClr>
                <a:schemeClr val="dk2"/>
              </a:buClr>
              <a:buSzPts val="1900"/>
              <a:buChar char="○"/>
            </a:pPr>
            <a:r>
              <a:rPr lang="en" sz="1900"/>
              <a:t>Many schools request 6 weeks advance notice</a:t>
            </a:r>
            <a:endParaRPr sz="1900"/>
          </a:p>
          <a:p>
            <a:pPr indent="-349250" lvl="1" marL="914400" rtl="0" algn="l">
              <a:lnSpc>
                <a:spcPct val="90000"/>
              </a:lnSpc>
              <a:spcBef>
                <a:spcPts val="0"/>
              </a:spcBef>
              <a:spcAft>
                <a:spcPts val="0"/>
              </a:spcAft>
              <a:buClr>
                <a:schemeClr val="dk2"/>
              </a:buClr>
              <a:buSzPts val="1900"/>
              <a:buChar char="○"/>
            </a:pPr>
            <a:r>
              <a:rPr lang="en" sz="1900"/>
              <a:t>Most require approval by school board, which takes time</a:t>
            </a:r>
            <a:endParaRPr sz="1900"/>
          </a:p>
          <a:p>
            <a:pPr indent="-349250" lvl="0" marL="457200" rtl="0" algn="l">
              <a:lnSpc>
                <a:spcPct val="90000"/>
              </a:lnSpc>
              <a:spcBef>
                <a:spcPts val="0"/>
              </a:spcBef>
              <a:spcAft>
                <a:spcPts val="0"/>
              </a:spcAft>
              <a:buClr>
                <a:schemeClr val="dk2"/>
              </a:buClr>
              <a:buSzPts val="1900"/>
              <a:buChar char="●"/>
            </a:pPr>
            <a:r>
              <a:rPr lang="en" sz="1900"/>
              <a:t>Clarity</a:t>
            </a:r>
            <a:endParaRPr sz="1900"/>
          </a:p>
          <a:p>
            <a:pPr indent="-349250" lvl="1" marL="914400" rtl="0" algn="l">
              <a:lnSpc>
                <a:spcPct val="90000"/>
              </a:lnSpc>
              <a:spcBef>
                <a:spcPts val="0"/>
              </a:spcBef>
              <a:spcAft>
                <a:spcPts val="0"/>
              </a:spcAft>
              <a:buClr>
                <a:schemeClr val="dk2"/>
              </a:buClr>
              <a:buSzPts val="1900"/>
              <a:buChar char="○"/>
            </a:pPr>
            <a:r>
              <a:rPr lang="en" sz="1900"/>
              <a:t>What are you asking them to do?</a:t>
            </a:r>
            <a:endParaRPr sz="1900"/>
          </a:p>
          <a:p>
            <a:pPr indent="-349250" lvl="1" marL="914400" rtl="0" algn="l">
              <a:lnSpc>
                <a:spcPct val="90000"/>
              </a:lnSpc>
              <a:spcBef>
                <a:spcPts val="0"/>
              </a:spcBef>
              <a:spcAft>
                <a:spcPts val="0"/>
              </a:spcAft>
              <a:buClr>
                <a:schemeClr val="dk2"/>
              </a:buClr>
              <a:buSzPts val="1900"/>
              <a:buChar char="○"/>
            </a:pPr>
            <a:r>
              <a:rPr lang="en" sz="1900"/>
              <a:t>What is expected of their teachers? Students?</a:t>
            </a:r>
            <a:endParaRPr sz="1900"/>
          </a:p>
          <a:p>
            <a:pPr indent="-349250" lvl="1" marL="914400" rtl="0" algn="l">
              <a:lnSpc>
                <a:spcPct val="90000"/>
              </a:lnSpc>
              <a:spcBef>
                <a:spcPts val="0"/>
              </a:spcBef>
              <a:spcAft>
                <a:spcPts val="0"/>
              </a:spcAft>
              <a:buClr>
                <a:schemeClr val="dk2"/>
              </a:buClr>
              <a:buSzPts val="1900"/>
              <a:buChar char="○"/>
            </a:pPr>
            <a:r>
              <a:rPr lang="en" sz="1900"/>
              <a:t>What resources do you need?</a:t>
            </a:r>
            <a:endParaRPr sz="1900"/>
          </a:p>
          <a:p>
            <a:pPr indent="-349250" lvl="0" marL="457200" rtl="0" algn="l">
              <a:lnSpc>
                <a:spcPct val="90000"/>
              </a:lnSpc>
              <a:spcBef>
                <a:spcPts val="0"/>
              </a:spcBef>
              <a:spcAft>
                <a:spcPts val="0"/>
              </a:spcAft>
              <a:buClr>
                <a:schemeClr val="dk2"/>
              </a:buClr>
              <a:buSzPts val="1900"/>
              <a:buChar char="●"/>
            </a:pPr>
            <a:r>
              <a:rPr lang="en" sz="1900"/>
              <a:t>ROI</a:t>
            </a:r>
            <a:endParaRPr sz="1900"/>
          </a:p>
          <a:p>
            <a:pPr indent="-349250" lvl="1" marL="914400" rtl="0" algn="l">
              <a:lnSpc>
                <a:spcPct val="90000"/>
              </a:lnSpc>
              <a:spcBef>
                <a:spcPts val="0"/>
              </a:spcBef>
              <a:spcAft>
                <a:spcPts val="0"/>
              </a:spcAft>
              <a:buClr>
                <a:schemeClr val="dk2"/>
              </a:buClr>
              <a:buSzPts val="1900"/>
              <a:buChar char="○"/>
            </a:pPr>
            <a:r>
              <a:rPr lang="en" sz="1900"/>
              <a:t>What’s in it for them?</a:t>
            </a:r>
            <a:endParaRPr sz="1900"/>
          </a:p>
          <a:p>
            <a:pPr indent="-349250" lvl="1" marL="914400" rtl="0" algn="l">
              <a:lnSpc>
                <a:spcPct val="90000"/>
              </a:lnSpc>
              <a:spcBef>
                <a:spcPts val="0"/>
              </a:spcBef>
              <a:spcAft>
                <a:spcPts val="0"/>
              </a:spcAft>
              <a:buClr>
                <a:schemeClr val="dk2"/>
              </a:buClr>
              <a:buSzPts val="1900"/>
              <a:buChar char="○"/>
            </a:pPr>
            <a:r>
              <a:rPr lang="en" sz="1900"/>
              <a:t>What’s the sustainability plan?</a:t>
            </a:r>
            <a:endParaRPr sz="1900"/>
          </a:p>
          <a:p>
            <a:pPr indent="-349250" lvl="0" marL="457200" rtl="0" algn="l">
              <a:lnSpc>
                <a:spcPct val="90000"/>
              </a:lnSpc>
              <a:spcBef>
                <a:spcPts val="0"/>
              </a:spcBef>
              <a:spcAft>
                <a:spcPts val="0"/>
              </a:spcAft>
              <a:buClr>
                <a:schemeClr val="dk2"/>
              </a:buClr>
              <a:buSzPts val="1900"/>
              <a:buChar char="●"/>
            </a:pPr>
            <a:r>
              <a:rPr lang="en" sz="1900"/>
              <a:t>Respect</a:t>
            </a:r>
            <a:endParaRPr sz="1900"/>
          </a:p>
          <a:p>
            <a:pPr indent="-349250" lvl="1" marL="914400" rtl="0" algn="l">
              <a:lnSpc>
                <a:spcPct val="90000"/>
              </a:lnSpc>
              <a:spcBef>
                <a:spcPts val="0"/>
              </a:spcBef>
              <a:spcAft>
                <a:spcPts val="0"/>
              </a:spcAft>
              <a:buClr>
                <a:schemeClr val="dk2"/>
              </a:buClr>
              <a:buSzPts val="1900"/>
              <a:buChar char="○"/>
            </a:pPr>
            <a:r>
              <a:rPr lang="en" sz="1900"/>
              <a:t>Avoid making demands &amp; assumptions</a:t>
            </a:r>
            <a:endParaRPr sz="1900"/>
          </a:p>
          <a:p>
            <a:pPr indent="-355600" lvl="1" marL="914400" rtl="0" algn="l">
              <a:lnSpc>
                <a:spcPct val="90000"/>
              </a:lnSpc>
              <a:spcBef>
                <a:spcPts val="0"/>
              </a:spcBef>
              <a:spcAft>
                <a:spcPts val="0"/>
              </a:spcAft>
              <a:buClr>
                <a:schemeClr val="dk2"/>
              </a:buClr>
              <a:buSzPts val="2000"/>
              <a:buChar char="○"/>
            </a:pPr>
            <a:r>
              <a:rPr lang="en" sz="1900"/>
              <a:t>Explore requirements for worki</a:t>
            </a:r>
            <a:r>
              <a:rPr lang="en" sz="2000"/>
              <a:t>ng with minors</a:t>
            </a:r>
            <a:endParaRPr sz="2000"/>
          </a:p>
          <a:p>
            <a:pPr indent="-349250" lvl="1" marL="914400" rtl="0" algn="l">
              <a:lnSpc>
                <a:spcPct val="90000"/>
              </a:lnSpc>
              <a:spcBef>
                <a:spcPts val="0"/>
              </a:spcBef>
              <a:spcAft>
                <a:spcPts val="0"/>
              </a:spcAft>
              <a:buClr>
                <a:schemeClr val="dk2"/>
              </a:buClr>
              <a:buSzPts val="1900"/>
              <a:buChar char="○"/>
            </a:pPr>
            <a:r>
              <a:rPr lang="en" sz="1900"/>
              <a:t>Treat them as an equal partner</a:t>
            </a:r>
            <a:endParaRPr sz="1300"/>
          </a:p>
        </p:txBody>
      </p:sp>
      <p:sp>
        <p:nvSpPr>
          <p:cNvPr id="93" name="Google Shape;93;p18"/>
          <p:cNvSpPr txBox="1"/>
          <p:nvPr/>
        </p:nvSpPr>
        <p:spPr>
          <a:xfrm>
            <a:off x="665675" y="4749725"/>
            <a:ext cx="7906800" cy="261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500">
                <a:latin typeface="Proxima Nova"/>
                <a:ea typeface="Proxima Nova"/>
                <a:cs typeface="Proxima Nova"/>
                <a:sym typeface="Proxima Nova"/>
              </a:rPr>
              <a:t>© Julee P. Farley, 2022. Licensed under a Creative Commons Attribution (CC BY) 4.0 license.</a:t>
            </a:r>
            <a:endParaRPr sz="500">
              <a:latin typeface="Proxima Nova"/>
              <a:ea typeface="Proxima Nova"/>
              <a:cs typeface="Proxima Nova"/>
              <a:sym typeface="Proxima Nova"/>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sp>
        <p:nvSpPr>
          <p:cNvPr id="98" name="Google Shape;98;p19"/>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p>
            <a:pPr indent="0" lvl="0" marL="0" rtl="0" algn="just">
              <a:lnSpc>
                <a:spcPct val="80000"/>
              </a:lnSpc>
              <a:spcBef>
                <a:spcPts val="0"/>
              </a:spcBef>
              <a:spcAft>
                <a:spcPts val="0"/>
              </a:spcAft>
              <a:buClr>
                <a:schemeClr val="dk1"/>
              </a:buClr>
              <a:buSzPts val="990"/>
              <a:buFont typeface="Arial"/>
              <a:buNone/>
            </a:pPr>
            <a:r>
              <a:rPr lang="en" sz="2580"/>
              <a:t>You m</a:t>
            </a:r>
            <a:r>
              <a:rPr lang="en" sz="2580"/>
              <a:t>ust have a strategy to achieve impact!</a:t>
            </a:r>
            <a:endParaRPr sz="2220"/>
          </a:p>
        </p:txBody>
      </p:sp>
      <p:sp>
        <p:nvSpPr>
          <p:cNvPr id="99" name="Google Shape;99;p19"/>
          <p:cNvSpPr txBox="1"/>
          <p:nvPr>
            <p:ph idx="1" type="body"/>
          </p:nvPr>
        </p:nvSpPr>
        <p:spPr>
          <a:xfrm>
            <a:off x="311700" y="1152475"/>
            <a:ext cx="8520600" cy="3416400"/>
          </a:xfrm>
          <a:prstGeom prst="rect">
            <a:avLst/>
          </a:prstGeom>
        </p:spPr>
        <p:txBody>
          <a:bodyPr anchorCtr="0" anchor="t" bIns="91425" lIns="57150" spcFirstLastPara="1" rIns="91425" wrap="square" tIns="91425">
            <a:normAutofit/>
          </a:bodyPr>
          <a:lstStyle/>
          <a:p>
            <a:pPr indent="-342900" lvl="0" marL="457200" rtl="0" algn="just">
              <a:lnSpc>
                <a:spcPct val="115000"/>
              </a:lnSpc>
              <a:spcBef>
                <a:spcPts val="500"/>
              </a:spcBef>
              <a:spcAft>
                <a:spcPts val="0"/>
              </a:spcAft>
              <a:buSzPts val="1800"/>
              <a:buChar char="●"/>
            </a:pPr>
            <a:r>
              <a:rPr lang="en"/>
              <a:t>Make consistent with technical project tasks </a:t>
            </a:r>
            <a:endParaRPr/>
          </a:p>
          <a:p>
            <a:pPr indent="-342900" lvl="0" marL="457200" rtl="0" algn="just">
              <a:lnSpc>
                <a:spcPct val="115000"/>
              </a:lnSpc>
              <a:spcBef>
                <a:spcPts val="0"/>
              </a:spcBef>
              <a:spcAft>
                <a:spcPts val="0"/>
              </a:spcAft>
              <a:buSzPts val="1800"/>
              <a:buChar char="●"/>
            </a:pPr>
            <a:r>
              <a:rPr lang="en"/>
              <a:t>Have detailed tasks for implementation and evaluation </a:t>
            </a:r>
            <a:endParaRPr/>
          </a:p>
          <a:p>
            <a:pPr indent="-342900" lvl="0" marL="457200" rtl="0" algn="l">
              <a:lnSpc>
                <a:spcPct val="115000"/>
              </a:lnSpc>
              <a:spcBef>
                <a:spcPts val="0"/>
              </a:spcBef>
              <a:spcAft>
                <a:spcPts val="0"/>
              </a:spcAft>
              <a:buSzPts val="1800"/>
              <a:buChar char="●"/>
            </a:pPr>
            <a:r>
              <a:rPr lang="en"/>
              <a:t>Have a well stated relationship to the audience or audiences</a:t>
            </a:r>
            <a:endParaRPr b="1"/>
          </a:p>
          <a:p>
            <a:pPr indent="0" lvl="0" marL="0" rtl="0" algn="l">
              <a:spcBef>
                <a:spcPts val="0"/>
              </a:spcBef>
              <a:spcAft>
                <a:spcPts val="1200"/>
              </a:spcAft>
              <a:buNone/>
            </a:pPr>
            <a:r>
              <a:t/>
            </a:r>
            <a:endParaRPr/>
          </a:p>
        </p:txBody>
      </p:sp>
      <p:sp>
        <p:nvSpPr>
          <p:cNvPr id="100" name="Google Shape;100;p19"/>
          <p:cNvSpPr txBox="1"/>
          <p:nvPr/>
        </p:nvSpPr>
        <p:spPr>
          <a:xfrm>
            <a:off x="665675" y="4749725"/>
            <a:ext cx="7906800" cy="261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500">
                <a:latin typeface="Proxima Nova"/>
                <a:ea typeface="Proxima Nova"/>
                <a:cs typeface="Proxima Nova"/>
                <a:sym typeface="Proxima Nova"/>
              </a:rPr>
              <a:t>© Julee P. Farley, 2022. Licensed under a Creative Commons Attribution (CC BY) 4.0 license.</a:t>
            </a:r>
            <a:endParaRPr sz="500">
              <a:latin typeface="Proxima Nova"/>
              <a:ea typeface="Proxima Nova"/>
              <a:cs typeface="Proxima Nova"/>
              <a:sym typeface="Proxima Nova"/>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p20"/>
          <p:cNvSpPr txBox="1"/>
          <p:nvPr>
            <p:ph type="title"/>
          </p:nvPr>
        </p:nvSpPr>
        <p:spPr>
          <a:xfrm>
            <a:off x="311700" y="2164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Connecting with Teachers and Administrators</a:t>
            </a:r>
            <a:endParaRPr/>
          </a:p>
        </p:txBody>
      </p:sp>
      <p:sp>
        <p:nvSpPr>
          <p:cNvPr id="106" name="Google Shape;106;p20"/>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Email, phone, video meetings</a:t>
            </a:r>
            <a:endParaRPr/>
          </a:p>
          <a:p>
            <a:pPr indent="-342900" lvl="0" marL="457200" rtl="0" algn="l">
              <a:spcBef>
                <a:spcPts val="0"/>
              </a:spcBef>
              <a:spcAft>
                <a:spcPts val="0"/>
              </a:spcAft>
              <a:buSzPts val="1800"/>
              <a:buChar char="●"/>
            </a:pPr>
            <a:r>
              <a:rPr lang="en"/>
              <a:t>Workday hours may differ and lack ample meeting times</a:t>
            </a:r>
            <a:endParaRPr/>
          </a:p>
          <a:p>
            <a:pPr indent="-342900" lvl="0" marL="457200" rtl="0" algn="l">
              <a:spcBef>
                <a:spcPts val="0"/>
              </a:spcBef>
              <a:spcAft>
                <a:spcPts val="0"/>
              </a:spcAft>
              <a:buSzPts val="1800"/>
              <a:buChar char="●"/>
            </a:pPr>
            <a:r>
              <a:rPr lang="en"/>
              <a:t>Respect their expertise</a:t>
            </a:r>
            <a:endParaRPr/>
          </a:p>
        </p:txBody>
      </p:sp>
      <p:sp>
        <p:nvSpPr>
          <p:cNvPr id="107" name="Google Shape;107;p20"/>
          <p:cNvSpPr txBox="1"/>
          <p:nvPr/>
        </p:nvSpPr>
        <p:spPr>
          <a:xfrm>
            <a:off x="665675" y="4749725"/>
            <a:ext cx="7906800" cy="261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500">
                <a:latin typeface="Proxima Nova"/>
                <a:ea typeface="Proxima Nova"/>
                <a:cs typeface="Proxima Nova"/>
                <a:sym typeface="Proxima Nova"/>
              </a:rPr>
              <a:t>© Julee P. Farley, 2022. Licensed under a Creative Commons Attribution (CC BY) 4.0 license.</a:t>
            </a:r>
            <a:endParaRPr sz="500">
              <a:latin typeface="Proxima Nova"/>
              <a:ea typeface="Proxima Nova"/>
              <a:cs typeface="Proxima Nova"/>
              <a:sym typeface="Proxima Nova"/>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sp>
        <p:nvSpPr>
          <p:cNvPr id="112" name="Google Shape;112;p21"/>
          <p:cNvSpPr txBox="1"/>
          <p:nvPr>
            <p:ph type="title"/>
          </p:nvPr>
        </p:nvSpPr>
        <p:spPr>
          <a:xfrm>
            <a:off x="81400" y="205225"/>
            <a:ext cx="9062700" cy="812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Empowering Teachers and Administrators to Provide Feedback</a:t>
            </a:r>
            <a:endParaRPr/>
          </a:p>
        </p:txBody>
      </p:sp>
      <p:sp>
        <p:nvSpPr>
          <p:cNvPr id="113" name="Google Shape;113;p21"/>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Convey your respect</a:t>
            </a:r>
            <a:endParaRPr/>
          </a:p>
          <a:p>
            <a:pPr indent="-342900" lvl="0" marL="457200" rtl="0" algn="l">
              <a:spcBef>
                <a:spcPts val="0"/>
              </a:spcBef>
              <a:spcAft>
                <a:spcPts val="0"/>
              </a:spcAft>
              <a:buSzPts val="1800"/>
              <a:buChar char="●"/>
            </a:pPr>
            <a:r>
              <a:rPr lang="en"/>
              <a:t>Providing feedback ensures project alignment</a:t>
            </a:r>
            <a:endParaRPr/>
          </a:p>
          <a:p>
            <a:pPr indent="-342900" lvl="0" marL="457200" rtl="0" algn="l">
              <a:spcBef>
                <a:spcPts val="0"/>
              </a:spcBef>
              <a:spcAft>
                <a:spcPts val="0"/>
              </a:spcAft>
              <a:buSzPts val="1800"/>
              <a:buChar char="●"/>
            </a:pPr>
            <a:r>
              <a:rPr lang="en"/>
              <a:t>Ask professionally and be considerate</a:t>
            </a:r>
            <a:endParaRPr/>
          </a:p>
        </p:txBody>
      </p:sp>
      <p:sp>
        <p:nvSpPr>
          <p:cNvPr id="114" name="Google Shape;114;p21"/>
          <p:cNvSpPr txBox="1"/>
          <p:nvPr/>
        </p:nvSpPr>
        <p:spPr>
          <a:xfrm>
            <a:off x="665675" y="4749725"/>
            <a:ext cx="7906800" cy="261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500">
                <a:latin typeface="Proxima Nova"/>
                <a:ea typeface="Proxima Nova"/>
                <a:cs typeface="Proxima Nova"/>
                <a:sym typeface="Proxima Nova"/>
              </a:rPr>
              <a:t>© Julee P. Farley, 2022. Licensed under a Creative Commons Attribution (CC BY) 4.0 license.</a:t>
            </a:r>
            <a:endParaRPr sz="500">
              <a:latin typeface="Proxima Nova"/>
              <a:ea typeface="Proxima Nova"/>
              <a:cs typeface="Proxima Nova"/>
              <a:sym typeface="Proxima Nova"/>
            </a:endParaRPr>
          </a:p>
        </p:txBody>
      </p:sp>
    </p:spTree>
  </p:cSld>
  <p:clrMapOvr>
    <a:masterClrMapping/>
  </p:clrMapOvr>
</p:sld>
</file>

<file path=ppt/theme/theme1.xml><?xml version="1.0" encoding="utf-8"?>
<a:theme xmlns:a="http://schemas.openxmlformats.org/drawingml/2006/main" xmlns:r="http://schemas.openxmlformats.org/officeDocument/2006/relationships" name="Gameday">
  <a:themeElements>
    <a:clrScheme name="Gameday">
      <a:dk1>
        <a:srgbClr val="4285F4"/>
      </a:dk1>
      <a:lt1>
        <a:srgbClr val="FFFFFF"/>
      </a:lt1>
      <a:dk2>
        <a:srgbClr val="666666"/>
      </a:dk2>
      <a:lt2>
        <a:srgbClr val="D9D9D9"/>
      </a:lt2>
      <a:accent1>
        <a:srgbClr val="455A64"/>
      </a:accent1>
      <a:accent2>
        <a:srgbClr val="607D8B"/>
      </a:accent2>
      <a:accent3>
        <a:srgbClr val="FF5722"/>
      </a:accent3>
      <a:accent4>
        <a:srgbClr val="D84315"/>
      </a:accent4>
      <a:accent5>
        <a:srgbClr val="1C3AA9"/>
      </a:accent5>
      <a:accent6>
        <a:srgbClr val="FFAB40"/>
      </a:accent6>
      <a:hlink>
        <a:srgbClr val="1C3AA9"/>
      </a:hlink>
      <a:folHlink>
        <a:srgbClr val="1C3AA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