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9"/>
  </p:notes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0" r:id="rId15"/>
    <p:sldId id="271" r:id="rId16"/>
    <p:sldId id="272" r:id="rId17"/>
    <p:sldId id="273" r:id="rId18"/>
  </p:sldIdLst>
  <p:sldSz cx="9144000" cy="5143500" type="screen16x9"/>
  <p:notesSz cx="6858000" cy="9144000"/>
  <p:embeddedFontLst>
    <p:embeddedFont>
      <p:font typeface="Lora" pitchFamily="2" charset="0"/>
      <p:regular r:id="rId20"/>
      <p:bold r:id="rId21"/>
      <p:italic r:id="rId22"/>
      <p:boldItalic r:id="rId23"/>
    </p:embeddedFont>
    <p:embeddedFont>
      <p:font typeface="Titillium Web" panose="00000500000000000000" pitchFamily="2"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7" autoAdjust="0"/>
    <p:restoredTop sz="86385" autoAdjust="0"/>
  </p:normalViewPr>
  <p:slideViewPr>
    <p:cSldViewPr snapToGrid="0">
      <p:cViewPr varScale="1">
        <p:scale>
          <a:sx n="108" d="100"/>
          <a:sy n="108" d="100"/>
        </p:scale>
        <p:origin x="120" y="468"/>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f4dd11ebe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f4dd11ebe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1233c3e9a03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1233c3e9a03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1233c3e9a03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1233c3e9a03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1233c3e9a03_0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1233c3e9a03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1233c3e9a03_0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1233c3e9a03_0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233c3e9a03_0_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1233c3e9a03_0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10332c4526f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10332c4526f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edb30de65c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edb30de65c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f4dd11ebe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f4dd11ebe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254972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edb30de65c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edb30de65c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edb30de65c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edb30de65c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edb30de65c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edb30de65c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cf9a63a98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cf9a63a98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cf9a63a983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cf9a63a983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cf9a63a983_0_6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cf9a63a983_0_6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edb30de65c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edb30de65c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1233c3e9a03_0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1233c3e9a03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unsplash.com/photos/srDN5nHM35g" TargetMode="External"/><Relationship Id="rId5" Type="http://schemas.openxmlformats.org/officeDocument/2006/relationships/hyperlink" Target="http://hdl.handle.net/10919/105157" TargetMode="External"/><Relationship Id="rId4" Type="http://schemas.openxmlformats.org/officeDocument/2006/relationships/hyperlink" Target="https://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hyperlink" Target="http://hdl.handle.net/10919/105157" TargetMode="External"/><Relationship Id="rId4" Type="http://schemas.openxmlformats.org/officeDocument/2006/relationships/hyperlink" Target="https://creativecommons.org/licenses/by-nc-sa/4.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hyperlink" Target="https://www.flickr.com/photos/8010717@N02/6216457030" TargetMode="External"/><Relationship Id="rId4" Type="http://schemas.openxmlformats.org/officeDocument/2006/relationships/hyperlink" Target="https://creativecommons.org/licenses/by/2.0/"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descr="View looking up at tall, city buildings"/>
          <p:cNvPicPr preferRelativeResize="0"/>
          <p:nvPr/>
        </p:nvPicPr>
        <p:blipFill rotWithShape="1">
          <a:blip r:embed="rId3">
            <a:alphaModFix/>
          </a:blip>
          <a:srcRect t="9496" b="6086"/>
          <a:stretch/>
        </p:blipFill>
        <p:spPr>
          <a:xfrm>
            <a:off x="0" y="0"/>
            <a:ext cx="9144000" cy="5143499"/>
          </a:xfrm>
          <a:prstGeom prst="rect">
            <a:avLst/>
          </a:prstGeom>
          <a:noFill/>
          <a:ln>
            <a:noFill/>
          </a:ln>
        </p:spPr>
      </p:pic>
      <p:sp>
        <p:nvSpPr>
          <p:cNvPr id="55" name="Google Shape;55;p13" descr="View looking up at tall, city buildings"/>
          <p:cNvSpPr/>
          <p:nvPr/>
        </p:nvSpPr>
        <p:spPr>
          <a:xfrm>
            <a:off x="0" y="3345150"/>
            <a:ext cx="9144000" cy="1795800"/>
          </a:xfrm>
          <a:prstGeom prst="rect">
            <a:avLst/>
          </a:prstGeom>
          <a:solidFill>
            <a:srgbClr val="FFFFFF">
              <a:alpha val="547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txBox="1">
            <a:spLocks noGrp="1"/>
          </p:cNvSpPr>
          <p:nvPr>
            <p:ph type="title" idx="4294967295"/>
          </p:nvPr>
        </p:nvSpPr>
        <p:spPr>
          <a:xfrm>
            <a:off x="0" y="3342600"/>
            <a:ext cx="9144000" cy="18009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5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Chapter 2</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1" i="0" u="none" strike="noStrike" kern="0" cap="none" spc="0" normalizeH="0" baseline="0" noProof="0" dirty="0">
              <a:ln>
                <a:noFill/>
              </a:ln>
              <a:solidFill>
                <a:schemeClr val="dk1"/>
              </a:solidFill>
              <a:effectLst/>
              <a:uLnTx/>
              <a:uFillTx/>
              <a:latin typeface="Titillium Web"/>
              <a:ea typeface="Titillium Web"/>
              <a:cs typeface="Titillium Web"/>
              <a:sym typeface="Titillium Web"/>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56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The Foundations of Business</a:t>
            </a:r>
          </a:p>
        </p:txBody>
      </p:sp>
      <p:sp>
        <p:nvSpPr>
          <p:cNvPr id="57" name="Google Shape;57;p13"/>
          <p:cNvSpPr txBox="1"/>
          <p:nvPr/>
        </p:nvSpPr>
        <p:spPr>
          <a:xfrm>
            <a:off x="5986950" y="4781400"/>
            <a:ext cx="3258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 (c) Virginia Tech, Department of Management, Pamplin College of Business.</a:t>
            </a:r>
            <a:r>
              <a:rPr lang="en" sz="600">
                <a:solidFill>
                  <a:srgbClr val="EEEEEE"/>
                </a:solidFill>
                <a:latin typeface="Titillium Web"/>
                <a:ea typeface="Titillium Web"/>
                <a:cs typeface="Titillium Web"/>
                <a:sym typeface="Titillium Web"/>
              </a:rPr>
              <a:t>  </a:t>
            </a:r>
            <a:r>
              <a:rPr lang="en" sz="600" u="sng">
                <a:solidFill>
                  <a:srgbClr val="EEEEEE"/>
                </a:solidFill>
                <a:latin typeface="Titillium Web"/>
                <a:ea typeface="Titillium Web"/>
                <a:cs typeface="Titillium Web"/>
                <a:sym typeface="Titillium Web"/>
                <a:hlinkClick r:id="rId4">
                  <a:extLst>
                    <a:ext uri="{A12FA001-AC4F-418D-AE19-62706E023703}">
                      <ahyp:hlinkClr xmlns:ahyp="http://schemas.microsoft.com/office/drawing/2018/hyperlinkcolor" val="tx"/>
                    </a:ext>
                  </a:extLst>
                </a:hlinkClick>
              </a:rPr>
              <a:t>CC BY NC SA 4.0</a:t>
            </a:r>
            <a:r>
              <a:rPr lang="en" sz="600">
                <a:solidFill>
                  <a:srgbClr val="EEEEEE"/>
                </a:solidFill>
                <a:latin typeface="Titillium Web"/>
                <a:ea typeface="Titillium Web"/>
                <a:cs typeface="Titillium Web"/>
                <a:sym typeface="Titillium Web"/>
              </a:rPr>
              <a:t>.</a:t>
            </a:r>
            <a:endParaRPr sz="600">
              <a:solidFill>
                <a:srgbClr val="EEEEEE"/>
              </a:solidFill>
              <a:latin typeface="Titillium Web"/>
              <a:ea typeface="Titillium Web"/>
              <a:cs typeface="Titillium Web"/>
              <a:sym typeface="Titillium Web"/>
            </a:endParaRPr>
          </a:p>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Available from: </a:t>
            </a:r>
            <a:r>
              <a:rPr lang="en" sz="600" u="sng">
                <a:solidFill>
                  <a:srgbClr val="0097A7"/>
                </a:solidFill>
                <a:latin typeface="Titillium Web"/>
                <a:ea typeface="Titillium Web"/>
                <a:cs typeface="Titillium Web"/>
                <a:sym typeface="Titillium Web"/>
                <a:hlinkClick r:id="rId5">
                  <a:extLst>
                    <a:ext uri="{A12FA001-AC4F-418D-AE19-62706E023703}">
                      <ahyp:hlinkClr xmlns:ahyp="http://schemas.microsoft.com/office/drawing/2018/hyperlinkcolor" val="tx"/>
                    </a:ext>
                  </a:extLst>
                </a:hlinkClick>
              </a:rPr>
              <a:t>http://hdl.handle.net/10919/105157</a:t>
            </a:r>
            <a:r>
              <a:rPr lang="en" sz="600">
                <a:solidFill>
                  <a:srgbClr val="222222"/>
                </a:solidFill>
                <a:highlight>
                  <a:srgbClr val="FFFFFF"/>
                </a:highlight>
                <a:latin typeface="Titillium Web"/>
                <a:ea typeface="Titillium Web"/>
                <a:cs typeface="Titillium Web"/>
                <a:sym typeface="Titillium Web"/>
              </a:rPr>
              <a:t>   </a:t>
            </a:r>
            <a:endParaRPr sz="600">
              <a:solidFill>
                <a:srgbClr val="222222"/>
              </a:solidFill>
              <a:highlight>
                <a:srgbClr val="FFFFFF"/>
              </a:highlight>
              <a:latin typeface="Titillium Web"/>
              <a:ea typeface="Titillium Web"/>
              <a:cs typeface="Titillium Web"/>
              <a:sym typeface="Titillium Web"/>
            </a:endParaRPr>
          </a:p>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Photo from </a:t>
            </a:r>
            <a:r>
              <a:rPr lang="en" sz="600" u="sng">
                <a:solidFill>
                  <a:srgbClr val="0097A7"/>
                </a:solidFill>
                <a:latin typeface="Titillium Web"/>
                <a:ea typeface="Titillium Web"/>
                <a:cs typeface="Titillium Web"/>
                <a:sym typeface="Titillium Web"/>
                <a:hlinkClick r:id="rId6">
                  <a:extLst>
                    <a:ext uri="{A12FA001-AC4F-418D-AE19-62706E023703}">
                      <ahyp:hlinkClr xmlns:ahyp="http://schemas.microsoft.com/office/drawing/2018/hyperlinkcolor" val="tx"/>
                    </a:ext>
                  </a:extLst>
                </a:hlinkClick>
              </a:rPr>
              <a:t>Unsplash</a:t>
            </a:r>
            <a:endParaRPr sz="600">
              <a:solidFill>
                <a:srgbClr val="222222"/>
              </a:solidFill>
              <a:latin typeface="Titillium Web"/>
              <a:ea typeface="Titillium Web"/>
              <a:cs typeface="Titillium Web"/>
              <a:sym typeface="Titillium Web"/>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grpSp>
        <p:nvGrpSpPr>
          <p:cNvPr id="157" name="Google Shape;157;p23">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58" name="Google Shape;158;p23"/>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3"/>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0" name="Google Shape;160;p23"/>
          <p:cNvSpPr txBox="1">
            <a:spLocks noGrp="1"/>
          </p:cNvSpPr>
          <p:nvPr>
            <p:ph type="title"/>
          </p:nvPr>
        </p:nvSpPr>
        <p:spPr>
          <a:xfrm>
            <a:off x="1313000" y="339425"/>
            <a:ext cx="82062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Functional Areas of Business</a:t>
            </a:r>
            <a:endParaRPr sz="4000" b="1" dirty="0">
              <a:latin typeface="Titillium Web"/>
              <a:ea typeface="Titillium Web"/>
              <a:cs typeface="Titillium Web"/>
              <a:sym typeface="Titillium Web"/>
            </a:endParaRPr>
          </a:p>
        </p:txBody>
      </p:sp>
      <p:sp>
        <p:nvSpPr>
          <p:cNvPr id="161" name="Google Shape;161;p23"/>
          <p:cNvSpPr txBox="1"/>
          <p:nvPr/>
        </p:nvSpPr>
        <p:spPr>
          <a:xfrm>
            <a:off x="129350" y="1344050"/>
            <a:ext cx="8885294" cy="352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u="sng" dirty="0">
                <a:solidFill>
                  <a:schemeClr val="dk1"/>
                </a:solidFill>
                <a:latin typeface="Titillium Web"/>
                <a:ea typeface="Titillium Web"/>
                <a:cs typeface="Titillium Web"/>
                <a:sym typeface="Titillium Web"/>
              </a:rPr>
              <a:t>Management </a:t>
            </a:r>
            <a:endParaRPr sz="1600" b="1" u="sng"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chemeClr val="dk1"/>
                </a:solidFill>
                <a:latin typeface="Titillium Web"/>
                <a:ea typeface="Titillium Web"/>
                <a:cs typeface="Titillium Web"/>
                <a:sym typeface="Titillium Web"/>
              </a:rPr>
              <a:t>Managers are responsible for the work performance of other people. </a:t>
            </a:r>
            <a:endParaRPr sz="1600"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r>
              <a:rPr lang="en" sz="1600" b="1" dirty="0">
                <a:solidFill>
                  <a:schemeClr val="dk1"/>
                </a:solidFill>
                <a:latin typeface="Titillium Web"/>
                <a:ea typeface="Titillium Web"/>
                <a:cs typeface="Titillium Web"/>
                <a:sym typeface="Titillium Web"/>
              </a:rPr>
              <a:t>Management involves: </a:t>
            </a:r>
            <a:endParaRPr sz="1600" b="1" dirty="0">
              <a:solidFill>
                <a:schemeClr val="dk1"/>
              </a:solidFill>
              <a:latin typeface="Titillium Web"/>
              <a:ea typeface="Titillium Web"/>
              <a:cs typeface="Titillium Web"/>
              <a:sym typeface="Titillium Web"/>
            </a:endParaRPr>
          </a:p>
          <a:p>
            <a:pPr marL="457200" lvl="0" indent="-330200" algn="l" rtl="0">
              <a:spcBef>
                <a:spcPts val="0"/>
              </a:spcBef>
              <a:spcAft>
                <a:spcPts val="0"/>
              </a:spcAft>
              <a:buClr>
                <a:schemeClr val="dk1"/>
              </a:buClr>
              <a:buSzPts val="1600"/>
              <a:buChar char="●"/>
            </a:pPr>
            <a:r>
              <a:rPr lang="en" sz="1600" dirty="0">
                <a:solidFill>
                  <a:schemeClr val="dk1"/>
                </a:solidFill>
                <a:latin typeface="Titillium Web"/>
                <a:ea typeface="Titillium Web"/>
                <a:cs typeface="Titillium Web"/>
                <a:sym typeface="Titillium Web"/>
              </a:rPr>
              <a:t>Planning for, </a:t>
            </a:r>
            <a:endParaRPr sz="1600" dirty="0">
              <a:solidFill>
                <a:schemeClr val="dk1"/>
              </a:solidFill>
              <a:latin typeface="Titillium Web"/>
              <a:ea typeface="Titillium Web"/>
              <a:cs typeface="Titillium Web"/>
              <a:sym typeface="Titillium Web"/>
            </a:endParaRPr>
          </a:p>
          <a:p>
            <a:pPr marL="457200" lvl="0" indent="-330200" algn="l" rtl="0">
              <a:spcBef>
                <a:spcPts val="0"/>
              </a:spcBef>
              <a:spcAft>
                <a:spcPts val="0"/>
              </a:spcAft>
              <a:buClr>
                <a:schemeClr val="dk1"/>
              </a:buClr>
              <a:buSzPts val="1600"/>
              <a:buChar char="●"/>
            </a:pPr>
            <a:r>
              <a:rPr lang="en" sz="1600" dirty="0">
                <a:solidFill>
                  <a:schemeClr val="dk1"/>
                </a:solidFill>
                <a:latin typeface="Titillium Web"/>
                <a:ea typeface="Titillium Web"/>
                <a:cs typeface="Titillium Web"/>
                <a:sym typeface="Titillium Web"/>
              </a:rPr>
              <a:t>Organizing, </a:t>
            </a:r>
            <a:endParaRPr sz="1600" dirty="0">
              <a:solidFill>
                <a:schemeClr val="dk1"/>
              </a:solidFill>
              <a:latin typeface="Titillium Web"/>
              <a:ea typeface="Titillium Web"/>
              <a:cs typeface="Titillium Web"/>
              <a:sym typeface="Titillium Web"/>
            </a:endParaRPr>
          </a:p>
          <a:p>
            <a:pPr marL="457200" lvl="0" indent="-330200" algn="l" rtl="0">
              <a:spcBef>
                <a:spcPts val="0"/>
              </a:spcBef>
              <a:spcAft>
                <a:spcPts val="0"/>
              </a:spcAft>
              <a:buClr>
                <a:schemeClr val="dk1"/>
              </a:buClr>
              <a:buSzPts val="1600"/>
              <a:buChar char="●"/>
            </a:pPr>
            <a:r>
              <a:rPr lang="en" sz="1600" dirty="0">
                <a:solidFill>
                  <a:schemeClr val="dk1"/>
                </a:solidFill>
                <a:latin typeface="Titillium Web"/>
                <a:ea typeface="Titillium Web"/>
                <a:cs typeface="Titillium Web"/>
                <a:sym typeface="Titillium Web"/>
              </a:rPr>
              <a:t>Leading, and</a:t>
            </a:r>
            <a:endParaRPr sz="1600" dirty="0">
              <a:solidFill>
                <a:schemeClr val="dk1"/>
              </a:solidFill>
              <a:latin typeface="Titillium Web"/>
              <a:ea typeface="Titillium Web"/>
              <a:cs typeface="Titillium Web"/>
              <a:sym typeface="Titillium Web"/>
            </a:endParaRPr>
          </a:p>
          <a:p>
            <a:pPr marL="457200" lvl="0" indent="-330200" algn="l" rtl="0">
              <a:spcBef>
                <a:spcPts val="0"/>
              </a:spcBef>
              <a:spcAft>
                <a:spcPts val="0"/>
              </a:spcAft>
              <a:buClr>
                <a:schemeClr val="dk1"/>
              </a:buClr>
              <a:buSzPts val="1600"/>
              <a:buChar char="●"/>
            </a:pPr>
            <a:r>
              <a:rPr lang="en" sz="1600" dirty="0">
                <a:solidFill>
                  <a:schemeClr val="dk1"/>
                </a:solidFill>
                <a:latin typeface="Titillium Web"/>
                <a:ea typeface="Titillium Web"/>
                <a:cs typeface="Titillium Web"/>
                <a:sym typeface="Titillium Web"/>
              </a:rPr>
              <a:t>Controlling a company’s resources so that it can achieve its goals. </a:t>
            </a:r>
            <a:endParaRPr sz="1600"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r>
              <a:rPr lang="en" sz="1600" b="1" dirty="0">
                <a:solidFill>
                  <a:schemeClr val="dk1"/>
                </a:solidFill>
                <a:latin typeface="Titillium Web"/>
                <a:ea typeface="Titillium Web"/>
                <a:cs typeface="Titillium Web"/>
                <a:sym typeface="Titillium Web"/>
              </a:rPr>
              <a:t>Management Examples</a:t>
            </a:r>
            <a:endParaRPr sz="1600" b="1"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chemeClr val="dk1"/>
                </a:solidFill>
                <a:latin typeface="Titillium Web"/>
                <a:ea typeface="Titillium Web"/>
                <a:cs typeface="Titillium Web"/>
                <a:sym typeface="Titillium Web"/>
              </a:rPr>
              <a:t>Purchasing, Human Resources, Engineering, Administration </a:t>
            </a:r>
            <a:endParaRPr sz="1600"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grpSp>
        <p:nvGrpSpPr>
          <p:cNvPr id="166" name="Google Shape;166;p24">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67" name="Google Shape;167;p24"/>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4"/>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9" name="Google Shape;169;p24"/>
          <p:cNvSpPr txBox="1">
            <a:spLocks noGrp="1"/>
          </p:cNvSpPr>
          <p:nvPr>
            <p:ph type="title"/>
          </p:nvPr>
        </p:nvSpPr>
        <p:spPr>
          <a:xfrm>
            <a:off x="1313000" y="339425"/>
            <a:ext cx="75732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Functional Areas of Business</a:t>
            </a:r>
            <a:endParaRPr sz="4000" b="1" dirty="0">
              <a:latin typeface="Titillium Web"/>
              <a:ea typeface="Titillium Web"/>
              <a:cs typeface="Titillium Web"/>
              <a:sym typeface="Titillium Web"/>
            </a:endParaRPr>
          </a:p>
        </p:txBody>
      </p:sp>
      <p:sp>
        <p:nvSpPr>
          <p:cNvPr id="170" name="Google Shape;170;p24"/>
          <p:cNvSpPr txBox="1"/>
          <p:nvPr/>
        </p:nvSpPr>
        <p:spPr>
          <a:xfrm>
            <a:off x="129350" y="1344050"/>
            <a:ext cx="7784100" cy="352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600">
              <a:solidFill>
                <a:schemeClr val="dk1"/>
              </a:solidFill>
              <a:latin typeface="Titillium Web"/>
              <a:ea typeface="Titillium Web"/>
              <a:cs typeface="Titillium Web"/>
              <a:sym typeface="Titillium Web"/>
            </a:endParaRPr>
          </a:p>
          <a:p>
            <a:pPr marL="0" lvl="0" indent="0" algn="l" rtl="0">
              <a:spcBef>
                <a:spcPts val="0"/>
              </a:spcBef>
              <a:spcAft>
                <a:spcPts val="0"/>
              </a:spcAft>
              <a:buNone/>
            </a:pPr>
            <a:r>
              <a:rPr lang="en" sz="1600" b="1" u="sng">
                <a:solidFill>
                  <a:schemeClr val="dk1"/>
                </a:solidFill>
                <a:latin typeface="Titillium Web"/>
                <a:ea typeface="Titillium Web"/>
                <a:cs typeface="Titillium Web"/>
                <a:sym typeface="Titillium Web"/>
              </a:rPr>
              <a:t>Operations</a:t>
            </a:r>
            <a:endParaRPr sz="1600" b="1" u="sng">
              <a:solidFill>
                <a:schemeClr val="dk1"/>
              </a:solidFill>
              <a:latin typeface="Titillium Web"/>
              <a:ea typeface="Titillium Web"/>
              <a:cs typeface="Titillium Web"/>
              <a:sym typeface="Titillium Web"/>
            </a:endParaRPr>
          </a:p>
          <a:p>
            <a:pPr marL="0" lvl="0" indent="0" algn="l" rtl="0">
              <a:spcBef>
                <a:spcPts val="0"/>
              </a:spcBef>
              <a:spcAft>
                <a:spcPts val="0"/>
              </a:spcAft>
              <a:buNone/>
            </a:pPr>
            <a:r>
              <a:rPr lang="en" sz="1600">
                <a:solidFill>
                  <a:schemeClr val="dk1"/>
                </a:solidFill>
                <a:latin typeface="Titillium Web"/>
                <a:ea typeface="Titillium Web"/>
                <a:cs typeface="Titillium Web"/>
                <a:sym typeface="Titillium Web"/>
              </a:rPr>
              <a:t>The person who designs and oversees the transformation of resources into goods or services is called an </a:t>
            </a:r>
            <a:r>
              <a:rPr lang="en" sz="1600" b="1">
                <a:solidFill>
                  <a:schemeClr val="dk1"/>
                </a:solidFill>
                <a:latin typeface="Titillium Web"/>
                <a:ea typeface="Titillium Web"/>
                <a:cs typeface="Titillium Web"/>
                <a:sym typeface="Titillium Web"/>
              </a:rPr>
              <a:t>operations manager.</a:t>
            </a:r>
            <a:endParaRPr sz="1600" b="1">
              <a:solidFill>
                <a:schemeClr val="dk1"/>
              </a:solidFill>
              <a:latin typeface="Titillium Web"/>
              <a:ea typeface="Titillium Web"/>
              <a:cs typeface="Titillium Web"/>
              <a:sym typeface="Titillium Web"/>
            </a:endParaRPr>
          </a:p>
          <a:p>
            <a:pPr marL="0" lvl="0" indent="0" algn="l" rtl="0">
              <a:spcBef>
                <a:spcPts val="0"/>
              </a:spcBef>
              <a:spcAft>
                <a:spcPts val="0"/>
              </a:spcAft>
              <a:buNone/>
            </a:pPr>
            <a:r>
              <a:rPr lang="en" sz="1600">
                <a:solidFill>
                  <a:schemeClr val="dk1"/>
                </a:solidFill>
                <a:latin typeface="Titillium Web"/>
                <a:ea typeface="Titillium Web"/>
                <a:cs typeface="Titillium Web"/>
                <a:sym typeface="Titillium Web"/>
              </a:rPr>
              <a:t> </a:t>
            </a:r>
            <a:endParaRPr sz="1600">
              <a:solidFill>
                <a:schemeClr val="dk1"/>
              </a:solidFill>
              <a:latin typeface="Titillium Web"/>
              <a:ea typeface="Titillium Web"/>
              <a:cs typeface="Titillium Web"/>
              <a:sym typeface="Titillium Web"/>
            </a:endParaRPr>
          </a:p>
          <a:p>
            <a:pPr marL="0" lvl="0" indent="0" algn="l" rtl="0">
              <a:spcBef>
                <a:spcPts val="0"/>
              </a:spcBef>
              <a:spcAft>
                <a:spcPts val="0"/>
              </a:spcAft>
              <a:buNone/>
            </a:pPr>
            <a:r>
              <a:rPr lang="en" sz="1600" b="1">
                <a:solidFill>
                  <a:schemeClr val="dk1"/>
                </a:solidFill>
                <a:latin typeface="Titillium Web"/>
                <a:ea typeface="Titillium Web"/>
                <a:cs typeface="Titillium Web"/>
                <a:sym typeface="Titillium Web"/>
              </a:rPr>
              <a:t>Career Examples</a:t>
            </a:r>
            <a:endParaRPr sz="1600" b="1">
              <a:solidFill>
                <a:schemeClr val="dk1"/>
              </a:solidFill>
              <a:latin typeface="Titillium Web"/>
              <a:ea typeface="Titillium Web"/>
              <a:cs typeface="Titillium Web"/>
              <a:sym typeface="Titillium Web"/>
            </a:endParaRPr>
          </a:p>
          <a:p>
            <a:pPr marL="0" lvl="0" indent="0" algn="l" rtl="0">
              <a:spcBef>
                <a:spcPts val="0"/>
              </a:spcBef>
              <a:spcAft>
                <a:spcPts val="0"/>
              </a:spcAft>
              <a:buNone/>
            </a:pPr>
            <a:r>
              <a:rPr lang="en" sz="1600">
                <a:solidFill>
                  <a:schemeClr val="dk1"/>
                </a:solidFill>
                <a:latin typeface="Titillium Web"/>
                <a:ea typeface="Titillium Web"/>
                <a:cs typeface="Titillium Web"/>
                <a:sym typeface="Titillium Web"/>
              </a:rPr>
              <a:t>Operations, Manufacturing, Quality, Project Manager</a:t>
            </a:r>
            <a:endParaRPr sz="1600">
              <a:solidFill>
                <a:schemeClr val="dk1"/>
              </a:solidFill>
              <a:latin typeface="Titillium Web"/>
              <a:ea typeface="Titillium Web"/>
              <a:cs typeface="Titillium Web"/>
              <a:sym typeface="Titillium Web"/>
            </a:endParaRPr>
          </a:p>
          <a:p>
            <a:pPr marL="0" lvl="0" indent="0" algn="l" rtl="0">
              <a:spcBef>
                <a:spcPts val="0"/>
              </a:spcBef>
              <a:spcAft>
                <a:spcPts val="0"/>
              </a:spcAft>
              <a:buNone/>
            </a:pPr>
            <a:endParaRPr sz="1600">
              <a:solidFill>
                <a:schemeClr val="dk1"/>
              </a:solidFill>
              <a:latin typeface="Titillium Web"/>
              <a:ea typeface="Titillium Web"/>
              <a:cs typeface="Titillium Web"/>
              <a:sym typeface="Titillium Web"/>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grpSp>
        <p:nvGrpSpPr>
          <p:cNvPr id="175" name="Google Shape;175;p25">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76" name="Google Shape;176;p25"/>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5"/>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8" name="Google Shape;178;p25"/>
          <p:cNvSpPr txBox="1">
            <a:spLocks noGrp="1"/>
          </p:cNvSpPr>
          <p:nvPr>
            <p:ph type="title"/>
          </p:nvPr>
        </p:nvSpPr>
        <p:spPr>
          <a:xfrm>
            <a:off x="1313000" y="339425"/>
            <a:ext cx="75732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Functional Areas of Business</a:t>
            </a:r>
            <a:endParaRPr sz="4000" b="1" dirty="0">
              <a:latin typeface="Titillium Web"/>
              <a:ea typeface="Titillium Web"/>
              <a:cs typeface="Titillium Web"/>
              <a:sym typeface="Titillium Web"/>
            </a:endParaRPr>
          </a:p>
        </p:txBody>
      </p:sp>
      <p:sp>
        <p:nvSpPr>
          <p:cNvPr id="179" name="Google Shape;179;p25"/>
          <p:cNvSpPr txBox="1"/>
          <p:nvPr/>
        </p:nvSpPr>
        <p:spPr>
          <a:xfrm>
            <a:off x="129350" y="1344050"/>
            <a:ext cx="8756700" cy="3516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u="sng">
                <a:solidFill>
                  <a:srgbClr val="1E1919"/>
                </a:solidFill>
                <a:latin typeface="Titillium Web"/>
                <a:ea typeface="Titillium Web"/>
                <a:cs typeface="Titillium Web"/>
                <a:sym typeface="Titillium Web"/>
              </a:rPr>
              <a:t>Marketing</a:t>
            </a:r>
            <a:endParaRPr sz="1600" b="1" u="sng">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b="1">
                <a:solidFill>
                  <a:srgbClr val="1E1919"/>
                </a:solidFill>
                <a:latin typeface="Titillium Web"/>
                <a:ea typeface="Titillium Web"/>
                <a:cs typeface="Titillium Web"/>
                <a:sym typeface="Titillium Web"/>
              </a:rPr>
              <a:t>Marketing </a:t>
            </a:r>
            <a:r>
              <a:rPr lang="en" sz="1600">
                <a:solidFill>
                  <a:srgbClr val="1E1919"/>
                </a:solidFill>
                <a:latin typeface="Titillium Web"/>
                <a:ea typeface="Titillium Web"/>
                <a:cs typeface="Titillium Web"/>
                <a:sym typeface="Titillium Web"/>
              </a:rPr>
              <a:t>consists of everything that a company does to identify customers’ needs (i.e. market research) and design products to meet those needs. They manage relationships with customers and make them aware of the organization’s desire and ability to satisfy their needs. </a:t>
            </a: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a:solidFill>
                  <a:srgbClr val="1E1919"/>
                </a:solidFill>
                <a:latin typeface="Titillium Web"/>
                <a:ea typeface="Titillium Web"/>
                <a:cs typeface="Titillium Web"/>
                <a:sym typeface="Titillium Web"/>
              </a:rPr>
              <a:t>Marketing establishes the Four P’s:</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Price</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Product</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Promotion</a:t>
            </a:r>
            <a:endParaRPr sz="160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Place</a:t>
            </a:r>
            <a:endParaRPr sz="1600">
              <a:solidFill>
                <a:srgbClr val="1E1919"/>
              </a:solidFill>
              <a:latin typeface="Titillium Web"/>
              <a:ea typeface="Titillium Web"/>
              <a:cs typeface="Titillium Web"/>
              <a:sym typeface="Titillium Web"/>
            </a:endParaRPr>
          </a:p>
          <a:p>
            <a:pPr marL="457200" lvl="0" indent="0" algn="l" rtl="0">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b="1">
                <a:solidFill>
                  <a:srgbClr val="1E1919"/>
                </a:solidFill>
                <a:latin typeface="Titillium Web"/>
                <a:ea typeface="Titillium Web"/>
                <a:cs typeface="Titillium Web"/>
                <a:sym typeface="Titillium Web"/>
              </a:rPr>
              <a:t>Career Examples</a:t>
            </a:r>
            <a:endParaRPr sz="1600" b="1">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a:solidFill>
                  <a:srgbClr val="1E1919"/>
                </a:solidFill>
                <a:latin typeface="Titillium Web"/>
                <a:ea typeface="Titillium Web"/>
                <a:cs typeface="Titillium Web"/>
                <a:sym typeface="Titillium Web"/>
              </a:rPr>
              <a:t>Brand, Digital, Product, Research, Communications, Channel, Sales</a:t>
            </a:r>
            <a:endParaRPr sz="1600">
              <a:solidFill>
                <a:schemeClr val="dk1"/>
              </a:solidFill>
              <a:latin typeface="Titillium Web"/>
              <a:ea typeface="Titillium Web"/>
              <a:cs typeface="Titillium Web"/>
              <a:sym typeface="Titillium Web"/>
            </a:endParaRPr>
          </a:p>
          <a:p>
            <a:pPr marL="0" lvl="0" indent="0" algn="l" rtl="0">
              <a:spcBef>
                <a:spcPts val="0"/>
              </a:spcBef>
              <a:spcAft>
                <a:spcPts val="0"/>
              </a:spcAft>
              <a:buNone/>
            </a:pPr>
            <a:endParaRPr sz="1600">
              <a:solidFill>
                <a:schemeClr val="dk1"/>
              </a:solidFill>
              <a:latin typeface="Titillium Web"/>
              <a:ea typeface="Titillium Web"/>
              <a:cs typeface="Titillium Web"/>
              <a:sym typeface="Titillium Web"/>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grpSp>
        <p:nvGrpSpPr>
          <p:cNvPr id="184" name="Google Shape;184;p26">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85" name="Google Shape;185;p26"/>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6"/>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7" name="Google Shape;187;p26"/>
          <p:cNvSpPr txBox="1">
            <a:spLocks noGrp="1"/>
          </p:cNvSpPr>
          <p:nvPr>
            <p:ph type="title"/>
          </p:nvPr>
        </p:nvSpPr>
        <p:spPr>
          <a:xfrm>
            <a:off x="1313000" y="339425"/>
            <a:ext cx="75732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Functional Areas of Business</a:t>
            </a:r>
            <a:endParaRPr sz="4000" b="1" dirty="0">
              <a:latin typeface="Titillium Web"/>
              <a:ea typeface="Titillium Web"/>
              <a:cs typeface="Titillium Web"/>
              <a:sym typeface="Titillium Web"/>
            </a:endParaRPr>
          </a:p>
        </p:txBody>
      </p:sp>
      <p:sp>
        <p:nvSpPr>
          <p:cNvPr id="188" name="Google Shape;188;p26"/>
          <p:cNvSpPr txBox="1"/>
          <p:nvPr/>
        </p:nvSpPr>
        <p:spPr>
          <a:xfrm>
            <a:off x="193650" y="1344050"/>
            <a:ext cx="8756700" cy="3516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600" b="1" u="sng">
                <a:solidFill>
                  <a:srgbClr val="1E1919"/>
                </a:solidFill>
                <a:latin typeface="Titillium Web"/>
                <a:ea typeface="Titillium Web"/>
                <a:cs typeface="Titillium Web"/>
                <a:sym typeface="Titillium Web"/>
              </a:rPr>
              <a:t>Accounting </a:t>
            </a:r>
            <a:endParaRPr sz="1600" b="1" u="sng">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None/>
            </a:pPr>
            <a:r>
              <a:rPr lang="en" sz="1600">
                <a:solidFill>
                  <a:srgbClr val="1E1919"/>
                </a:solidFill>
                <a:latin typeface="Titillium Web"/>
                <a:ea typeface="Titillium Web"/>
                <a:cs typeface="Titillium Web"/>
                <a:sym typeface="Titillium Web"/>
              </a:rPr>
              <a:t>Managers need accurate, relevant and timely financial information, which is provided by accountants. </a:t>
            </a:r>
            <a:endParaRPr sz="1600">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None/>
            </a:pPr>
            <a:r>
              <a:rPr lang="en" sz="1600" b="1">
                <a:solidFill>
                  <a:srgbClr val="1E1919"/>
                </a:solidFill>
                <a:latin typeface="Titillium Web"/>
                <a:ea typeface="Titillium Web"/>
                <a:cs typeface="Titillium Web"/>
                <a:sym typeface="Titillium Web"/>
              </a:rPr>
              <a:t>Accountants </a:t>
            </a:r>
            <a:r>
              <a:rPr lang="en" sz="1600">
                <a:solidFill>
                  <a:srgbClr val="1E1919"/>
                </a:solidFill>
                <a:latin typeface="Titillium Web"/>
                <a:ea typeface="Titillium Web"/>
                <a:cs typeface="Titillium Web"/>
                <a:sym typeface="Titillium Web"/>
              </a:rPr>
              <a:t>measure, summarize, and communicate financial and managerial information and advice other managers on financial matters. </a:t>
            </a:r>
            <a:endParaRPr sz="160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Char char="●"/>
            </a:pPr>
            <a:r>
              <a:rPr lang="en" sz="1600" b="1" u="sng">
                <a:solidFill>
                  <a:srgbClr val="1E1919"/>
                </a:solidFill>
                <a:latin typeface="Titillium Web"/>
                <a:ea typeface="Titillium Web"/>
                <a:cs typeface="Titillium Web"/>
                <a:sym typeface="Titillium Web"/>
              </a:rPr>
              <a:t>Financial accountants</a:t>
            </a:r>
            <a:r>
              <a:rPr lang="en" sz="1600">
                <a:solidFill>
                  <a:srgbClr val="1E1919"/>
                </a:solidFill>
                <a:latin typeface="Titillium Web"/>
                <a:ea typeface="Titillium Web"/>
                <a:cs typeface="Titillium Web"/>
                <a:sym typeface="Titillium Web"/>
              </a:rPr>
              <a:t> prepare financial statements to help users, both inside and outside the organization, assess the financial strength of the company. </a:t>
            </a:r>
            <a:endParaRPr sz="160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Char char="●"/>
            </a:pPr>
            <a:r>
              <a:rPr lang="en" sz="1600" b="1" u="sng">
                <a:solidFill>
                  <a:srgbClr val="1E1919"/>
                </a:solidFill>
                <a:latin typeface="Titillium Web"/>
                <a:ea typeface="Titillium Web"/>
                <a:cs typeface="Titillium Web"/>
                <a:sym typeface="Titillium Web"/>
              </a:rPr>
              <a:t>Managerial accountants</a:t>
            </a:r>
            <a:r>
              <a:rPr lang="en" sz="1600">
                <a:solidFill>
                  <a:srgbClr val="1E1919"/>
                </a:solidFill>
                <a:latin typeface="Titillium Web"/>
                <a:ea typeface="Titillium Web"/>
                <a:cs typeface="Titillium Web"/>
                <a:sym typeface="Titillium Web"/>
              </a:rPr>
              <a:t> prepare information, such as reports on the cost of materials used in the production process, for internal use only</a:t>
            </a:r>
            <a:endParaRPr sz="1600">
              <a:solidFill>
                <a:schemeClr val="dk1"/>
              </a:solidFill>
              <a:latin typeface="Titillium Web"/>
              <a:ea typeface="Titillium Web"/>
              <a:cs typeface="Titillium Web"/>
              <a:sym typeface="Titillium Web"/>
            </a:endParaRPr>
          </a:p>
          <a:p>
            <a:pPr marL="0" lvl="0" indent="0" algn="l" rtl="0">
              <a:spcBef>
                <a:spcPts val="0"/>
              </a:spcBef>
              <a:spcAft>
                <a:spcPts val="0"/>
              </a:spcAft>
              <a:buNone/>
            </a:pPr>
            <a:endParaRPr sz="1600">
              <a:solidFill>
                <a:schemeClr val="dk1"/>
              </a:solidFill>
              <a:latin typeface="Titillium Web"/>
              <a:ea typeface="Titillium Web"/>
              <a:cs typeface="Titillium Web"/>
              <a:sym typeface="Titillium Web"/>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grpSp>
        <p:nvGrpSpPr>
          <p:cNvPr id="193" name="Google Shape;193;p27">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94" name="Google Shape;194;p27"/>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27"/>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6" name="Google Shape;196;p27"/>
          <p:cNvSpPr txBox="1">
            <a:spLocks noGrp="1"/>
          </p:cNvSpPr>
          <p:nvPr>
            <p:ph type="title"/>
          </p:nvPr>
        </p:nvSpPr>
        <p:spPr>
          <a:xfrm>
            <a:off x="1313000" y="339425"/>
            <a:ext cx="75732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Functional Areas of Business</a:t>
            </a:r>
            <a:endParaRPr sz="4000" b="1" dirty="0">
              <a:latin typeface="Titillium Web"/>
              <a:ea typeface="Titillium Web"/>
              <a:cs typeface="Titillium Web"/>
              <a:sym typeface="Titillium Web"/>
            </a:endParaRPr>
          </a:p>
        </p:txBody>
      </p:sp>
      <p:sp>
        <p:nvSpPr>
          <p:cNvPr id="197" name="Google Shape;197;p27"/>
          <p:cNvSpPr txBox="1"/>
          <p:nvPr/>
        </p:nvSpPr>
        <p:spPr>
          <a:xfrm>
            <a:off x="193650" y="1226825"/>
            <a:ext cx="8756700" cy="3720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700" b="1" u="sng">
                <a:solidFill>
                  <a:srgbClr val="1E1919"/>
                </a:solidFill>
                <a:latin typeface="Titillium Web"/>
                <a:ea typeface="Titillium Web"/>
                <a:cs typeface="Titillium Web"/>
                <a:sym typeface="Titillium Web"/>
              </a:rPr>
              <a:t>Finance</a:t>
            </a:r>
            <a:endParaRPr sz="1700" b="1" u="sng">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None/>
            </a:pPr>
            <a:r>
              <a:rPr lang="en" sz="1600" b="1">
                <a:solidFill>
                  <a:srgbClr val="1E1919"/>
                </a:solidFill>
                <a:latin typeface="Titillium Web"/>
                <a:ea typeface="Titillium Web"/>
                <a:cs typeface="Titillium Web"/>
                <a:sym typeface="Titillium Web"/>
              </a:rPr>
              <a:t>Finance</a:t>
            </a:r>
            <a:r>
              <a:rPr lang="en" sz="1600">
                <a:solidFill>
                  <a:srgbClr val="1E1919"/>
                </a:solidFill>
                <a:latin typeface="Titillium Web"/>
                <a:ea typeface="Titillium Web"/>
                <a:cs typeface="Titillium Web"/>
                <a:sym typeface="Titillium Web"/>
              </a:rPr>
              <a:t> involves </a:t>
            </a:r>
            <a:endParaRPr sz="160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Planning for, </a:t>
            </a:r>
            <a:endParaRPr sz="160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Obtaining, and </a:t>
            </a:r>
            <a:endParaRPr sz="160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Managing a company’s funds. </a:t>
            </a:r>
            <a:endParaRPr sz="1600">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None/>
            </a:pPr>
            <a:r>
              <a:rPr lang="en" sz="1600" b="1">
                <a:solidFill>
                  <a:srgbClr val="1E1919"/>
                </a:solidFill>
                <a:latin typeface="Titillium Web"/>
                <a:ea typeface="Titillium Web"/>
                <a:cs typeface="Titillium Web"/>
                <a:sym typeface="Titillium Web"/>
              </a:rPr>
              <a:t>Financial managers address such questions as the following: </a:t>
            </a:r>
            <a:endParaRPr sz="1600" b="1">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How much money does the company need? </a:t>
            </a:r>
            <a:endParaRPr sz="160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How and where will it get the necessary money? </a:t>
            </a:r>
            <a:endParaRPr sz="160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How and when will it pay the money back? </a:t>
            </a:r>
            <a:endParaRPr sz="160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What investments should be made in plant and equipment?</a:t>
            </a:r>
            <a:endParaRPr sz="1600">
              <a:solidFill>
                <a:srgbClr val="1E1919"/>
              </a:solidFill>
              <a:latin typeface="Titillium Web"/>
              <a:ea typeface="Titillium Web"/>
              <a:cs typeface="Titillium Web"/>
              <a:sym typeface="Titillium Web"/>
            </a:endParaRPr>
          </a:p>
          <a:p>
            <a:pPr marL="457200" lvl="0" indent="-330200" algn="l" rtl="0">
              <a:lnSpc>
                <a:spcPct val="115000"/>
              </a:lnSpc>
              <a:spcBef>
                <a:spcPts val="0"/>
              </a:spcBef>
              <a:spcAft>
                <a:spcPts val="0"/>
              </a:spcAft>
              <a:buClr>
                <a:srgbClr val="1E1919"/>
              </a:buClr>
              <a:buSzPts val="1600"/>
              <a:buFont typeface="Titillium Web"/>
              <a:buChar char="●"/>
            </a:pPr>
            <a:r>
              <a:rPr lang="en" sz="1600">
                <a:solidFill>
                  <a:srgbClr val="1E1919"/>
                </a:solidFill>
                <a:latin typeface="Titillium Web"/>
                <a:ea typeface="Titillium Web"/>
                <a:cs typeface="Titillium Web"/>
                <a:sym typeface="Titillium Web"/>
              </a:rPr>
              <a:t>How much should be spent on research and development</a:t>
            </a:r>
            <a:endParaRPr sz="1600">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None/>
            </a:pPr>
            <a:r>
              <a:rPr lang="en" sz="1600" b="1">
                <a:solidFill>
                  <a:srgbClr val="1E1919"/>
                </a:solidFill>
                <a:latin typeface="Titillium Web"/>
                <a:ea typeface="Titillium Web"/>
                <a:cs typeface="Titillium Web"/>
                <a:sym typeface="Titillium Web"/>
              </a:rPr>
              <a:t>Career examples:</a:t>
            </a:r>
            <a:r>
              <a:rPr lang="en" sz="1600">
                <a:solidFill>
                  <a:srgbClr val="1E1919"/>
                </a:solidFill>
                <a:latin typeface="Titillium Web"/>
                <a:ea typeface="Titillium Web"/>
                <a:cs typeface="Titillium Web"/>
                <a:sym typeface="Titillium Web"/>
              </a:rPr>
              <a:t> Audit, Planning, Analyst, Budget, Consultant</a:t>
            </a:r>
            <a:endParaRPr sz="1600">
              <a:solidFill>
                <a:srgbClr val="1E1919"/>
              </a:solidFill>
              <a:latin typeface="Titillium Web"/>
              <a:ea typeface="Titillium Web"/>
              <a:cs typeface="Titillium Web"/>
              <a:sym typeface="Titillium Web"/>
            </a:endParaRPr>
          </a:p>
          <a:p>
            <a:pPr marL="0" lvl="0" indent="0" algn="l" rtl="0">
              <a:lnSpc>
                <a:spcPct val="115000"/>
              </a:lnSpc>
              <a:spcBef>
                <a:spcPts val="0"/>
              </a:spcBef>
              <a:spcAft>
                <a:spcPts val="0"/>
              </a:spcAft>
              <a:buNone/>
            </a:pPr>
            <a:endParaRPr sz="160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a:solidFill>
                <a:schemeClr val="dk1"/>
              </a:solidFill>
              <a:latin typeface="Titillium Web"/>
              <a:ea typeface="Titillium Web"/>
              <a:cs typeface="Titillium Web"/>
              <a:sym typeface="Titillium Web"/>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grpSp>
        <p:nvGrpSpPr>
          <p:cNvPr id="202" name="Google Shape;202;p28">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03" name="Google Shape;203;p28"/>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8"/>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5" name="Google Shape;205;p28"/>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PESTEL</a:t>
            </a:r>
            <a:endParaRPr sz="4000" b="1" dirty="0">
              <a:latin typeface="Titillium Web"/>
              <a:ea typeface="Titillium Web"/>
              <a:cs typeface="Titillium Web"/>
              <a:sym typeface="Titillium Web"/>
            </a:endParaRPr>
          </a:p>
        </p:txBody>
      </p:sp>
      <p:pic>
        <p:nvPicPr>
          <p:cNvPr id="206" name="Google Shape;206;p28" descr="A diagram of a pestel&#10;Political: The impact of government including taxes, tariffs, trade agreements, and labor regulations&#10;Economic: includes inflation, employment rates, exchange rates, oil prices, GDP growth and others&#10;Sociocultural: includes cultural attitudes and demographic factors such as age, race, and income&#10;Technological: includes the impact of the internet, smart devices, and automation on business and society&#10;Environmental: includes availability and care for natural resources, pollution levels, and carbon footprints&#10;Legal: requirements related to labor and consumer protection, equality, and product safety"/>
          <p:cNvPicPr preferRelativeResize="0"/>
          <p:nvPr/>
        </p:nvPicPr>
        <p:blipFill>
          <a:blip r:embed="rId3">
            <a:alphaModFix/>
          </a:blip>
          <a:stretch>
            <a:fillRect/>
          </a:stretch>
        </p:blipFill>
        <p:spPr>
          <a:xfrm>
            <a:off x="3447696" y="160459"/>
            <a:ext cx="4167149" cy="48225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C65C17"/>
        </a:solidFill>
        <a:effectLst/>
      </p:bgPr>
    </p:bg>
    <p:spTree>
      <p:nvGrpSpPr>
        <p:cNvPr id="1" name="Shape 210"/>
        <p:cNvGrpSpPr/>
        <p:nvPr/>
      </p:nvGrpSpPr>
      <p:grpSpPr>
        <a:xfrm>
          <a:off x="0" y="0"/>
          <a:ext cx="0" cy="0"/>
          <a:chOff x="0" y="0"/>
          <a:chExt cx="0" cy="0"/>
        </a:xfrm>
      </p:grpSpPr>
      <p:sp>
        <p:nvSpPr>
          <p:cNvPr id="211" name="Google Shape;211;p29"/>
          <p:cNvSpPr txBox="1">
            <a:spLocks noGrp="1"/>
          </p:cNvSpPr>
          <p:nvPr>
            <p:ph type="title"/>
          </p:nvPr>
        </p:nvSpPr>
        <p:spPr>
          <a:xfrm>
            <a:off x="1300500" y="291725"/>
            <a:ext cx="7531800" cy="87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solidFill>
                  <a:schemeClr val="lt1"/>
                </a:solidFill>
                <a:latin typeface="Titillium Web"/>
                <a:ea typeface="Titillium Web"/>
                <a:cs typeface="Titillium Web"/>
                <a:sym typeface="Titillium Web"/>
              </a:rPr>
              <a:t>Takeaways</a:t>
            </a:r>
            <a:endParaRPr sz="4000" b="1" dirty="0">
              <a:solidFill>
                <a:schemeClr val="lt1"/>
              </a:solidFill>
              <a:latin typeface="Titillium Web"/>
              <a:ea typeface="Titillium Web"/>
              <a:cs typeface="Titillium Web"/>
              <a:sym typeface="Titillium Web"/>
            </a:endParaRPr>
          </a:p>
        </p:txBody>
      </p:sp>
      <p:sp>
        <p:nvSpPr>
          <p:cNvPr id="212" name="Google Shape;212;p29"/>
          <p:cNvSpPr txBox="1">
            <a:spLocks noGrp="1"/>
          </p:cNvSpPr>
          <p:nvPr>
            <p:ph type="body" idx="1"/>
          </p:nvPr>
        </p:nvSpPr>
        <p:spPr>
          <a:xfrm>
            <a:off x="3953644" y="118711"/>
            <a:ext cx="5061000" cy="4690800"/>
          </a:xfrm>
          <a:prstGeom prst="rect">
            <a:avLst/>
          </a:prstGeom>
        </p:spPr>
        <p:txBody>
          <a:bodyPr spcFirstLastPara="1" wrap="square" lIns="91425" tIns="91425" rIns="91425" bIns="91425" anchor="t" anchorCtr="0">
            <a:noAutofit/>
          </a:bodyPr>
          <a:lstStyle/>
          <a:p>
            <a:pPr marL="457200" lvl="0" indent="-330200" algn="l" rtl="0">
              <a:lnSpc>
                <a:spcPct val="150000"/>
              </a:lnSpc>
              <a:spcBef>
                <a:spcPts val="1200"/>
              </a:spcBef>
              <a:spcAft>
                <a:spcPts val="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The main participants in a business are its owners, employees, and customers.</a:t>
            </a:r>
            <a:endParaRPr sz="1600" dirty="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Every business must consider its stakeholders, and their sometimes-conflicting interests, when making decisions.</a:t>
            </a:r>
            <a:endParaRPr sz="1600" dirty="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The activities needed to run a business can be divided into functional. The business functions correspond closely to many majors found within a typical college of business.</a:t>
            </a:r>
            <a:endParaRPr sz="1600" dirty="0">
              <a:solidFill>
                <a:schemeClr val="lt1"/>
              </a:solidFill>
              <a:latin typeface="Titillium Web"/>
              <a:ea typeface="Titillium Web"/>
              <a:cs typeface="Titillium Web"/>
              <a:sym typeface="Titillium Web"/>
            </a:endParaRPr>
          </a:p>
          <a:p>
            <a:pPr marL="457200" lvl="0" indent="-330200" algn="l" rtl="0">
              <a:lnSpc>
                <a:spcPct val="150000"/>
              </a:lnSpc>
              <a:spcBef>
                <a:spcPts val="0"/>
              </a:spcBef>
              <a:spcAft>
                <a:spcPts val="0"/>
              </a:spcAft>
              <a:buClr>
                <a:schemeClr val="lt1"/>
              </a:buClr>
              <a:buSzPts val="1600"/>
              <a:buFont typeface="Titillium Web"/>
              <a:buChar char="●"/>
            </a:pPr>
            <a:r>
              <a:rPr lang="en" sz="1600" dirty="0">
                <a:solidFill>
                  <a:schemeClr val="lt1"/>
                </a:solidFill>
                <a:latin typeface="Titillium Web"/>
                <a:ea typeface="Titillium Web"/>
                <a:cs typeface="Titillium Web"/>
                <a:sym typeface="Titillium Web"/>
              </a:rPr>
              <a:t>Businesses are influenced by such external factors as the economy, government, and other forces external to the business. The PESTEL model is a useful tool for analyzing these forces.</a:t>
            </a:r>
            <a:endParaRPr sz="1600" dirty="0">
              <a:solidFill>
                <a:schemeClr val="lt1"/>
              </a:solidFill>
              <a:latin typeface="Titillium Web"/>
              <a:ea typeface="Titillium Web"/>
              <a:cs typeface="Titillium Web"/>
              <a:sym typeface="Titillium Web"/>
            </a:endParaRPr>
          </a:p>
          <a:p>
            <a:pPr marL="457200" lvl="0" indent="0" algn="l" rtl="0">
              <a:lnSpc>
                <a:spcPct val="150000"/>
              </a:lnSpc>
              <a:spcBef>
                <a:spcPts val="1200"/>
              </a:spcBef>
              <a:spcAft>
                <a:spcPts val="1200"/>
              </a:spcAft>
              <a:buNone/>
            </a:pPr>
            <a:endParaRPr sz="1500" dirty="0">
              <a:solidFill>
                <a:schemeClr val="lt1"/>
              </a:solidFill>
              <a:latin typeface="Titillium Web"/>
              <a:ea typeface="Titillium Web"/>
              <a:cs typeface="Titillium Web"/>
              <a:sym typeface="Titillium Web"/>
            </a:endParaRPr>
          </a:p>
        </p:txBody>
      </p:sp>
      <p:grpSp>
        <p:nvGrpSpPr>
          <p:cNvPr id="213" name="Google Shape;213;p29">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214" name="Google Shape;214;p29"/>
            <p:cNvSpPr/>
            <p:nvPr/>
          </p:nvSpPr>
          <p:spPr>
            <a:xfrm rot="-5400000">
              <a:off x="4035900" y="-186675"/>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9"/>
            <p:cNvSpPr/>
            <p:nvPr/>
          </p:nvSpPr>
          <p:spPr>
            <a:xfrm rot="-5400000">
              <a:off x="4035900" y="575250"/>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descr="View looking up at tall, city buildings"/>
          <p:cNvPicPr preferRelativeResize="0"/>
          <p:nvPr/>
        </p:nvPicPr>
        <p:blipFill rotWithShape="1">
          <a:blip r:embed="rId3">
            <a:alphaModFix/>
          </a:blip>
          <a:srcRect t="9496" b="6086"/>
          <a:stretch/>
        </p:blipFill>
        <p:spPr>
          <a:xfrm>
            <a:off x="0" y="0"/>
            <a:ext cx="9144000" cy="5143499"/>
          </a:xfrm>
          <a:prstGeom prst="rect">
            <a:avLst/>
          </a:prstGeom>
          <a:noFill/>
          <a:ln>
            <a:noFill/>
          </a:ln>
        </p:spPr>
      </p:pic>
      <p:sp>
        <p:nvSpPr>
          <p:cNvPr id="56" name="Google Shape;56;p13"/>
          <p:cNvSpPr txBox="1">
            <a:spLocks noGrp="1"/>
          </p:cNvSpPr>
          <p:nvPr>
            <p:ph type="title" idx="4294967295"/>
          </p:nvPr>
        </p:nvSpPr>
        <p:spPr>
          <a:xfrm>
            <a:off x="0" y="2210126"/>
            <a:ext cx="9143999" cy="877133"/>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4500" b="1" i="0" u="none" strike="noStrike" kern="0" cap="none" spc="0" normalizeH="0" baseline="0" noProof="0" dirty="0">
                <a:ln>
                  <a:noFill/>
                </a:ln>
                <a:solidFill>
                  <a:schemeClr val="dk1"/>
                </a:solidFill>
                <a:effectLst/>
                <a:uLnTx/>
                <a:uFillTx/>
                <a:latin typeface="Titillium Web"/>
                <a:ea typeface="Titillium Web"/>
                <a:cs typeface="Titillium Web"/>
                <a:sym typeface="Titillium Web"/>
              </a:rPr>
              <a:t>Q &amp; A </a:t>
            </a:r>
          </a:p>
        </p:txBody>
      </p:sp>
      <p:sp>
        <p:nvSpPr>
          <p:cNvPr id="57" name="Google Shape;57;p13"/>
          <p:cNvSpPr txBox="1"/>
          <p:nvPr/>
        </p:nvSpPr>
        <p:spPr>
          <a:xfrm>
            <a:off x="5224950" y="4870000"/>
            <a:ext cx="32589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 (c) Virginia Tech, Department of Management, Pamplin College of Business.</a:t>
            </a:r>
            <a:r>
              <a:rPr lang="en" sz="600">
                <a:solidFill>
                  <a:schemeClr val="lt2"/>
                </a:solidFill>
                <a:latin typeface="Titillium Web"/>
                <a:ea typeface="Titillium Web"/>
                <a:cs typeface="Titillium Web"/>
                <a:sym typeface="Titillium Web"/>
              </a:rPr>
              <a:t>  </a:t>
            </a:r>
            <a:r>
              <a:rPr lang="en" sz="600" u="sng">
                <a:solidFill>
                  <a:schemeClr val="lt2"/>
                </a:solidFill>
                <a:latin typeface="Titillium Web"/>
                <a:ea typeface="Titillium Web"/>
                <a:cs typeface="Titillium Web"/>
                <a:sym typeface="Titillium Web"/>
                <a:hlinkClick r:id="rId4">
                  <a:extLst>
                    <a:ext uri="{A12FA001-AC4F-418D-AE19-62706E023703}">
                      <ahyp:hlinkClr xmlns:ahyp="http://schemas.microsoft.com/office/drawing/2018/hyperlinkcolor" val="tx"/>
                    </a:ext>
                  </a:extLst>
                </a:hlinkClick>
              </a:rPr>
              <a:t>CC BY NC SA 4.0</a:t>
            </a:r>
            <a:r>
              <a:rPr lang="en" sz="600">
                <a:solidFill>
                  <a:schemeClr val="lt2"/>
                </a:solidFill>
                <a:latin typeface="Titillium Web"/>
                <a:ea typeface="Titillium Web"/>
                <a:cs typeface="Titillium Web"/>
                <a:sym typeface="Titillium Web"/>
              </a:rPr>
              <a:t>.</a:t>
            </a:r>
            <a:endParaRPr sz="600">
              <a:solidFill>
                <a:schemeClr val="lt2"/>
              </a:solidFill>
              <a:latin typeface="Titillium Web"/>
              <a:ea typeface="Titillium Web"/>
              <a:cs typeface="Titillium Web"/>
              <a:sym typeface="Titillium Web"/>
            </a:endParaRPr>
          </a:p>
          <a:p>
            <a:pPr marL="0" lvl="0" indent="0" algn="l" rtl="0">
              <a:spcBef>
                <a:spcPts val="0"/>
              </a:spcBef>
              <a:spcAft>
                <a:spcPts val="0"/>
              </a:spcAft>
              <a:buNone/>
            </a:pPr>
            <a:r>
              <a:rPr lang="en" sz="600">
                <a:solidFill>
                  <a:srgbClr val="222222"/>
                </a:solidFill>
                <a:latin typeface="Titillium Web"/>
                <a:ea typeface="Titillium Web"/>
                <a:cs typeface="Titillium Web"/>
                <a:sym typeface="Titillium Web"/>
              </a:rPr>
              <a:t>Available from: </a:t>
            </a:r>
            <a:r>
              <a:rPr lang="en" sz="600" u="sng">
                <a:solidFill>
                  <a:schemeClr val="hlink"/>
                </a:solidFill>
                <a:latin typeface="Titillium Web"/>
                <a:ea typeface="Titillium Web"/>
                <a:cs typeface="Titillium Web"/>
                <a:sym typeface="Titillium Web"/>
                <a:hlinkClick r:id="rId5"/>
              </a:rPr>
              <a:t>http://hdl.handle.net/10919/105157</a:t>
            </a:r>
            <a:r>
              <a:rPr lang="en" sz="600">
                <a:solidFill>
                  <a:srgbClr val="222222"/>
                </a:solidFill>
                <a:highlight>
                  <a:srgbClr val="FFFFFF"/>
                </a:highlight>
                <a:latin typeface="Titillium Web"/>
                <a:ea typeface="Titillium Web"/>
                <a:cs typeface="Titillium Web"/>
                <a:sym typeface="Titillium Web"/>
              </a:rPr>
              <a:t>   </a:t>
            </a:r>
            <a:endParaRPr sz="900">
              <a:latin typeface="Titillium Web"/>
              <a:ea typeface="Titillium Web"/>
              <a:cs typeface="Titillium Web"/>
              <a:sym typeface="Titillium Web"/>
            </a:endParaRPr>
          </a:p>
        </p:txBody>
      </p:sp>
    </p:spTree>
    <p:extLst>
      <p:ext uri="{BB962C8B-B14F-4D97-AF65-F5344CB8AC3E}">
        <p14:creationId xmlns:p14="http://schemas.microsoft.com/office/powerpoint/2010/main" val="25211749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65C17"/>
        </a:solidFill>
        <a:effectLst/>
      </p:bgPr>
    </p:bg>
    <p:spTree>
      <p:nvGrpSpPr>
        <p:cNvPr id="1" name="Shape 61"/>
        <p:cNvGrpSpPr/>
        <p:nvPr/>
      </p:nvGrpSpPr>
      <p:grpSpPr>
        <a:xfrm>
          <a:off x="0" y="0"/>
          <a:ext cx="0" cy="0"/>
          <a:chOff x="0" y="0"/>
          <a:chExt cx="0" cy="0"/>
        </a:xfrm>
      </p:grpSpPr>
      <p:sp>
        <p:nvSpPr>
          <p:cNvPr id="62" name="Google Shape;62;p14"/>
          <p:cNvSpPr txBox="1">
            <a:spLocks noGrp="1"/>
          </p:cNvSpPr>
          <p:nvPr>
            <p:ph type="title"/>
          </p:nvPr>
        </p:nvSpPr>
        <p:spPr>
          <a:xfrm>
            <a:off x="1300500" y="291725"/>
            <a:ext cx="7531800" cy="87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solidFill>
                  <a:schemeClr val="lt1"/>
                </a:solidFill>
                <a:latin typeface="Titillium Web"/>
                <a:ea typeface="Titillium Web"/>
                <a:cs typeface="Titillium Web"/>
                <a:sym typeface="Titillium Web"/>
              </a:rPr>
              <a:t>Objectives</a:t>
            </a:r>
            <a:endParaRPr sz="4000" b="1" dirty="0">
              <a:solidFill>
                <a:schemeClr val="lt1"/>
              </a:solidFill>
              <a:latin typeface="Titillium Web"/>
              <a:ea typeface="Titillium Web"/>
              <a:cs typeface="Titillium Web"/>
              <a:sym typeface="Titillium Web"/>
            </a:endParaRPr>
          </a:p>
        </p:txBody>
      </p:sp>
      <p:sp>
        <p:nvSpPr>
          <p:cNvPr id="63" name="Google Shape;63;p14"/>
          <p:cNvSpPr txBox="1">
            <a:spLocks noGrp="1"/>
          </p:cNvSpPr>
          <p:nvPr>
            <p:ph type="body" idx="1"/>
          </p:nvPr>
        </p:nvSpPr>
        <p:spPr>
          <a:xfrm>
            <a:off x="311700" y="1682350"/>
            <a:ext cx="8520600" cy="3144300"/>
          </a:xfrm>
          <a:prstGeom prst="rect">
            <a:avLst/>
          </a:prstGeom>
        </p:spPr>
        <p:txBody>
          <a:bodyPr spcFirstLastPara="1" wrap="square" lIns="91425" tIns="91425" rIns="91425" bIns="91425" anchor="t" anchorCtr="0">
            <a:noAutofit/>
          </a:bodyPr>
          <a:lstStyle/>
          <a:p>
            <a:pPr marL="457200" lvl="0" indent="-323850" algn="l" rtl="0">
              <a:lnSpc>
                <a:spcPct val="150000"/>
              </a:lnSpc>
              <a:spcBef>
                <a:spcPts val="1200"/>
              </a:spcBef>
              <a:spcAft>
                <a:spcPts val="0"/>
              </a:spcAft>
              <a:buClr>
                <a:schemeClr val="lt1"/>
              </a:buClr>
              <a:buSzPts val="1500"/>
              <a:buFont typeface="Titillium Web"/>
              <a:buChar char="●"/>
            </a:pPr>
            <a:r>
              <a:rPr lang="en" sz="1500">
                <a:solidFill>
                  <a:schemeClr val="lt1"/>
                </a:solidFill>
                <a:latin typeface="Titillium Web"/>
                <a:ea typeface="Titillium Web"/>
                <a:cs typeface="Titillium Web"/>
                <a:sym typeface="Titillium Web"/>
              </a:rPr>
              <a:t>Describe the concept of stakeholders and identify the stakeholder groups relevant to an organization</a:t>
            </a:r>
            <a:endParaRPr sz="1500">
              <a:solidFill>
                <a:schemeClr val="lt1"/>
              </a:solidFill>
              <a:latin typeface="Titillium Web"/>
              <a:ea typeface="Titillium Web"/>
              <a:cs typeface="Titillium Web"/>
              <a:sym typeface="Titillium Web"/>
            </a:endParaRPr>
          </a:p>
          <a:p>
            <a:pPr marL="457200" lvl="0" indent="-323850" algn="l" rtl="0">
              <a:lnSpc>
                <a:spcPct val="150000"/>
              </a:lnSpc>
              <a:spcBef>
                <a:spcPts val="0"/>
              </a:spcBef>
              <a:spcAft>
                <a:spcPts val="0"/>
              </a:spcAft>
              <a:buClr>
                <a:schemeClr val="lt1"/>
              </a:buClr>
              <a:buSzPts val="1500"/>
              <a:buFont typeface="Titillium Web"/>
              <a:buChar char="●"/>
            </a:pPr>
            <a:r>
              <a:rPr lang="en" sz="1500">
                <a:solidFill>
                  <a:schemeClr val="lt1"/>
                </a:solidFill>
                <a:latin typeface="Titillium Web"/>
                <a:ea typeface="Titillium Web"/>
                <a:cs typeface="Titillium Web"/>
                <a:sym typeface="Titillium Web"/>
              </a:rPr>
              <a:t>Discuss and be able to apply the PESTEL macro-business-environment model to an industry or emerging technology</a:t>
            </a:r>
            <a:endParaRPr sz="1500">
              <a:solidFill>
                <a:schemeClr val="lt1"/>
              </a:solidFill>
              <a:latin typeface="Titillium Web"/>
              <a:ea typeface="Titillium Web"/>
              <a:cs typeface="Titillium Web"/>
              <a:sym typeface="Titillium Web"/>
            </a:endParaRPr>
          </a:p>
          <a:p>
            <a:pPr marL="457200" lvl="0" indent="-323850" algn="l" rtl="0">
              <a:lnSpc>
                <a:spcPct val="150000"/>
              </a:lnSpc>
              <a:spcBef>
                <a:spcPts val="0"/>
              </a:spcBef>
              <a:spcAft>
                <a:spcPts val="0"/>
              </a:spcAft>
              <a:buClr>
                <a:schemeClr val="lt1"/>
              </a:buClr>
              <a:buSzPts val="1500"/>
              <a:buFont typeface="Titillium Web"/>
              <a:buChar char="●"/>
            </a:pPr>
            <a:r>
              <a:rPr lang="en" sz="1500">
                <a:solidFill>
                  <a:schemeClr val="lt1"/>
                </a:solidFill>
                <a:latin typeface="Titillium Web"/>
                <a:ea typeface="Titillium Web"/>
                <a:cs typeface="Titillium Web"/>
                <a:sym typeface="Titillium Web"/>
              </a:rPr>
              <a:t>Explain other key terms related to this chapter including entrepreneur; profit; revenue</a:t>
            </a:r>
            <a:endParaRPr sz="1500">
              <a:solidFill>
                <a:schemeClr val="lt1"/>
              </a:solidFill>
              <a:latin typeface="Titillium Web"/>
              <a:ea typeface="Titillium Web"/>
              <a:cs typeface="Titillium Web"/>
              <a:sym typeface="Titillium Web"/>
            </a:endParaRPr>
          </a:p>
        </p:txBody>
      </p:sp>
      <p:grpSp>
        <p:nvGrpSpPr>
          <p:cNvPr id="64" name="Google Shape;64;p14">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65" name="Google Shape;65;p14"/>
            <p:cNvSpPr/>
            <p:nvPr/>
          </p:nvSpPr>
          <p:spPr>
            <a:xfrm rot="-5400000">
              <a:off x="4035900" y="-186675"/>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4"/>
            <p:cNvSpPr/>
            <p:nvPr/>
          </p:nvSpPr>
          <p:spPr>
            <a:xfrm rot="-5400000">
              <a:off x="4035900" y="575250"/>
              <a:ext cx="1301700" cy="2691300"/>
            </a:xfrm>
            <a:prstGeom prst="chevron">
              <a:avLst>
                <a:gd name="adj" fmla="val 50000"/>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grpSp>
        <p:nvGrpSpPr>
          <p:cNvPr id="71" name="Google Shape;71;p15">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72" name="Google Shape;72;p15"/>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5"/>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 name="Google Shape;74;p15"/>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Why is Apple Successful?</a:t>
            </a:r>
            <a:endParaRPr sz="4000" b="1" dirty="0">
              <a:latin typeface="Titillium Web"/>
              <a:ea typeface="Titillium Web"/>
              <a:cs typeface="Titillium Web"/>
              <a:sym typeface="Titillium Web"/>
            </a:endParaRPr>
          </a:p>
        </p:txBody>
      </p:sp>
      <p:pic>
        <p:nvPicPr>
          <p:cNvPr id="75" name="Google Shape;75;p15" descr="Steve Jobs"/>
          <p:cNvPicPr preferRelativeResize="0"/>
          <p:nvPr/>
        </p:nvPicPr>
        <p:blipFill>
          <a:blip r:embed="rId3">
            <a:alphaModFix/>
          </a:blip>
          <a:stretch>
            <a:fillRect/>
          </a:stretch>
        </p:blipFill>
        <p:spPr>
          <a:xfrm>
            <a:off x="6512105" y="1275725"/>
            <a:ext cx="2479495" cy="2264605"/>
          </a:xfrm>
          <a:prstGeom prst="rect">
            <a:avLst/>
          </a:prstGeom>
          <a:noFill/>
          <a:ln>
            <a:noFill/>
          </a:ln>
        </p:spPr>
      </p:pic>
      <p:sp>
        <p:nvSpPr>
          <p:cNvPr id="76" name="Google Shape;76;p15"/>
          <p:cNvSpPr txBox="1"/>
          <p:nvPr/>
        </p:nvSpPr>
        <p:spPr>
          <a:xfrm>
            <a:off x="6521000" y="3533550"/>
            <a:ext cx="2479500" cy="383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1"/>
              </a:buClr>
              <a:buSzPts val="1100"/>
              <a:buFont typeface="Arial"/>
              <a:buNone/>
            </a:pPr>
            <a:r>
              <a:rPr lang="en" sz="600">
                <a:solidFill>
                  <a:srgbClr val="373D3F"/>
                </a:solidFill>
                <a:highlight>
                  <a:srgbClr val="FFFFFF"/>
                </a:highlight>
                <a:latin typeface="Lora"/>
                <a:ea typeface="Lora"/>
                <a:cs typeface="Lora"/>
                <a:sym typeface="Lora"/>
              </a:rPr>
              <a:t>“Steve Jobs.” (2011). Flickr. </a:t>
            </a:r>
            <a:r>
              <a:rPr lang="en" sz="600" u="sng">
                <a:solidFill>
                  <a:srgbClr val="1155CC"/>
                </a:solidFill>
                <a:highlight>
                  <a:srgbClr val="FFFFFF"/>
                </a:highlight>
                <a:latin typeface="Lora"/>
                <a:ea typeface="Lora"/>
                <a:cs typeface="Lora"/>
                <a:sym typeface="Lora"/>
                <a:hlinkClick r:id="rId4">
                  <a:extLst>
                    <a:ext uri="{A12FA001-AC4F-418D-AE19-62706E023703}">
                      <ahyp:hlinkClr xmlns:ahyp="http://schemas.microsoft.com/office/drawing/2018/hyperlinkcolor" val="tx"/>
                    </a:ext>
                  </a:extLst>
                </a:hlinkClick>
              </a:rPr>
              <a:t>CC BY 2.0</a:t>
            </a:r>
            <a:r>
              <a:rPr lang="en" sz="600">
                <a:solidFill>
                  <a:srgbClr val="373D3F"/>
                </a:solidFill>
                <a:highlight>
                  <a:srgbClr val="FFFFFF"/>
                </a:highlight>
                <a:latin typeface="Lora"/>
                <a:ea typeface="Lora"/>
                <a:cs typeface="Lora"/>
                <a:sym typeface="Lora"/>
              </a:rPr>
              <a:t>. Retrieved from: </a:t>
            </a:r>
            <a:r>
              <a:rPr lang="en" sz="600" u="sng">
                <a:solidFill>
                  <a:srgbClr val="1155CC"/>
                </a:solidFill>
                <a:highlight>
                  <a:srgbClr val="FFFFFF"/>
                </a:highlight>
                <a:latin typeface="Lora"/>
                <a:ea typeface="Lora"/>
                <a:cs typeface="Lora"/>
                <a:sym typeface="Lora"/>
                <a:hlinkClick r:id="rId5">
                  <a:extLst>
                    <a:ext uri="{A12FA001-AC4F-418D-AE19-62706E023703}">
                      <ahyp:hlinkClr xmlns:ahyp="http://schemas.microsoft.com/office/drawing/2018/hyperlinkcolor" val="tx"/>
                    </a:ext>
                  </a:extLst>
                </a:hlinkClick>
              </a:rPr>
              <a:t>https://www.flickr.com/photos/8010717@N02/6216457030</a:t>
            </a:r>
            <a:endParaRPr sz="6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grpSp>
        <p:nvGrpSpPr>
          <p:cNvPr id="81" name="Google Shape;81;p16">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82" name="Google Shape;82;p16"/>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6"/>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 name="Google Shape;84;p16"/>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Dynamic Business Environment</a:t>
            </a:r>
            <a:endParaRPr sz="4000" b="1" dirty="0">
              <a:latin typeface="Titillium Web"/>
              <a:ea typeface="Titillium Web"/>
              <a:cs typeface="Titillium Web"/>
              <a:sym typeface="Titillium Web"/>
            </a:endParaRPr>
          </a:p>
        </p:txBody>
      </p:sp>
      <p:sp>
        <p:nvSpPr>
          <p:cNvPr id="85" name="Google Shape;85;p16"/>
          <p:cNvSpPr txBox="1"/>
          <p:nvPr/>
        </p:nvSpPr>
        <p:spPr>
          <a:xfrm>
            <a:off x="129349" y="1983025"/>
            <a:ext cx="8884021" cy="190818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dirty="0">
                <a:latin typeface="Titillium Web"/>
                <a:ea typeface="Titillium Web"/>
                <a:cs typeface="Titillium Web"/>
                <a:sym typeface="Titillium Web"/>
              </a:rPr>
              <a:t>Business</a:t>
            </a:r>
            <a:r>
              <a:rPr lang="en" sz="1600" dirty="0">
                <a:latin typeface="Titillium Web"/>
                <a:ea typeface="Titillium Web"/>
                <a:cs typeface="Titillium Web"/>
                <a:sym typeface="Titillium Web"/>
              </a:rPr>
              <a:t>: Any activity that seeks to provide goods and services to others while operating at a profit.</a:t>
            </a:r>
          </a:p>
          <a:p>
            <a:pPr marL="0" lvl="0" indent="0" algn="l" rtl="0">
              <a:spcBef>
                <a:spcPts val="0"/>
              </a:spcBef>
              <a:spcAft>
                <a:spcPts val="0"/>
              </a:spcAft>
              <a:buNone/>
            </a:pPr>
            <a:r>
              <a:rPr lang="en" sz="1600" dirty="0">
                <a:latin typeface="Titillium Web"/>
                <a:ea typeface="Titillium Web"/>
                <a:cs typeface="Titillium Web"/>
                <a:sym typeface="Titillium Web"/>
              </a:rPr>
              <a:t> </a:t>
            </a:r>
            <a:endParaRPr sz="1600" dirty="0">
              <a:latin typeface="Titillium Web"/>
              <a:ea typeface="Titillium Web"/>
              <a:cs typeface="Titillium Web"/>
              <a:sym typeface="Titillium Web"/>
            </a:endParaRPr>
          </a:p>
          <a:p>
            <a:pPr marL="0" lvl="0" indent="0" algn="l" rtl="0">
              <a:spcBef>
                <a:spcPts val="0"/>
              </a:spcBef>
              <a:spcAft>
                <a:spcPts val="0"/>
              </a:spcAft>
              <a:buNone/>
            </a:pPr>
            <a:r>
              <a:rPr lang="en" sz="1600" b="1" dirty="0">
                <a:latin typeface="Titillium Web"/>
                <a:ea typeface="Titillium Web"/>
                <a:cs typeface="Titillium Web"/>
                <a:sym typeface="Titillium Web"/>
              </a:rPr>
              <a:t>Goods</a:t>
            </a:r>
            <a:r>
              <a:rPr lang="en" sz="1600" dirty="0">
                <a:latin typeface="Titillium Web"/>
                <a:ea typeface="Titillium Web"/>
                <a:cs typeface="Titillium Web"/>
                <a:sym typeface="Titillium Web"/>
              </a:rPr>
              <a:t>:  Tangible products</a:t>
            </a:r>
          </a:p>
          <a:p>
            <a:pPr marL="0" lvl="0" indent="0" algn="l" rtl="0">
              <a:spcBef>
                <a:spcPts val="0"/>
              </a:spcBef>
              <a:spcAft>
                <a:spcPts val="0"/>
              </a:spcAft>
              <a:buNone/>
            </a:pPr>
            <a:endParaRPr sz="1600" dirty="0">
              <a:latin typeface="Titillium Web"/>
              <a:ea typeface="Titillium Web"/>
              <a:cs typeface="Titillium Web"/>
              <a:sym typeface="Titillium Web"/>
            </a:endParaRPr>
          </a:p>
          <a:p>
            <a:pPr marL="0" lvl="0" indent="0" algn="l" rtl="0">
              <a:spcBef>
                <a:spcPts val="0"/>
              </a:spcBef>
              <a:spcAft>
                <a:spcPts val="0"/>
              </a:spcAft>
              <a:buNone/>
            </a:pPr>
            <a:r>
              <a:rPr lang="en" sz="1600" b="1" dirty="0">
                <a:latin typeface="Titillium Web"/>
                <a:ea typeface="Titillium Web"/>
                <a:cs typeface="Titillium Web"/>
                <a:sym typeface="Titillium Web"/>
              </a:rPr>
              <a:t>Services</a:t>
            </a:r>
            <a:r>
              <a:rPr lang="en" sz="1600" dirty="0">
                <a:latin typeface="Titillium Web"/>
                <a:ea typeface="Titillium Web"/>
                <a:cs typeface="Titillium Web"/>
                <a:sym typeface="Titillium Web"/>
              </a:rPr>
              <a:t>: Intangible products</a:t>
            </a:r>
            <a:endParaRPr sz="1600" dirty="0">
              <a:latin typeface="Titillium Web"/>
              <a:ea typeface="Titillium Web"/>
              <a:cs typeface="Titillium Web"/>
              <a:sym typeface="Titillium Web"/>
            </a:endParaRPr>
          </a:p>
          <a:p>
            <a:pPr marL="0" lvl="0" indent="0" algn="l" rtl="0">
              <a:spcBef>
                <a:spcPts val="0"/>
              </a:spcBef>
              <a:spcAft>
                <a:spcPts val="0"/>
              </a:spcAft>
              <a:buNone/>
            </a:pPr>
            <a:endParaRPr sz="1600" dirty="0">
              <a:latin typeface="Titillium Web"/>
              <a:ea typeface="Titillium Web"/>
              <a:cs typeface="Titillium Web"/>
              <a:sym typeface="Titillium Web"/>
            </a:endParaRPr>
          </a:p>
          <a:p>
            <a:pPr marL="0" lvl="0" indent="0" algn="l" rtl="0">
              <a:spcBef>
                <a:spcPts val="0"/>
              </a:spcBef>
              <a:spcAft>
                <a:spcPts val="0"/>
              </a:spcAft>
              <a:buNone/>
            </a:pPr>
            <a:r>
              <a:rPr lang="en" sz="1600" b="1" dirty="0">
                <a:latin typeface="Titillium Web"/>
                <a:ea typeface="Titillium Web"/>
                <a:cs typeface="Titillium Web"/>
                <a:sym typeface="Titillium Web"/>
              </a:rPr>
              <a:t>Entrepreneur</a:t>
            </a:r>
            <a:r>
              <a:rPr lang="en" sz="1600" dirty="0">
                <a:latin typeface="Titillium Web"/>
                <a:ea typeface="Titillium Web"/>
                <a:cs typeface="Titillium Web"/>
                <a:sym typeface="Titillium Web"/>
              </a:rPr>
              <a:t>: A person who risks time and money to start and manage a business.</a:t>
            </a:r>
            <a:endParaRPr sz="1600" dirty="0">
              <a:latin typeface="Titillium Web"/>
              <a:ea typeface="Titillium Web"/>
              <a:cs typeface="Titillium Web"/>
              <a:sym typeface="Titillium Web"/>
            </a:endParaRPr>
          </a:p>
        </p:txBody>
      </p:sp>
      <p:sp>
        <p:nvSpPr>
          <p:cNvPr id="86" name="Google Shape;86;p16"/>
          <p:cNvSpPr txBox="1"/>
          <p:nvPr/>
        </p:nvSpPr>
        <p:spPr>
          <a:xfrm>
            <a:off x="2861550" y="1241375"/>
            <a:ext cx="3420900" cy="446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700" i="1">
                <a:solidFill>
                  <a:schemeClr val="dk1"/>
                </a:solidFill>
                <a:latin typeface="Titillium Web"/>
                <a:ea typeface="Titillium Web"/>
                <a:cs typeface="Titillium Web"/>
                <a:sym typeface="Titillium Web"/>
              </a:rPr>
              <a:t>What is the purpose of a business?</a:t>
            </a:r>
            <a:endParaRPr sz="1700" i="1">
              <a:solidFill>
                <a:schemeClr val="dk1"/>
              </a:solidFill>
              <a:latin typeface="Titillium Web"/>
              <a:ea typeface="Titillium Web"/>
              <a:cs typeface="Titillium Web"/>
              <a:sym typeface="Titillium We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1000" fill="hold"/>
                                        <p:tgtEl>
                                          <p:spTgt spid="85"/>
                                        </p:tgtEl>
                                        <p:attrNameLst>
                                          <p:attrName>ppt_w</p:attrName>
                                        </p:attrNameLst>
                                      </p:cBhvr>
                                      <p:tavLst>
                                        <p:tav tm="0">
                                          <p:val>
                                            <p:fltVal val="0"/>
                                          </p:val>
                                        </p:tav>
                                        <p:tav tm="100000">
                                          <p:val>
                                            <p:strVal val="#ppt_w"/>
                                          </p:val>
                                        </p:tav>
                                      </p:tavLst>
                                    </p:anim>
                                    <p:anim calcmode="lin" valueType="num">
                                      <p:cBhvr>
                                        <p:cTn id="8" dur="1000" fill="hold"/>
                                        <p:tgtEl>
                                          <p:spTgt spid="85"/>
                                        </p:tgtEl>
                                        <p:attrNameLst>
                                          <p:attrName>ppt_h</p:attrName>
                                        </p:attrNameLst>
                                      </p:cBhvr>
                                      <p:tavLst>
                                        <p:tav tm="0">
                                          <p:val>
                                            <p:fltVal val="0"/>
                                          </p:val>
                                        </p:tav>
                                        <p:tav tm="100000">
                                          <p:val>
                                            <p:strVal val="#ppt_h"/>
                                          </p:val>
                                        </p:tav>
                                      </p:tavLst>
                                    </p:anim>
                                    <p:anim calcmode="lin" valueType="num">
                                      <p:cBhvr>
                                        <p:cTn id="9" dur="1000" fill="hold"/>
                                        <p:tgtEl>
                                          <p:spTgt spid="85"/>
                                        </p:tgtEl>
                                        <p:attrNameLst>
                                          <p:attrName>style.rotation</p:attrName>
                                        </p:attrNameLst>
                                      </p:cBhvr>
                                      <p:tavLst>
                                        <p:tav tm="0">
                                          <p:val>
                                            <p:fltVal val="90"/>
                                          </p:val>
                                        </p:tav>
                                        <p:tav tm="100000">
                                          <p:val>
                                            <p:fltVal val="0"/>
                                          </p:val>
                                        </p:tav>
                                      </p:tavLst>
                                    </p:anim>
                                    <p:animEffect transition="in" filter="fade">
                                      <p:cBhvr>
                                        <p:cTn id="10" dur="10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grpSp>
        <p:nvGrpSpPr>
          <p:cNvPr id="91" name="Google Shape;91;p17">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92" name="Google Shape;92;p17"/>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7"/>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4" name="Google Shape;94;p17"/>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Revenue vs. Profit</a:t>
            </a:r>
            <a:endParaRPr sz="4000" b="1" dirty="0">
              <a:latin typeface="Titillium Web"/>
              <a:ea typeface="Titillium Web"/>
              <a:cs typeface="Titillium Web"/>
              <a:sym typeface="Titillium Web"/>
            </a:endParaRPr>
          </a:p>
        </p:txBody>
      </p:sp>
      <p:cxnSp>
        <p:nvCxnSpPr>
          <p:cNvPr id="95" name="Google Shape;95;p17">
            <a:extLst>
              <a:ext uri="{C183D7F6-B498-43B3-948B-1728B52AA6E4}">
                <adec:decorative xmlns:adec="http://schemas.microsoft.com/office/drawing/2017/decorative" val="1"/>
              </a:ext>
            </a:extLst>
          </p:cNvPr>
          <p:cNvCxnSpPr/>
          <p:nvPr/>
        </p:nvCxnSpPr>
        <p:spPr>
          <a:xfrm>
            <a:off x="4572000" y="1123325"/>
            <a:ext cx="0" cy="3620700"/>
          </a:xfrm>
          <a:prstGeom prst="straightConnector1">
            <a:avLst/>
          </a:prstGeom>
          <a:noFill/>
          <a:ln w="38100" cap="flat" cmpd="sng">
            <a:solidFill>
              <a:srgbClr val="C65C17"/>
            </a:solidFill>
            <a:prstDash val="solid"/>
            <a:round/>
            <a:headEnd type="none" w="med" len="med"/>
            <a:tailEnd type="none" w="med" len="med"/>
          </a:ln>
        </p:spPr>
      </p:cxnSp>
      <p:sp>
        <p:nvSpPr>
          <p:cNvPr id="96" name="Google Shape;96;p17"/>
          <p:cNvSpPr txBox="1"/>
          <p:nvPr/>
        </p:nvSpPr>
        <p:spPr>
          <a:xfrm>
            <a:off x="201000" y="1699800"/>
            <a:ext cx="43710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dirty="0">
                <a:latin typeface="Titillium Web"/>
                <a:ea typeface="Titillium Web"/>
                <a:cs typeface="Titillium Web"/>
                <a:sym typeface="Titillium Web"/>
              </a:rPr>
              <a:t>Revenue </a:t>
            </a:r>
            <a:r>
              <a:rPr lang="en" sz="1600" dirty="0">
                <a:latin typeface="Titillium Web"/>
                <a:ea typeface="Titillium Web"/>
                <a:cs typeface="Titillium Web"/>
                <a:sym typeface="Titillium Web"/>
              </a:rPr>
              <a:t>represents the funds an enterprise receives in exchange for its goods or services. </a:t>
            </a:r>
            <a:endParaRPr sz="1600" dirty="0">
              <a:latin typeface="Titillium Web"/>
              <a:ea typeface="Titillium Web"/>
              <a:cs typeface="Titillium Web"/>
              <a:sym typeface="Titillium Web"/>
            </a:endParaRPr>
          </a:p>
        </p:txBody>
      </p:sp>
      <p:sp>
        <p:nvSpPr>
          <p:cNvPr id="97" name="Google Shape;97;p17"/>
          <p:cNvSpPr txBox="1"/>
          <p:nvPr/>
        </p:nvSpPr>
        <p:spPr>
          <a:xfrm>
            <a:off x="4945550" y="1699800"/>
            <a:ext cx="41064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dirty="0">
                <a:latin typeface="Titillium Web"/>
                <a:ea typeface="Titillium Web"/>
                <a:cs typeface="Titillium Web"/>
                <a:sym typeface="Titillium Web"/>
              </a:rPr>
              <a:t>Profit </a:t>
            </a:r>
            <a:r>
              <a:rPr lang="en" sz="1600" dirty="0">
                <a:latin typeface="Titillium Web"/>
                <a:ea typeface="Titillium Web"/>
                <a:cs typeface="Titillium Web"/>
                <a:sym typeface="Titillium Web"/>
              </a:rPr>
              <a:t>is what’s left (hopefully) after all the bills are paid or the COST of doing business.   </a:t>
            </a:r>
            <a:endParaRPr sz="1600" dirty="0">
              <a:latin typeface="Titillium Web"/>
              <a:ea typeface="Titillium Web"/>
              <a:cs typeface="Titillium Web"/>
              <a:sym typeface="Titillium We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p:cTn id="7" dur="1000" fill="hold"/>
                                        <p:tgtEl>
                                          <p:spTgt spid="96"/>
                                        </p:tgtEl>
                                        <p:attrNameLst>
                                          <p:attrName>ppt_w</p:attrName>
                                        </p:attrNameLst>
                                      </p:cBhvr>
                                      <p:tavLst>
                                        <p:tav tm="0">
                                          <p:val>
                                            <p:fltVal val="0"/>
                                          </p:val>
                                        </p:tav>
                                        <p:tav tm="100000">
                                          <p:val>
                                            <p:strVal val="#ppt_w"/>
                                          </p:val>
                                        </p:tav>
                                      </p:tavLst>
                                    </p:anim>
                                    <p:anim calcmode="lin" valueType="num">
                                      <p:cBhvr>
                                        <p:cTn id="8" dur="1000" fill="hold"/>
                                        <p:tgtEl>
                                          <p:spTgt spid="96"/>
                                        </p:tgtEl>
                                        <p:attrNameLst>
                                          <p:attrName>ppt_h</p:attrName>
                                        </p:attrNameLst>
                                      </p:cBhvr>
                                      <p:tavLst>
                                        <p:tav tm="0">
                                          <p:val>
                                            <p:fltVal val="0"/>
                                          </p:val>
                                        </p:tav>
                                        <p:tav tm="100000">
                                          <p:val>
                                            <p:strVal val="#ppt_h"/>
                                          </p:val>
                                        </p:tav>
                                      </p:tavLst>
                                    </p:anim>
                                    <p:anim calcmode="lin" valueType="num">
                                      <p:cBhvr>
                                        <p:cTn id="9" dur="1000" fill="hold"/>
                                        <p:tgtEl>
                                          <p:spTgt spid="96"/>
                                        </p:tgtEl>
                                        <p:attrNameLst>
                                          <p:attrName>style.rotation</p:attrName>
                                        </p:attrNameLst>
                                      </p:cBhvr>
                                      <p:tavLst>
                                        <p:tav tm="0">
                                          <p:val>
                                            <p:fltVal val="90"/>
                                          </p:val>
                                        </p:tav>
                                        <p:tav tm="100000">
                                          <p:val>
                                            <p:fltVal val="0"/>
                                          </p:val>
                                        </p:tav>
                                      </p:tavLst>
                                    </p:anim>
                                    <p:animEffect transition="in" filter="fade">
                                      <p:cBhvr>
                                        <p:cTn id="10" dur="1000"/>
                                        <p:tgtEl>
                                          <p:spTgt spid="96"/>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97"/>
                                        </p:tgtEl>
                                        <p:attrNameLst>
                                          <p:attrName>style.visibility</p:attrName>
                                        </p:attrNameLst>
                                      </p:cBhvr>
                                      <p:to>
                                        <p:strVal val="visible"/>
                                      </p:to>
                                    </p:set>
                                    <p:anim calcmode="lin" valueType="num">
                                      <p:cBhvr>
                                        <p:cTn id="15" dur="1000" fill="hold"/>
                                        <p:tgtEl>
                                          <p:spTgt spid="97"/>
                                        </p:tgtEl>
                                        <p:attrNameLst>
                                          <p:attrName>ppt_w</p:attrName>
                                        </p:attrNameLst>
                                      </p:cBhvr>
                                      <p:tavLst>
                                        <p:tav tm="0">
                                          <p:val>
                                            <p:fltVal val="0"/>
                                          </p:val>
                                        </p:tav>
                                        <p:tav tm="100000">
                                          <p:val>
                                            <p:strVal val="#ppt_w"/>
                                          </p:val>
                                        </p:tav>
                                      </p:tavLst>
                                    </p:anim>
                                    <p:anim calcmode="lin" valueType="num">
                                      <p:cBhvr>
                                        <p:cTn id="16" dur="1000" fill="hold"/>
                                        <p:tgtEl>
                                          <p:spTgt spid="97"/>
                                        </p:tgtEl>
                                        <p:attrNameLst>
                                          <p:attrName>ppt_h</p:attrName>
                                        </p:attrNameLst>
                                      </p:cBhvr>
                                      <p:tavLst>
                                        <p:tav tm="0">
                                          <p:val>
                                            <p:fltVal val="0"/>
                                          </p:val>
                                        </p:tav>
                                        <p:tav tm="100000">
                                          <p:val>
                                            <p:strVal val="#ppt_h"/>
                                          </p:val>
                                        </p:tav>
                                      </p:tavLst>
                                    </p:anim>
                                    <p:anim calcmode="lin" valueType="num">
                                      <p:cBhvr>
                                        <p:cTn id="17" dur="1000" fill="hold"/>
                                        <p:tgtEl>
                                          <p:spTgt spid="97"/>
                                        </p:tgtEl>
                                        <p:attrNameLst>
                                          <p:attrName>style.rotation</p:attrName>
                                        </p:attrNameLst>
                                      </p:cBhvr>
                                      <p:tavLst>
                                        <p:tav tm="0">
                                          <p:val>
                                            <p:fltVal val="90"/>
                                          </p:val>
                                        </p:tav>
                                        <p:tav tm="100000">
                                          <p:val>
                                            <p:fltVal val="0"/>
                                          </p:val>
                                        </p:tav>
                                      </p:tavLst>
                                    </p:anim>
                                    <p:animEffect transition="in" filter="fade">
                                      <p:cBhvr>
                                        <p:cTn id="18" dur="10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P spid="9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grpSp>
        <p:nvGrpSpPr>
          <p:cNvPr id="102" name="Google Shape;102;p18">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03" name="Google Shape;103;p18"/>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8"/>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5" name="Google Shape;105;p18"/>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Types of Businesses</a:t>
            </a:r>
            <a:endParaRPr sz="4000" b="1" dirty="0">
              <a:latin typeface="Titillium Web"/>
              <a:ea typeface="Titillium Web"/>
              <a:cs typeface="Titillium Web"/>
              <a:sym typeface="Titillium Web"/>
            </a:endParaRPr>
          </a:p>
        </p:txBody>
      </p:sp>
      <p:cxnSp>
        <p:nvCxnSpPr>
          <p:cNvPr id="106" name="Google Shape;106;p18">
            <a:extLst>
              <a:ext uri="{C183D7F6-B498-43B3-948B-1728B52AA6E4}">
                <adec:decorative xmlns:adec="http://schemas.microsoft.com/office/drawing/2017/decorative" val="1"/>
              </a:ext>
            </a:extLst>
          </p:cNvPr>
          <p:cNvCxnSpPr/>
          <p:nvPr/>
        </p:nvCxnSpPr>
        <p:spPr>
          <a:xfrm>
            <a:off x="797175" y="2952125"/>
            <a:ext cx="6588300" cy="23400"/>
          </a:xfrm>
          <a:prstGeom prst="straightConnector1">
            <a:avLst/>
          </a:prstGeom>
          <a:noFill/>
          <a:ln w="9525" cap="flat" cmpd="sng">
            <a:solidFill>
              <a:srgbClr val="C65C17"/>
            </a:solidFill>
            <a:prstDash val="solid"/>
            <a:round/>
            <a:headEnd type="none" w="med" len="med"/>
            <a:tailEnd type="none" w="med" len="med"/>
          </a:ln>
        </p:spPr>
      </p:cxnSp>
      <p:cxnSp>
        <p:nvCxnSpPr>
          <p:cNvPr id="107" name="Google Shape;107;p18">
            <a:extLst>
              <a:ext uri="{C183D7F6-B498-43B3-948B-1728B52AA6E4}">
                <adec:decorative xmlns:adec="http://schemas.microsoft.com/office/drawing/2017/decorative" val="1"/>
              </a:ext>
            </a:extLst>
          </p:cNvPr>
          <p:cNvCxnSpPr/>
          <p:nvPr/>
        </p:nvCxnSpPr>
        <p:spPr>
          <a:xfrm>
            <a:off x="4067925" y="1123325"/>
            <a:ext cx="46800" cy="3681000"/>
          </a:xfrm>
          <a:prstGeom prst="straightConnector1">
            <a:avLst/>
          </a:prstGeom>
          <a:noFill/>
          <a:ln w="9525" cap="flat" cmpd="sng">
            <a:solidFill>
              <a:srgbClr val="C65C17"/>
            </a:solidFill>
            <a:prstDash val="solid"/>
            <a:round/>
            <a:headEnd type="none" w="med" len="med"/>
            <a:tailEnd type="none" w="med" len="med"/>
          </a:ln>
        </p:spPr>
      </p:cxnSp>
      <p:sp>
        <p:nvSpPr>
          <p:cNvPr id="108" name="Google Shape;108;p18"/>
          <p:cNvSpPr txBox="1"/>
          <p:nvPr/>
        </p:nvSpPr>
        <p:spPr>
          <a:xfrm>
            <a:off x="1048275" y="1123325"/>
            <a:ext cx="2867100" cy="1760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dirty="0">
                <a:solidFill>
                  <a:srgbClr val="1E1919"/>
                </a:solidFill>
                <a:latin typeface="Titillium Web"/>
                <a:ea typeface="Titillium Web"/>
                <a:cs typeface="Titillium Web"/>
                <a:sym typeface="Titillium Web"/>
              </a:rPr>
              <a:t>Goods</a:t>
            </a:r>
            <a:endParaRPr sz="1600" b="1"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Apple produces and sells goods</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Mac</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iPhone</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iPod</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iPad </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Apple Watch</a:t>
            </a:r>
            <a:endParaRPr sz="1600" dirty="0">
              <a:latin typeface="Titillium Web"/>
              <a:ea typeface="Titillium Web"/>
              <a:cs typeface="Titillium Web"/>
              <a:sym typeface="Titillium Web"/>
            </a:endParaRPr>
          </a:p>
        </p:txBody>
      </p:sp>
      <p:sp>
        <p:nvSpPr>
          <p:cNvPr id="109" name="Google Shape;109;p18"/>
          <p:cNvSpPr txBox="1"/>
          <p:nvPr/>
        </p:nvSpPr>
        <p:spPr>
          <a:xfrm>
            <a:off x="4267200" y="1172300"/>
            <a:ext cx="3774900" cy="1760400"/>
          </a:xfrm>
          <a:prstGeom prst="rect">
            <a:avLst/>
          </a:prstGeom>
          <a:noFill/>
          <a:ln>
            <a:noFill/>
          </a:ln>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sz="1600" b="1" dirty="0">
                <a:solidFill>
                  <a:schemeClr val="dk1"/>
                </a:solidFill>
                <a:latin typeface="Titillium Web"/>
                <a:ea typeface="Titillium Web"/>
                <a:cs typeface="Titillium Web"/>
                <a:sym typeface="Titillium Web"/>
              </a:rPr>
              <a:t>Services</a:t>
            </a:r>
            <a:endParaRPr sz="1600" b="1"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chemeClr val="dk1"/>
                </a:solidFill>
                <a:latin typeface="Titillium Web"/>
                <a:ea typeface="Titillium Web"/>
                <a:cs typeface="Titillium Web"/>
                <a:sym typeface="Titillium Web"/>
              </a:rPr>
              <a:t>Many businesses provide services</a:t>
            </a:r>
            <a:endParaRPr sz="1600" dirty="0">
              <a:solidFill>
                <a:schemeClr val="dk1"/>
              </a:solidFill>
              <a:latin typeface="Titillium Web"/>
              <a:ea typeface="Titillium Web"/>
              <a:cs typeface="Titillium Web"/>
              <a:sym typeface="Titillium Web"/>
            </a:endParaRPr>
          </a:p>
          <a:p>
            <a:pPr marL="457200" lvl="0" indent="-330200" algn="l" rtl="0">
              <a:spcBef>
                <a:spcPts val="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Hotels</a:t>
            </a:r>
            <a:endParaRPr sz="1600" dirty="0">
              <a:solidFill>
                <a:schemeClr val="dk1"/>
              </a:solidFill>
              <a:latin typeface="Titillium Web"/>
              <a:ea typeface="Titillium Web"/>
              <a:cs typeface="Titillium Web"/>
              <a:sym typeface="Titillium Web"/>
            </a:endParaRPr>
          </a:p>
          <a:p>
            <a:pPr marL="457200" lvl="0" indent="-330200" algn="l" rtl="0">
              <a:spcBef>
                <a:spcPts val="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Airlines</a:t>
            </a:r>
            <a:endParaRPr sz="1600" dirty="0">
              <a:solidFill>
                <a:schemeClr val="dk1"/>
              </a:solidFill>
              <a:latin typeface="Titillium Web"/>
              <a:ea typeface="Titillium Web"/>
              <a:cs typeface="Titillium Web"/>
              <a:sym typeface="Titillium Web"/>
            </a:endParaRPr>
          </a:p>
          <a:p>
            <a:pPr marL="457200" lvl="0" indent="-330200" algn="l" rtl="0">
              <a:spcBef>
                <a:spcPts val="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Law Firms</a:t>
            </a:r>
            <a:endParaRPr sz="1600" dirty="0">
              <a:solidFill>
                <a:schemeClr val="dk1"/>
              </a:solidFill>
              <a:latin typeface="Titillium Web"/>
              <a:ea typeface="Titillium Web"/>
              <a:cs typeface="Titillium Web"/>
              <a:sym typeface="Titillium Web"/>
            </a:endParaRPr>
          </a:p>
          <a:p>
            <a:pPr marL="457200" lvl="0" indent="-330200" algn="l" rtl="0">
              <a:spcBef>
                <a:spcPts val="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Movie Theaters</a:t>
            </a:r>
            <a:endParaRPr sz="1600" dirty="0">
              <a:solidFill>
                <a:schemeClr val="dk1"/>
              </a:solidFill>
              <a:latin typeface="Titillium Web"/>
              <a:ea typeface="Titillium Web"/>
              <a:cs typeface="Titillium Web"/>
              <a:sym typeface="Titillium Web"/>
            </a:endParaRPr>
          </a:p>
          <a:p>
            <a:pPr marL="457200" lvl="0" indent="-330200" algn="l" rtl="0">
              <a:spcBef>
                <a:spcPts val="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Hospitals</a:t>
            </a:r>
            <a:endParaRPr sz="1600" dirty="0">
              <a:solidFill>
                <a:schemeClr val="dk1"/>
              </a:solidFill>
              <a:latin typeface="Titillium Web"/>
              <a:ea typeface="Titillium Web"/>
              <a:cs typeface="Titillium Web"/>
              <a:sym typeface="Titillium Web"/>
            </a:endParaRPr>
          </a:p>
        </p:txBody>
      </p:sp>
      <p:sp>
        <p:nvSpPr>
          <p:cNvPr id="110" name="Google Shape;110;p18"/>
          <p:cNvSpPr txBox="1"/>
          <p:nvPr/>
        </p:nvSpPr>
        <p:spPr>
          <a:xfrm>
            <a:off x="1048275" y="2981675"/>
            <a:ext cx="3258900" cy="17604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 sz="1600" b="1" dirty="0">
                <a:solidFill>
                  <a:schemeClr val="dk1"/>
                </a:solidFill>
                <a:latin typeface="Titillium Web"/>
                <a:ea typeface="Titillium Web"/>
                <a:cs typeface="Titillium Web"/>
                <a:sym typeface="Titillium Web"/>
              </a:rPr>
              <a:t>Goods and Services</a:t>
            </a:r>
            <a:endParaRPr sz="1600" b="1"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chemeClr val="dk1"/>
                </a:solidFill>
                <a:latin typeface="Titillium Web"/>
                <a:ea typeface="Titillium Web"/>
                <a:cs typeface="Titillium Web"/>
                <a:sym typeface="Titillium Web"/>
              </a:rPr>
              <a:t>Car Dealership </a:t>
            </a:r>
            <a:endParaRPr sz="1600" dirty="0">
              <a:solidFill>
                <a:schemeClr val="dk1"/>
              </a:solidFill>
              <a:latin typeface="Titillium Web"/>
              <a:ea typeface="Titillium Web"/>
              <a:cs typeface="Titillium Web"/>
              <a:sym typeface="Titillium Web"/>
            </a:endParaRPr>
          </a:p>
          <a:p>
            <a:pPr marL="457200" lvl="0" indent="-330200" algn="l" rtl="0">
              <a:spcBef>
                <a:spcPts val="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Sells Goods (Cars)</a:t>
            </a:r>
            <a:endParaRPr sz="1600" dirty="0">
              <a:solidFill>
                <a:schemeClr val="dk1"/>
              </a:solidFill>
              <a:latin typeface="Titillium Web"/>
              <a:ea typeface="Titillium Web"/>
              <a:cs typeface="Titillium Web"/>
              <a:sym typeface="Titillium Web"/>
            </a:endParaRPr>
          </a:p>
          <a:p>
            <a:pPr marL="457200" lvl="0" indent="-330200" algn="l" rtl="0">
              <a:spcBef>
                <a:spcPts val="0"/>
              </a:spcBef>
              <a:spcAft>
                <a:spcPts val="0"/>
              </a:spcAft>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Provides Services </a:t>
            </a:r>
            <a:endParaRPr sz="1600"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chemeClr val="dk1"/>
                </a:solidFill>
                <a:latin typeface="Titillium Web"/>
                <a:ea typeface="Titillium Web"/>
                <a:cs typeface="Titillium Web"/>
                <a:sym typeface="Titillium Web"/>
              </a:rPr>
              <a:t>(Automobile Repairs)</a:t>
            </a:r>
            <a:endParaRPr sz="1600" dirty="0">
              <a:solidFill>
                <a:schemeClr val="dk1"/>
              </a:solidFill>
              <a:latin typeface="Titillium Web"/>
              <a:ea typeface="Titillium Web"/>
              <a:cs typeface="Titillium Web"/>
              <a:sym typeface="Titillium Web"/>
            </a:endParaRPr>
          </a:p>
        </p:txBody>
      </p:sp>
      <p:sp>
        <p:nvSpPr>
          <p:cNvPr id="111" name="Google Shape;111;p18"/>
          <p:cNvSpPr txBox="1"/>
          <p:nvPr/>
        </p:nvSpPr>
        <p:spPr>
          <a:xfrm>
            <a:off x="4267200" y="2994950"/>
            <a:ext cx="3434700" cy="1662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dirty="0">
                <a:solidFill>
                  <a:srgbClr val="1E1919"/>
                </a:solidFill>
                <a:latin typeface="Titillium Web"/>
                <a:ea typeface="Titillium Web"/>
                <a:cs typeface="Titillium Web"/>
                <a:sym typeface="Titillium Web"/>
              </a:rPr>
              <a:t>Not-for-Profit (Nonprofit)</a:t>
            </a:r>
            <a:endParaRPr sz="1600" b="1"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United Way of America</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Habitat for Humanity</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The Boys and Girls Clubs</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American Red Cross</a:t>
            </a:r>
            <a:endParaRPr sz="1600" dirty="0">
              <a:solidFill>
                <a:srgbClr val="1E1919"/>
              </a:solidFill>
              <a:latin typeface="Titillium Web"/>
              <a:ea typeface="Titillium Web"/>
              <a:cs typeface="Titillium Web"/>
              <a:sym typeface="Titillium Web"/>
            </a:endParaRPr>
          </a:p>
          <a:p>
            <a:pPr marL="457200" lvl="0" indent="-330200" algn="l" rtl="0">
              <a:spcBef>
                <a:spcPts val="0"/>
              </a:spcBef>
              <a:spcAft>
                <a:spcPts val="0"/>
              </a:spcAft>
              <a:buClr>
                <a:srgbClr val="1E1919"/>
              </a:buClr>
              <a:buSzPts val="1600"/>
              <a:buFont typeface="Titillium Web"/>
              <a:buChar char="●"/>
            </a:pPr>
            <a:r>
              <a:rPr lang="en" sz="1600" dirty="0">
                <a:solidFill>
                  <a:srgbClr val="1E1919"/>
                </a:solidFill>
                <a:latin typeface="Titillium Web"/>
                <a:ea typeface="Titillium Web"/>
                <a:cs typeface="Titillium Web"/>
                <a:sym typeface="Titillium Web"/>
              </a:rPr>
              <a:t>Colleges and Universities</a:t>
            </a:r>
            <a:endParaRPr sz="1600" dirty="0">
              <a:latin typeface="Titillium Web"/>
              <a:ea typeface="Titillium Web"/>
              <a:cs typeface="Titillium Web"/>
              <a:sym typeface="Titillium We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08"/>
                                        </p:tgtEl>
                                        <p:attrNameLst>
                                          <p:attrName>style.visibility</p:attrName>
                                        </p:attrNameLst>
                                      </p:cBhvr>
                                      <p:to>
                                        <p:strVal val="visible"/>
                                      </p:to>
                                    </p:set>
                                    <p:anim calcmode="lin" valueType="num">
                                      <p:cBhvr>
                                        <p:cTn id="7" dur="1000" fill="hold"/>
                                        <p:tgtEl>
                                          <p:spTgt spid="108"/>
                                        </p:tgtEl>
                                        <p:attrNameLst>
                                          <p:attrName>ppt_w</p:attrName>
                                        </p:attrNameLst>
                                      </p:cBhvr>
                                      <p:tavLst>
                                        <p:tav tm="0">
                                          <p:val>
                                            <p:fltVal val="0"/>
                                          </p:val>
                                        </p:tav>
                                        <p:tav tm="100000">
                                          <p:val>
                                            <p:strVal val="#ppt_w"/>
                                          </p:val>
                                        </p:tav>
                                      </p:tavLst>
                                    </p:anim>
                                    <p:anim calcmode="lin" valueType="num">
                                      <p:cBhvr>
                                        <p:cTn id="8" dur="1000" fill="hold"/>
                                        <p:tgtEl>
                                          <p:spTgt spid="108"/>
                                        </p:tgtEl>
                                        <p:attrNameLst>
                                          <p:attrName>ppt_h</p:attrName>
                                        </p:attrNameLst>
                                      </p:cBhvr>
                                      <p:tavLst>
                                        <p:tav tm="0">
                                          <p:val>
                                            <p:fltVal val="0"/>
                                          </p:val>
                                        </p:tav>
                                        <p:tav tm="100000">
                                          <p:val>
                                            <p:strVal val="#ppt_h"/>
                                          </p:val>
                                        </p:tav>
                                      </p:tavLst>
                                    </p:anim>
                                    <p:anim calcmode="lin" valueType="num">
                                      <p:cBhvr>
                                        <p:cTn id="9" dur="1000" fill="hold"/>
                                        <p:tgtEl>
                                          <p:spTgt spid="108"/>
                                        </p:tgtEl>
                                        <p:attrNameLst>
                                          <p:attrName>style.rotation</p:attrName>
                                        </p:attrNameLst>
                                      </p:cBhvr>
                                      <p:tavLst>
                                        <p:tav tm="0">
                                          <p:val>
                                            <p:fltVal val="90"/>
                                          </p:val>
                                        </p:tav>
                                        <p:tav tm="100000">
                                          <p:val>
                                            <p:fltVal val="0"/>
                                          </p:val>
                                        </p:tav>
                                      </p:tavLst>
                                    </p:anim>
                                    <p:animEffect transition="in" filter="fade">
                                      <p:cBhvr>
                                        <p:cTn id="10" dur="1000"/>
                                        <p:tgtEl>
                                          <p:spTgt spid="108"/>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09"/>
                                        </p:tgtEl>
                                        <p:attrNameLst>
                                          <p:attrName>style.visibility</p:attrName>
                                        </p:attrNameLst>
                                      </p:cBhvr>
                                      <p:to>
                                        <p:strVal val="visible"/>
                                      </p:to>
                                    </p:set>
                                    <p:anim calcmode="lin" valueType="num">
                                      <p:cBhvr>
                                        <p:cTn id="15" dur="1000" fill="hold"/>
                                        <p:tgtEl>
                                          <p:spTgt spid="109"/>
                                        </p:tgtEl>
                                        <p:attrNameLst>
                                          <p:attrName>ppt_w</p:attrName>
                                        </p:attrNameLst>
                                      </p:cBhvr>
                                      <p:tavLst>
                                        <p:tav tm="0">
                                          <p:val>
                                            <p:fltVal val="0"/>
                                          </p:val>
                                        </p:tav>
                                        <p:tav tm="100000">
                                          <p:val>
                                            <p:strVal val="#ppt_w"/>
                                          </p:val>
                                        </p:tav>
                                      </p:tavLst>
                                    </p:anim>
                                    <p:anim calcmode="lin" valueType="num">
                                      <p:cBhvr>
                                        <p:cTn id="16" dur="1000" fill="hold"/>
                                        <p:tgtEl>
                                          <p:spTgt spid="109"/>
                                        </p:tgtEl>
                                        <p:attrNameLst>
                                          <p:attrName>ppt_h</p:attrName>
                                        </p:attrNameLst>
                                      </p:cBhvr>
                                      <p:tavLst>
                                        <p:tav tm="0">
                                          <p:val>
                                            <p:fltVal val="0"/>
                                          </p:val>
                                        </p:tav>
                                        <p:tav tm="100000">
                                          <p:val>
                                            <p:strVal val="#ppt_h"/>
                                          </p:val>
                                        </p:tav>
                                      </p:tavLst>
                                    </p:anim>
                                    <p:anim calcmode="lin" valueType="num">
                                      <p:cBhvr>
                                        <p:cTn id="17" dur="1000" fill="hold"/>
                                        <p:tgtEl>
                                          <p:spTgt spid="109"/>
                                        </p:tgtEl>
                                        <p:attrNameLst>
                                          <p:attrName>style.rotation</p:attrName>
                                        </p:attrNameLst>
                                      </p:cBhvr>
                                      <p:tavLst>
                                        <p:tav tm="0">
                                          <p:val>
                                            <p:fltVal val="90"/>
                                          </p:val>
                                        </p:tav>
                                        <p:tav tm="100000">
                                          <p:val>
                                            <p:fltVal val="0"/>
                                          </p:val>
                                        </p:tav>
                                      </p:tavLst>
                                    </p:anim>
                                    <p:animEffect transition="in" filter="fade">
                                      <p:cBhvr>
                                        <p:cTn id="18" dur="1000"/>
                                        <p:tgtEl>
                                          <p:spTgt spid="109"/>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110"/>
                                        </p:tgtEl>
                                        <p:attrNameLst>
                                          <p:attrName>style.visibility</p:attrName>
                                        </p:attrNameLst>
                                      </p:cBhvr>
                                      <p:to>
                                        <p:strVal val="visible"/>
                                      </p:to>
                                    </p:set>
                                    <p:anim calcmode="lin" valueType="num">
                                      <p:cBhvr>
                                        <p:cTn id="23" dur="1000" fill="hold"/>
                                        <p:tgtEl>
                                          <p:spTgt spid="110"/>
                                        </p:tgtEl>
                                        <p:attrNameLst>
                                          <p:attrName>ppt_w</p:attrName>
                                        </p:attrNameLst>
                                      </p:cBhvr>
                                      <p:tavLst>
                                        <p:tav tm="0">
                                          <p:val>
                                            <p:fltVal val="0"/>
                                          </p:val>
                                        </p:tav>
                                        <p:tav tm="100000">
                                          <p:val>
                                            <p:strVal val="#ppt_w"/>
                                          </p:val>
                                        </p:tav>
                                      </p:tavLst>
                                    </p:anim>
                                    <p:anim calcmode="lin" valueType="num">
                                      <p:cBhvr>
                                        <p:cTn id="24" dur="1000" fill="hold"/>
                                        <p:tgtEl>
                                          <p:spTgt spid="110"/>
                                        </p:tgtEl>
                                        <p:attrNameLst>
                                          <p:attrName>ppt_h</p:attrName>
                                        </p:attrNameLst>
                                      </p:cBhvr>
                                      <p:tavLst>
                                        <p:tav tm="0">
                                          <p:val>
                                            <p:fltVal val="0"/>
                                          </p:val>
                                        </p:tav>
                                        <p:tav tm="100000">
                                          <p:val>
                                            <p:strVal val="#ppt_h"/>
                                          </p:val>
                                        </p:tav>
                                      </p:tavLst>
                                    </p:anim>
                                    <p:anim calcmode="lin" valueType="num">
                                      <p:cBhvr>
                                        <p:cTn id="25" dur="1000" fill="hold"/>
                                        <p:tgtEl>
                                          <p:spTgt spid="110"/>
                                        </p:tgtEl>
                                        <p:attrNameLst>
                                          <p:attrName>style.rotation</p:attrName>
                                        </p:attrNameLst>
                                      </p:cBhvr>
                                      <p:tavLst>
                                        <p:tav tm="0">
                                          <p:val>
                                            <p:fltVal val="90"/>
                                          </p:val>
                                        </p:tav>
                                        <p:tav tm="100000">
                                          <p:val>
                                            <p:fltVal val="0"/>
                                          </p:val>
                                        </p:tav>
                                      </p:tavLst>
                                    </p:anim>
                                    <p:animEffect transition="in" filter="fade">
                                      <p:cBhvr>
                                        <p:cTn id="26" dur="1000"/>
                                        <p:tgtEl>
                                          <p:spTgt spid="110"/>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11"/>
                                        </p:tgtEl>
                                        <p:attrNameLst>
                                          <p:attrName>style.visibility</p:attrName>
                                        </p:attrNameLst>
                                      </p:cBhvr>
                                      <p:to>
                                        <p:strVal val="visible"/>
                                      </p:to>
                                    </p:set>
                                    <p:anim calcmode="lin" valueType="num">
                                      <p:cBhvr>
                                        <p:cTn id="31" dur="1000" fill="hold"/>
                                        <p:tgtEl>
                                          <p:spTgt spid="111"/>
                                        </p:tgtEl>
                                        <p:attrNameLst>
                                          <p:attrName>ppt_w</p:attrName>
                                        </p:attrNameLst>
                                      </p:cBhvr>
                                      <p:tavLst>
                                        <p:tav tm="0">
                                          <p:val>
                                            <p:fltVal val="0"/>
                                          </p:val>
                                        </p:tav>
                                        <p:tav tm="100000">
                                          <p:val>
                                            <p:strVal val="#ppt_w"/>
                                          </p:val>
                                        </p:tav>
                                      </p:tavLst>
                                    </p:anim>
                                    <p:anim calcmode="lin" valueType="num">
                                      <p:cBhvr>
                                        <p:cTn id="32" dur="1000" fill="hold"/>
                                        <p:tgtEl>
                                          <p:spTgt spid="111"/>
                                        </p:tgtEl>
                                        <p:attrNameLst>
                                          <p:attrName>ppt_h</p:attrName>
                                        </p:attrNameLst>
                                      </p:cBhvr>
                                      <p:tavLst>
                                        <p:tav tm="0">
                                          <p:val>
                                            <p:fltVal val="0"/>
                                          </p:val>
                                        </p:tav>
                                        <p:tav tm="100000">
                                          <p:val>
                                            <p:strVal val="#ppt_h"/>
                                          </p:val>
                                        </p:tav>
                                      </p:tavLst>
                                    </p:anim>
                                    <p:anim calcmode="lin" valueType="num">
                                      <p:cBhvr>
                                        <p:cTn id="33" dur="1000" fill="hold"/>
                                        <p:tgtEl>
                                          <p:spTgt spid="111"/>
                                        </p:tgtEl>
                                        <p:attrNameLst>
                                          <p:attrName>style.rotation</p:attrName>
                                        </p:attrNameLst>
                                      </p:cBhvr>
                                      <p:tavLst>
                                        <p:tav tm="0">
                                          <p:val>
                                            <p:fltVal val="90"/>
                                          </p:val>
                                        </p:tav>
                                        <p:tav tm="100000">
                                          <p:val>
                                            <p:fltVal val="0"/>
                                          </p:val>
                                        </p:tav>
                                      </p:tavLst>
                                    </p:anim>
                                    <p:animEffect transition="in" filter="fade">
                                      <p:cBhvr>
                                        <p:cTn id="34" dur="10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P spid="109" grpId="0"/>
      <p:bldP spid="110" grpId="0"/>
      <p:bldP spid="1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grpSp>
        <p:nvGrpSpPr>
          <p:cNvPr id="116" name="Google Shape;116;p19">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17" name="Google Shape;117;p19"/>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9"/>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 name="Google Shape;119;p19"/>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Nonprofit Organizations</a:t>
            </a:r>
            <a:endParaRPr sz="4000" b="1" dirty="0">
              <a:latin typeface="Titillium Web"/>
              <a:ea typeface="Titillium Web"/>
              <a:cs typeface="Titillium Web"/>
              <a:sym typeface="Titillium Web"/>
            </a:endParaRPr>
          </a:p>
        </p:txBody>
      </p:sp>
      <p:sp>
        <p:nvSpPr>
          <p:cNvPr id="120" name="Google Shape;120;p19"/>
          <p:cNvSpPr txBox="1"/>
          <p:nvPr/>
        </p:nvSpPr>
        <p:spPr>
          <a:xfrm>
            <a:off x="129350" y="1617775"/>
            <a:ext cx="7784100" cy="2321100"/>
          </a:xfrm>
          <a:prstGeom prst="rect">
            <a:avLst/>
          </a:prstGeom>
          <a:noFill/>
          <a:ln>
            <a:noFill/>
          </a:ln>
        </p:spPr>
        <p:txBody>
          <a:bodyPr spcFirstLastPara="1" wrap="square" lIns="91425" tIns="91425" rIns="91425" bIns="91425" anchor="t" anchorCtr="0">
            <a:normAutofit/>
          </a:bodyPr>
          <a:lstStyle/>
          <a:p>
            <a:pPr marL="457200" lvl="0" indent="-330200" algn="l" rtl="0">
              <a:spcBef>
                <a:spcPts val="0"/>
              </a:spcBef>
              <a:spcAft>
                <a:spcPts val="0"/>
              </a:spcAft>
              <a:buSzPts val="1600"/>
              <a:buChar char="●"/>
            </a:pPr>
            <a:r>
              <a:rPr lang="en" sz="1600" b="1" dirty="0">
                <a:solidFill>
                  <a:srgbClr val="1E1919"/>
                </a:solidFill>
                <a:latin typeface="Titillium Web"/>
                <a:ea typeface="Titillium Web"/>
                <a:cs typeface="Titillium Web"/>
                <a:sym typeface="Titillium Web"/>
              </a:rPr>
              <a:t>Nonprofit Organization </a:t>
            </a:r>
            <a:r>
              <a:rPr lang="en" sz="1600" dirty="0">
                <a:solidFill>
                  <a:srgbClr val="1E1919"/>
                </a:solidFill>
                <a:latin typeface="Titillium Web"/>
                <a:ea typeface="Titillium Web"/>
                <a:cs typeface="Titillium Web"/>
                <a:sym typeface="Titillium Web"/>
              </a:rPr>
              <a:t>--An organization whose goals are for the betterment of the community, not financial gain</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grpSp>
        <p:nvGrpSpPr>
          <p:cNvPr id="125" name="Google Shape;125;p20">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26" name="Google Shape;126;p20"/>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0"/>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8" name="Google Shape;128;p20"/>
          <p:cNvSpPr txBox="1">
            <a:spLocks noGrp="1"/>
          </p:cNvSpPr>
          <p:nvPr>
            <p:ph type="title"/>
          </p:nvPr>
        </p:nvSpPr>
        <p:spPr>
          <a:xfrm>
            <a:off x="1300500" y="339425"/>
            <a:ext cx="75318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Stakeholders </a:t>
            </a:r>
            <a:endParaRPr sz="4000" b="1" dirty="0">
              <a:latin typeface="Titillium Web"/>
              <a:ea typeface="Titillium Web"/>
              <a:cs typeface="Titillium Web"/>
              <a:sym typeface="Titillium Web"/>
            </a:endParaRPr>
          </a:p>
        </p:txBody>
      </p:sp>
      <p:sp>
        <p:nvSpPr>
          <p:cNvPr id="130" name="Google Shape;130;p20"/>
          <p:cNvSpPr txBox="1"/>
          <p:nvPr/>
        </p:nvSpPr>
        <p:spPr>
          <a:xfrm>
            <a:off x="867500" y="1190425"/>
            <a:ext cx="78282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dirty="0">
                <a:solidFill>
                  <a:srgbClr val="1E1919"/>
                </a:solidFill>
                <a:latin typeface="Titillium Web"/>
                <a:ea typeface="Titillium Web"/>
                <a:cs typeface="Titillium Web"/>
                <a:sym typeface="Titillium Web"/>
              </a:rPr>
              <a:t>Stakeholders </a:t>
            </a:r>
            <a:r>
              <a:rPr lang="en" sz="1600" dirty="0">
                <a:solidFill>
                  <a:srgbClr val="1E1919"/>
                </a:solidFill>
                <a:latin typeface="Titillium Web"/>
                <a:ea typeface="Titillium Web"/>
                <a:cs typeface="Titillium Web"/>
                <a:sym typeface="Titillium Web"/>
              </a:rPr>
              <a:t>--All the people who stand to gain or lose by the policies and activities of a business and whose concerns the businesses need to add</a:t>
            </a:r>
            <a:endParaRPr sz="1600" dirty="0">
              <a:latin typeface="Titillium Web"/>
              <a:ea typeface="Titillium Web"/>
              <a:cs typeface="Titillium Web"/>
              <a:sym typeface="Titillium Web"/>
            </a:endParaRPr>
          </a:p>
        </p:txBody>
      </p:sp>
      <p:sp>
        <p:nvSpPr>
          <p:cNvPr id="131" name="Google Shape;131;p20"/>
          <p:cNvSpPr txBox="1"/>
          <p:nvPr/>
        </p:nvSpPr>
        <p:spPr>
          <a:xfrm>
            <a:off x="3751375" y="2438400"/>
            <a:ext cx="3036300" cy="25980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en" sz="1600" b="1" dirty="0">
                <a:solidFill>
                  <a:srgbClr val="1E1919"/>
                </a:solidFill>
                <a:latin typeface="Titillium Web"/>
                <a:ea typeface="Titillium Web"/>
                <a:cs typeface="Titillium Web"/>
                <a:sym typeface="Titillium Web"/>
              </a:rPr>
              <a:t>Who are Stakeholders?</a:t>
            </a:r>
            <a:endParaRPr sz="1600" b="1"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 Customers</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 Employees</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 Shareholders</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 Suppliers</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 Dealers</a:t>
            </a:r>
            <a:endParaRPr sz="1600" dirty="0">
              <a:latin typeface="Titillium Web"/>
              <a:ea typeface="Titillium Web"/>
              <a:cs typeface="Titillium Web"/>
              <a:sym typeface="Titillium Web"/>
            </a:endParaRPr>
          </a:p>
        </p:txBody>
      </p:sp>
      <p:sp>
        <p:nvSpPr>
          <p:cNvPr id="132" name="Google Shape;132;p20"/>
          <p:cNvSpPr txBox="1"/>
          <p:nvPr/>
        </p:nvSpPr>
        <p:spPr>
          <a:xfrm>
            <a:off x="5553418" y="2921550"/>
            <a:ext cx="2766600" cy="163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 Community Members</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 Banks</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 Media</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rgbClr val="1E1919"/>
                </a:solidFill>
                <a:latin typeface="Titillium Web"/>
                <a:ea typeface="Titillium Web"/>
                <a:cs typeface="Titillium Web"/>
                <a:sym typeface="Titillium Web"/>
              </a:rPr>
              <a:t>- Elected Officials</a:t>
            </a:r>
            <a:endParaRPr sz="1600" dirty="0">
              <a:solidFill>
                <a:srgbClr val="1E1919"/>
              </a:solidFill>
              <a:latin typeface="Titillium Web"/>
              <a:ea typeface="Titillium Web"/>
              <a:cs typeface="Titillium Web"/>
              <a:sym typeface="Titillium Web"/>
            </a:endParaRPr>
          </a:p>
          <a:p>
            <a:pPr marL="0" lvl="0" indent="0" algn="l" rtl="0">
              <a:spcBef>
                <a:spcPts val="0"/>
              </a:spcBef>
              <a:spcAft>
                <a:spcPts val="0"/>
              </a:spcAft>
              <a:buClr>
                <a:schemeClr val="dk1"/>
              </a:buClr>
              <a:buSzPts val="1100"/>
              <a:buFont typeface="Arial"/>
              <a:buNone/>
            </a:pPr>
            <a:r>
              <a:rPr lang="en" sz="1600" dirty="0">
                <a:solidFill>
                  <a:srgbClr val="1E1919"/>
                </a:solidFill>
                <a:latin typeface="Titillium Web"/>
                <a:ea typeface="Titillium Web"/>
                <a:cs typeface="Titillium Web"/>
                <a:sym typeface="Titillium Web"/>
              </a:rPr>
              <a:t>- Environmentalist</a:t>
            </a:r>
            <a:endParaRPr sz="1600"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endParaRPr dirty="0"/>
          </a:p>
        </p:txBody>
      </p:sp>
      <p:pic>
        <p:nvPicPr>
          <p:cNvPr id="129" name="Google Shape;129;p20" descr="A diagram of different types of stakeholders including, service users, managers, policy makers, customers, suppliers, funders, shareholders, employees, owners">
            <a:extLst>
              <a:ext uri="{C183D7F6-B498-43B3-948B-1728B52AA6E4}">
                <adec:decorative xmlns:adec="http://schemas.microsoft.com/office/drawing/2017/decorative" val="0"/>
              </a:ext>
            </a:extLst>
          </p:cNvPr>
          <p:cNvPicPr preferRelativeResize="0"/>
          <p:nvPr/>
        </p:nvPicPr>
        <p:blipFill>
          <a:blip r:embed="rId3">
            <a:alphaModFix/>
          </a:blip>
          <a:stretch>
            <a:fillRect/>
          </a:stretch>
        </p:blipFill>
        <p:spPr>
          <a:xfrm>
            <a:off x="407375" y="2192510"/>
            <a:ext cx="3036300" cy="259790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30"/>
                                        </p:tgtEl>
                                        <p:attrNameLst>
                                          <p:attrName>style.visibility</p:attrName>
                                        </p:attrNameLst>
                                      </p:cBhvr>
                                      <p:to>
                                        <p:strVal val="visible"/>
                                      </p:to>
                                    </p:set>
                                    <p:anim calcmode="lin" valueType="num">
                                      <p:cBhvr>
                                        <p:cTn id="7" dur="1000" fill="hold"/>
                                        <p:tgtEl>
                                          <p:spTgt spid="130"/>
                                        </p:tgtEl>
                                        <p:attrNameLst>
                                          <p:attrName>ppt_w</p:attrName>
                                        </p:attrNameLst>
                                      </p:cBhvr>
                                      <p:tavLst>
                                        <p:tav tm="0">
                                          <p:val>
                                            <p:fltVal val="0"/>
                                          </p:val>
                                        </p:tav>
                                        <p:tav tm="100000">
                                          <p:val>
                                            <p:strVal val="#ppt_w"/>
                                          </p:val>
                                        </p:tav>
                                      </p:tavLst>
                                    </p:anim>
                                    <p:anim calcmode="lin" valueType="num">
                                      <p:cBhvr>
                                        <p:cTn id="8" dur="1000" fill="hold"/>
                                        <p:tgtEl>
                                          <p:spTgt spid="130"/>
                                        </p:tgtEl>
                                        <p:attrNameLst>
                                          <p:attrName>ppt_h</p:attrName>
                                        </p:attrNameLst>
                                      </p:cBhvr>
                                      <p:tavLst>
                                        <p:tav tm="0">
                                          <p:val>
                                            <p:fltVal val="0"/>
                                          </p:val>
                                        </p:tav>
                                        <p:tav tm="100000">
                                          <p:val>
                                            <p:strVal val="#ppt_h"/>
                                          </p:val>
                                        </p:tav>
                                      </p:tavLst>
                                    </p:anim>
                                    <p:anim calcmode="lin" valueType="num">
                                      <p:cBhvr>
                                        <p:cTn id="9" dur="1000" fill="hold"/>
                                        <p:tgtEl>
                                          <p:spTgt spid="130"/>
                                        </p:tgtEl>
                                        <p:attrNameLst>
                                          <p:attrName>style.rotation</p:attrName>
                                        </p:attrNameLst>
                                      </p:cBhvr>
                                      <p:tavLst>
                                        <p:tav tm="0">
                                          <p:val>
                                            <p:fltVal val="90"/>
                                          </p:val>
                                        </p:tav>
                                        <p:tav tm="100000">
                                          <p:val>
                                            <p:fltVal val="0"/>
                                          </p:val>
                                        </p:tav>
                                      </p:tavLst>
                                    </p:anim>
                                    <p:animEffect transition="in" filter="fade">
                                      <p:cBhvr>
                                        <p:cTn id="10" dur="1000"/>
                                        <p:tgtEl>
                                          <p:spTgt spid="130"/>
                                        </p:tgtEl>
                                      </p:cBhvr>
                                    </p:animEffect>
                                  </p:childTnLst>
                                </p:cTn>
                              </p:par>
                              <p:par>
                                <p:cTn id="11" presetID="31" presetClass="entr" presetSubtype="0" fill="hold" nodeType="withEffect">
                                  <p:stCondLst>
                                    <p:cond delay="0"/>
                                  </p:stCondLst>
                                  <p:childTnLst>
                                    <p:set>
                                      <p:cBhvr>
                                        <p:cTn id="12" dur="1" fill="hold">
                                          <p:stCondLst>
                                            <p:cond delay="0"/>
                                          </p:stCondLst>
                                        </p:cTn>
                                        <p:tgtEl>
                                          <p:spTgt spid="129"/>
                                        </p:tgtEl>
                                        <p:attrNameLst>
                                          <p:attrName>style.visibility</p:attrName>
                                        </p:attrNameLst>
                                      </p:cBhvr>
                                      <p:to>
                                        <p:strVal val="visible"/>
                                      </p:to>
                                    </p:set>
                                    <p:anim calcmode="lin" valueType="num">
                                      <p:cBhvr>
                                        <p:cTn id="13" dur="1000" fill="hold"/>
                                        <p:tgtEl>
                                          <p:spTgt spid="129"/>
                                        </p:tgtEl>
                                        <p:attrNameLst>
                                          <p:attrName>ppt_w</p:attrName>
                                        </p:attrNameLst>
                                      </p:cBhvr>
                                      <p:tavLst>
                                        <p:tav tm="0">
                                          <p:val>
                                            <p:fltVal val="0"/>
                                          </p:val>
                                        </p:tav>
                                        <p:tav tm="100000">
                                          <p:val>
                                            <p:strVal val="#ppt_w"/>
                                          </p:val>
                                        </p:tav>
                                      </p:tavLst>
                                    </p:anim>
                                    <p:anim calcmode="lin" valueType="num">
                                      <p:cBhvr>
                                        <p:cTn id="14" dur="1000" fill="hold"/>
                                        <p:tgtEl>
                                          <p:spTgt spid="129"/>
                                        </p:tgtEl>
                                        <p:attrNameLst>
                                          <p:attrName>ppt_h</p:attrName>
                                        </p:attrNameLst>
                                      </p:cBhvr>
                                      <p:tavLst>
                                        <p:tav tm="0">
                                          <p:val>
                                            <p:fltVal val="0"/>
                                          </p:val>
                                        </p:tav>
                                        <p:tav tm="100000">
                                          <p:val>
                                            <p:strVal val="#ppt_h"/>
                                          </p:val>
                                        </p:tav>
                                      </p:tavLst>
                                    </p:anim>
                                    <p:anim calcmode="lin" valueType="num">
                                      <p:cBhvr>
                                        <p:cTn id="15" dur="1000" fill="hold"/>
                                        <p:tgtEl>
                                          <p:spTgt spid="129"/>
                                        </p:tgtEl>
                                        <p:attrNameLst>
                                          <p:attrName>style.rotation</p:attrName>
                                        </p:attrNameLst>
                                      </p:cBhvr>
                                      <p:tavLst>
                                        <p:tav tm="0">
                                          <p:val>
                                            <p:fltVal val="90"/>
                                          </p:val>
                                        </p:tav>
                                        <p:tav tm="100000">
                                          <p:val>
                                            <p:fltVal val="0"/>
                                          </p:val>
                                        </p:tav>
                                      </p:tavLst>
                                    </p:anim>
                                    <p:animEffect transition="in" filter="fade">
                                      <p:cBhvr>
                                        <p:cTn id="16" dur="1000"/>
                                        <p:tgtEl>
                                          <p:spTgt spid="129"/>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131"/>
                                        </p:tgtEl>
                                        <p:attrNameLst>
                                          <p:attrName>style.visibility</p:attrName>
                                        </p:attrNameLst>
                                      </p:cBhvr>
                                      <p:to>
                                        <p:strVal val="visible"/>
                                      </p:to>
                                    </p:set>
                                    <p:anim calcmode="lin" valueType="num">
                                      <p:cBhvr>
                                        <p:cTn id="19" dur="1000" fill="hold"/>
                                        <p:tgtEl>
                                          <p:spTgt spid="131"/>
                                        </p:tgtEl>
                                        <p:attrNameLst>
                                          <p:attrName>ppt_w</p:attrName>
                                        </p:attrNameLst>
                                      </p:cBhvr>
                                      <p:tavLst>
                                        <p:tav tm="0">
                                          <p:val>
                                            <p:fltVal val="0"/>
                                          </p:val>
                                        </p:tav>
                                        <p:tav tm="100000">
                                          <p:val>
                                            <p:strVal val="#ppt_w"/>
                                          </p:val>
                                        </p:tav>
                                      </p:tavLst>
                                    </p:anim>
                                    <p:anim calcmode="lin" valueType="num">
                                      <p:cBhvr>
                                        <p:cTn id="20" dur="1000" fill="hold"/>
                                        <p:tgtEl>
                                          <p:spTgt spid="131"/>
                                        </p:tgtEl>
                                        <p:attrNameLst>
                                          <p:attrName>ppt_h</p:attrName>
                                        </p:attrNameLst>
                                      </p:cBhvr>
                                      <p:tavLst>
                                        <p:tav tm="0">
                                          <p:val>
                                            <p:fltVal val="0"/>
                                          </p:val>
                                        </p:tav>
                                        <p:tav tm="100000">
                                          <p:val>
                                            <p:strVal val="#ppt_h"/>
                                          </p:val>
                                        </p:tav>
                                      </p:tavLst>
                                    </p:anim>
                                    <p:anim calcmode="lin" valueType="num">
                                      <p:cBhvr>
                                        <p:cTn id="21" dur="1000" fill="hold"/>
                                        <p:tgtEl>
                                          <p:spTgt spid="131"/>
                                        </p:tgtEl>
                                        <p:attrNameLst>
                                          <p:attrName>style.rotation</p:attrName>
                                        </p:attrNameLst>
                                      </p:cBhvr>
                                      <p:tavLst>
                                        <p:tav tm="0">
                                          <p:val>
                                            <p:fltVal val="90"/>
                                          </p:val>
                                        </p:tav>
                                        <p:tav tm="100000">
                                          <p:val>
                                            <p:fltVal val="0"/>
                                          </p:val>
                                        </p:tav>
                                      </p:tavLst>
                                    </p:anim>
                                    <p:animEffect transition="in" filter="fade">
                                      <p:cBhvr>
                                        <p:cTn id="22" dur="1000"/>
                                        <p:tgtEl>
                                          <p:spTgt spid="131"/>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32"/>
                                        </p:tgtEl>
                                        <p:attrNameLst>
                                          <p:attrName>style.visibility</p:attrName>
                                        </p:attrNameLst>
                                      </p:cBhvr>
                                      <p:to>
                                        <p:strVal val="visible"/>
                                      </p:to>
                                    </p:set>
                                    <p:anim calcmode="lin" valueType="num">
                                      <p:cBhvr>
                                        <p:cTn id="25" dur="1000" fill="hold"/>
                                        <p:tgtEl>
                                          <p:spTgt spid="132"/>
                                        </p:tgtEl>
                                        <p:attrNameLst>
                                          <p:attrName>ppt_w</p:attrName>
                                        </p:attrNameLst>
                                      </p:cBhvr>
                                      <p:tavLst>
                                        <p:tav tm="0">
                                          <p:val>
                                            <p:fltVal val="0"/>
                                          </p:val>
                                        </p:tav>
                                        <p:tav tm="100000">
                                          <p:val>
                                            <p:strVal val="#ppt_w"/>
                                          </p:val>
                                        </p:tav>
                                      </p:tavLst>
                                    </p:anim>
                                    <p:anim calcmode="lin" valueType="num">
                                      <p:cBhvr>
                                        <p:cTn id="26" dur="1000" fill="hold"/>
                                        <p:tgtEl>
                                          <p:spTgt spid="132"/>
                                        </p:tgtEl>
                                        <p:attrNameLst>
                                          <p:attrName>ppt_h</p:attrName>
                                        </p:attrNameLst>
                                      </p:cBhvr>
                                      <p:tavLst>
                                        <p:tav tm="0">
                                          <p:val>
                                            <p:fltVal val="0"/>
                                          </p:val>
                                        </p:tav>
                                        <p:tav tm="100000">
                                          <p:val>
                                            <p:strVal val="#ppt_h"/>
                                          </p:val>
                                        </p:tav>
                                      </p:tavLst>
                                    </p:anim>
                                    <p:anim calcmode="lin" valueType="num">
                                      <p:cBhvr>
                                        <p:cTn id="27" dur="1000" fill="hold"/>
                                        <p:tgtEl>
                                          <p:spTgt spid="132"/>
                                        </p:tgtEl>
                                        <p:attrNameLst>
                                          <p:attrName>style.rotation</p:attrName>
                                        </p:attrNameLst>
                                      </p:cBhvr>
                                      <p:tavLst>
                                        <p:tav tm="0">
                                          <p:val>
                                            <p:fltVal val="90"/>
                                          </p:val>
                                        </p:tav>
                                        <p:tav tm="100000">
                                          <p:val>
                                            <p:fltVal val="0"/>
                                          </p:val>
                                        </p:tav>
                                      </p:tavLst>
                                    </p:anim>
                                    <p:animEffect transition="in" filter="fade">
                                      <p:cBhvr>
                                        <p:cTn id="28" dur="10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p:bldP spid="131" grpId="0"/>
      <p:bldP spid="13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grpSp>
        <p:nvGrpSpPr>
          <p:cNvPr id="148" name="Google Shape;148;p22">
            <a:extLst>
              <a:ext uri="{C183D7F6-B498-43B3-948B-1728B52AA6E4}">
                <adec:decorative xmlns:adec="http://schemas.microsoft.com/office/drawing/2017/decorative" val="1"/>
              </a:ext>
            </a:extLst>
          </p:cNvPr>
          <p:cNvGrpSpPr/>
          <p:nvPr/>
        </p:nvGrpSpPr>
        <p:grpSpPr>
          <a:xfrm rot="5400000">
            <a:off x="-23853" y="271919"/>
            <a:ext cx="1225349" cy="918932"/>
            <a:chOff x="3341100" y="508125"/>
            <a:chExt cx="2691300" cy="2063625"/>
          </a:xfrm>
        </p:grpSpPr>
        <p:sp>
          <p:nvSpPr>
            <p:cNvPr id="149" name="Google Shape;149;p22"/>
            <p:cNvSpPr/>
            <p:nvPr/>
          </p:nvSpPr>
          <p:spPr>
            <a:xfrm rot="-5400000">
              <a:off x="4035900" y="-186675"/>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2"/>
            <p:cNvSpPr/>
            <p:nvPr/>
          </p:nvSpPr>
          <p:spPr>
            <a:xfrm rot="-5400000">
              <a:off x="4035900" y="575250"/>
              <a:ext cx="1301700" cy="2691300"/>
            </a:xfrm>
            <a:prstGeom prst="chevron">
              <a:avLst>
                <a:gd name="adj" fmla="val 50000"/>
              </a:avLst>
            </a:prstGeom>
            <a:solidFill>
              <a:srgbClr val="C65C17"/>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1" name="Google Shape;151;p22"/>
          <p:cNvSpPr txBox="1">
            <a:spLocks noGrp="1"/>
          </p:cNvSpPr>
          <p:nvPr>
            <p:ph type="title"/>
          </p:nvPr>
        </p:nvSpPr>
        <p:spPr>
          <a:xfrm>
            <a:off x="1048288" y="118711"/>
            <a:ext cx="8206200" cy="78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b="1" dirty="0">
                <a:latin typeface="Titillium Web"/>
                <a:ea typeface="Titillium Web"/>
                <a:cs typeface="Titillium Web"/>
                <a:sym typeface="Titillium Web"/>
              </a:rPr>
              <a:t>Goals: Explore the World of Business</a:t>
            </a:r>
            <a:endParaRPr sz="4000" b="1" dirty="0">
              <a:latin typeface="Titillium Web"/>
              <a:ea typeface="Titillium Web"/>
              <a:cs typeface="Titillium Web"/>
              <a:sym typeface="Titillium Web"/>
            </a:endParaRPr>
          </a:p>
        </p:txBody>
      </p:sp>
      <p:sp>
        <p:nvSpPr>
          <p:cNvPr id="152" name="Google Shape;152;p22"/>
          <p:cNvSpPr txBox="1"/>
          <p:nvPr/>
        </p:nvSpPr>
        <p:spPr>
          <a:xfrm>
            <a:off x="129350" y="1344050"/>
            <a:ext cx="8885294" cy="352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dirty="0">
                <a:solidFill>
                  <a:schemeClr val="dk1"/>
                </a:solidFill>
                <a:latin typeface="Titillium Web"/>
                <a:ea typeface="Titillium Web"/>
                <a:cs typeface="Titillium Web"/>
                <a:sym typeface="Titillium Web"/>
              </a:rPr>
              <a:t>Introduction to the various activities in which businesspeople engage. </a:t>
            </a:r>
          </a:p>
          <a:p>
            <a:pPr marL="0" lvl="0" indent="0" algn="l" rtl="0">
              <a:spcBef>
                <a:spcPts val="0"/>
              </a:spcBef>
              <a:spcAft>
                <a:spcPts val="0"/>
              </a:spcAft>
              <a:buNone/>
            </a:pPr>
            <a:r>
              <a:rPr lang="en" sz="1600" b="1" dirty="0">
                <a:solidFill>
                  <a:schemeClr val="dk1"/>
                </a:solidFill>
                <a:latin typeface="Titillium Web"/>
                <a:ea typeface="Titillium Web"/>
                <a:cs typeface="Titillium Web"/>
                <a:sym typeface="Titillium Web"/>
              </a:rPr>
              <a:t>Functional Areas</a:t>
            </a:r>
            <a:endParaRPr sz="1600" b="1" dirty="0">
              <a:solidFill>
                <a:schemeClr val="dk1"/>
              </a:solidFill>
              <a:latin typeface="Titillium Web"/>
              <a:ea typeface="Titillium Web"/>
              <a:cs typeface="Titillium Web"/>
              <a:sym typeface="Titillium Web"/>
            </a:endParaRPr>
          </a:p>
          <a:p>
            <a:pPr marL="457200" lvl="2" indent="-330200">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Accounting</a:t>
            </a:r>
            <a:endParaRPr sz="1600" dirty="0">
              <a:solidFill>
                <a:schemeClr val="dk1"/>
              </a:solidFill>
              <a:latin typeface="Titillium Web"/>
              <a:ea typeface="Titillium Web"/>
              <a:cs typeface="Titillium Web"/>
              <a:sym typeface="Titillium Web"/>
            </a:endParaRPr>
          </a:p>
          <a:p>
            <a:pPr marL="457200" lvl="2" indent="-330200">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Finance Information</a:t>
            </a:r>
            <a:endParaRPr sz="1600" dirty="0">
              <a:solidFill>
                <a:schemeClr val="dk1"/>
              </a:solidFill>
              <a:latin typeface="Titillium Web"/>
              <a:ea typeface="Titillium Web"/>
              <a:cs typeface="Titillium Web"/>
              <a:sym typeface="Titillium Web"/>
            </a:endParaRPr>
          </a:p>
          <a:p>
            <a:pPr marL="457200" lvl="2" indent="-330200">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Business Technology</a:t>
            </a:r>
            <a:endParaRPr sz="1600" dirty="0">
              <a:solidFill>
                <a:schemeClr val="dk1"/>
              </a:solidFill>
              <a:latin typeface="Titillium Web"/>
              <a:ea typeface="Titillium Web"/>
              <a:cs typeface="Titillium Web"/>
              <a:sym typeface="Titillium Web"/>
            </a:endParaRPr>
          </a:p>
          <a:p>
            <a:pPr marL="457200" lvl="2" indent="-330200">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Management</a:t>
            </a:r>
            <a:endParaRPr sz="1600" dirty="0">
              <a:solidFill>
                <a:schemeClr val="dk1"/>
              </a:solidFill>
              <a:latin typeface="Titillium Web"/>
              <a:ea typeface="Titillium Web"/>
              <a:cs typeface="Titillium Web"/>
              <a:sym typeface="Titillium Web"/>
            </a:endParaRPr>
          </a:p>
          <a:p>
            <a:pPr marL="457200" lvl="2" indent="-330200">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Marketing</a:t>
            </a:r>
            <a:endParaRPr sz="1600" dirty="0">
              <a:solidFill>
                <a:schemeClr val="dk1"/>
              </a:solidFill>
              <a:latin typeface="Titillium Web"/>
              <a:ea typeface="Titillium Web"/>
              <a:cs typeface="Titillium Web"/>
              <a:sym typeface="Titillium Web"/>
            </a:endParaRPr>
          </a:p>
          <a:p>
            <a:pPr marL="457200" lvl="2" indent="-330200">
              <a:buClr>
                <a:schemeClr val="dk1"/>
              </a:buClr>
              <a:buSzPts val="1600"/>
              <a:buFont typeface="Titillium Web"/>
              <a:buChar char="●"/>
            </a:pPr>
            <a:r>
              <a:rPr lang="en" sz="1600" dirty="0">
                <a:solidFill>
                  <a:schemeClr val="dk1"/>
                </a:solidFill>
                <a:latin typeface="Titillium Web"/>
                <a:ea typeface="Titillium Web"/>
                <a:cs typeface="Titillium Web"/>
                <a:sym typeface="Titillium Web"/>
              </a:rPr>
              <a:t>Operations </a:t>
            </a:r>
            <a:endParaRPr sz="1600" dirty="0">
              <a:solidFill>
                <a:schemeClr val="dk1"/>
              </a:solidFill>
              <a:latin typeface="Titillium Web"/>
              <a:ea typeface="Titillium Web"/>
              <a:cs typeface="Titillium Web"/>
              <a:sym typeface="Titillium Web"/>
            </a:endParaRPr>
          </a:p>
          <a:p>
            <a:pPr marL="457200" lvl="0" indent="0" algn="l" rtl="0">
              <a:spcBef>
                <a:spcPts val="0"/>
              </a:spcBef>
              <a:spcAft>
                <a:spcPts val="0"/>
              </a:spcAft>
              <a:buNone/>
            </a:pPr>
            <a:endParaRPr sz="1600"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chemeClr val="dk1"/>
                </a:solidFill>
                <a:latin typeface="Titillium Web"/>
                <a:ea typeface="Titillium Web"/>
                <a:cs typeface="Titillium Web"/>
                <a:sym typeface="Titillium Web"/>
              </a:rPr>
              <a:t>Understand the roles that these activities play in an organization and show you how they work together.</a:t>
            </a:r>
            <a:endParaRPr sz="1600"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r>
              <a:rPr lang="en" sz="1600" dirty="0">
                <a:solidFill>
                  <a:schemeClr val="dk1"/>
                </a:solidFill>
                <a:latin typeface="Titillium Web"/>
                <a:ea typeface="Titillium Web"/>
                <a:cs typeface="Titillium Web"/>
                <a:sym typeface="Titillium Web"/>
              </a:rPr>
              <a:t>Reviewing the interactions of these functional areas will help you decide whether business is right for you and, if so, what areas of business you’d like to study further</a:t>
            </a:r>
            <a:endParaRPr sz="1600" dirty="0">
              <a:solidFill>
                <a:schemeClr val="dk1"/>
              </a:solidFill>
              <a:latin typeface="Titillium Web"/>
              <a:ea typeface="Titillium Web"/>
              <a:cs typeface="Titillium Web"/>
              <a:sym typeface="Titillium Web"/>
            </a:endParaRPr>
          </a:p>
          <a:p>
            <a:pPr marL="0" lvl="0" indent="0" algn="l" rtl="0">
              <a:spcBef>
                <a:spcPts val="0"/>
              </a:spcBef>
              <a:spcAft>
                <a:spcPts val="0"/>
              </a:spcAft>
              <a:buNone/>
            </a:pPr>
            <a:endParaRPr sz="1600" dirty="0">
              <a:solidFill>
                <a:srgbClr val="1E1919"/>
              </a:solidFill>
              <a:latin typeface="Titillium Web"/>
              <a:ea typeface="Titillium Web"/>
              <a:cs typeface="Titillium Web"/>
              <a:sym typeface="Titillium Web"/>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900</Words>
  <Application>Microsoft Office PowerPoint</Application>
  <PresentationFormat>On-screen Show (16:9)</PresentationFormat>
  <Paragraphs>140</Paragraphs>
  <Slides>17</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Lora</vt:lpstr>
      <vt:lpstr>Titillium Web</vt:lpstr>
      <vt:lpstr>Simple Light</vt:lpstr>
      <vt:lpstr>Chapter 2  The Foundations of Business</vt:lpstr>
      <vt:lpstr>Objectives</vt:lpstr>
      <vt:lpstr>Why is Apple Successful?</vt:lpstr>
      <vt:lpstr>Dynamic Business Environment</vt:lpstr>
      <vt:lpstr>Revenue vs. Profit</vt:lpstr>
      <vt:lpstr>Types of Businesses</vt:lpstr>
      <vt:lpstr>Nonprofit Organizations</vt:lpstr>
      <vt:lpstr>Stakeholders </vt:lpstr>
      <vt:lpstr>Goals: Explore the World of Business</vt:lpstr>
      <vt:lpstr>Functional Areas of Business</vt:lpstr>
      <vt:lpstr>Functional Areas of Business</vt:lpstr>
      <vt:lpstr>Functional Areas of Business</vt:lpstr>
      <vt:lpstr>Functional Areas of Business</vt:lpstr>
      <vt:lpstr>Functional Areas of Business</vt:lpstr>
      <vt:lpstr>PESTEL</vt:lpstr>
      <vt:lpstr>Takeaways</vt:lpstr>
      <vt:lpstr>Q &amp; A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ronpoff</dc:creator>
  <cp:lastModifiedBy>Blicher, Heather</cp:lastModifiedBy>
  <cp:revision>3</cp:revision>
  <dcterms:modified xsi:type="dcterms:W3CDTF">2023-08-07T16:47:10Z</dcterms:modified>
</cp:coreProperties>
</file>