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handoutMasterIdLst>
    <p:handoutMasterId r:id="rId22"/>
  </p:handoutMasterIdLst>
  <p:sldIdLst>
    <p:sldId id="258" r:id="rId2"/>
    <p:sldId id="283" r:id="rId3"/>
    <p:sldId id="282" r:id="rId4"/>
    <p:sldId id="259" r:id="rId5"/>
    <p:sldId id="260" r:id="rId6"/>
    <p:sldId id="261" r:id="rId7"/>
    <p:sldId id="278" r:id="rId8"/>
    <p:sldId id="264" r:id="rId9"/>
    <p:sldId id="265" r:id="rId10"/>
    <p:sldId id="276" r:id="rId11"/>
    <p:sldId id="280" r:id="rId12"/>
    <p:sldId id="263" r:id="rId13"/>
    <p:sldId id="266" r:id="rId14"/>
    <p:sldId id="267" r:id="rId15"/>
    <p:sldId id="279" r:id="rId16"/>
    <p:sldId id="272" r:id="rId17"/>
    <p:sldId id="268" r:id="rId18"/>
    <p:sldId id="281" r:id="rId19"/>
    <p:sldId id="262"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20"/>
    <p:restoredTop sz="62051" autoAdjust="0"/>
  </p:normalViewPr>
  <p:slideViewPr>
    <p:cSldViewPr snapToGrid="0" snapToObjects="1">
      <p:cViewPr varScale="1">
        <p:scale>
          <a:sx n="74" d="100"/>
          <a:sy n="74" d="100"/>
        </p:scale>
        <p:origin x="1568" y="17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p:scale>
          <a:sx n="200" d="100"/>
          <a:sy n="200" d="100"/>
        </p:scale>
        <p:origin x="472" y="-25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Users/gail/Dropbox/OASF/Reports/LIAISONS/OASF20180227GMc.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gail/Dropbox/OASF/Reports/LIAISONS/OASF20180227GMc.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1478042967462994E-2"/>
          <c:y val="1.3144845223070094E-2"/>
          <c:w val="0.95704391406507405"/>
          <c:h val="0.90195249597840188"/>
        </c:manualLayout>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Helvetica Neue" panose="02000503000000020004" pitchFamily="2" charset="0"/>
                    <a:ea typeface="Helvetica Neue" panose="02000503000000020004" pitchFamily="2" charset="0"/>
                    <a:cs typeface="Helvetica Neue" panose="02000503000000020004" pitchFamily="2"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'VT authors'!$I$187:$I$194</c:f>
              <c:strCache>
                <c:ptCount val="8"/>
                <c:pt idx="0">
                  <c:v> GS </c:v>
                </c:pt>
                <c:pt idx="1">
                  <c:v> Asst Prof </c:v>
                </c:pt>
                <c:pt idx="2">
                  <c:v> Prof </c:v>
                </c:pt>
                <c:pt idx="3">
                  <c:v> Assoc Prof </c:v>
                </c:pt>
                <c:pt idx="4">
                  <c:v> Other </c:v>
                </c:pt>
                <c:pt idx="5">
                  <c:v> Researcher </c:v>
                </c:pt>
                <c:pt idx="6">
                  <c:v> Post Doc </c:v>
                </c:pt>
                <c:pt idx="7">
                  <c:v> UG  </c:v>
                </c:pt>
              </c:strCache>
            </c:strRef>
          </c:cat>
          <c:val>
            <c:numRef>
              <c:f>'VT authors'!$J$187:$J$194</c:f>
              <c:numCache>
                <c:formatCode>0%</c:formatCode>
                <c:ptCount val="8"/>
                <c:pt idx="0">
                  <c:v>0.25294117647058822</c:v>
                </c:pt>
                <c:pt idx="1">
                  <c:v>0.20588235294117646</c:v>
                </c:pt>
                <c:pt idx="2">
                  <c:v>0.19411764705882353</c:v>
                </c:pt>
                <c:pt idx="3">
                  <c:v>0.15294117647058825</c:v>
                </c:pt>
                <c:pt idx="4">
                  <c:v>7.6470588235294124E-2</c:v>
                </c:pt>
                <c:pt idx="5">
                  <c:v>7.0588235294117646E-2</c:v>
                </c:pt>
                <c:pt idx="6">
                  <c:v>2.3529411764705882E-2</c:v>
                </c:pt>
                <c:pt idx="7">
                  <c:v>2.3529411764705882E-2</c:v>
                </c:pt>
              </c:numCache>
            </c:numRef>
          </c:val>
          <c:extLst>
            <c:ext xmlns:c16="http://schemas.microsoft.com/office/drawing/2014/chart" uri="{C3380CC4-5D6E-409C-BE32-E72D297353CC}">
              <c16:uniqueId val="{00000000-862C-A741-B51D-25FBB5A69455}"/>
            </c:ext>
          </c:extLst>
        </c:ser>
        <c:dLbls>
          <c:showLegendKey val="0"/>
          <c:showVal val="1"/>
          <c:showCatName val="0"/>
          <c:showSerName val="0"/>
          <c:showPercent val="0"/>
          <c:showBubbleSize val="0"/>
        </c:dLbls>
        <c:gapWidth val="150"/>
        <c:overlap val="-25"/>
        <c:axId val="422635391"/>
        <c:axId val="435885855"/>
      </c:barChart>
      <c:catAx>
        <c:axId val="4226353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Helvetica Neue" panose="02000503000000020004" pitchFamily="2" charset="0"/>
                <a:ea typeface="Helvetica Neue" panose="02000503000000020004" pitchFamily="2" charset="0"/>
                <a:cs typeface="Helvetica Neue" panose="02000503000000020004" pitchFamily="2" charset="0"/>
              </a:defRPr>
            </a:pPr>
            <a:endParaRPr lang="en-US"/>
          </a:p>
        </c:txPr>
        <c:crossAx val="435885855"/>
        <c:crosses val="autoZero"/>
        <c:auto val="1"/>
        <c:lblAlgn val="ctr"/>
        <c:lblOffset val="100"/>
        <c:noMultiLvlLbl val="0"/>
      </c:catAx>
      <c:valAx>
        <c:axId val="435885855"/>
        <c:scaling>
          <c:orientation val="minMax"/>
        </c:scaling>
        <c:delete val="1"/>
        <c:axPos val="l"/>
        <c:numFmt formatCode="0%" sourceLinked="1"/>
        <c:majorTickMark val="none"/>
        <c:minorTickMark val="none"/>
        <c:tickLblPos val="nextTo"/>
        <c:crossAx val="42263539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5"/>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9EF-5949-994A-340D2B6D064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9EF-5949-994A-340D2B6D064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9EF-5949-994A-340D2B6D064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9EF-5949-994A-340D2B6D064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9EF-5949-994A-340D2B6D064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49EF-5949-994A-340D2B6D0648}"/>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49EF-5949-994A-340D2B6D0648}"/>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49EF-5949-994A-340D2B6D0648}"/>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49EF-5949-994A-340D2B6D0648}"/>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49EF-5949-994A-340D2B6D0648}"/>
              </c:ext>
            </c:extLst>
          </c:dPt>
          <c:dLbls>
            <c:dLbl>
              <c:idx val="5"/>
              <c:layout>
                <c:manualLayout>
                  <c:x val="-6.1844924115971745E-3"/>
                  <c:y val="1.6584665606529819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49EF-5949-994A-340D2B6D0648}"/>
                </c:ext>
              </c:extLst>
            </c:dLbl>
            <c:dLbl>
              <c:idx val="9"/>
              <c:layout>
                <c:manualLayout>
                  <c:x val="-2.6528625234759425E-3"/>
                  <c:y val="1.0300756007556508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13-49EF-5949-994A-340D2B6D0648}"/>
                </c:ext>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Helvetica Neue" panose="02000503000000020004" pitchFamily="2" charset="0"/>
                    <a:ea typeface="Helvetica Neue" panose="02000503000000020004" pitchFamily="2" charset="0"/>
                    <a:cs typeface="Helvetica Neue" panose="02000503000000020004" pitchFamily="2"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'VT authors'!$A$195:$A$204</c:f>
              <c:strCache>
                <c:ptCount val="10"/>
                <c:pt idx="0">
                  <c:v>CALS</c:v>
                </c:pt>
                <c:pt idx="1">
                  <c:v>CAUS</c:v>
                </c:pt>
                <c:pt idx="2">
                  <c:v>CLAHS</c:v>
                </c:pt>
                <c:pt idx="3">
                  <c:v>CNRE</c:v>
                </c:pt>
                <c:pt idx="4">
                  <c:v>CoE</c:v>
                </c:pt>
                <c:pt idx="5">
                  <c:v>CoS</c:v>
                </c:pt>
                <c:pt idx="6">
                  <c:v>Interdisciplinary</c:v>
                </c:pt>
                <c:pt idx="7">
                  <c:v>Libraries</c:v>
                </c:pt>
                <c:pt idx="8">
                  <c:v>Vet Med</c:v>
                </c:pt>
                <c:pt idx="9">
                  <c:v>VTCRI</c:v>
                </c:pt>
              </c:strCache>
            </c:strRef>
          </c:cat>
          <c:val>
            <c:numRef>
              <c:f>'VT authors'!$B$195:$B$204</c:f>
              <c:numCache>
                <c:formatCode>General</c:formatCode>
                <c:ptCount val="10"/>
                <c:pt idx="0">
                  <c:v>54</c:v>
                </c:pt>
                <c:pt idx="1">
                  <c:v>3</c:v>
                </c:pt>
                <c:pt idx="2">
                  <c:v>9</c:v>
                </c:pt>
                <c:pt idx="3">
                  <c:v>24</c:v>
                </c:pt>
                <c:pt idx="4">
                  <c:v>26</c:v>
                </c:pt>
                <c:pt idx="5">
                  <c:v>23</c:v>
                </c:pt>
                <c:pt idx="6">
                  <c:v>4</c:v>
                </c:pt>
                <c:pt idx="7">
                  <c:v>1</c:v>
                </c:pt>
                <c:pt idx="8">
                  <c:v>24</c:v>
                </c:pt>
                <c:pt idx="9">
                  <c:v>2</c:v>
                </c:pt>
              </c:numCache>
            </c:numRef>
          </c:val>
          <c:extLst>
            <c:ext xmlns:c16="http://schemas.microsoft.com/office/drawing/2014/chart" uri="{C3380CC4-5D6E-409C-BE32-E72D297353CC}">
              <c16:uniqueId val="{00000014-49EF-5949-994A-340D2B6D0648}"/>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Helvetica Neue" panose="02000503000000020004" pitchFamily="2" charset="0"/>
          <a:ea typeface="Helvetica Neue" panose="02000503000000020004" pitchFamily="2" charset="0"/>
          <a:cs typeface="Helvetica Neue" panose="02000503000000020004"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8343254-2F72-174E-80D8-4421746EA49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79D0BCE-C9C9-B249-A6A1-EEBA146478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2CBB85C-6406-2D47-844B-43E6F0F2DD31}" type="datetimeFigureOut">
              <a:rPr lang="en-US" smtClean="0"/>
              <a:t>3/6/18</a:t>
            </a:fld>
            <a:endParaRPr lang="en-US"/>
          </a:p>
        </p:txBody>
      </p:sp>
      <p:sp>
        <p:nvSpPr>
          <p:cNvPr id="4" name="Footer Placeholder 3">
            <a:extLst>
              <a:ext uri="{FF2B5EF4-FFF2-40B4-BE49-F238E27FC236}">
                <a16:creationId xmlns:a16="http://schemas.microsoft.com/office/drawing/2014/main" id="{1C79C9CF-7C41-9649-9B87-A26EDEC4C07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VT OASF for NLI March 2018</a:t>
            </a:r>
          </a:p>
        </p:txBody>
      </p:sp>
      <p:sp>
        <p:nvSpPr>
          <p:cNvPr id="5" name="Slide Number Placeholder 4">
            <a:extLst>
              <a:ext uri="{FF2B5EF4-FFF2-40B4-BE49-F238E27FC236}">
                <a16:creationId xmlns:a16="http://schemas.microsoft.com/office/drawing/2014/main" id="{4AE79C3A-28F5-F94D-9670-A671BC1AEBA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C8F400-BD1D-6442-9DBB-C37160941B35}" type="slidenum">
              <a:rPr lang="en-US" smtClean="0"/>
              <a:t>‹#›</a:t>
            </a:fld>
            <a:endParaRPr lang="en-US"/>
          </a:p>
        </p:txBody>
      </p:sp>
    </p:spTree>
    <p:extLst>
      <p:ext uri="{BB962C8B-B14F-4D97-AF65-F5344CB8AC3E}">
        <p14:creationId xmlns:p14="http://schemas.microsoft.com/office/powerpoint/2010/main" val="253729133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3BB76B-9A5D-1643-A0F1-8BEC238B6218}" type="datetimeFigureOut">
              <a:rPr lang="en-US" smtClean="0"/>
              <a:pPr/>
              <a:t>3/6/18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VT OASF for NLI March 2018</a:t>
            </a: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F4D4AC-2E0F-624E-9503-AE30D20512BE}" type="slidenum">
              <a:rPr lang="en-US" smtClean="0"/>
              <a:pPr/>
              <a:t>‹#›</a:t>
            </a:fld>
            <a:endParaRPr lang="en-US" dirty="0"/>
          </a:p>
        </p:txBody>
      </p:sp>
    </p:spTree>
    <p:extLst>
      <p:ext uri="{BB962C8B-B14F-4D97-AF65-F5344CB8AC3E}">
        <p14:creationId xmlns:p14="http://schemas.microsoft.com/office/powerpoint/2010/main" val="262298761"/>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Times"/>
        <a:ea typeface="+mn-ea"/>
        <a:cs typeface="Times"/>
      </a:defRPr>
    </a:lvl1pPr>
    <a:lvl2pPr marL="457200" algn="l" defTabSz="457200" rtl="0" eaLnBrk="1" latinLnBrk="0" hangingPunct="1">
      <a:defRPr sz="1200" kern="1200">
        <a:solidFill>
          <a:schemeClr val="tx1"/>
        </a:solidFill>
        <a:latin typeface="Times"/>
        <a:ea typeface="+mn-ea"/>
        <a:cs typeface="Times"/>
      </a:defRPr>
    </a:lvl2pPr>
    <a:lvl3pPr marL="914400" algn="l" defTabSz="457200" rtl="0" eaLnBrk="1" latinLnBrk="0" hangingPunct="1">
      <a:defRPr sz="1200" kern="1200">
        <a:solidFill>
          <a:schemeClr val="tx1"/>
        </a:solidFill>
        <a:latin typeface="Times"/>
        <a:ea typeface="+mn-ea"/>
        <a:cs typeface="Times"/>
      </a:defRPr>
    </a:lvl3pPr>
    <a:lvl4pPr marL="1371600" algn="l" defTabSz="457200" rtl="0" eaLnBrk="1" latinLnBrk="0" hangingPunct="1">
      <a:defRPr sz="1200" kern="1200">
        <a:solidFill>
          <a:schemeClr val="tx1"/>
        </a:solidFill>
        <a:latin typeface="Times"/>
        <a:ea typeface="+mn-ea"/>
        <a:cs typeface="Times"/>
      </a:defRPr>
    </a:lvl4pPr>
    <a:lvl5pPr marL="1828800" algn="l" defTabSz="457200" rtl="0" eaLnBrk="1" latinLnBrk="0" hangingPunct="1">
      <a:defRPr sz="1200" kern="1200">
        <a:solidFill>
          <a:schemeClr val="tx1"/>
        </a:solidFill>
        <a:latin typeface="Times"/>
        <a:ea typeface="+mn-ea"/>
        <a:cs typeface="Time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oaspa.org/"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oaspa.org/membership/code-of-conduct/"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bit.ly/petersuber"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doi.org/10.12688/f1000research.8460.3" TargetMode="External"/><Relationship Id="rId3" Type="http://schemas.openxmlformats.org/officeDocument/2006/relationships/hyperlink" Target="https://doi.org/10.7717/peerj.3853" TargetMode="External"/><Relationship Id="rId7" Type="http://schemas.openxmlformats.org/officeDocument/2006/relationships/hyperlink" Target="https://scholar.google.com/scholar_lookup?title=The%20business%20of%20academic%20publishing&amp;author=McGuigan&amp;publication_year=2008"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scholar.google.com/scholar_lookup?title=Open%20access%20archiving:%20the%20fast%20track%20to%20building%20research%20capacity%20in%20developing%20countries&amp;author=Chan&amp;publication_year=2005" TargetMode="External"/><Relationship Id="rId5" Type="http://schemas.openxmlformats.org/officeDocument/2006/relationships/hyperlink" Target="https://doi.org/10.1371/journal.pone.0013636" TargetMode="External"/><Relationship Id="rId4" Type="http://schemas.openxmlformats.org/officeDocument/2006/relationships/hyperlink" Target="https://doi.org/10.1007/s11192-015-1589-3"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p>
          <a:p>
            <a:r>
              <a:rPr lang="en-US" baseline="0" dirty="0"/>
              <a:t>Welcome.</a:t>
            </a:r>
          </a:p>
          <a:p>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I AM</a:t>
            </a:r>
            <a:r>
              <a:rPr lang="is-IS" baseline="0" dirty="0"/>
              <a:t>…</a:t>
            </a:r>
            <a:r>
              <a:rPr lang="en-US" baseline="0" dirty="0"/>
              <a:t>, Featured activities in Scholarly Communication intellectual property consulting, VTechWorks, and anything related to OA, and some subject expertise (ag and life sciences, economics, math, legal studies)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Who are you and what is your experience with OA?</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endParaRPr lang="en-US" baseline="0"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a:t>
            </a:fld>
            <a:endParaRPr lang="en-US" dirty="0"/>
          </a:p>
        </p:txBody>
      </p:sp>
      <p:sp>
        <p:nvSpPr>
          <p:cNvPr id="5" name="Footer Placeholder 4">
            <a:extLst>
              <a:ext uri="{FF2B5EF4-FFF2-40B4-BE49-F238E27FC236}">
                <a16:creationId xmlns:a16="http://schemas.microsoft.com/office/drawing/2014/main" id="{1BFD03A2-98ED-2748-BD4A-E2BC3E5A0C62}"/>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59786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Times"/>
                <a:ea typeface="+mn-ea"/>
                <a:cs typeface="Times"/>
              </a:rPr>
              <a:t>Who has taken advantage of the OASF so far this FY 2018 as of March 5</a:t>
            </a:r>
          </a:p>
          <a:p>
            <a:endParaRPr lang="en-US" sz="1200" kern="1200" baseline="0" dirty="0">
              <a:solidFill>
                <a:schemeClr val="tx1"/>
              </a:solidFill>
              <a:effectLst/>
              <a:latin typeface="Times"/>
              <a:ea typeface="+mn-ea"/>
              <a:cs typeface="Times"/>
            </a:endParaRPr>
          </a:p>
          <a:p>
            <a:r>
              <a:rPr lang="en-US" sz="1200" kern="1200" dirty="0">
                <a:solidFill>
                  <a:schemeClr val="tx1"/>
                </a:solidFill>
                <a:effectLst/>
                <a:latin typeface="Times"/>
                <a:ea typeface="+mn-ea"/>
                <a:cs typeface="Times"/>
              </a:rPr>
              <a:t>Other = </a:t>
            </a:r>
            <a:r>
              <a:rPr lang="en-US" sz="1200" b="0" i="0" u="none" strike="noStrike" kern="1200" dirty="0">
                <a:solidFill>
                  <a:schemeClr val="tx1"/>
                </a:solidFill>
                <a:effectLst/>
                <a:latin typeface="Times"/>
                <a:ea typeface="+mn-ea"/>
                <a:cs typeface="Times"/>
              </a:rPr>
              <a:t> instructor, director, lab tech/spec, staff, etc. Only a few in each of these categories</a:t>
            </a:r>
          </a:p>
          <a:p>
            <a:endParaRPr lang="en-US" sz="1200" b="0" i="0" u="none" strike="noStrike" kern="1200" dirty="0">
              <a:solidFill>
                <a:schemeClr val="tx1"/>
              </a:solidFill>
              <a:effectLst/>
              <a:latin typeface="Times"/>
              <a:ea typeface="+mn-ea"/>
              <a:cs typeface="Times"/>
            </a:endParaRPr>
          </a:p>
        </p:txBody>
      </p:sp>
      <p:sp>
        <p:nvSpPr>
          <p:cNvPr id="4" name="Slide Number Placeholder 3"/>
          <p:cNvSpPr>
            <a:spLocks noGrp="1"/>
          </p:cNvSpPr>
          <p:nvPr>
            <p:ph type="sldNum" sz="quarter" idx="10"/>
          </p:nvPr>
        </p:nvSpPr>
        <p:spPr/>
        <p:txBody>
          <a:bodyPr/>
          <a:lstStyle/>
          <a:p>
            <a:fld id="{38F4D4AC-2E0F-624E-9503-AE30D20512BE}" type="slidenum">
              <a:rPr lang="en-US" smtClean="0"/>
              <a:pPr/>
              <a:t>10</a:t>
            </a:fld>
            <a:endParaRPr lang="en-US" dirty="0"/>
          </a:p>
        </p:txBody>
      </p:sp>
      <p:sp>
        <p:nvSpPr>
          <p:cNvPr id="5" name="Footer Placeholder 4">
            <a:extLst>
              <a:ext uri="{FF2B5EF4-FFF2-40B4-BE49-F238E27FC236}">
                <a16:creationId xmlns:a16="http://schemas.microsoft.com/office/drawing/2014/main" id="{CCB3ED00-AD14-5F4C-8955-42377AB15312}"/>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4215022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How to qualify for funding:</a:t>
            </a:r>
            <a:r>
              <a:rPr lang="en-US" baseline="0" dirty="0"/>
              <a:t> J</a:t>
            </a:r>
            <a:r>
              <a:rPr lang="en-US" dirty="0"/>
              <a:t>ournal's publisher must be a member of the </a:t>
            </a:r>
            <a:r>
              <a:rPr lang="en-US" dirty="0">
                <a:hlinkClick r:id="rId3"/>
              </a:rPr>
              <a:t>Open Access Scholarly Publishers Association</a:t>
            </a:r>
            <a:r>
              <a:rPr lang="en-US" dirty="0"/>
              <a:t> (OASPA), Committee on Publishing ethics,  or comply with </a:t>
            </a:r>
            <a:r>
              <a:rPr lang="en-US" dirty="0">
                <a:hlinkClick r:id="rId4"/>
              </a:rPr>
              <a:t>OASPA's Code of Conduct</a:t>
            </a:r>
            <a:r>
              <a:rPr lang="en-US" dirty="0"/>
              <a:t>.</a:t>
            </a:r>
            <a:endParaRPr lang="en-US" baseline="0" dirty="0"/>
          </a:p>
          <a:p>
            <a:r>
              <a:rPr lang="en-US" baseline="0" dirty="0"/>
              <a:t>	clear contact info</a:t>
            </a:r>
          </a:p>
          <a:p>
            <a:r>
              <a:rPr lang="en-US" baseline="0" dirty="0"/>
              <a:t>	peer-review</a:t>
            </a:r>
          </a:p>
          <a:p>
            <a:r>
              <a:rPr lang="en-US" baseline="0" dirty="0"/>
              <a:t>	editorial or governing board of recognized experts</a:t>
            </a:r>
          </a:p>
          <a:p>
            <a:r>
              <a:rPr lang="en-US" baseline="0" dirty="0"/>
              <a:t>	clear about fees</a:t>
            </a:r>
          </a:p>
          <a:p>
            <a:r>
              <a:rPr lang="en-US" baseline="0" dirty="0"/>
              <a:t>	markets appropriately</a:t>
            </a:r>
          </a:p>
          <a:p>
            <a:r>
              <a:rPr lang="en-US" baseline="0" dirty="0"/>
              <a:t>	clear copyright license</a:t>
            </a:r>
          </a:p>
          <a:p>
            <a:r>
              <a:rPr lang="en-US" baseline="0" dirty="0"/>
              <a:t>	clear instructions</a:t>
            </a:r>
          </a:p>
          <a:p>
            <a:r>
              <a:rPr lang="en-US" baseline="0" dirty="0"/>
              <a:t>	website has high standards</a:t>
            </a:r>
          </a:p>
          <a:p>
            <a:r>
              <a:rPr lang="en-US" baseline="0" dirty="0"/>
              <a:t>	has a means of reporting misconduct</a:t>
            </a:r>
          </a:p>
          <a:p>
            <a:endParaRPr lang="en-US" baseline="0" dirty="0"/>
          </a:p>
          <a:p>
            <a:r>
              <a:rPr lang="en-US" b="1" dirty="0"/>
              <a:t>For hybrid OA journals, the publishers must have reduced institutional subscription prices, or plan to reduce prices next year, based on the number of open access publications in the journals.</a:t>
            </a:r>
          </a:p>
          <a:p>
            <a:endParaRPr lang="en-US" dirty="0"/>
          </a:p>
          <a:p>
            <a:r>
              <a:rPr lang="en-US" baseline="0" dirty="0"/>
              <a:t>So far this FY, OASF funded 70% of requests. </a:t>
            </a:r>
          </a:p>
          <a:p>
            <a:endParaRPr lang="en-US" baseline="0" dirty="0"/>
          </a:p>
          <a:p>
            <a:r>
              <a:rPr lang="en-US" baseline="0" dirty="0"/>
              <a:t>Most frequent reason for not funding: </a:t>
            </a:r>
          </a:p>
          <a:p>
            <a:r>
              <a:rPr lang="en-US" baseline="0" dirty="0"/>
              <a:t>	non-qualifying hybrid journals: 62%</a:t>
            </a:r>
          </a:p>
          <a:p>
            <a:r>
              <a:rPr lang="en-US" baseline="0" dirty="0"/>
              <a:t>	other sources of funding: 30%</a:t>
            </a:r>
          </a:p>
          <a:p>
            <a:r>
              <a:rPr lang="en-US" baseline="0" dirty="0"/>
              <a:t>	other: 8% (not immediately OA)</a:t>
            </a:r>
          </a:p>
        </p:txBody>
      </p:sp>
      <p:sp>
        <p:nvSpPr>
          <p:cNvPr id="4" name="Slide Number Placeholder 3"/>
          <p:cNvSpPr>
            <a:spLocks noGrp="1"/>
          </p:cNvSpPr>
          <p:nvPr>
            <p:ph type="sldNum" sz="quarter" idx="10"/>
          </p:nvPr>
        </p:nvSpPr>
        <p:spPr/>
        <p:txBody>
          <a:bodyPr/>
          <a:lstStyle/>
          <a:p>
            <a:fld id="{38F4D4AC-2E0F-624E-9503-AE30D20512BE}" type="slidenum">
              <a:rPr lang="en-US" smtClean="0"/>
              <a:pPr/>
              <a:t>11</a:t>
            </a:fld>
            <a:endParaRPr lang="en-US" dirty="0"/>
          </a:p>
        </p:txBody>
      </p:sp>
      <p:sp>
        <p:nvSpPr>
          <p:cNvPr id="5" name="Footer Placeholder 4">
            <a:extLst>
              <a:ext uri="{FF2B5EF4-FFF2-40B4-BE49-F238E27FC236}">
                <a16:creationId xmlns:a16="http://schemas.microsoft.com/office/drawing/2014/main" id="{95952C4F-C09C-FF49-B431-D2B8882590FA}"/>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335958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category: faculty, undergraduate or graduate student, staff, </a:t>
            </a:r>
          </a:p>
        </p:txBody>
      </p:sp>
      <p:sp>
        <p:nvSpPr>
          <p:cNvPr id="4" name="Slide Number Placeholder 3"/>
          <p:cNvSpPr>
            <a:spLocks noGrp="1"/>
          </p:cNvSpPr>
          <p:nvPr>
            <p:ph type="sldNum" sz="quarter" idx="10"/>
          </p:nvPr>
        </p:nvSpPr>
        <p:spPr/>
        <p:txBody>
          <a:bodyPr/>
          <a:lstStyle/>
          <a:p>
            <a:fld id="{38F4D4AC-2E0F-624E-9503-AE30D20512BE}" type="slidenum">
              <a:rPr lang="en-US" smtClean="0"/>
              <a:pPr/>
              <a:t>12</a:t>
            </a:fld>
            <a:endParaRPr lang="en-US" dirty="0"/>
          </a:p>
        </p:txBody>
      </p:sp>
      <p:sp>
        <p:nvSpPr>
          <p:cNvPr id="5" name="Footer Placeholder 4">
            <a:extLst>
              <a:ext uri="{FF2B5EF4-FFF2-40B4-BE49-F238E27FC236}">
                <a16:creationId xmlns:a16="http://schemas.microsoft.com/office/drawing/2014/main" id="{177F5F46-0C67-6A49-A30B-C512FBFF20D7}"/>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520997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online application is sent to a team in University Libraries that reviews applications and vets and prioritizes them based on criteria for eligibility, guidelines, and available funding. </a:t>
            </a:r>
          </a:p>
          <a:p>
            <a:endParaRPr lang="en-US" dirty="0"/>
          </a:p>
          <a:p>
            <a:r>
              <a:rPr lang="en-US" baseline="0" dirty="0"/>
              <a:t>Gail McMillan, fund manager</a:t>
            </a:r>
          </a:p>
          <a:p>
            <a:r>
              <a:rPr lang="en-US" baseline="0" dirty="0"/>
              <a:t>	Leslie O’Brien</a:t>
            </a:r>
          </a:p>
          <a:p>
            <a:r>
              <a:rPr lang="en-US" baseline="0" dirty="0"/>
              <a:t>	Julie Griffin</a:t>
            </a:r>
          </a:p>
          <a:p>
            <a:r>
              <a:rPr lang="en-US" baseline="0" dirty="0"/>
              <a:t>	Philip Young</a:t>
            </a:r>
          </a:p>
          <a:p>
            <a:r>
              <a:rPr lang="en-US" baseline="0" dirty="0"/>
              <a:t> </a:t>
            </a:r>
            <a:endParaRPr lang="en-US" dirty="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13</a:t>
            </a:fld>
            <a:endParaRPr lang="en-US" dirty="0"/>
          </a:p>
        </p:txBody>
      </p:sp>
      <p:sp>
        <p:nvSpPr>
          <p:cNvPr id="5" name="Footer Placeholder 4">
            <a:extLst>
              <a:ext uri="{FF2B5EF4-FFF2-40B4-BE49-F238E27FC236}">
                <a16:creationId xmlns:a16="http://schemas.microsoft.com/office/drawing/2014/main" id="{6D8C98B8-0A83-424E-A39C-61796AFD9E0A}"/>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899636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Payment</a:t>
            </a:r>
          </a:p>
          <a:p>
            <a:endParaRPr lang="en-US" b="1" dirty="0"/>
          </a:p>
          <a:p>
            <a:r>
              <a:rPr lang="en-US" dirty="0"/>
              <a:t>After the OASF application is received and the author is sent notification of approval,</a:t>
            </a:r>
            <a:r>
              <a:rPr lang="en-US" baseline="0" dirty="0"/>
              <a:t> the</a:t>
            </a:r>
            <a:r>
              <a:rPr lang="en-US" dirty="0"/>
              <a:t> author informs the journal to send an invoice to Virginia Tech Libraries. Or, the author can send proof of APC payment and Libraries will reimburse the department.</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14</a:t>
            </a:fld>
            <a:endParaRPr lang="en-US" dirty="0"/>
          </a:p>
        </p:txBody>
      </p:sp>
      <p:sp>
        <p:nvSpPr>
          <p:cNvPr id="5" name="Footer Placeholder 4">
            <a:extLst>
              <a:ext uri="{FF2B5EF4-FFF2-40B4-BE49-F238E27FC236}">
                <a16:creationId xmlns:a16="http://schemas.microsoft.com/office/drawing/2014/main" id="{5179F5DF-A15C-E448-995A-D634A06AD1A5}"/>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548536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OF OCT. 24</a:t>
            </a:r>
          </a:p>
        </p:txBody>
      </p:sp>
      <p:sp>
        <p:nvSpPr>
          <p:cNvPr id="4" name="Slide Number Placeholder 3"/>
          <p:cNvSpPr>
            <a:spLocks noGrp="1"/>
          </p:cNvSpPr>
          <p:nvPr>
            <p:ph type="sldNum" sz="quarter" idx="10"/>
          </p:nvPr>
        </p:nvSpPr>
        <p:spPr/>
        <p:txBody>
          <a:bodyPr/>
          <a:lstStyle/>
          <a:p>
            <a:fld id="{38F4D4AC-2E0F-624E-9503-AE30D20512BE}" type="slidenum">
              <a:rPr lang="en-US" smtClean="0"/>
              <a:pPr/>
              <a:t>15</a:t>
            </a:fld>
            <a:endParaRPr lang="en-US" dirty="0"/>
          </a:p>
        </p:txBody>
      </p:sp>
      <p:sp>
        <p:nvSpPr>
          <p:cNvPr id="5" name="Footer Placeholder 4">
            <a:extLst>
              <a:ext uri="{FF2B5EF4-FFF2-40B4-BE49-F238E27FC236}">
                <a16:creationId xmlns:a16="http://schemas.microsoft.com/office/drawing/2014/main" id="{CFD11F8A-846B-7446-80D4-33FC4207E5DC}"/>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184022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journals and publishers the VT OASF has fund as of MARCH 5, 2018	</a:t>
            </a:r>
          </a:p>
        </p:txBody>
      </p:sp>
      <p:sp>
        <p:nvSpPr>
          <p:cNvPr id="4" name="Slide Number Placeholder 3"/>
          <p:cNvSpPr>
            <a:spLocks noGrp="1"/>
          </p:cNvSpPr>
          <p:nvPr>
            <p:ph type="sldNum" sz="quarter" idx="10"/>
          </p:nvPr>
        </p:nvSpPr>
        <p:spPr/>
        <p:txBody>
          <a:bodyPr/>
          <a:lstStyle/>
          <a:p>
            <a:fld id="{38F4D4AC-2E0F-624E-9503-AE30D20512BE}" type="slidenum">
              <a:rPr lang="en-US" smtClean="0"/>
              <a:pPr/>
              <a:t>16</a:t>
            </a:fld>
            <a:endParaRPr lang="en-US" dirty="0"/>
          </a:p>
        </p:txBody>
      </p:sp>
      <p:sp>
        <p:nvSpPr>
          <p:cNvPr id="5" name="Footer Placeholder 4">
            <a:extLst>
              <a:ext uri="{FF2B5EF4-FFF2-40B4-BE49-F238E27FC236}">
                <a16:creationId xmlns:a16="http://schemas.microsoft.com/office/drawing/2014/main" id="{BFF41FDD-32DB-3143-B218-497C0E335EF6}"/>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27628910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17</a:t>
            </a:fld>
            <a:endParaRPr lang="en-US" dirty="0"/>
          </a:p>
        </p:txBody>
      </p:sp>
      <p:sp>
        <p:nvSpPr>
          <p:cNvPr id="5" name="Footer Placeholder 4">
            <a:extLst>
              <a:ext uri="{FF2B5EF4-FFF2-40B4-BE49-F238E27FC236}">
                <a16:creationId xmlns:a16="http://schemas.microsoft.com/office/drawing/2014/main" id="{B25DD591-7E22-4D4F-BD1A-F07E8563891A}"/>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2275617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18</a:t>
            </a:fld>
            <a:endParaRPr lang="en-US" dirty="0"/>
          </a:p>
        </p:txBody>
      </p:sp>
      <p:sp>
        <p:nvSpPr>
          <p:cNvPr id="5" name="Footer Placeholder 4">
            <a:extLst>
              <a:ext uri="{FF2B5EF4-FFF2-40B4-BE49-F238E27FC236}">
                <a16:creationId xmlns:a16="http://schemas.microsoft.com/office/drawing/2014/main" id="{9D7BD122-0939-874D-B84F-9D2E079AEF00}"/>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284399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Questions?</a:t>
            </a:r>
          </a:p>
          <a:p>
            <a:endParaRPr lang="en-US" dirty="0"/>
          </a:p>
          <a:p>
            <a:r>
              <a:rPr lang="en-US" dirty="0"/>
              <a:t>Feel</a:t>
            </a:r>
            <a:r>
              <a:rPr lang="en-US" baseline="0" dirty="0"/>
              <a:t> free to go to the OASF web page and test or complete an application.</a:t>
            </a:r>
          </a:p>
          <a:p>
            <a:endParaRPr lang="en-US" baseline="0" dirty="0"/>
          </a:p>
          <a:p>
            <a:r>
              <a:rPr lang="en-US" baseline="0" dirty="0"/>
              <a:t>Or, perhaps you’d like to see if a journal you’re familiar with is registered in the DOAJ or w/Sherpa/Romeo.</a:t>
            </a:r>
          </a:p>
          <a:p>
            <a:endParaRPr lang="en-US" baseline="0" dirty="0"/>
          </a:p>
          <a:p>
            <a:r>
              <a:rPr lang="en-US" baseline="0" dirty="0"/>
              <a:t>Or, find a new journal through these registries that you may not be familiar with.</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19</a:t>
            </a:fld>
            <a:endParaRPr lang="en-US" dirty="0"/>
          </a:p>
        </p:txBody>
      </p:sp>
      <p:sp>
        <p:nvSpPr>
          <p:cNvPr id="5" name="Footer Placeholder 4">
            <a:extLst>
              <a:ext uri="{FF2B5EF4-FFF2-40B4-BE49-F238E27FC236}">
                <a16:creationId xmlns:a16="http://schemas.microsoft.com/office/drawing/2014/main" id="{4794E562-A84E-4544-89AC-2CBD22E66A86}"/>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75433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Times"/>
                <a:cs typeface="Times"/>
              </a:rPr>
              <a:t>(“A Very Brief Introduction to Open Access”  by </a:t>
            </a:r>
            <a:r>
              <a:rPr lang="en-US" sz="1200" u="sng" dirty="0">
                <a:solidFill>
                  <a:schemeClr val="tx1"/>
                </a:solidFill>
                <a:latin typeface="Times"/>
                <a:cs typeface="Times"/>
                <a:hlinkClick r:id="rId3"/>
              </a:rPr>
              <a:t>Peter Suber</a:t>
            </a:r>
            <a:r>
              <a:rPr lang="en-US" sz="1200" dirty="0">
                <a:solidFill>
                  <a:schemeClr val="tx1"/>
                </a:solidFill>
                <a:latin typeface="Times"/>
                <a:cs typeface="Times"/>
              </a:rPr>
              <a:t> http://legacy.earlham.edu/~peters/fos/brief.htm)</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2</a:t>
            </a:fld>
            <a:endParaRPr lang="en-US" dirty="0"/>
          </a:p>
        </p:txBody>
      </p:sp>
      <p:sp>
        <p:nvSpPr>
          <p:cNvPr id="5" name="Footer Placeholder 4">
            <a:extLst>
              <a:ext uri="{FF2B5EF4-FFF2-40B4-BE49-F238E27FC236}">
                <a16:creationId xmlns:a16="http://schemas.microsoft.com/office/drawing/2014/main" id="{15F0AA26-66E2-4848-9F4F-55352561E26B}"/>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000234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From </a:t>
            </a:r>
            <a:r>
              <a:rPr lang="en-US" dirty="0"/>
              <a:t>Strasser C, Khare E. (2017) Estimated effects of implementing an open access policy for grantees at a private foundation. PeerJ 5:e3853 </a:t>
            </a:r>
            <a:r>
              <a:rPr lang="en-US" dirty="0">
                <a:hlinkClick r:id="rId3"/>
              </a:rPr>
              <a:t>https://doi.org/10.7717/peerj.3853</a:t>
            </a:r>
            <a:r>
              <a:rPr lang="en-US" dirty="0"/>
              <a:t> </a:t>
            </a:r>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a:t>Wang X, Liu C, Mao W, Fang Z.</a:t>
            </a:r>
            <a:r>
              <a:rPr lang="en-US" dirty="0"/>
              <a:t> </a:t>
            </a:r>
            <a:r>
              <a:rPr lang="en-US" b="1" dirty="0"/>
              <a:t>2015</a:t>
            </a:r>
            <a:r>
              <a:rPr lang="en-US" dirty="0"/>
              <a:t>. </a:t>
            </a:r>
            <a:r>
              <a:rPr lang="en-US" i="1" dirty="0">
                <a:hlinkClick r:id="rId4"/>
              </a:rPr>
              <a:t>The open access advantage considering citation, article usage and social media attention</a:t>
            </a:r>
            <a:r>
              <a:rPr lang="en-US" i="1" dirty="0"/>
              <a:t>.</a:t>
            </a:r>
            <a:r>
              <a:rPr lang="en-US" dirty="0"/>
              <a:t> Scientometrics </a:t>
            </a:r>
            <a:r>
              <a:rPr lang="en-US" b="1" dirty="0"/>
              <a:t>103</a:t>
            </a:r>
            <a:r>
              <a:rPr lang="en-US" dirty="0"/>
              <a:t>(2):555-564 </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a:t>Gargouri Y, Hajjem C, Larivière V, Gingras Y, Carr L, Brody T, Harnad S.</a:t>
            </a:r>
            <a:r>
              <a:rPr lang="en-US" dirty="0"/>
              <a:t> </a:t>
            </a:r>
            <a:r>
              <a:rPr lang="en-US" b="1" dirty="0"/>
              <a:t>2010</a:t>
            </a:r>
            <a:r>
              <a:rPr lang="en-US" dirty="0"/>
              <a:t>. </a:t>
            </a:r>
            <a:r>
              <a:rPr lang="en-US" i="1" dirty="0">
                <a:hlinkClick r:id="rId5"/>
              </a:rPr>
              <a:t>Self-Selected or mandated, open access increases citation impact for higher quality research</a:t>
            </a:r>
            <a:r>
              <a:rPr lang="en-US" i="1" dirty="0"/>
              <a:t>.</a:t>
            </a:r>
            <a:r>
              <a:rPr lang="en-US" dirty="0"/>
              <a:t> PLOS ONE </a:t>
            </a:r>
            <a:r>
              <a:rPr lang="en-US" b="1" dirty="0"/>
              <a:t>5</a:t>
            </a:r>
            <a:r>
              <a:rPr lang="en-US" dirty="0"/>
              <a:t>(10):e13636 </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a:t>Chan L, Kirsop B, Arunachalam S.</a:t>
            </a:r>
            <a:r>
              <a:rPr lang="en-US" dirty="0"/>
              <a:t> </a:t>
            </a:r>
            <a:r>
              <a:rPr lang="en-US" b="1" dirty="0"/>
              <a:t>2005</a:t>
            </a:r>
            <a:r>
              <a:rPr lang="en-US" dirty="0"/>
              <a:t>. </a:t>
            </a:r>
            <a:r>
              <a:rPr lang="en-US" i="1" dirty="0">
                <a:hlinkClick r:id="rId6" invalidUrl="https://scholar.google.com/scholar_lookup?title=Open access archiving: the fast track to building research capacity in developing countries&amp;author=Chan&amp;publication_year=2005"/>
              </a:rPr>
              <a:t>Open access archiving: the fast track to building research capacity in developing countries</a:t>
            </a:r>
            <a:r>
              <a:rPr lang="en-US" i="1" dirty="0"/>
              <a:t>.</a:t>
            </a:r>
            <a:r>
              <a:rPr lang="en-US" dirty="0"/>
              <a:t> Science and Development Network Epub ahead of print Feb 11 2005 </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a:t>McGuigan G, Russell RD.</a:t>
            </a:r>
            <a:r>
              <a:rPr lang="en-US" dirty="0"/>
              <a:t> </a:t>
            </a:r>
            <a:r>
              <a:rPr lang="en-US" b="1" dirty="0"/>
              <a:t>2008</a:t>
            </a:r>
            <a:r>
              <a:rPr lang="en-US" dirty="0"/>
              <a:t>. </a:t>
            </a:r>
            <a:r>
              <a:rPr lang="en-US" i="1" dirty="0">
                <a:hlinkClick r:id="rId7" invalidUrl="https://scholar.google.com/scholar_lookup?title=The business of academic publishing&amp;author=McGuigan&amp;publication_year=2008"/>
              </a:rPr>
              <a:t>The business of academic publishing</a:t>
            </a:r>
            <a:r>
              <a:rPr lang="en-US" i="1" dirty="0"/>
              <a:t>.</a:t>
            </a:r>
            <a:r>
              <a:rPr lang="en-US" dirty="0"/>
              <a:t> Electronic Journal of Academic and Special Librarianship </a:t>
            </a:r>
            <a:r>
              <a:rPr lang="en-US" b="1" dirty="0"/>
              <a:t>9</a:t>
            </a:r>
            <a:r>
              <a:rPr lang="en-US" dirty="0"/>
              <a:t>(3):mcguigan_g01 </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a:t>Tennant JP, Waldner F, Jacques DC, Masuzzo P, Collister LB, Hartgerink C.</a:t>
            </a:r>
            <a:r>
              <a:rPr lang="en-US" dirty="0"/>
              <a:t> </a:t>
            </a:r>
            <a:r>
              <a:rPr lang="en-US" b="1" dirty="0"/>
              <a:t>2016</a:t>
            </a:r>
            <a:r>
              <a:rPr lang="en-US" dirty="0"/>
              <a:t>. </a:t>
            </a:r>
            <a:r>
              <a:rPr lang="en-US" i="1" dirty="0">
                <a:hlinkClick r:id="rId8"/>
              </a:rPr>
              <a:t>The academic, economic and societal impacts of open access: an evidence-based review</a:t>
            </a:r>
            <a:r>
              <a:rPr lang="en-US" i="1" dirty="0"/>
              <a:t>.</a:t>
            </a:r>
            <a:r>
              <a:rPr lang="en-US" dirty="0"/>
              <a:t> F1000Research </a:t>
            </a:r>
            <a:r>
              <a:rPr lang="en-US" b="1" dirty="0"/>
              <a:t>5</a:t>
            </a:r>
            <a:r>
              <a:rPr lang="en-US" dirty="0"/>
              <a:t> Article 632 </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3</a:t>
            </a:fld>
            <a:endParaRPr lang="en-US" dirty="0"/>
          </a:p>
        </p:txBody>
      </p:sp>
      <p:sp>
        <p:nvSpPr>
          <p:cNvPr id="5" name="Footer Placeholder 4">
            <a:extLst>
              <a:ext uri="{FF2B5EF4-FFF2-40B4-BE49-F238E27FC236}">
                <a16:creationId xmlns:a16="http://schemas.microsoft.com/office/drawing/2014/main" id="{684648EA-5902-6842-8EEF-3FFA073C8FC7}"/>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81493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know that we operate on a REPUTATION ECONOMY IN ACADEMIA</a:t>
            </a:r>
            <a:r>
              <a:rPr lang="en-US" baseline="0" dirty="0"/>
              <a:t> – high expectations to publish in scholarly journals.</a:t>
            </a:r>
            <a:endParaRPr lang="en-US" dirty="0"/>
          </a:p>
          <a:p>
            <a:endParaRPr lang="en-US" dirty="0"/>
          </a:p>
          <a:p>
            <a:r>
              <a:rPr lang="en-US" baseline="0" dirty="0"/>
              <a:t>The more prestigious journals are considered to have a high impact factor, and often have excessively high subscription rates for academic libraries. </a:t>
            </a:r>
            <a:r>
              <a:rPr lang="en-US" dirty="0"/>
              <a:t>Library’s collections budget: ~$10 mil. Library spends on serials: ~$8 mil</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Libraries are balking at this strain on their budgets and responding in a variety of ways.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One way is by expanding library </a:t>
            </a:r>
            <a:r>
              <a:rPr lang="en-US" dirty="0"/>
              <a:t>services to include publishing</a:t>
            </a:r>
            <a:r>
              <a:rPr lang="en-US" baseline="0" dirty="0"/>
              <a:t>. P</a:t>
            </a:r>
            <a:r>
              <a:rPr lang="en-US" dirty="0"/>
              <a:t>ublishing models are changing in light of various factors, including the international open access movement and the expanding federal mandates to make the results of federally funded research available to the public.</a:t>
            </a:r>
          </a:p>
          <a:p>
            <a:endParaRPr lang="en-US" baseline="0" dirty="0"/>
          </a:p>
          <a:p>
            <a:r>
              <a:rPr lang="en-US" baseline="0" dirty="0"/>
              <a:t>Virginia Tech Libraries, with support from the Provost, established the open access subvention fund to help everyone in the university community get their articles published in peer-reviewed scholarly journals. Some of these open access journals charge article processing fees.</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4</a:t>
            </a:fld>
            <a:endParaRPr lang="en-US" dirty="0"/>
          </a:p>
        </p:txBody>
      </p:sp>
      <p:sp>
        <p:nvSpPr>
          <p:cNvPr id="5" name="Footer Placeholder 4">
            <a:extLst>
              <a:ext uri="{FF2B5EF4-FFF2-40B4-BE49-F238E27FC236}">
                <a16:creationId xmlns:a16="http://schemas.microsoft.com/office/drawing/2014/main" id="{22A0015F-2A4E-A74C-8CA7-F9BCCE44F7D0}"/>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953480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5</a:t>
            </a:fld>
            <a:endParaRPr lang="en-US" dirty="0"/>
          </a:p>
        </p:txBody>
      </p:sp>
      <p:sp>
        <p:nvSpPr>
          <p:cNvPr id="5" name="Footer Placeholder 4">
            <a:extLst>
              <a:ext uri="{FF2B5EF4-FFF2-40B4-BE49-F238E27FC236}">
                <a16:creationId xmlns:a16="http://schemas.microsoft.com/office/drawing/2014/main" id="{F31A7BAC-D8C1-1641-9440-F9C82725DF15}"/>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424348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Pilot project: FY13 – FY14</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Administered by University Libraries</a:t>
            </a:r>
            <a:r>
              <a:rPr lang="en-US" baseline="0" dirty="0"/>
              <a:t>, </a:t>
            </a:r>
            <a:r>
              <a:rPr lang="en-US" dirty="0"/>
              <a:t>Virginia Tech’s Open Access Subvention Fund has increased every year since the first pilot in FY2013 when the Provost, the VP for Research and the Dean of Libraries</a:t>
            </a:r>
            <a:r>
              <a:rPr lang="en-US" baseline="0" dirty="0"/>
              <a:t> each contributed</a:t>
            </a:r>
            <a:r>
              <a:rPr lang="en-US" dirty="0"/>
              <a:t> $8,000</a:t>
            </a:r>
            <a:r>
              <a:rPr lang="en-US" baseline="0" dirty="0"/>
              <a:t>.</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6</a:t>
            </a:fld>
            <a:endParaRPr lang="en-US" dirty="0"/>
          </a:p>
        </p:txBody>
      </p:sp>
      <p:sp>
        <p:nvSpPr>
          <p:cNvPr id="5" name="Footer Placeholder 4">
            <a:extLst>
              <a:ext uri="{FF2B5EF4-FFF2-40B4-BE49-F238E27FC236}">
                <a16:creationId xmlns:a16="http://schemas.microsoft.com/office/drawing/2014/main" id="{851D3752-1762-6149-8398-B3B88ADD585B}"/>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018656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63% awarded with less than 3 months left in FY2018.</a:t>
            </a:r>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7</a:t>
            </a:fld>
            <a:endParaRPr lang="en-US" dirty="0"/>
          </a:p>
        </p:txBody>
      </p:sp>
      <p:sp>
        <p:nvSpPr>
          <p:cNvPr id="5" name="Footer Placeholder 4">
            <a:extLst>
              <a:ext uri="{FF2B5EF4-FFF2-40B4-BE49-F238E27FC236}">
                <a16:creationId xmlns:a16="http://schemas.microsoft.com/office/drawing/2014/main" id="{13DFC49B-CF3B-104E-821F-A95F4C5E04F0}"/>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271269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Authors must not have any other sources of funding. OASF is not available for articles resulting from research sponsored by agencies that allow allocations for open</a:t>
            </a:r>
            <a:r>
              <a:rPr lang="en-US" baseline="0" dirty="0"/>
              <a:t> access</a:t>
            </a:r>
            <a:r>
              <a:rPr lang="en-US" dirty="0"/>
              <a:t> fees like the NIH and NSF.</a:t>
            </a:r>
          </a:p>
          <a:p>
            <a:endParaRPr lang="en-US" dirty="0"/>
          </a:p>
          <a:p>
            <a:r>
              <a:rPr lang="en-US" dirty="0"/>
              <a:t>Support is limited to $1500.00 per article and $3000.00 per author per year. For papers with multiple Virginia Tech co-authors, the program would still subsidize the same total amount of up to $1,500 per article but it would be prorated among each of the authors for the purposes of calculating amounts towards the annual limit for individuals, for example, 3 Virginia Tech authors would be allocated $500 each.</a:t>
            </a:r>
          </a:p>
          <a:p>
            <a:endParaRPr lang="en-US" dirty="0"/>
          </a:p>
          <a:p>
            <a:r>
              <a:rPr lang="en-US" dirty="0"/>
              <a:t>Some sources of external funding for publication of research results include: Howard Hughes Medical Institute, Rockefeller Foundation, etc.</a:t>
            </a:r>
          </a:p>
        </p:txBody>
      </p:sp>
      <p:sp>
        <p:nvSpPr>
          <p:cNvPr id="4" name="Slide Number Placeholder 3"/>
          <p:cNvSpPr>
            <a:spLocks noGrp="1"/>
          </p:cNvSpPr>
          <p:nvPr>
            <p:ph type="sldNum" sz="quarter" idx="10"/>
          </p:nvPr>
        </p:nvSpPr>
        <p:spPr/>
        <p:txBody>
          <a:bodyPr/>
          <a:lstStyle/>
          <a:p>
            <a:fld id="{38F4D4AC-2E0F-624E-9503-AE30D20512BE}" type="slidenum">
              <a:rPr lang="en-US" smtClean="0"/>
              <a:pPr/>
              <a:t>8</a:t>
            </a:fld>
            <a:endParaRPr lang="en-US" dirty="0"/>
          </a:p>
        </p:txBody>
      </p:sp>
      <p:sp>
        <p:nvSpPr>
          <p:cNvPr id="5" name="Footer Placeholder 4">
            <a:extLst>
              <a:ext uri="{FF2B5EF4-FFF2-40B4-BE49-F238E27FC236}">
                <a16:creationId xmlns:a16="http://schemas.microsoft.com/office/drawing/2014/main" id="{B8F12D32-89BA-2643-B494-A15A5DDDC959}"/>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902874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Everyone in the Virginia Tech community is eligible--all faculty, staff, graduate, and undergraduate students.</a:t>
            </a:r>
          </a:p>
          <a:p>
            <a:endParaRPr lang="en-US" dirty="0"/>
          </a:p>
          <a:p>
            <a:pPr lvl="1"/>
            <a:r>
              <a:rPr lang="en-US" dirty="0"/>
              <a:t>Faculty</a:t>
            </a:r>
          </a:p>
          <a:p>
            <a:pPr lvl="2"/>
            <a:r>
              <a:rPr lang="en-US" dirty="0"/>
              <a:t>P&amp;T</a:t>
            </a:r>
          </a:p>
          <a:p>
            <a:pPr lvl="2"/>
            <a:r>
              <a:rPr lang="en-US" dirty="0"/>
              <a:t>AP</a:t>
            </a:r>
          </a:p>
          <a:p>
            <a:pPr lvl="2"/>
            <a:r>
              <a:rPr lang="en-US" dirty="0"/>
              <a:t>Research</a:t>
            </a:r>
          </a:p>
          <a:p>
            <a:pPr lvl="1"/>
            <a:r>
              <a:rPr lang="en-US" dirty="0"/>
              <a:t>Staff</a:t>
            </a:r>
          </a:p>
          <a:p>
            <a:pPr lvl="1"/>
            <a:r>
              <a:rPr lang="en-US" dirty="0"/>
              <a:t>Graduate students and Post docs</a:t>
            </a:r>
          </a:p>
          <a:p>
            <a:pPr lvl="1"/>
            <a:r>
              <a:rPr lang="en-US" dirty="0"/>
              <a:t>Undergraduate students</a:t>
            </a:r>
          </a:p>
          <a:p>
            <a:endParaRPr lang="en-US" dirty="0"/>
          </a:p>
          <a:p>
            <a:r>
              <a:rPr lang="en-US" dirty="0"/>
              <a:t>At least one author must be from VT. Lead author doesn’t have to be from VT and co-authors can be from institutions other than VT</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9</a:t>
            </a:fld>
            <a:endParaRPr lang="en-US" dirty="0"/>
          </a:p>
        </p:txBody>
      </p:sp>
      <p:sp>
        <p:nvSpPr>
          <p:cNvPr id="5" name="Footer Placeholder 4">
            <a:extLst>
              <a:ext uri="{FF2B5EF4-FFF2-40B4-BE49-F238E27FC236}">
                <a16:creationId xmlns:a16="http://schemas.microsoft.com/office/drawing/2014/main" id="{C5C54EFC-013B-E14A-BB20-0CE7725E6792}"/>
              </a:ext>
            </a:extLst>
          </p:cNvPr>
          <p:cNvSpPr>
            <a:spLocks noGrp="1"/>
          </p:cNvSpPr>
          <p:nvPr>
            <p:ph type="ftr" sz="quarter" idx="11"/>
          </p:nvPr>
        </p:nvSpPr>
        <p:spPr/>
        <p:txBody>
          <a:bodyPr/>
          <a:lstStyle/>
          <a:p>
            <a:r>
              <a:rPr lang="en-US"/>
              <a:t>VT OASF for NLI March 2018</a:t>
            </a:r>
            <a:endParaRPr lang="en-US" dirty="0"/>
          </a:p>
        </p:txBody>
      </p:sp>
    </p:spTree>
    <p:extLst>
      <p:ext uri="{BB962C8B-B14F-4D97-AF65-F5344CB8AC3E}">
        <p14:creationId xmlns:p14="http://schemas.microsoft.com/office/powerpoint/2010/main" val="1291855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CFC2FEC2-4509-804A-83F6-DEEC95386FEC}" type="datetime1">
              <a:rPr lang="en-US" smtClean="0"/>
              <a:t>3/6/18</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endParaRPr dirty="0"/>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30A58DD5-4CCD-5E43-AC38-AFF5DB3FB6AB}" type="datetime1">
              <a:rPr lang="en-US" smtClean="0"/>
              <a:t>3/6/18</a:t>
            </a:fld>
            <a:endParaRPr lang="en-US" dirty="0"/>
          </a:p>
        </p:txBody>
      </p:sp>
      <p:sp>
        <p:nvSpPr>
          <p:cNvPr id="6" name="Footer Placeholder 5"/>
          <p:cNvSpPr>
            <a:spLocks noGrp="1"/>
          </p:cNvSpPr>
          <p:nvPr>
            <p:ph type="ftr" sz="quarter" idx="11"/>
          </p:nvPr>
        </p:nvSpPr>
        <p:spPr>
          <a:xfrm>
            <a:off x="2057400" y="6300216"/>
            <a:ext cx="2340864" cy="365125"/>
          </a:xfrm>
        </p:spPr>
        <p:txBody>
          <a:bodyPr/>
          <a:lstStyle/>
          <a:p>
            <a:endParaRPr lang="en-US" dirty="0"/>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a:t>Click to edit Master title style</a:t>
            </a:r>
            <a:endParaRPr/>
          </a:p>
        </p:txBody>
      </p:sp>
      <p:sp>
        <p:nvSpPr>
          <p:cNvPr id="3" name="Date Placeholder 2"/>
          <p:cNvSpPr>
            <a:spLocks noGrp="1"/>
          </p:cNvSpPr>
          <p:nvPr>
            <p:ph type="dt" sz="half" idx="10"/>
          </p:nvPr>
        </p:nvSpPr>
        <p:spPr/>
        <p:txBody>
          <a:bodyPr/>
          <a:lstStyle/>
          <a:p>
            <a:fld id="{7A526A8F-5494-A34B-93EF-45B85DC3ECA3}" type="datetime1">
              <a:rPr lang="en-US" smtClean="0"/>
              <a:t>3/6/18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0BEEEB-F492-CF46-8714-56BAEB84FD41}" type="datetime1">
              <a:rPr lang="en-US" smtClean="0"/>
              <a:t>3/6/18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54E9DE30-B87C-2546-B5FE-A65C305AC882}" type="datetime1">
              <a:rPr lang="en-US" smtClean="0"/>
              <a:t>3/6/18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8EB1D2E1-CA20-FF43-9F83-132855854DA0}" type="datetime1">
              <a:rPr lang="en-US" smtClean="0"/>
              <a:t>3/6/18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3BC0C7AB-D7AD-8347-B0FD-A236BC0FD06B}" type="datetime1">
              <a:rPr lang="en-US" smtClean="0"/>
              <a:t>3/6/18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7D7B7E40-FA41-164D-BFA9-282F50164009}" type="datetime1">
              <a:rPr lang="en-US" smtClean="0"/>
              <a:t>3/6/18</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dirty="0"/>
              <a:t>Drag picture to placeholder or click icon to add</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dirty="0"/>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52A632F7-64FF-D247-85AA-1EDA4710AC66}" type="datetime1">
              <a:rPr lang="en-US" smtClean="0"/>
              <a:t>3/6/18</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D72E8353-36DD-1449-AA05-FEA812237000}" type="datetime1">
              <a:rPr lang="en-US" smtClean="0"/>
              <a:t>3/6/18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85E8E631-736F-9448-9D0B-120466A9AE83}" type="datetime1">
              <a:rPr lang="en-US" smtClean="0"/>
              <a:t>3/6/18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54619F48-4A77-FA42-B481-9A283E1B527D}" type="datetime1">
              <a:rPr lang="en-US" smtClean="0"/>
              <a:t>3/6/18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9F16A97E-6E32-FF4F-B345-3F5E23D75BE8}" type="datetime1">
              <a:rPr lang="en-US" smtClean="0"/>
              <a:t>3/6/18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28FDA0E1-FBD1-134A-9B79-66BDB4339672}" type="datetime1">
              <a:rPr lang="en-US" smtClean="0"/>
              <a:t>3/6/18</a:t>
            </a:fld>
            <a:endParaRPr lang="en-US" dirty="0"/>
          </a:p>
        </p:txBody>
      </p:sp>
      <p:sp>
        <p:nvSpPr>
          <p:cNvPr id="6" name="Footer Placeholder 5"/>
          <p:cNvSpPr>
            <a:spLocks noGrp="1"/>
          </p:cNvSpPr>
          <p:nvPr>
            <p:ph type="ftr" sz="quarter" idx="11"/>
          </p:nvPr>
        </p:nvSpPr>
        <p:spPr>
          <a:xfrm>
            <a:off x="2057400" y="6297706"/>
            <a:ext cx="2339788" cy="365125"/>
          </a:xfrm>
        </p:spPr>
        <p:txBody>
          <a:bodyPr/>
          <a:lstStyle/>
          <a:p>
            <a:endParaRPr lang="en-US" dirty="0"/>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522EF096-3450-8A44-B0DE-60BA02FF5163}" type="datetime1">
              <a:rPr lang="en-US" smtClean="0"/>
              <a:t>3/6/18</a:t>
            </a:fld>
            <a:endParaRPr lang="en-US" dirty="0"/>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dirty="0"/>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B4B903A7-1F78-3446-A57C-5B16842E174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dt="0"/>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holar.lib.vt.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oaspa.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sherpa.ac.uk/romeo/" TargetMode="External"/><Relationship Id="rId5" Type="http://schemas.openxmlformats.org/officeDocument/2006/relationships/hyperlink" Target="https://doaj.org/" TargetMode="External"/><Relationship Id="rId4" Type="http://schemas.openxmlformats.org/officeDocument/2006/relationships/hyperlink" Target="http://publicationethics.org/"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guides.lib.vt.edu/c.php?g=716242&amp;p=5097009"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vtechworks.lib.vt.edu"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guides.lib.vt.edu/c.php?g=716242&amp;p=5097009"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mailto:gailmac@vt.edu"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cholar.lib.vt.edu"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19.xml.rels><?xml version="1.0" encoding="UTF-8" standalone="yes"?>
<Relationships xmlns="http://schemas.openxmlformats.org/package/2006/relationships"><Relationship Id="rId8" Type="http://schemas.openxmlformats.org/officeDocument/2006/relationships/hyperlink" Target="http://publicationethics.org/" TargetMode="External"/><Relationship Id="rId3" Type="http://schemas.openxmlformats.org/officeDocument/2006/relationships/hyperlink" Target="https://doaj.org/" TargetMode="External"/><Relationship Id="rId7" Type="http://schemas.openxmlformats.org/officeDocument/2006/relationships/hyperlink" Target="http://www.oaspa.or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ulrichsweb.serialssolutions.com.ezproxy.lib.vt.edu/" TargetMode="External"/><Relationship Id="rId5" Type="http://schemas.openxmlformats.org/officeDocument/2006/relationships/hyperlink" Target="http://thinkchecksubmit.org/" TargetMode="External"/><Relationship Id="rId4" Type="http://schemas.openxmlformats.org/officeDocument/2006/relationships/hyperlink" Target="http://www.sherpa.ac.uk/romeo/" TargetMode="External"/><Relationship Id="rId9" Type="http://schemas.openxmlformats.org/officeDocument/2006/relationships/hyperlink" Target="https://guides.lib.vt.edu/oasf/discount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007/s11192-015-1589-3" TargetMode="External"/><Relationship Id="rId7" Type="http://schemas.openxmlformats.org/officeDocument/2006/relationships/hyperlink" Target="https://doi.org/10.12688/f1000research.8460.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scholar.google.com/scholar_lookup?title=The%20business%20of%20academic%20publishing&amp;author=McGuigan&amp;publication_year=2008" TargetMode="External"/><Relationship Id="rId5" Type="http://schemas.openxmlformats.org/officeDocument/2006/relationships/hyperlink" Target="https://scholar.google.com/scholar_lookup?title=Open%20access%20archiving:%20the%20fast%20track%20to%20building%20research%20capacity%20in%20developing%20countries&amp;author=Chan&amp;publication_year=2005" TargetMode="External"/><Relationship Id="rId4" Type="http://schemas.openxmlformats.org/officeDocument/2006/relationships/hyperlink" Target="https://doi.org/10.1371/journal.pone.0013636"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guides.lib.vt.edu/c.php?g=716242&amp;p=5097009"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4065"/>
            <a:ext cx="9144000" cy="2482185"/>
          </a:xfrm>
        </p:spPr>
        <p:txBody>
          <a:bodyPr>
            <a:normAutofit/>
          </a:bodyPr>
          <a:lstStyle/>
          <a:p>
            <a:r>
              <a:rPr lang="en-US" sz="2800" dirty="0">
                <a:solidFill>
                  <a:schemeClr val="accent3"/>
                </a:solidFill>
              </a:rPr>
              <a:t>$150,000 Available to Publish Open Access Articles</a:t>
            </a:r>
            <a:br>
              <a:rPr lang="en-US" sz="2800" dirty="0">
                <a:solidFill>
                  <a:schemeClr val="accent3"/>
                </a:solidFill>
              </a:rPr>
            </a:br>
            <a:br>
              <a:rPr lang="en-US" dirty="0"/>
            </a:br>
            <a:r>
              <a:rPr lang="en-US" sz="3200" dirty="0">
                <a:solidFill>
                  <a:schemeClr val="accent3"/>
                </a:solidFill>
              </a:rPr>
              <a:t>VT’s OPEN ACCESS SUBVENTION FUND</a:t>
            </a:r>
          </a:p>
        </p:txBody>
      </p:sp>
      <p:sp>
        <p:nvSpPr>
          <p:cNvPr id="3" name="Subtitle 2"/>
          <p:cNvSpPr>
            <a:spLocks noGrp="1"/>
          </p:cNvSpPr>
          <p:nvPr>
            <p:ph type="subTitle" idx="1"/>
          </p:nvPr>
        </p:nvSpPr>
        <p:spPr>
          <a:xfrm>
            <a:off x="1371600" y="4873065"/>
            <a:ext cx="5867400" cy="573741"/>
          </a:xfrm>
        </p:spPr>
        <p:txBody>
          <a:bodyPr>
            <a:noAutofit/>
          </a:bodyPr>
          <a:lstStyle/>
          <a:p>
            <a:r>
              <a:rPr lang="en-US" sz="1600" dirty="0"/>
              <a:t>Gail McMillan</a:t>
            </a:r>
          </a:p>
          <a:p>
            <a:r>
              <a:rPr lang="en-US" sz="1600" dirty="0"/>
              <a:t>Director, </a:t>
            </a:r>
            <a:r>
              <a:rPr lang="en-US" sz="1600" dirty="0">
                <a:hlinkClick r:id="rId3"/>
              </a:rPr>
              <a:t>Scholarly Communication</a:t>
            </a:r>
            <a:endParaRPr lang="en-US" sz="1600" dirty="0"/>
          </a:p>
          <a:p>
            <a:r>
              <a:rPr lang="en-US" sz="1600" dirty="0"/>
              <a:t>University Libraries, Virginia Tech</a:t>
            </a:r>
          </a:p>
          <a:p>
            <a:r>
              <a:rPr lang="en-US" sz="1600" dirty="0"/>
              <a:t>NLI, March 8, 2018</a:t>
            </a:r>
          </a:p>
        </p:txBody>
      </p:sp>
      <p:pic>
        <p:nvPicPr>
          <p:cNvPr id="4" name="Picture 3"/>
          <p:cNvPicPr>
            <a:picLocks noChangeAspect="1"/>
          </p:cNvPicPr>
          <p:nvPr/>
        </p:nvPicPr>
        <p:blipFill>
          <a:blip r:embed="rId4"/>
          <a:stretch>
            <a:fillRect/>
          </a:stretch>
        </p:blipFill>
        <p:spPr>
          <a:xfrm>
            <a:off x="6121400" y="6292850"/>
            <a:ext cx="1117600" cy="393700"/>
          </a:xfrm>
          <a:prstGeom prst="rect">
            <a:avLst/>
          </a:prstGeom>
        </p:spPr>
      </p:pic>
      <p:sp>
        <p:nvSpPr>
          <p:cNvPr id="5" name="Footer Placeholder 4">
            <a:extLst>
              <a:ext uri="{FF2B5EF4-FFF2-40B4-BE49-F238E27FC236}">
                <a16:creationId xmlns:a16="http://schemas.microsoft.com/office/drawing/2014/main" id="{DE4BF137-D6FB-B749-878B-B01EEAE9C6C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638607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7562"/>
          </a:xfrm>
        </p:spPr>
        <p:txBody>
          <a:bodyPr>
            <a:normAutofit/>
          </a:bodyPr>
          <a:lstStyle/>
          <a:p>
            <a:pPr algn="ctr"/>
            <a:r>
              <a:rPr lang="en-US" dirty="0"/>
              <a:t>FY2018 VT OASF Support as of March 5</a:t>
            </a:r>
          </a:p>
        </p:txBody>
      </p:sp>
      <p:graphicFrame>
        <p:nvGraphicFramePr>
          <p:cNvPr id="8" name="Chart 7">
            <a:extLst>
              <a:ext uri="{FF2B5EF4-FFF2-40B4-BE49-F238E27FC236}">
                <a16:creationId xmlns:a16="http://schemas.microsoft.com/office/drawing/2014/main" id="{6D9C90FD-9366-1948-9129-59E848FD29F3}"/>
              </a:ext>
            </a:extLst>
          </p:cNvPr>
          <p:cNvGraphicFramePr>
            <a:graphicFrameLocks/>
          </p:cNvGraphicFramePr>
          <p:nvPr>
            <p:extLst>
              <p:ext uri="{D42A27DB-BD31-4B8C-83A1-F6EECF244321}">
                <p14:modId xmlns:p14="http://schemas.microsoft.com/office/powerpoint/2010/main" val="1129625902"/>
              </p:ext>
            </p:extLst>
          </p:nvPr>
        </p:nvGraphicFramePr>
        <p:xfrm>
          <a:off x="1164566" y="1397478"/>
          <a:ext cx="6504317" cy="4830791"/>
        </p:xfrm>
        <a:graphic>
          <a:graphicData uri="http://schemas.openxmlformats.org/drawingml/2006/chart">
            <c:chart xmlns:c="http://schemas.openxmlformats.org/drawingml/2006/chart" xmlns:r="http://schemas.openxmlformats.org/officeDocument/2006/relationships" r:id="rId3"/>
          </a:graphicData>
        </a:graphic>
      </p:graphicFrame>
      <p:sp>
        <p:nvSpPr>
          <p:cNvPr id="4" name="Footer Placeholder 3">
            <a:extLst>
              <a:ext uri="{FF2B5EF4-FFF2-40B4-BE49-F238E27FC236}">
                <a16:creationId xmlns:a16="http://schemas.microsoft.com/office/drawing/2014/main" id="{125E994C-5F12-BE4B-805D-721C34B04E4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617528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a:bodyPr>
          <a:lstStyle/>
          <a:p>
            <a:r>
              <a:rPr lang="en-US" sz="3600" dirty="0"/>
              <a:t>Requirements for VT OASF Support</a:t>
            </a:r>
          </a:p>
        </p:txBody>
      </p:sp>
      <p:sp>
        <p:nvSpPr>
          <p:cNvPr id="3" name="Content Placeholder 2"/>
          <p:cNvSpPr>
            <a:spLocks noGrp="1"/>
          </p:cNvSpPr>
          <p:nvPr>
            <p:ph idx="1"/>
          </p:nvPr>
        </p:nvSpPr>
        <p:spPr>
          <a:xfrm>
            <a:off x="779463" y="1949824"/>
            <a:ext cx="7583488" cy="4438276"/>
          </a:xfrm>
        </p:spPr>
        <p:txBody>
          <a:bodyPr>
            <a:normAutofit fontScale="92500" lnSpcReduction="10000"/>
          </a:bodyPr>
          <a:lstStyle/>
          <a:p>
            <a:pPr>
              <a:spcBef>
                <a:spcPts val="1320"/>
              </a:spcBef>
            </a:pPr>
            <a:r>
              <a:rPr lang="en-US" sz="2400" dirty="0"/>
              <a:t>Peer-reviewed article accepted for publication in OA or hybrid journal</a:t>
            </a:r>
          </a:p>
          <a:p>
            <a:pPr>
              <a:spcBef>
                <a:spcPts val="1320"/>
              </a:spcBef>
            </a:pPr>
            <a:r>
              <a:rPr lang="en-US" sz="2400" dirty="0"/>
              <a:t>Publisher practices appropriate code of conduct, e.g., </a:t>
            </a:r>
            <a:r>
              <a:rPr lang="en-US" sz="2400" dirty="0">
                <a:hlinkClick r:id="rId3"/>
              </a:rPr>
              <a:t>Open Access Scholarly Publishers Association</a:t>
            </a:r>
            <a:r>
              <a:rPr lang="en-US" sz="2400" dirty="0"/>
              <a:t>, </a:t>
            </a:r>
            <a:r>
              <a:rPr lang="en-US" sz="2400" dirty="0">
                <a:hlinkClick r:id="rId4"/>
              </a:rPr>
              <a:t>COPE</a:t>
            </a:r>
            <a:endParaRPr lang="en-US" sz="2400" dirty="0"/>
          </a:p>
          <a:p>
            <a:pPr>
              <a:spcBef>
                <a:spcPts val="1320"/>
              </a:spcBef>
            </a:pPr>
            <a:r>
              <a:rPr lang="en-US" sz="2400" dirty="0"/>
              <a:t>Journals registered in an OA directory, such as</a:t>
            </a:r>
          </a:p>
          <a:p>
            <a:pPr marL="914400" lvl="1" indent="-514350">
              <a:spcBef>
                <a:spcPts val="720"/>
              </a:spcBef>
              <a:buFont typeface="Arial" charset="0"/>
              <a:buChar char="•"/>
            </a:pPr>
            <a:r>
              <a:rPr lang="en-US" sz="2400" dirty="0">
                <a:hlinkClick r:id="rId5"/>
              </a:rPr>
              <a:t>Directory of Open Access Journals</a:t>
            </a:r>
            <a:endParaRPr lang="en-US" sz="2400" dirty="0"/>
          </a:p>
          <a:p>
            <a:pPr marL="914400" lvl="1" indent="-514350">
              <a:spcBef>
                <a:spcPts val="720"/>
              </a:spcBef>
              <a:buFont typeface="Arial" charset="0"/>
              <a:buChar char="•"/>
            </a:pPr>
            <a:r>
              <a:rPr lang="en-US" sz="2400" dirty="0">
                <a:hlinkClick r:id="rId6"/>
              </a:rPr>
              <a:t>SHERPA/RoMEO</a:t>
            </a:r>
            <a:endParaRPr lang="en-US" sz="2400" dirty="0"/>
          </a:p>
          <a:p>
            <a:pPr>
              <a:spcBef>
                <a:spcPts val="1320"/>
              </a:spcBef>
            </a:pPr>
            <a:r>
              <a:rPr lang="en-US" sz="2400" dirty="0"/>
              <a:t>Hybrid journal publishers reduce institutional subscriptions</a:t>
            </a:r>
          </a:p>
          <a:p>
            <a:pPr>
              <a:spcBef>
                <a:spcPts val="1320"/>
              </a:spcBef>
            </a:pPr>
            <a:r>
              <a:rPr lang="en-US" sz="2400" dirty="0"/>
              <a:t>Subvention funds are allocated in order requests received</a:t>
            </a:r>
          </a:p>
          <a:p>
            <a:pPr>
              <a:spcBef>
                <a:spcPts val="1320"/>
              </a:spcBef>
            </a:pPr>
            <a:r>
              <a:rPr lang="en-US" sz="2400" dirty="0"/>
              <a:t>Invoice received by library within 30 days</a:t>
            </a:r>
          </a:p>
          <a:p>
            <a:endParaRPr lang="en-US" dirty="0"/>
          </a:p>
        </p:txBody>
      </p:sp>
      <p:sp>
        <p:nvSpPr>
          <p:cNvPr id="4" name="Footer Placeholder 3">
            <a:extLst>
              <a:ext uri="{FF2B5EF4-FFF2-40B4-BE49-F238E27FC236}">
                <a16:creationId xmlns:a16="http://schemas.microsoft.com/office/drawing/2014/main" id="{159DF366-0C57-E94D-8442-E22E7CEC981D}"/>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572690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Autofit/>
          </a:bodyPr>
          <a:lstStyle/>
          <a:p>
            <a:r>
              <a:rPr lang="en-US" sz="3600" dirty="0"/>
              <a:t>Request OASF</a:t>
            </a:r>
            <a:br>
              <a:rPr lang="en-US" sz="3600" dirty="0"/>
            </a:br>
            <a:r>
              <a:rPr lang="en-US" sz="3200" dirty="0"/>
              <a:t> </a:t>
            </a:r>
            <a:r>
              <a:rPr lang="en-US" sz="2400" dirty="0">
                <a:hlinkClick r:id="rId3"/>
              </a:rPr>
              <a:t>http://guides.lib.vt.edu/c.php?g=716242&amp;p=5097009 </a:t>
            </a:r>
            <a:endParaRPr lang="en-US" sz="3200" dirty="0"/>
          </a:p>
        </p:txBody>
      </p:sp>
      <p:sp>
        <p:nvSpPr>
          <p:cNvPr id="3" name="Content Placeholder 2"/>
          <p:cNvSpPr>
            <a:spLocks noGrp="1"/>
          </p:cNvSpPr>
          <p:nvPr>
            <p:ph idx="1"/>
          </p:nvPr>
        </p:nvSpPr>
        <p:spPr/>
        <p:txBody>
          <a:bodyPr numCol="2">
            <a:noAutofit/>
          </a:bodyPr>
          <a:lstStyle/>
          <a:p>
            <a:r>
              <a:rPr lang="en-US" sz="2400" dirty="0"/>
              <a:t>Name</a:t>
            </a:r>
          </a:p>
          <a:p>
            <a:r>
              <a:rPr lang="en-US" sz="2400" dirty="0"/>
              <a:t>PID</a:t>
            </a:r>
          </a:p>
          <a:p>
            <a:r>
              <a:rPr lang="en-US" sz="2400" dirty="0"/>
              <a:t>Department and college</a:t>
            </a:r>
          </a:p>
          <a:p>
            <a:r>
              <a:rPr lang="en-US" sz="2400" dirty="0"/>
              <a:t>Co-authors, affiliations</a:t>
            </a:r>
          </a:p>
          <a:p>
            <a:r>
              <a:rPr lang="en-US" sz="2400" dirty="0"/>
              <a:t>VT category (e.g., faculty, graduate student, another university, etc.)</a:t>
            </a:r>
          </a:p>
          <a:p>
            <a:endParaRPr lang="en-US" sz="2400" dirty="0"/>
          </a:p>
          <a:p>
            <a:r>
              <a:rPr lang="en-US" sz="2400" dirty="0"/>
              <a:t>Article: title, journal, publisher</a:t>
            </a:r>
          </a:p>
          <a:p>
            <a:r>
              <a:rPr lang="en-US" sz="2400" dirty="0"/>
              <a:t>Publisher’s fee</a:t>
            </a:r>
          </a:p>
          <a:p>
            <a:r>
              <a:rPr lang="en-US" sz="2400" dirty="0"/>
              <a:t>Funding request</a:t>
            </a:r>
          </a:p>
          <a:p>
            <a:r>
              <a:rPr lang="en-US" sz="2400" dirty="0"/>
              <a:t>Link to journal’s OA policy</a:t>
            </a:r>
          </a:p>
          <a:p>
            <a:r>
              <a:rPr lang="en-US" sz="2400" dirty="0"/>
              <a:t>No alternative sources of article support</a:t>
            </a:r>
          </a:p>
        </p:txBody>
      </p:sp>
      <p:sp>
        <p:nvSpPr>
          <p:cNvPr id="4" name="Footer Placeholder 3">
            <a:extLst>
              <a:ext uri="{FF2B5EF4-FFF2-40B4-BE49-F238E27FC236}">
                <a16:creationId xmlns:a16="http://schemas.microsoft.com/office/drawing/2014/main" id="{C86F7373-ED49-FD41-A04F-035F404938F9}"/>
              </a:ext>
            </a:extLst>
          </p:cNvPr>
          <p:cNvSpPr>
            <a:spLocks noGrp="1"/>
          </p:cNvSpPr>
          <p:nvPr>
            <p:ph type="ftr" sz="quarter" idx="11"/>
          </p:nvPr>
        </p:nvSpPr>
        <p:spPr/>
        <p:txBody>
          <a:bodyPr/>
          <a:lstStyle/>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rmAutofit/>
          </a:bodyPr>
          <a:lstStyle/>
          <a:p>
            <a:r>
              <a:rPr lang="en-US" sz="3600" dirty="0"/>
              <a:t>Review, vet, prioritize, notify</a:t>
            </a:r>
          </a:p>
        </p:txBody>
      </p:sp>
      <p:sp>
        <p:nvSpPr>
          <p:cNvPr id="3" name="Content Placeholder 2"/>
          <p:cNvSpPr>
            <a:spLocks noGrp="1"/>
          </p:cNvSpPr>
          <p:nvPr>
            <p:ph idx="1"/>
          </p:nvPr>
        </p:nvSpPr>
        <p:spPr/>
        <p:txBody>
          <a:bodyPr>
            <a:normAutofit/>
          </a:bodyPr>
          <a:lstStyle/>
          <a:p>
            <a:r>
              <a:rPr lang="en-US" sz="2800" dirty="0"/>
              <a:t>Applications reviewed by team of librarians</a:t>
            </a:r>
          </a:p>
          <a:p>
            <a:pPr lvl="1"/>
            <a:r>
              <a:rPr lang="en-US" sz="2800" dirty="0"/>
              <a:t>Gail McMillan, fund manager</a:t>
            </a:r>
          </a:p>
          <a:p>
            <a:r>
              <a:rPr lang="en-US" sz="2800" dirty="0"/>
              <a:t>Funds</a:t>
            </a:r>
          </a:p>
          <a:p>
            <a:r>
              <a:rPr lang="en-US" sz="2800" dirty="0"/>
              <a:t>Eligibility</a:t>
            </a:r>
          </a:p>
          <a:p>
            <a:r>
              <a:rPr lang="en-US" sz="2800" dirty="0"/>
              <a:t>Guidelines</a:t>
            </a:r>
          </a:p>
          <a:p>
            <a:r>
              <a:rPr lang="en-US" sz="2800" dirty="0"/>
              <a:t>Email notification (10 days)</a:t>
            </a:r>
          </a:p>
        </p:txBody>
      </p:sp>
      <p:sp>
        <p:nvSpPr>
          <p:cNvPr id="4" name="Footer Placeholder 3">
            <a:extLst>
              <a:ext uri="{FF2B5EF4-FFF2-40B4-BE49-F238E27FC236}">
                <a16:creationId xmlns:a16="http://schemas.microsoft.com/office/drawing/2014/main" id="{9908CD6F-8A9F-F74B-8E3E-4699ACF17488}"/>
              </a:ext>
            </a:extLst>
          </p:cNvPr>
          <p:cNvSpPr>
            <a:spLocks noGrp="1"/>
          </p:cNvSpPr>
          <p:nvPr>
            <p:ph type="ftr" sz="quarter" idx="11"/>
          </p:nvPr>
        </p:nvSpPr>
        <p:spPr/>
        <p:txBody>
          <a:bodyPr/>
          <a:lstStyle/>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56133"/>
            <a:ext cx="7583488" cy="1143000"/>
          </a:xfrm>
        </p:spPr>
        <p:txBody>
          <a:bodyPr>
            <a:normAutofit/>
          </a:bodyPr>
          <a:lstStyle/>
          <a:p>
            <a:r>
              <a:rPr lang="en-US" sz="3600" dirty="0"/>
              <a:t>Last steps</a:t>
            </a:r>
          </a:p>
        </p:txBody>
      </p:sp>
      <p:sp>
        <p:nvSpPr>
          <p:cNvPr id="3" name="Content Placeholder 2"/>
          <p:cNvSpPr>
            <a:spLocks noGrp="1"/>
          </p:cNvSpPr>
          <p:nvPr>
            <p:ph idx="1"/>
          </p:nvPr>
        </p:nvSpPr>
        <p:spPr/>
        <p:txBody>
          <a:bodyPr>
            <a:normAutofit fontScale="92500"/>
          </a:bodyPr>
          <a:lstStyle/>
          <a:p>
            <a:r>
              <a:rPr lang="en-US" sz="2800" dirty="0"/>
              <a:t>How are APCs paid?</a:t>
            </a:r>
          </a:p>
          <a:p>
            <a:pPr lvl="1"/>
            <a:r>
              <a:rPr lang="en-US" sz="2800" dirty="0"/>
              <a:t>Award email to corresponding author includes</a:t>
            </a:r>
          </a:p>
          <a:p>
            <a:pPr lvl="2"/>
            <a:r>
              <a:rPr lang="en-US" sz="2400" dirty="0"/>
              <a:t>Congratulations! </a:t>
            </a:r>
          </a:p>
          <a:p>
            <a:pPr lvl="2"/>
            <a:r>
              <a:rPr lang="en-US" sz="2400" dirty="0"/>
              <a:t>Where to have the invoice sent, or</a:t>
            </a:r>
          </a:p>
          <a:p>
            <a:pPr lvl="2"/>
            <a:r>
              <a:rPr lang="en-US" sz="2400" dirty="0"/>
              <a:t>Proof of payment for reimbursement</a:t>
            </a:r>
          </a:p>
          <a:p>
            <a:r>
              <a:rPr lang="en-US" sz="2800" dirty="0"/>
              <a:t>Acknowledge VT OASF in your published article</a:t>
            </a:r>
          </a:p>
          <a:p>
            <a:r>
              <a:rPr lang="en-US" sz="2800" dirty="0"/>
              <a:t>Article added to VTechWorks</a:t>
            </a:r>
          </a:p>
          <a:p>
            <a:pPr lvl="1"/>
            <a:r>
              <a:rPr lang="en-US" sz="2800" dirty="0">
                <a:hlinkClick r:id="rId3"/>
              </a:rPr>
              <a:t>http://www.vtechworks.lib.vt.edu</a:t>
            </a:r>
            <a:endParaRPr lang="en-US" sz="2800" dirty="0"/>
          </a:p>
          <a:p>
            <a:endParaRPr lang="en-US" dirty="0"/>
          </a:p>
        </p:txBody>
      </p:sp>
      <p:sp>
        <p:nvSpPr>
          <p:cNvPr id="4" name="Footer Placeholder 3">
            <a:extLst>
              <a:ext uri="{FF2B5EF4-FFF2-40B4-BE49-F238E27FC236}">
                <a16:creationId xmlns:a16="http://schemas.microsoft.com/office/drawing/2014/main" id="{75241D70-C367-EB48-8F93-555B550BBB3C}"/>
              </a:ext>
            </a:extLst>
          </p:cNvPr>
          <p:cNvSpPr>
            <a:spLocks noGrp="1"/>
          </p:cNvSpPr>
          <p:nvPr>
            <p:ph type="ftr" sz="quarter" idx="11"/>
          </p:nvPr>
        </p:nvSpPr>
        <p:spPr/>
        <p:txBody>
          <a:bodyPr/>
          <a:lstStyle/>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638"/>
            <a:ext cx="8394700" cy="1143000"/>
          </a:xfrm>
        </p:spPr>
        <p:txBody>
          <a:bodyPr>
            <a:normAutofit fontScale="90000"/>
          </a:bodyPr>
          <a:lstStyle/>
          <a:p>
            <a:pPr algn="ctr"/>
            <a:r>
              <a:rPr lang="en-US" sz="3600" dirty="0"/>
              <a:t>FY18 VT OASF Support to Colleges/Institutes/Centers as of March 5</a:t>
            </a:r>
          </a:p>
        </p:txBody>
      </p:sp>
      <p:graphicFrame>
        <p:nvGraphicFramePr>
          <p:cNvPr id="5" name="Content Placeholder 4">
            <a:extLst>
              <a:ext uri="{FF2B5EF4-FFF2-40B4-BE49-F238E27FC236}">
                <a16:creationId xmlns:a16="http://schemas.microsoft.com/office/drawing/2014/main" id="{F2A3B704-3F82-EF4B-9315-9CBA76182451}"/>
              </a:ext>
            </a:extLst>
          </p:cNvPr>
          <p:cNvGraphicFramePr>
            <a:graphicFrameLocks noGrp="1"/>
          </p:cNvGraphicFramePr>
          <p:nvPr>
            <p:ph idx="1"/>
            <p:extLst>
              <p:ext uri="{D42A27DB-BD31-4B8C-83A1-F6EECF244321}">
                <p14:modId xmlns:p14="http://schemas.microsoft.com/office/powerpoint/2010/main" val="1437978203"/>
              </p:ext>
            </p:extLst>
          </p:nvPr>
        </p:nvGraphicFramePr>
        <p:xfrm>
          <a:off x="241540" y="1794294"/>
          <a:ext cx="8453887" cy="5063706"/>
        </p:xfrm>
        <a:graphic>
          <a:graphicData uri="http://schemas.openxmlformats.org/drawingml/2006/chart">
            <c:chart xmlns:c="http://schemas.openxmlformats.org/drawingml/2006/chart" xmlns:r="http://schemas.openxmlformats.org/officeDocument/2006/relationships" r:id="rId3"/>
          </a:graphicData>
        </a:graphic>
      </p:graphicFrame>
      <p:sp>
        <p:nvSpPr>
          <p:cNvPr id="4" name="Footer Placeholder 3">
            <a:extLst>
              <a:ext uri="{FF2B5EF4-FFF2-40B4-BE49-F238E27FC236}">
                <a16:creationId xmlns:a16="http://schemas.microsoft.com/office/drawing/2014/main" id="{B9EC0CBC-9546-6945-8244-16135BD3EE4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938984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A817DF2-806C-014D-AB92-FC2D341D6CB5}"/>
              </a:ext>
            </a:extLst>
          </p:cNvPr>
          <p:cNvSpPr>
            <a:spLocks noGrp="1"/>
          </p:cNvSpPr>
          <p:nvPr>
            <p:ph idx="1"/>
          </p:nvPr>
        </p:nvSpPr>
        <p:spPr/>
        <p:txBody>
          <a:bodyPr/>
          <a:lstStyle/>
          <a:p>
            <a:endParaRPr lang="en-US" dirty="0"/>
          </a:p>
        </p:txBody>
      </p:sp>
      <p:pic>
        <p:nvPicPr>
          <p:cNvPr id="12" name="Picture 11">
            <a:extLst>
              <a:ext uri="{FF2B5EF4-FFF2-40B4-BE49-F238E27FC236}">
                <a16:creationId xmlns:a16="http://schemas.microsoft.com/office/drawing/2014/main" id="{0981E3D6-9DBE-4C4A-BB80-05DE292C7575}"/>
              </a:ext>
            </a:extLst>
          </p:cNvPr>
          <p:cNvPicPr>
            <a:picLocks noChangeAspect="1"/>
          </p:cNvPicPr>
          <p:nvPr/>
        </p:nvPicPr>
        <p:blipFill>
          <a:blip r:embed="rId3"/>
          <a:stretch>
            <a:fillRect/>
          </a:stretch>
        </p:blipFill>
        <p:spPr>
          <a:xfrm>
            <a:off x="1822450" y="25400"/>
            <a:ext cx="5499100" cy="6807200"/>
          </a:xfrm>
          <a:prstGeom prst="rect">
            <a:avLst/>
          </a:prstGeom>
        </p:spPr>
      </p:pic>
      <p:sp>
        <p:nvSpPr>
          <p:cNvPr id="13" name="Footer Placeholder 12">
            <a:extLst>
              <a:ext uri="{FF2B5EF4-FFF2-40B4-BE49-F238E27FC236}">
                <a16:creationId xmlns:a16="http://schemas.microsoft.com/office/drawing/2014/main" id="{46298C24-E9BA-204A-8B48-AB866566031B}"/>
              </a:ext>
            </a:extLst>
          </p:cNvPr>
          <p:cNvSpPr>
            <a:spLocks noGrp="1"/>
          </p:cNvSpPr>
          <p:nvPr>
            <p:ph type="ftr" sz="quarter" idx="11"/>
          </p:nvPr>
        </p:nvSpPr>
        <p:spPr/>
        <p:txBody>
          <a:bodyPr/>
          <a:lstStyle/>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rmAutofit/>
          </a:bodyPr>
          <a:lstStyle/>
          <a:p>
            <a:r>
              <a:rPr lang="en-US" sz="3600" dirty="0"/>
              <a:t>VT Open Access Subvention Fund</a:t>
            </a:r>
          </a:p>
        </p:txBody>
      </p:sp>
      <p:sp>
        <p:nvSpPr>
          <p:cNvPr id="3" name="Content Placeholder 2"/>
          <p:cNvSpPr>
            <a:spLocks noGrp="1"/>
          </p:cNvSpPr>
          <p:nvPr>
            <p:ph idx="1"/>
          </p:nvPr>
        </p:nvSpPr>
        <p:spPr/>
        <p:txBody>
          <a:bodyPr>
            <a:normAutofit/>
          </a:bodyPr>
          <a:lstStyle/>
          <a:p>
            <a:r>
              <a:rPr lang="en-US" sz="2800" dirty="0">
                <a:hlinkClick r:id="rId3"/>
              </a:rPr>
              <a:t>http://guides.lib.vt.edu/c.php?g=716242&amp;p=5097009 </a:t>
            </a:r>
            <a:endParaRPr lang="en-US" sz="2800" dirty="0"/>
          </a:p>
          <a:p>
            <a:r>
              <a:rPr lang="en-US" sz="2800" dirty="0"/>
              <a:t>Gail McMillan</a:t>
            </a:r>
          </a:p>
          <a:p>
            <a:pPr lvl="1"/>
            <a:r>
              <a:rPr lang="en-US" sz="2800" dirty="0">
                <a:hlinkClick r:id="rId4"/>
              </a:rPr>
              <a:t>gailmac@vt.edu</a:t>
            </a:r>
            <a:endParaRPr lang="en-US" sz="2800" dirty="0"/>
          </a:p>
          <a:p>
            <a:pPr lvl="1"/>
            <a:r>
              <a:rPr lang="en-US" sz="2800" dirty="0"/>
              <a:t>540-231-9252</a:t>
            </a:r>
          </a:p>
          <a:p>
            <a:pPr lvl="1"/>
            <a:r>
              <a:rPr lang="en-US" sz="2800" dirty="0"/>
              <a:t>421 Newman Library</a:t>
            </a:r>
          </a:p>
        </p:txBody>
      </p:sp>
      <p:sp>
        <p:nvSpPr>
          <p:cNvPr id="4" name="Footer Placeholder 3">
            <a:extLst>
              <a:ext uri="{FF2B5EF4-FFF2-40B4-BE49-F238E27FC236}">
                <a16:creationId xmlns:a16="http://schemas.microsoft.com/office/drawing/2014/main" id="{4C034ADE-1780-2646-9C9F-81D350C4E0F0}"/>
              </a:ext>
            </a:extLst>
          </p:cNvPr>
          <p:cNvSpPr>
            <a:spLocks noGrp="1"/>
          </p:cNvSpPr>
          <p:nvPr>
            <p:ph type="ftr" sz="quarter" idx="11"/>
          </p:nvPr>
        </p:nvSpPr>
        <p:spPr/>
        <p:txBody>
          <a:bodyPr/>
          <a:lstStyle/>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4065"/>
            <a:ext cx="9144000" cy="2482185"/>
          </a:xfrm>
        </p:spPr>
        <p:txBody>
          <a:bodyPr>
            <a:normAutofit/>
          </a:bodyPr>
          <a:lstStyle/>
          <a:p>
            <a:r>
              <a:rPr lang="en-US" sz="2800" b="1" dirty="0">
                <a:solidFill>
                  <a:srgbClr val="FF0000"/>
                </a:solidFill>
              </a:rPr>
              <a:t> $55,224.71 available </a:t>
            </a:r>
            <a:r>
              <a:rPr lang="en-US" sz="2800" dirty="0"/>
              <a:t>to Publish Open Access Articles</a:t>
            </a:r>
            <a:br>
              <a:rPr lang="en-US" sz="2800" dirty="0"/>
            </a:br>
            <a:br>
              <a:rPr lang="en-US" dirty="0"/>
            </a:br>
            <a:r>
              <a:rPr lang="en-US" sz="3200" dirty="0"/>
              <a:t>VT’s OPEN ACCESS SUBVENTION FUND</a:t>
            </a:r>
          </a:p>
        </p:txBody>
      </p:sp>
      <p:sp>
        <p:nvSpPr>
          <p:cNvPr id="3" name="Subtitle 2"/>
          <p:cNvSpPr>
            <a:spLocks noGrp="1"/>
          </p:cNvSpPr>
          <p:nvPr>
            <p:ph type="subTitle" idx="1"/>
          </p:nvPr>
        </p:nvSpPr>
        <p:spPr>
          <a:xfrm>
            <a:off x="1371600" y="4479365"/>
            <a:ext cx="5867400" cy="573741"/>
          </a:xfrm>
        </p:spPr>
        <p:txBody>
          <a:bodyPr>
            <a:noAutofit/>
          </a:bodyPr>
          <a:lstStyle/>
          <a:p>
            <a:r>
              <a:rPr lang="en-US" sz="1600" dirty="0"/>
              <a:t>Gail McMillan</a:t>
            </a:r>
          </a:p>
          <a:p>
            <a:r>
              <a:rPr lang="en-US" sz="1600" dirty="0"/>
              <a:t>gailmac@vt.edu</a:t>
            </a:r>
          </a:p>
          <a:p>
            <a:r>
              <a:rPr lang="en-US" sz="1600" dirty="0"/>
              <a:t>Director, </a:t>
            </a:r>
            <a:r>
              <a:rPr lang="en-US" sz="1600" dirty="0">
                <a:hlinkClick r:id="rId3"/>
              </a:rPr>
              <a:t>Scholarly Communication</a:t>
            </a:r>
            <a:endParaRPr lang="en-US" sz="1600" dirty="0"/>
          </a:p>
          <a:p>
            <a:r>
              <a:rPr lang="en-US" sz="1600" dirty="0"/>
              <a:t>University Libraries, Virginia Tech</a:t>
            </a:r>
          </a:p>
          <a:p>
            <a:r>
              <a:rPr lang="en-US" sz="1600" dirty="0"/>
              <a:t>NLI, March 8, 2018</a:t>
            </a:r>
          </a:p>
        </p:txBody>
      </p:sp>
      <p:pic>
        <p:nvPicPr>
          <p:cNvPr id="4" name="Picture 3"/>
          <p:cNvPicPr>
            <a:picLocks noChangeAspect="1"/>
          </p:cNvPicPr>
          <p:nvPr/>
        </p:nvPicPr>
        <p:blipFill>
          <a:blip r:embed="rId4"/>
          <a:stretch>
            <a:fillRect/>
          </a:stretch>
        </p:blipFill>
        <p:spPr>
          <a:xfrm>
            <a:off x="6121400" y="6292850"/>
            <a:ext cx="1117600" cy="393700"/>
          </a:xfrm>
          <a:prstGeom prst="rect">
            <a:avLst/>
          </a:prstGeom>
        </p:spPr>
      </p:pic>
      <p:sp>
        <p:nvSpPr>
          <p:cNvPr id="5" name="Footer Placeholder 4">
            <a:extLst>
              <a:ext uri="{FF2B5EF4-FFF2-40B4-BE49-F238E27FC236}">
                <a16:creationId xmlns:a16="http://schemas.microsoft.com/office/drawing/2014/main" id="{D9B6470E-6DE3-7F48-A13B-ACD36CD650F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88261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a:bodyPr>
          <a:lstStyle/>
          <a:p>
            <a:r>
              <a:rPr lang="en-US" sz="3600" dirty="0"/>
              <a:t>Finding OA Journals and Publishers</a:t>
            </a:r>
          </a:p>
        </p:txBody>
      </p:sp>
      <p:sp>
        <p:nvSpPr>
          <p:cNvPr id="3" name="Content Placeholder 2"/>
          <p:cNvSpPr>
            <a:spLocks noGrp="1"/>
          </p:cNvSpPr>
          <p:nvPr>
            <p:ph idx="1"/>
          </p:nvPr>
        </p:nvSpPr>
        <p:spPr>
          <a:xfrm>
            <a:off x="779462" y="1949824"/>
            <a:ext cx="7996238" cy="4438276"/>
          </a:xfrm>
        </p:spPr>
        <p:txBody>
          <a:bodyPr>
            <a:normAutofit lnSpcReduction="10000"/>
          </a:bodyPr>
          <a:lstStyle/>
          <a:p>
            <a:pPr>
              <a:spcBef>
                <a:spcPts val="1320"/>
              </a:spcBef>
            </a:pPr>
            <a:r>
              <a:rPr lang="en-US" sz="3200" dirty="0"/>
              <a:t>Open access journal directories</a:t>
            </a:r>
          </a:p>
          <a:p>
            <a:pPr marL="914400" lvl="1" indent="-514350">
              <a:spcBef>
                <a:spcPts val="1320"/>
              </a:spcBef>
            </a:pPr>
            <a:r>
              <a:rPr lang="en-US" sz="2800" dirty="0">
                <a:hlinkClick r:id="rId3"/>
              </a:rPr>
              <a:t>Directory of Open Access Journals</a:t>
            </a:r>
            <a:endParaRPr lang="en-US" sz="2800" dirty="0"/>
          </a:p>
          <a:p>
            <a:pPr marL="914400" lvl="1" indent="-514350">
              <a:spcBef>
                <a:spcPts val="1320"/>
              </a:spcBef>
            </a:pPr>
            <a:r>
              <a:rPr lang="en-US" sz="2800" dirty="0">
                <a:hlinkClick r:id="rId4"/>
              </a:rPr>
              <a:t>SHERPA/RoMEO</a:t>
            </a:r>
            <a:endParaRPr lang="en-US" sz="2800" dirty="0"/>
          </a:p>
          <a:p>
            <a:pPr marL="914400" lvl="1" indent="-514350">
              <a:spcBef>
                <a:spcPts val="1320"/>
              </a:spcBef>
            </a:pPr>
            <a:r>
              <a:rPr lang="en-US" sz="2800" dirty="0">
                <a:hlinkClick r:id="rId5"/>
              </a:rPr>
              <a:t>ThinkClickSubmit</a:t>
            </a:r>
            <a:endParaRPr lang="en-US" sz="2800"/>
          </a:p>
          <a:p>
            <a:pPr marL="914400" lvl="1" indent="-514350">
              <a:spcBef>
                <a:spcPts val="1320"/>
              </a:spcBef>
            </a:pPr>
            <a:r>
              <a:rPr lang="en-US" sz="2800" dirty="0">
                <a:hlinkClick r:id="rId6"/>
              </a:rPr>
              <a:t>UlrichsWeb</a:t>
            </a:r>
            <a:endParaRPr lang="en-US" sz="2800"/>
          </a:p>
          <a:p>
            <a:pPr marL="571500" indent="-514350">
              <a:spcBef>
                <a:spcPts val="1320"/>
              </a:spcBef>
            </a:pPr>
            <a:r>
              <a:rPr lang="en-US" sz="3200" dirty="0">
                <a:hlinkClick r:id="rId7"/>
              </a:rPr>
              <a:t>Open Access Scholarly Publishers Association</a:t>
            </a:r>
            <a:r>
              <a:rPr lang="en-US" sz="3200" dirty="0"/>
              <a:t>, </a:t>
            </a:r>
            <a:r>
              <a:rPr lang="en-US" sz="3200" dirty="0">
                <a:hlinkClick r:id="rId8"/>
              </a:rPr>
              <a:t>COPE</a:t>
            </a:r>
            <a:endParaRPr lang="en-US" sz="3200" dirty="0"/>
          </a:p>
          <a:p>
            <a:pPr marL="571500" indent="-514350">
              <a:spcBef>
                <a:spcPts val="1320"/>
              </a:spcBef>
            </a:pPr>
            <a:r>
              <a:rPr lang="en-US" sz="3200" dirty="0">
                <a:hlinkClick r:id="rId9"/>
              </a:rPr>
              <a:t>Publisher discounts available to VT authors</a:t>
            </a:r>
            <a:endParaRPr lang="en-US" sz="3200" dirty="0"/>
          </a:p>
        </p:txBody>
      </p:sp>
      <p:sp>
        <p:nvSpPr>
          <p:cNvPr id="4" name="Footer Placeholder 3">
            <a:extLst>
              <a:ext uri="{FF2B5EF4-FFF2-40B4-BE49-F238E27FC236}">
                <a16:creationId xmlns:a16="http://schemas.microsoft.com/office/drawing/2014/main" id="{7603F15D-ABC1-8C46-90CE-B898701A477A}"/>
              </a:ext>
            </a:extLst>
          </p:cNvPr>
          <p:cNvSpPr>
            <a:spLocks noGrp="1"/>
          </p:cNvSpPr>
          <p:nvPr>
            <p:ph type="ftr" sz="quarter" idx="1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“Open Access”?</a:t>
            </a:r>
          </a:p>
        </p:txBody>
      </p:sp>
      <p:sp>
        <p:nvSpPr>
          <p:cNvPr id="3" name="Content Placeholder 2"/>
          <p:cNvSpPr>
            <a:spLocks noGrp="1"/>
          </p:cNvSpPr>
          <p:nvPr>
            <p:ph idx="1"/>
          </p:nvPr>
        </p:nvSpPr>
        <p:spPr/>
        <p:txBody>
          <a:bodyPr>
            <a:normAutofit/>
          </a:bodyPr>
          <a:lstStyle/>
          <a:p>
            <a:r>
              <a:rPr lang="en-US" sz="2400" dirty="0">
                <a:solidFill>
                  <a:schemeClr val="tx1"/>
                </a:solidFill>
                <a:ea typeface="Helvetica Neue" panose="02000503000000020004" pitchFamily="2" charset="0"/>
                <a:cs typeface="Helvetica Neue" panose="02000503000000020004" pitchFamily="2" charset="0"/>
              </a:rPr>
              <a:t>Open Access literature is digital, online, free of charge, and free of most copyright and licensing restrictions. What makes it possible is the internet and the consent of the author or copyright-holder. </a:t>
            </a:r>
          </a:p>
          <a:p>
            <a:r>
              <a:rPr lang="en-US" sz="2400" dirty="0">
                <a:solidFill>
                  <a:schemeClr val="tx1"/>
                </a:solidFill>
                <a:ea typeface="Helvetica Neue" panose="02000503000000020004" pitchFamily="2" charset="0"/>
                <a:cs typeface="Helvetica Neue" panose="02000503000000020004" pitchFamily="2" charset="0"/>
              </a:rPr>
              <a:t>Gold OA: immediate public access at time of publication, sometimes APCs</a:t>
            </a:r>
          </a:p>
          <a:p>
            <a:r>
              <a:rPr lang="en-US" sz="2400" dirty="0">
                <a:solidFill>
                  <a:schemeClr val="tx1"/>
                </a:solidFill>
                <a:ea typeface="Helvetica Neue" panose="02000503000000020004" pitchFamily="2" charset="0"/>
                <a:cs typeface="Helvetica Neue" panose="02000503000000020004" pitchFamily="2" charset="0"/>
              </a:rPr>
              <a:t>Green OA: self-archiving per publisher/journal policies, sometimes temporary embargoes</a:t>
            </a:r>
            <a:endParaRPr lang="en-US" dirty="0">
              <a:ea typeface="Helvetica Neue" panose="02000503000000020004" pitchFamily="2" charset="0"/>
              <a:cs typeface="Helvetica Neue" panose="02000503000000020004" pitchFamily="2" charset="0"/>
            </a:endParaRPr>
          </a:p>
          <a:p>
            <a:endParaRPr lang="en-US" dirty="0"/>
          </a:p>
        </p:txBody>
      </p:sp>
      <p:sp>
        <p:nvSpPr>
          <p:cNvPr id="4" name="Footer Placeholder 3">
            <a:extLst>
              <a:ext uri="{FF2B5EF4-FFF2-40B4-BE49-F238E27FC236}">
                <a16:creationId xmlns:a16="http://schemas.microsoft.com/office/drawing/2014/main" id="{04099FC0-060F-CF4E-BD2E-C22FE07FF3F8}"/>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00004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Access Benefits</a:t>
            </a:r>
          </a:p>
        </p:txBody>
      </p:sp>
      <p:sp>
        <p:nvSpPr>
          <p:cNvPr id="3" name="Content Placeholder 2"/>
          <p:cNvSpPr>
            <a:spLocks noGrp="1"/>
          </p:cNvSpPr>
          <p:nvPr>
            <p:ph idx="1"/>
          </p:nvPr>
        </p:nvSpPr>
        <p:spPr/>
        <p:txBody>
          <a:bodyPr>
            <a:normAutofit fontScale="92500"/>
          </a:bodyPr>
          <a:lstStyle/>
          <a:p>
            <a:r>
              <a:rPr lang="en-US" dirty="0"/>
              <a:t>increasing visibility of research (</a:t>
            </a:r>
            <a:r>
              <a:rPr lang="en-US" dirty="0">
                <a:hlinkClick r:id="rId3"/>
              </a:rPr>
              <a:t>Wang et al., 201</a:t>
            </a:r>
            <a:r>
              <a:rPr lang="en-US" dirty="0"/>
              <a:t>increasing citations counts (</a:t>
            </a:r>
            <a:r>
              <a:rPr lang="en-US" dirty="0">
                <a:hlinkClick r:id="rId4"/>
              </a:rPr>
              <a:t>Gargouri et al., 2010</a:t>
            </a:r>
            <a:r>
              <a:rPr lang="en-US" dirty="0"/>
              <a:t>)</a:t>
            </a:r>
          </a:p>
          <a:p>
            <a:r>
              <a:rPr lang="en-US" dirty="0"/>
              <a:t>helps build research capacity in developing countries (</a:t>
            </a:r>
            <a:r>
              <a:rPr lang="en-US" dirty="0">
                <a:hlinkClick r:id="rId5" invalidUrl="https://scholar.google.com/scholar_lookup?title=Open access archiving: the fast track to building research capacity in developing countries&amp;author=Chan&amp;publication_year=2005"/>
              </a:rPr>
              <a:t>Chan, Kirsop &amp; Arunachalam, 2005</a:t>
            </a:r>
            <a:r>
              <a:rPr lang="en-US" dirty="0"/>
              <a:t>)</a:t>
            </a:r>
          </a:p>
          <a:p>
            <a:r>
              <a:rPr lang="en-US" dirty="0"/>
              <a:t>decreases financial pressure on academic and research libraries (</a:t>
            </a:r>
            <a:r>
              <a:rPr lang="en-US" dirty="0">
                <a:hlinkClick r:id="rId6" invalidUrl="https://scholar.google.com/scholar_lookup?title=The business of academic publishing&amp;author=McGuigan&amp;publication_year=2008"/>
              </a:rPr>
              <a:t>McGuigan &amp; Russell, 2008</a:t>
            </a:r>
            <a:r>
              <a:rPr lang="en-US" dirty="0"/>
              <a:t>)</a:t>
            </a:r>
          </a:p>
          <a:p>
            <a:r>
              <a:rPr lang="en-US" dirty="0"/>
              <a:t>Increases funders’ impacts--higher return on investment (</a:t>
            </a:r>
            <a:r>
              <a:rPr lang="en-US" dirty="0">
                <a:hlinkClick r:id="rId7"/>
              </a:rPr>
              <a:t>Tennant et al., 2016</a:t>
            </a:r>
            <a:r>
              <a:rPr lang="en-US" dirty="0"/>
              <a:t>), reaching beyond academia to industry and the public</a:t>
            </a:r>
          </a:p>
          <a:p>
            <a:r>
              <a:rPr lang="en-US" dirty="0"/>
              <a:t>Reduces duplicative efforts</a:t>
            </a:r>
          </a:p>
        </p:txBody>
      </p:sp>
      <p:sp>
        <p:nvSpPr>
          <p:cNvPr id="4" name="Footer Placeholder 3">
            <a:extLst>
              <a:ext uri="{FF2B5EF4-FFF2-40B4-BE49-F238E27FC236}">
                <a16:creationId xmlns:a16="http://schemas.microsoft.com/office/drawing/2014/main" id="{40F393BD-C1BC-534E-B1D5-202A36668134}"/>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618112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61467"/>
          </a:xfrm>
        </p:spPr>
        <p:txBody>
          <a:bodyPr>
            <a:normAutofit/>
          </a:bodyPr>
          <a:lstStyle/>
          <a:p>
            <a:r>
              <a:rPr lang="en-US" sz="3600" dirty="0"/>
              <a:t>Reputation Economy in Academia</a:t>
            </a:r>
          </a:p>
        </p:txBody>
      </p:sp>
      <p:sp>
        <p:nvSpPr>
          <p:cNvPr id="3" name="Content Placeholder 2"/>
          <p:cNvSpPr>
            <a:spLocks noGrp="1"/>
          </p:cNvSpPr>
          <p:nvPr>
            <p:ph idx="1"/>
          </p:nvPr>
        </p:nvSpPr>
        <p:spPr/>
        <p:txBody>
          <a:bodyPr/>
          <a:lstStyle/>
          <a:p>
            <a:r>
              <a:rPr lang="en-US" sz="2800" dirty="0"/>
              <a:t>Publishing models need to change</a:t>
            </a:r>
          </a:p>
          <a:p>
            <a:r>
              <a:rPr lang="en-US" sz="2800" dirty="0"/>
              <a:t>Libraries promoting change</a:t>
            </a:r>
          </a:p>
          <a:p>
            <a:pPr lvl="1"/>
            <a:r>
              <a:rPr lang="en-US" sz="2400" dirty="0"/>
              <a:t>Hosting</a:t>
            </a:r>
          </a:p>
          <a:p>
            <a:pPr lvl="1"/>
            <a:r>
              <a:rPr lang="en-US" sz="2400" dirty="0"/>
              <a:t>Publishing</a:t>
            </a:r>
          </a:p>
          <a:p>
            <a:pPr lvl="1"/>
            <a:r>
              <a:rPr lang="en-US" sz="2400" dirty="0"/>
              <a:t>Subvention funds</a:t>
            </a:r>
          </a:p>
          <a:p>
            <a:pPr lvl="1"/>
            <a:endParaRPr lang="en-US" dirty="0"/>
          </a:p>
        </p:txBody>
      </p:sp>
      <p:sp>
        <p:nvSpPr>
          <p:cNvPr id="4" name="Footer Placeholder 3">
            <a:extLst>
              <a:ext uri="{FF2B5EF4-FFF2-40B4-BE49-F238E27FC236}">
                <a16:creationId xmlns:a16="http://schemas.microsoft.com/office/drawing/2014/main" id="{36320F7F-C34F-A946-BA64-9CE0A8A08E47}"/>
              </a:ext>
            </a:extLst>
          </p:cNvPr>
          <p:cNvSpPr>
            <a:spLocks noGrp="1"/>
          </p:cNvSpPr>
          <p:nvPr>
            <p:ph type="ftr" sz="quarter" idx="11"/>
          </p:nvPr>
        </p:nvSpPr>
        <p:spPr/>
        <p:txBody>
          <a:bodyPr/>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100" y="274638"/>
            <a:ext cx="8204200" cy="1020762"/>
          </a:xfrm>
        </p:spPr>
        <p:txBody>
          <a:bodyPr>
            <a:normAutofit/>
          </a:bodyPr>
          <a:lstStyle/>
          <a:p>
            <a:r>
              <a:rPr lang="en-US" dirty="0"/>
              <a:t> </a:t>
            </a:r>
            <a:r>
              <a:rPr lang="en-US" sz="3600" dirty="0"/>
              <a:t>VT’s Open Access Subvention Fund</a:t>
            </a:r>
          </a:p>
        </p:txBody>
      </p:sp>
      <p:sp>
        <p:nvSpPr>
          <p:cNvPr id="3" name="Content Placeholder 2"/>
          <p:cNvSpPr>
            <a:spLocks noGrp="1"/>
          </p:cNvSpPr>
          <p:nvPr>
            <p:ph idx="1"/>
          </p:nvPr>
        </p:nvSpPr>
        <p:spPr>
          <a:xfrm>
            <a:off x="762000" y="2006600"/>
            <a:ext cx="7924800" cy="4119563"/>
          </a:xfrm>
        </p:spPr>
        <p:txBody>
          <a:bodyPr>
            <a:normAutofit fontScale="92500"/>
          </a:bodyPr>
          <a:lstStyle/>
          <a:p>
            <a:r>
              <a:rPr lang="en-US" sz="2800" dirty="0"/>
              <a:t>Article Processing Charges (APCs)</a:t>
            </a:r>
          </a:p>
          <a:p>
            <a:r>
              <a:rPr lang="en-US" sz="2800" dirty="0"/>
              <a:t>OA journals</a:t>
            </a:r>
          </a:p>
          <a:p>
            <a:pPr lvl="1"/>
            <a:r>
              <a:rPr lang="en-US" sz="2400" dirty="0"/>
              <a:t>All articles are scholarly, peer reviewed</a:t>
            </a:r>
          </a:p>
          <a:p>
            <a:pPr lvl="1"/>
            <a:r>
              <a:rPr lang="en-US" sz="2400" dirty="0"/>
              <a:t>All articles are immediately publicly available</a:t>
            </a:r>
          </a:p>
          <a:p>
            <a:r>
              <a:rPr lang="en-US" sz="2800" dirty="0">
                <a:solidFill>
                  <a:srgbClr val="000090"/>
                </a:solidFill>
              </a:rPr>
              <a:t>Hybrid OA journals</a:t>
            </a:r>
          </a:p>
          <a:p>
            <a:pPr lvl="1"/>
            <a:r>
              <a:rPr lang="en-US" sz="2400" dirty="0"/>
              <a:t>Some articles are OA</a:t>
            </a:r>
          </a:p>
          <a:p>
            <a:pPr lvl="1"/>
            <a:r>
              <a:rPr lang="en-US" sz="2400" dirty="0"/>
              <a:t>Some subscription-only (pay to access) articles</a:t>
            </a:r>
          </a:p>
          <a:p>
            <a:r>
              <a:rPr lang="en-US" sz="2800" dirty="0">
                <a:solidFill>
                  <a:srgbClr val="FF0000"/>
                </a:solidFill>
                <a:hlinkClick r:id="rId3"/>
              </a:rPr>
              <a:t>http://guides.lib.vt.edu/c.php?g=716242&amp;p=5097009</a:t>
            </a:r>
            <a:endParaRPr lang="en-US" sz="2800" dirty="0">
              <a:solidFill>
                <a:srgbClr val="FF0000"/>
              </a:solidFill>
            </a:endParaRPr>
          </a:p>
        </p:txBody>
      </p:sp>
      <p:sp>
        <p:nvSpPr>
          <p:cNvPr id="4" name="Footer Placeholder 3">
            <a:extLst>
              <a:ext uri="{FF2B5EF4-FFF2-40B4-BE49-F238E27FC236}">
                <a16:creationId xmlns:a16="http://schemas.microsoft.com/office/drawing/2014/main" id="{492B6AA4-D403-B446-B518-B9414F45912B}"/>
              </a:ext>
            </a:extLst>
          </p:cNvPr>
          <p:cNvSpPr>
            <a:spLocks noGrp="1"/>
          </p:cNvSpPr>
          <p:nvPr>
            <p:ph type="ftr" sz="quarter" idx="11"/>
          </p:nvPr>
        </p:nvSpPr>
        <p:spPr/>
        <p:txBody>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fontScale="90000"/>
          </a:bodyPr>
          <a:lstStyle/>
          <a:p>
            <a:r>
              <a:rPr lang="en-US" sz="3600" dirty="0"/>
              <a:t>Where do subvention funds come from?</a:t>
            </a:r>
          </a:p>
        </p:txBody>
      </p:sp>
      <p:sp>
        <p:nvSpPr>
          <p:cNvPr id="3" name="Content Placeholder 2"/>
          <p:cNvSpPr>
            <a:spLocks noGrp="1"/>
          </p:cNvSpPr>
          <p:nvPr>
            <p:ph idx="1"/>
          </p:nvPr>
        </p:nvSpPr>
        <p:spPr/>
        <p:txBody>
          <a:bodyPr>
            <a:normAutofit fontScale="85000" lnSpcReduction="20000"/>
          </a:bodyPr>
          <a:lstStyle/>
          <a:p>
            <a:pPr>
              <a:buFont typeface="Arial"/>
              <a:buChar char="•"/>
            </a:pPr>
            <a:r>
              <a:rPr lang="en-US" sz="2800" dirty="0">
                <a:solidFill>
                  <a:schemeClr val="tx1"/>
                </a:solidFill>
              </a:rPr>
              <a:t>Pilot project FY2013-2014: $24,000/year</a:t>
            </a:r>
          </a:p>
          <a:p>
            <a:pPr lvl="1"/>
            <a:r>
              <a:rPr lang="en-US" sz="2400" dirty="0">
                <a:solidFill>
                  <a:schemeClr val="tx1"/>
                </a:solidFill>
              </a:rPr>
              <a:t>Dean of </a:t>
            </a:r>
            <a:r>
              <a:rPr lang="en-US" sz="2400" dirty="0">
                <a:solidFill>
                  <a:schemeClr val="tx1"/>
                </a:solidFill>
                <a:latin typeface="Corbel" charset="0"/>
              </a:rPr>
              <a:t>Virginia Tech </a:t>
            </a:r>
            <a:r>
              <a:rPr lang="en-US" sz="2400" dirty="0">
                <a:solidFill>
                  <a:schemeClr val="tx1"/>
                </a:solidFill>
              </a:rPr>
              <a:t>Libraries</a:t>
            </a:r>
          </a:p>
          <a:p>
            <a:pPr lvl="1"/>
            <a:r>
              <a:rPr lang="en-US" sz="2400" dirty="0">
                <a:solidFill>
                  <a:schemeClr val="tx1"/>
                </a:solidFill>
              </a:rPr>
              <a:t>Provost</a:t>
            </a:r>
          </a:p>
          <a:p>
            <a:pPr lvl="1"/>
            <a:r>
              <a:rPr lang="en-US" sz="2400" dirty="0">
                <a:solidFill>
                  <a:schemeClr val="tx1"/>
                </a:solidFill>
              </a:rPr>
              <a:t>Vice President for Research </a:t>
            </a:r>
          </a:p>
          <a:p>
            <a:pPr marL="342900" lvl="1" indent="-342900">
              <a:buFont typeface="Arial"/>
              <a:buChar char="•"/>
            </a:pPr>
            <a:r>
              <a:rPr lang="en-US" sz="2800" dirty="0">
                <a:solidFill>
                  <a:schemeClr val="tx1"/>
                </a:solidFill>
              </a:rPr>
              <a:t>FY 2015: $50,000; FY 2016: </a:t>
            </a:r>
            <a:r>
              <a:rPr lang="en-US" sz="2800" strike="sngStrike" dirty="0">
                <a:solidFill>
                  <a:schemeClr val="tx1"/>
                </a:solidFill>
              </a:rPr>
              <a:t>$60,000</a:t>
            </a:r>
            <a:r>
              <a:rPr lang="en-US" sz="2800" dirty="0">
                <a:solidFill>
                  <a:schemeClr val="tx1"/>
                </a:solidFill>
              </a:rPr>
              <a:t>, $86,000</a:t>
            </a:r>
          </a:p>
          <a:p>
            <a:pPr lvl="1"/>
            <a:r>
              <a:rPr lang="en-US" sz="2400" dirty="0">
                <a:solidFill>
                  <a:schemeClr val="tx1"/>
                </a:solidFill>
              </a:rPr>
              <a:t>Dean of </a:t>
            </a:r>
            <a:r>
              <a:rPr lang="en-US" sz="2400" dirty="0">
                <a:solidFill>
                  <a:schemeClr val="tx1"/>
                </a:solidFill>
                <a:latin typeface="Corbel" charset="0"/>
              </a:rPr>
              <a:t>Virginia Tech </a:t>
            </a:r>
            <a:r>
              <a:rPr lang="en-US" sz="2400" dirty="0">
                <a:solidFill>
                  <a:schemeClr val="tx1"/>
                </a:solidFill>
              </a:rPr>
              <a:t>Libraries</a:t>
            </a:r>
          </a:p>
          <a:p>
            <a:pPr lvl="1"/>
            <a:r>
              <a:rPr lang="en-US" sz="2400" dirty="0">
                <a:solidFill>
                  <a:schemeClr val="tx1"/>
                </a:solidFill>
              </a:rPr>
              <a:t>Provost</a:t>
            </a:r>
          </a:p>
          <a:p>
            <a:pPr marL="342900" lvl="1" indent="-342900">
              <a:buFont typeface="Arial"/>
              <a:buChar char="•"/>
            </a:pPr>
            <a:r>
              <a:rPr lang="en-US" sz="2800" dirty="0">
                <a:solidFill>
                  <a:schemeClr val="tx1"/>
                </a:solidFill>
              </a:rPr>
              <a:t>FY 2017: $100,000</a:t>
            </a:r>
          </a:p>
          <a:p>
            <a:pPr lvl="1">
              <a:buSzPts val="2100"/>
              <a:buFont typeface="Wingdings 2" charset="2"/>
              <a:buChar char=""/>
            </a:pPr>
            <a:r>
              <a:rPr lang="en-US" sz="2400" dirty="0">
                <a:solidFill>
                  <a:schemeClr val="tx1"/>
                </a:solidFill>
                <a:latin typeface="Corbel" charset="0"/>
              </a:rPr>
              <a:t>Dean of Virginia Tech Libraries</a:t>
            </a:r>
          </a:p>
          <a:p>
            <a:pPr>
              <a:buSzPts val="2100"/>
              <a:buFont typeface="Wingdings 2" charset="2"/>
              <a:buChar char=""/>
            </a:pPr>
            <a:r>
              <a:rPr lang="en-US" sz="2800" b="1" dirty="0">
                <a:solidFill>
                  <a:srgbClr val="FF0000"/>
                </a:solidFill>
              </a:rPr>
              <a:t>FY 2018: $150,000</a:t>
            </a:r>
          </a:p>
          <a:p>
            <a:pPr lvl="1">
              <a:buSzPts val="2100"/>
              <a:buFont typeface="Wingdings 2" charset="2"/>
              <a:buChar char=""/>
            </a:pPr>
            <a:r>
              <a:rPr lang="en-US" sz="2400" dirty="0">
                <a:solidFill>
                  <a:schemeClr val="tx1"/>
                </a:solidFill>
              </a:rPr>
              <a:t>Dean of Virginia Tech Libraries</a:t>
            </a:r>
          </a:p>
        </p:txBody>
      </p:sp>
      <p:sp>
        <p:nvSpPr>
          <p:cNvPr id="4" name="Footer Placeholder 3">
            <a:extLst>
              <a:ext uri="{FF2B5EF4-FFF2-40B4-BE49-F238E27FC236}">
                <a16:creationId xmlns:a16="http://schemas.microsoft.com/office/drawing/2014/main" id="{B668CFE9-243F-DF47-BFE2-674F3BF46092}"/>
              </a:ext>
            </a:extLst>
          </p:cNvPr>
          <p:cNvSpPr>
            <a:spLocks noGrp="1"/>
          </p:cNvSpPr>
          <p:nvPr>
            <p:ph type="ftr" sz="quarter" idx="11"/>
          </p:nvPr>
        </p:nvSpPr>
        <p:spPr/>
        <p:txBody>
          <a:bodyPr/>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has the VT OASF supported?</a:t>
            </a:r>
          </a:p>
        </p:txBody>
      </p:sp>
      <p:sp>
        <p:nvSpPr>
          <p:cNvPr id="5" name="Content Placeholder 4"/>
          <p:cNvSpPr>
            <a:spLocks noGrp="1"/>
          </p:cNvSpPr>
          <p:nvPr>
            <p:ph idx="1"/>
          </p:nvPr>
        </p:nvSpPr>
        <p:spPr/>
        <p:txBody>
          <a:bodyPr/>
          <a:lstStyle/>
          <a:p>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1576498749"/>
              </p:ext>
            </p:extLst>
          </p:nvPr>
        </p:nvGraphicFramePr>
        <p:xfrm>
          <a:off x="971550" y="1809750"/>
          <a:ext cx="6896100" cy="4610100"/>
        </p:xfrm>
        <a:graphic>
          <a:graphicData uri="http://schemas.openxmlformats.org/presentationml/2006/ole">
            <mc:AlternateContent xmlns:mc="http://schemas.openxmlformats.org/markup-compatibility/2006">
              <mc:Choice xmlns:v="urn:schemas-microsoft-com:vml" Requires="v">
                <p:oleObj spid="_x0000_s1057" name="Worksheet" r:id="rId4" imgW="6896100" imgH="4610100" progId="Excel.Sheet.12">
                  <p:embed/>
                </p:oleObj>
              </mc:Choice>
              <mc:Fallback>
                <p:oleObj name="Worksheet" r:id="rId4" imgW="6896100" imgH="4610100" progId="Excel.Sheet.12">
                  <p:embed/>
                  <p:pic>
                    <p:nvPicPr>
                      <p:cNvPr id="0" name=""/>
                      <p:cNvPicPr/>
                      <p:nvPr/>
                    </p:nvPicPr>
                    <p:blipFill>
                      <a:blip r:embed="rId5"/>
                      <a:stretch>
                        <a:fillRect/>
                      </a:stretch>
                    </p:blipFill>
                    <p:spPr>
                      <a:xfrm>
                        <a:off x="971550" y="1809750"/>
                        <a:ext cx="6896100" cy="4610100"/>
                      </a:xfrm>
                      <a:prstGeom prst="rect">
                        <a:avLst/>
                      </a:prstGeom>
                    </p:spPr>
                  </p:pic>
                </p:oleObj>
              </mc:Fallback>
            </mc:AlternateContent>
          </a:graphicData>
        </a:graphic>
      </p:graphicFrame>
      <p:sp>
        <p:nvSpPr>
          <p:cNvPr id="2" name="Footer Placeholder 1">
            <a:extLst>
              <a:ext uri="{FF2B5EF4-FFF2-40B4-BE49-F238E27FC236}">
                <a16:creationId xmlns:a16="http://schemas.microsoft.com/office/drawing/2014/main" id="{33A7CBEC-326C-E24D-B54C-0984E2CE01E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04532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56133"/>
            <a:ext cx="7583488" cy="1143000"/>
          </a:xfrm>
        </p:spPr>
        <p:txBody>
          <a:bodyPr>
            <a:normAutofit/>
          </a:bodyPr>
          <a:lstStyle/>
          <a:p>
            <a:r>
              <a:rPr lang="en-US" sz="3600" dirty="0"/>
              <a:t>How is the OASF allocated?</a:t>
            </a:r>
          </a:p>
        </p:txBody>
      </p:sp>
      <p:sp>
        <p:nvSpPr>
          <p:cNvPr id="3" name="Content Placeholder 2"/>
          <p:cNvSpPr>
            <a:spLocks noGrp="1"/>
          </p:cNvSpPr>
          <p:nvPr>
            <p:ph idx="1"/>
          </p:nvPr>
        </p:nvSpPr>
        <p:spPr/>
        <p:txBody>
          <a:bodyPr>
            <a:normAutofit/>
          </a:bodyPr>
          <a:lstStyle/>
          <a:p>
            <a:pPr>
              <a:buFont typeface="Arial"/>
              <a:buChar char="•"/>
            </a:pPr>
            <a:r>
              <a:rPr lang="en-US" sz="2800" dirty="0"/>
              <a:t>Authors have no other source of funding (e.g., no grants from NIH, NSF, Gates, etc.)</a:t>
            </a:r>
          </a:p>
          <a:p>
            <a:pPr>
              <a:buFont typeface="Arial"/>
              <a:buChar char="•"/>
            </a:pPr>
            <a:r>
              <a:rPr lang="en-US" sz="2800" dirty="0"/>
              <a:t>$1500.00 per article x 2/yr</a:t>
            </a:r>
          </a:p>
          <a:p>
            <a:pPr lvl="1"/>
            <a:r>
              <a:rPr lang="en-US" sz="2400" dirty="0"/>
              <a:t>Max $3000 per author per year</a:t>
            </a:r>
          </a:p>
          <a:p>
            <a:pPr lvl="1"/>
            <a:r>
              <a:rPr lang="en-US" sz="2400" dirty="0"/>
              <a:t>Prorated for multiple VT co-authors</a:t>
            </a:r>
          </a:p>
          <a:p>
            <a:pPr lvl="2"/>
            <a:r>
              <a:rPr lang="en-US" sz="2000" dirty="0"/>
              <a:t>$1500 distributed among the VT co-authors </a:t>
            </a:r>
          </a:p>
          <a:p>
            <a:pPr lvl="2"/>
            <a:r>
              <a:rPr lang="en-US" sz="2000" dirty="0"/>
              <a:t>3 authors of one article subsidized at $500 each</a:t>
            </a:r>
          </a:p>
        </p:txBody>
      </p:sp>
      <p:sp>
        <p:nvSpPr>
          <p:cNvPr id="4" name="Footer Placeholder 3">
            <a:extLst>
              <a:ext uri="{FF2B5EF4-FFF2-40B4-BE49-F238E27FC236}">
                <a16:creationId xmlns:a16="http://schemas.microsoft.com/office/drawing/2014/main" id="{8BBBC0FF-E837-924C-B9C3-B2C5BD863A2B}"/>
              </a:ext>
            </a:extLst>
          </p:cNvPr>
          <p:cNvSpPr>
            <a:spLocks noGrp="1"/>
          </p:cNvSpPr>
          <p:nvPr>
            <p:ph type="ftr" sz="quarter" idx="11"/>
          </p:nvPr>
        </p:nvSpPr>
        <p:spPr/>
        <p:txBody>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295833"/>
            <a:ext cx="7996237" cy="1143000"/>
          </a:xfrm>
        </p:spPr>
        <p:txBody>
          <a:bodyPr>
            <a:noAutofit/>
          </a:bodyPr>
          <a:lstStyle/>
          <a:p>
            <a:r>
              <a:rPr lang="en-US" sz="3600" dirty="0"/>
              <a:t>Who can you take advantage of the </a:t>
            </a:r>
            <a:br>
              <a:rPr lang="en-US" sz="3600" dirty="0"/>
            </a:br>
            <a:r>
              <a:rPr lang="en-US" sz="3600" dirty="0"/>
              <a:t>VT subvention fund?</a:t>
            </a:r>
          </a:p>
        </p:txBody>
      </p:sp>
      <p:sp>
        <p:nvSpPr>
          <p:cNvPr id="3" name="Content Placeholder 2"/>
          <p:cNvSpPr>
            <a:spLocks noGrp="1"/>
          </p:cNvSpPr>
          <p:nvPr>
            <p:ph idx="1"/>
          </p:nvPr>
        </p:nvSpPr>
        <p:spPr>
          <a:xfrm>
            <a:off x="812800" y="2006600"/>
            <a:ext cx="7874000" cy="4373563"/>
          </a:xfrm>
        </p:spPr>
        <p:txBody>
          <a:bodyPr/>
          <a:lstStyle/>
          <a:p>
            <a:pPr>
              <a:buNone/>
            </a:pPr>
            <a:r>
              <a:rPr lang="en-US" sz="3200" dirty="0"/>
              <a:t>The entire Virginia Tech community</a:t>
            </a:r>
          </a:p>
          <a:p>
            <a:pPr lvl="1"/>
            <a:r>
              <a:rPr lang="en-US" sz="3200" dirty="0"/>
              <a:t>Faculty</a:t>
            </a:r>
          </a:p>
          <a:p>
            <a:pPr lvl="1"/>
            <a:r>
              <a:rPr lang="en-US" sz="3200" dirty="0"/>
              <a:t>Staff</a:t>
            </a:r>
          </a:p>
          <a:p>
            <a:pPr lvl="1"/>
            <a:r>
              <a:rPr lang="en-US" sz="3200" dirty="0"/>
              <a:t>Graduate students</a:t>
            </a:r>
          </a:p>
          <a:p>
            <a:pPr lvl="1"/>
            <a:r>
              <a:rPr lang="en-US" sz="3200" dirty="0"/>
              <a:t>Undergraduate students</a:t>
            </a:r>
          </a:p>
          <a:p>
            <a:endParaRPr lang="en-US" dirty="0"/>
          </a:p>
          <a:p>
            <a:endParaRPr lang="en-US" dirty="0"/>
          </a:p>
        </p:txBody>
      </p:sp>
      <p:sp>
        <p:nvSpPr>
          <p:cNvPr id="4" name="Footer Placeholder 3">
            <a:extLst>
              <a:ext uri="{FF2B5EF4-FFF2-40B4-BE49-F238E27FC236}">
                <a16:creationId xmlns:a16="http://schemas.microsoft.com/office/drawing/2014/main" id="{730127B9-E397-574F-9468-B17D0175B6D6}"/>
              </a:ext>
            </a:extLst>
          </p:cNvPr>
          <p:cNvSpPr>
            <a:spLocks noGrp="1"/>
          </p:cNvSpPr>
          <p:nvPr>
            <p:ph type="ftr" sz="quarter" idx="11"/>
          </p:nvPr>
        </p:nvSpPr>
        <p:spPr/>
        <p:txBody>
          <a:bodyPr/>
          <a:lstStyle/>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Pixel.thmx</Template>
  <TotalTime>3518</TotalTime>
  <Words>1824</Words>
  <Application>Microsoft Macintosh PowerPoint</Application>
  <PresentationFormat>On-screen Show (4:3)</PresentationFormat>
  <Paragraphs>247</Paragraphs>
  <Slides>19</Slides>
  <Notes>19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7" baseType="lpstr">
      <vt:lpstr>Arial</vt:lpstr>
      <vt:lpstr>Calibri</vt:lpstr>
      <vt:lpstr>Corbel</vt:lpstr>
      <vt:lpstr>Helvetica Neue</vt:lpstr>
      <vt:lpstr>Times</vt:lpstr>
      <vt:lpstr>Wingdings 2</vt:lpstr>
      <vt:lpstr>Pixel</vt:lpstr>
      <vt:lpstr>Microsoft Excel Worksheet</vt:lpstr>
      <vt:lpstr>$150,000 Available to Publish Open Access Articles  VT’s OPEN ACCESS SUBVENTION FUND</vt:lpstr>
      <vt:lpstr>What is “Open Access”?</vt:lpstr>
      <vt:lpstr>Open Access Benefits</vt:lpstr>
      <vt:lpstr>Reputation Economy in Academia</vt:lpstr>
      <vt:lpstr> VT’s Open Access Subvention Fund</vt:lpstr>
      <vt:lpstr>Where do subvention funds come from?</vt:lpstr>
      <vt:lpstr>What has the VT OASF supported?</vt:lpstr>
      <vt:lpstr>How is the OASF allocated?</vt:lpstr>
      <vt:lpstr>Who can you take advantage of the  VT subvention fund?</vt:lpstr>
      <vt:lpstr>FY2018 VT OASF Support as of March 5</vt:lpstr>
      <vt:lpstr>Requirements for VT OASF Support</vt:lpstr>
      <vt:lpstr>Request OASF  http://guides.lib.vt.edu/c.php?g=716242&amp;p=5097009 </vt:lpstr>
      <vt:lpstr>Review, vet, prioritize, notify</vt:lpstr>
      <vt:lpstr>Last steps</vt:lpstr>
      <vt:lpstr>FY18 VT OASF Support to Colleges/Institutes/Centers as of March 5</vt:lpstr>
      <vt:lpstr>PowerPoint Presentation</vt:lpstr>
      <vt:lpstr>VT Open Access Subvention Fund</vt:lpstr>
      <vt:lpstr> $55,224.71 available to Publish Open Access Articles  VT’s OPEN ACCESS SUBVENTION FUND</vt:lpstr>
      <vt:lpstr>Finding OA Journals and Publishers</vt:lpstr>
    </vt:vector>
  </TitlesOfParts>
  <Company>Virginia Tech, Digital Library and Archives</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VT’s OPEN ACCESS SUBVENTION FUND</dc:title>
  <dc:creator>Gail McMillan</dc:creator>
  <cp:lastModifiedBy>McMillan, Gail</cp:lastModifiedBy>
  <cp:revision>156</cp:revision>
  <cp:lastPrinted>2018-03-06T18:06:56Z</cp:lastPrinted>
  <dcterms:created xsi:type="dcterms:W3CDTF">2013-10-20T20:56:02Z</dcterms:created>
  <dcterms:modified xsi:type="dcterms:W3CDTF">2018-03-06T18:45:09Z</dcterms:modified>
</cp:coreProperties>
</file>