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3"/>
  </p:notesMasterIdLst>
  <p:sldIdLst>
    <p:sldId id="256" r:id="rId2"/>
  </p:sldIdLst>
  <p:sldSz cx="38404800" cy="32918400"/>
  <p:notesSz cx="6858000" cy="9144000"/>
  <p:defaultTextStyle>
    <a:defPPr>
      <a:defRPr lang="en-US"/>
    </a:defPPr>
    <a:lvl1pPr marL="0" algn="l" defTabSz="4073353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1pPr>
    <a:lvl2pPr marL="2036672" algn="l" defTabSz="4073353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2pPr>
    <a:lvl3pPr marL="4073353" algn="l" defTabSz="4073353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3pPr>
    <a:lvl4pPr marL="6110024" algn="l" defTabSz="4073353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4pPr>
    <a:lvl5pPr marL="8146705" algn="l" defTabSz="4073353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5pPr>
    <a:lvl6pPr marL="10183377" algn="l" defTabSz="4073353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6pPr>
    <a:lvl7pPr marL="12220058" algn="l" defTabSz="4073353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7pPr>
    <a:lvl8pPr marL="14256730" algn="l" defTabSz="4073353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8pPr>
    <a:lvl9pPr marL="16293406" algn="l" defTabSz="4073353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0368">
          <p15:clr>
            <a:srgbClr val="A4A3A4"/>
          </p15:clr>
        </p15:guide>
        <p15:guide id="2" pos="16128">
          <p15:clr>
            <a:srgbClr val="A4A3A4"/>
          </p15:clr>
        </p15:guide>
        <p15:guide id="3" pos="811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uan, Lijuan" initials="YL" lastIdx="10" clrIdx="0">
    <p:extLst/>
  </p:cmAuthor>
  <p:cmAuthor id="2" name="ericatwitchell" initials="e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939"/>
    <a:srgbClr val="F0EBD5"/>
    <a:srgbClr val="F2B74C"/>
    <a:srgbClr val="567C9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97" autoAdjust="0"/>
    <p:restoredTop sz="96403" autoAdjust="0"/>
  </p:normalViewPr>
  <p:slideViewPr>
    <p:cSldViewPr>
      <p:cViewPr>
        <p:scale>
          <a:sx n="20" d="100"/>
          <a:sy n="20" d="100"/>
        </p:scale>
        <p:origin x="-1902" y="6"/>
      </p:cViewPr>
      <p:guideLst>
        <p:guide orient="horz" pos="10368"/>
        <p:guide pos="16128"/>
        <p:guide pos="8112"/>
      </p:guideLst>
    </p:cSldViewPr>
  </p:slideViewPr>
  <p:notesTextViewPr>
    <p:cViewPr>
      <p:scale>
        <a:sx n="1" d="1"/>
        <a:sy n="1" d="1"/>
      </p:scale>
      <p:origin x="0" y="12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6C1178-BEB4-405E-8843-14879A4D022E}" type="datetimeFigureOut">
              <a:rPr lang="en-US" smtClean="0"/>
              <a:t>11/22/2016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0" y="685800"/>
            <a:ext cx="4000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25BD39-9DE2-41FF-B63B-A7A877644C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514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073353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1pPr>
    <a:lvl2pPr marL="2036672" algn="l" defTabSz="4073353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2pPr>
    <a:lvl3pPr marL="4073353" algn="l" defTabSz="4073353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3pPr>
    <a:lvl4pPr marL="6110024" algn="l" defTabSz="4073353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4pPr>
    <a:lvl5pPr marL="8146705" algn="l" defTabSz="4073353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5pPr>
    <a:lvl6pPr marL="10183377" algn="l" defTabSz="4073353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6pPr>
    <a:lvl7pPr marL="12220058" algn="l" defTabSz="4073353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7pPr>
    <a:lvl8pPr marL="14256730" algn="l" defTabSz="4073353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8pPr>
    <a:lvl9pPr marL="16293406" algn="l" defTabSz="4073353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5BD39-9DE2-41FF-B63B-A7A877644C8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805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80360" y="10226042"/>
            <a:ext cx="3264408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0720" y="18653760"/>
            <a:ext cx="2688336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37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075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133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151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188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2267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264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302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F1BAC-AFA5-4A39-8FA8-97C8417C19B7}" type="datetimeFigureOut">
              <a:rPr lang="en-US" smtClean="0"/>
              <a:t>11/22/2016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DE45-F358-472F-BEC4-CBD0890AF8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787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F1BAC-AFA5-4A39-8FA8-97C8417C19B7}" type="datetimeFigureOut">
              <a:rPr lang="en-US" smtClean="0"/>
              <a:t>11/22/2016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DE45-F358-472F-BEC4-CBD0890AF8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057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843480" y="1318265"/>
            <a:ext cx="8641080" cy="280873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20240" y="1318265"/>
            <a:ext cx="25283160" cy="280873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F1BAC-AFA5-4A39-8FA8-97C8417C19B7}" type="datetimeFigureOut">
              <a:rPr lang="en-US" smtClean="0"/>
              <a:t>11/22/2016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DE45-F358-472F-BEC4-CBD0890AF8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434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F1BAC-AFA5-4A39-8FA8-97C8417C19B7}" type="datetimeFigureOut">
              <a:rPr lang="en-US" smtClean="0"/>
              <a:t>11/22/2016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DE45-F358-472F-BEC4-CBD0890AF8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934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3715" y="21153122"/>
            <a:ext cx="32644080" cy="6537960"/>
          </a:xfrm>
        </p:spPr>
        <p:txBody>
          <a:bodyPr anchor="t"/>
          <a:lstStyle>
            <a:lvl1pPr algn="l">
              <a:defRPr sz="17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33715" y="13952225"/>
            <a:ext cx="32644080" cy="7200898"/>
          </a:xfrm>
        </p:spPr>
        <p:txBody>
          <a:bodyPr anchor="b"/>
          <a:lstStyle>
            <a:lvl1pPr marL="0" indent="0">
              <a:buNone/>
              <a:defRPr sz="8900">
                <a:solidFill>
                  <a:schemeClr val="tx1">
                    <a:tint val="75000"/>
                  </a:schemeClr>
                </a:solidFill>
              </a:defRPr>
            </a:lvl1pPr>
            <a:lvl2pPr marL="2037786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2pPr>
            <a:lvl3pPr marL="4075572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3pPr>
            <a:lvl4pPr marL="6113358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4pPr>
            <a:lvl5pPr marL="8151144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5pPr>
            <a:lvl6pPr marL="10188931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6pPr>
            <a:lvl7pPr marL="12226717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7pPr>
            <a:lvl8pPr marL="14264503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8pPr>
            <a:lvl9pPr marL="16302289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F1BAC-AFA5-4A39-8FA8-97C8417C19B7}" type="datetimeFigureOut">
              <a:rPr lang="en-US" smtClean="0"/>
              <a:t>11/22/2016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DE45-F358-472F-BEC4-CBD0890AF8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756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7680963"/>
            <a:ext cx="16962120" cy="21724622"/>
          </a:xfrm>
        </p:spPr>
        <p:txBody>
          <a:bodyPr/>
          <a:lstStyle>
            <a:lvl1pPr>
              <a:defRPr sz="12500"/>
            </a:lvl1pPr>
            <a:lvl2pPr>
              <a:defRPr sz="10700"/>
            </a:lvl2pPr>
            <a:lvl3pPr>
              <a:defRPr sz="89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522440" y="7680963"/>
            <a:ext cx="16962120" cy="21724622"/>
          </a:xfrm>
        </p:spPr>
        <p:txBody>
          <a:bodyPr/>
          <a:lstStyle>
            <a:lvl1pPr>
              <a:defRPr sz="12500"/>
            </a:lvl1pPr>
            <a:lvl2pPr>
              <a:defRPr sz="10700"/>
            </a:lvl2pPr>
            <a:lvl3pPr>
              <a:defRPr sz="89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F1BAC-AFA5-4A39-8FA8-97C8417C19B7}" type="datetimeFigureOut">
              <a:rPr lang="en-US" smtClean="0"/>
              <a:t>11/22/2016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DE45-F358-472F-BEC4-CBD0890AF8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840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7368542"/>
            <a:ext cx="16968790" cy="3070858"/>
          </a:xfrm>
        </p:spPr>
        <p:txBody>
          <a:bodyPr anchor="b"/>
          <a:lstStyle>
            <a:lvl1pPr marL="0" indent="0">
              <a:buNone/>
              <a:defRPr sz="10700" b="1"/>
            </a:lvl1pPr>
            <a:lvl2pPr marL="2037786" indent="0">
              <a:buNone/>
              <a:defRPr sz="8900" b="1"/>
            </a:lvl2pPr>
            <a:lvl3pPr marL="4075572" indent="0">
              <a:buNone/>
              <a:defRPr sz="8000" b="1"/>
            </a:lvl3pPr>
            <a:lvl4pPr marL="6113358" indent="0">
              <a:buNone/>
              <a:defRPr sz="7100" b="1"/>
            </a:lvl4pPr>
            <a:lvl5pPr marL="8151144" indent="0">
              <a:buNone/>
              <a:defRPr sz="7100" b="1"/>
            </a:lvl5pPr>
            <a:lvl6pPr marL="10188931" indent="0">
              <a:buNone/>
              <a:defRPr sz="7100" b="1"/>
            </a:lvl6pPr>
            <a:lvl7pPr marL="12226717" indent="0">
              <a:buNone/>
              <a:defRPr sz="7100" b="1"/>
            </a:lvl7pPr>
            <a:lvl8pPr marL="14264503" indent="0">
              <a:buNone/>
              <a:defRPr sz="7100" b="1"/>
            </a:lvl8pPr>
            <a:lvl9pPr marL="16302289" indent="0">
              <a:buNone/>
              <a:defRPr sz="7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0" y="10439400"/>
            <a:ext cx="16968790" cy="18966182"/>
          </a:xfrm>
        </p:spPr>
        <p:txBody>
          <a:bodyPr/>
          <a:lstStyle>
            <a:lvl1pPr>
              <a:defRPr sz="10700"/>
            </a:lvl1pPr>
            <a:lvl2pPr>
              <a:defRPr sz="8900"/>
            </a:lvl2pPr>
            <a:lvl3pPr>
              <a:defRPr sz="8000"/>
            </a:lvl3pPr>
            <a:lvl4pPr>
              <a:defRPr sz="7100"/>
            </a:lvl4pPr>
            <a:lvl5pPr>
              <a:defRPr sz="7100"/>
            </a:lvl5pPr>
            <a:lvl6pPr>
              <a:defRPr sz="7100"/>
            </a:lvl6pPr>
            <a:lvl7pPr>
              <a:defRPr sz="7100"/>
            </a:lvl7pPr>
            <a:lvl8pPr>
              <a:defRPr sz="7100"/>
            </a:lvl8pPr>
            <a:lvl9pPr>
              <a:defRPr sz="7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509107" y="7368542"/>
            <a:ext cx="16975455" cy="3070858"/>
          </a:xfrm>
        </p:spPr>
        <p:txBody>
          <a:bodyPr anchor="b"/>
          <a:lstStyle>
            <a:lvl1pPr marL="0" indent="0">
              <a:buNone/>
              <a:defRPr sz="10700" b="1"/>
            </a:lvl1pPr>
            <a:lvl2pPr marL="2037786" indent="0">
              <a:buNone/>
              <a:defRPr sz="8900" b="1"/>
            </a:lvl2pPr>
            <a:lvl3pPr marL="4075572" indent="0">
              <a:buNone/>
              <a:defRPr sz="8000" b="1"/>
            </a:lvl3pPr>
            <a:lvl4pPr marL="6113358" indent="0">
              <a:buNone/>
              <a:defRPr sz="7100" b="1"/>
            </a:lvl4pPr>
            <a:lvl5pPr marL="8151144" indent="0">
              <a:buNone/>
              <a:defRPr sz="7100" b="1"/>
            </a:lvl5pPr>
            <a:lvl6pPr marL="10188931" indent="0">
              <a:buNone/>
              <a:defRPr sz="7100" b="1"/>
            </a:lvl6pPr>
            <a:lvl7pPr marL="12226717" indent="0">
              <a:buNone/>
              <a:defRPr sz="7100" b="1"/>
            </a:lvl7pPr>
            <a:lvl8pPr marL="14264503" indent="0">
              <a:buNone/>
              <a:defRPr sz="7100" b="1"/>
            </a:lvl8pPr>
            <a:lvl9pPr marL="16302289" indent="0">
              <a:buNone/>
              <a:defRPr sz="7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509107" y="10439400"/>
            <a:ext cx="16975455" cy="18966182"/>
          </a:xfrm>
        </p:spPr>
        <p:txBody>
          <a:bodyPr/>
          <a:lstStyle>
            <a:lvl1pPr>
              <a:defRPr sz="10700"/>
            </a:lvl1pPr>
            <a:lvl2pPr>
              <a:defRPr sz="8900"/>
            </a:lvl2pPr>
            <a:lvl3pPr>
              <a:defRPr sz="8000"/>
            </a:lvl3pPr>
            <a:lvl4pPr>
              <a:defRPr sz="7100"/>
            </a:lvl4pPr>
            <a:lvl5pPr>
              <a:defRPr sz="7100"/>
            </a:lvl5pPr>
            <a:lvl6pPr>
              <a:defRPr sz="7100"/>
            </a:lvl6pPr>
            <a:lvl7pPr>
              <a:defRPr sz="7100"/>
            </a:lvl7pPr>
            <a:lvl8pPr>
              <a:defRPr sz="7100"/>
            </a:lvl8pPr>
            <a:lvl9pPr>
              <a:defRPr sz="7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F1BAC-AFA5-4A39-8FA8-97C8417C19B7}" type="datetimeFigureOut">
              <a:rPr lang="en-US" smtClean="0"/>
              <a:t>11/22/2016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DE45-F358-472F-BEC4-CBD0890AF8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666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F1BAC-AFA5-4A39-8FA8-97C8417C19B7}" type="datetimeFigureOut">
              <a:rPr lang="en-US" smtClean="0"/>
              <a:t>11/22/2016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DE45-F358-472F-BEC4-CBD0890AF8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35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F1BAC-AFA5-4A39-8FA8-97C8417C19B7}" type="datetimeFigureOut">
              <a:rPr lang="en-US" smtClean="0"/>
              <a:t>11/22/2016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DE45-F358-472F-BEC4-CBD0890AF8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539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2" y="1310640"/>
            <a:ext cx="12634915" cy="5577840"/>
          </a:xfrm>
        </p:spPr>
        <p:txBody>
          <a:bodyPr anchor="b"/>
          <a:lstStyle>
            <a:lvl1pPr algn="l">
              <a:defRPr sz="8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15210" y="1310643"/>
            <a:ext cx="21469350" cy="28094942"/>
          </a:xfrm>
        </p:spPr>
        <p:txBody>
          <a:bodyPr/>
          <a:lstStyle>
            <a:lvl1pPr>
              <a:defRPr sz="14300"/>
            </a:lvl1pPr>
            <a:lvl2pPr>
              <a:defRPr sz="12500"/>
            </a:lvl2pPr>
            <a:lvl3pPr>
              <a:defRPr sz="107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2" y="6888483"/>
            <a:ext cx="12634915" cy="22517102"/>
          </a:xfrm>
        </p:spPr>
        <p:txBody>
          <a:bodyPr/>
          <a:lstStyle>
            <a:lvl1pPr marL="0" indent="0">
              <a:buNone/>
              <a:defRPr sz="6200"/>
            </a:lvl1pPr>
            <a:lvl2pPr marL="2037786" indent="0">
              <a:buNone/>
              <a:defRPr sz="5300"/>
            </a:lvl2pPr>
            <a:lvl3pPr marL="4075572" indent="0">
              <a:buNone/>
              <a:defRPr sz="4500"/>
            </a:lvl3pPr>
            <a:lvl4pPr marL="6113358" indent="0">
              <a:buNone/>
              <a:defRPr sz="4000"/>
            </a:lvl4pPr>
            <a:lvl5pPr marL="8151144" indent="0">
              <a:buNone/>
              <a:defRPr sz="4000"/>
            </a:lvl5pPr>
            <a:lvl6pPr marL="10188931" indent="0">
              <a:buNone/>
              <a:defRPr sz="4000"/>
            </a:lvl6pPr>
            <a:lvl7pPr marL="12226717" indent="0">
              <a:buNone/>
              <a:defRPr sz="4000"/>
            </a:lvl7pPr>
            <a:lvl8pPr marL="14264503" indent="0">
              <a:buNone/>
              <a:defRPr sz="4000"/>
            </a:lvl8pPr>
            <a:lvl9pPr marL="16302289" indent="0">
              <a:buNone/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F1BAC-AFA5-4A39-8FA8-97C8417C19B7}" type="datetimeFigureOut">
              <a:rPr lang="en-US" smtClean="0"/>
              <a:t>11/22/2016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DE45-F358-472F-BEC4-CBD0890AF8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644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7610" y="23042880"/>
            <a:ext cx="23042880" cy="2720342"/>
          </a:xfrm>
        </p:spPr>
        <p:txBody>
          <a:bodyPr anchor="b"/>
          <a:lstStyle>
            <a:lvl1pPr algn="l">
              <a:defRPr sz="8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527610" y="2941320"/>
            <a:ext cx="23042880" cy="19751040"/>
          </a:xfrm>
        </p:spPr>
        <p:txBody>
          <a:bodyPr/>
          <a:lstStyle>
            <a:lvl1pPr marL="0" indent="0">
              <a:buNone/>
              <a:defRPr sz="14300"/>
            </a:lvl1pPr>
            <a:lvl2pPr marL="2037786" indent="0">
              <a:buNone/>
              <a:defRPr sz="12500"/>
            </a:lvl2pPr>
            <a:lvl3pPr marL="4075572" indent="0">
              <a:buNone/>
              <a:defRPr sz="10700"/>
            </a:lvl3pPr>
            <a:lvl4pPr marL="6113358" indent="0">
              <a:buNone/>
              <a:defRPr sz="8900"/>
            </a:lvl4pPr>
            <a:lvl5pPr marL="8151144" indent="0">
              <a:buNone/>
              <a:defRPr sz="8900"/>
            </a:lvl5pPr>
            <a:lvl6pPr marL="10188931" indent="0">
              <a:buNone/>
              <a:defRPr sz="8900"/>
            </a:lvl6pPr>
            <a:lvl7pPr marL="12226717" indent="0">
              <a:buNone/>
              <a:defRPr sz="8900"/>
            </a:lvl7pPr>
            <a:lvl8pPr marL="14264503" indent="0">
              <a:buNone/>
              <a:defRPr sz="8900"/>
            </a:lvl8pPr>
            <a:lvl9pPr marL="16302289" indent="0">
              <a:buNone/>
              <a:defRPr sz="89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27610" y="25763222"/>
            <a:ext cx="23042880" cy="3863338"/>
          </a:xfrm>
        </p:spPr>
        <p:txBody>
          <a:bodyPr/>
          <a:lstStyle>
            <a:lvl1pPr marL="0" indent="0">
              <a:buNone/>
              <a:defRPr sz="6200"/>
            </a:lvl1pPr>
            <a:lvl2pPr marL="2037786" indent="0">
              <a:buNone/>
              <a:defRPr sz="5300"/>
            </a:lvl2pPr>
            <a:lvl3pPr marL="4075572" indent="0">
              <a:buNone/>
              <a:defRPr sz="4500"/>
            </a:lvl3pPr>
            <a:lvl4pPr marL="6113358" indent="0">
              <a:buNone/>
              <a:defRPr sz="4000"/>
            </a:lvl4pPr>
            <a:lvl5pPr marL="8151144" indent="0">
              <a:buNone/>
              <a:defRPr sz="4000"/>
            </a:lvl5pPr>
            <a:lvl6pPr marL="10188931" indent="0">
              <a:buNone/>
              <a:defRPr sz="4000"/>
            </a:lvl6pPr>
            <a:lvl7pPr marL="12226717" indent="0">
              <a:buNone/>
              <a:defRPr sz="4000"/>
            </a:lvl7pPr>
            <a:lvl8pPr marL="14264503" indent="0">
              <a:buNone/>
              <a:defRPr sz="4000"/>
            </a:lvl8pPr>
            <a:lvl9pPr marL="16302289" indent="0">
              <a:buNone/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F1BAC-AFA5-4A39-8FA8-97C8417C19B7}" type="datetimeFigureOut">
              <a:rPr lang="en-US" smtClean="0"/>
              <a:t>11/22/2016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ADE45-F358-472F-BEC4-CBD0890AF8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093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1318262"/>
            <a:ext cx="34564320" cy="5486400"/>
          </a:xfrm>
          <a:prstGeom prst="rect">
            <a:avLst/>
          </a:prstGeom>
        </p:spPr>
        <p:txBody>
          <a:bodyPr vert="horz" lIns="407557" tIns="203779" rIns="407557" bIns="20377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7680963"/>
            <a:ext cx="34564320" cy="21724622"/>
          </a:xfrm>
          <a:prstGeom prst="rect">
            <a:avLst/>
          </a:prstGeom>
        </p:spPr>
        <p:txBody>
          <a:bodyPr vert="horz" lIns="407557" tIns="203779" rIns="407557" bIns="2037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20240" y="30510482"/>
            <a:ext cx="8961120" cy="1752600"/>
          </a:xfrm>
          <a:prstGeom prst="rect">
            <a:avLst/>
          </a:prstGeom>
        </p:spPr>
        <p:txBody>
          <a:bodyPr vert="horz" lIns="407557" tIns="203779" rIns="407557" bIns="203779" rtlCol="0" anchor="ctr"/>
          <a:lstStyle>
            <a:lvl1pPr algn="l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F1BAC-AFA5-4A39-8FA8-97C8417C19B7}" type="datetimeFigureOut">
              <a:rPr lang="en-US" smtClean="0"/>
              <a:t>11/22/2016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21640" y="30510482"/>
            <a:ext cx="12161520" cy="1752600"/>
          </a:xfrm>
          <a:prstGeom prst="rect">
            <a:avLst/>
          </a:prstGeom>
        </p:spPr>
        <p:txBody>
          <a:bodyPr vert="horz" lIns="407557" tIns="203779" rIns="407557" bIns="203779" rtlCol="0" anchor="ctr"/>
          <a:lstStyle>
            <a:lvl1pPr algn="ct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523440" y="30510482"/>
            <a:ext cx="8961120" cy="1752600"/>
          </a:xfrm>
          <a:prstGeom prst="rect">
            <a:avLst/>
          </a:prstGeom>
        </p:spPr>
        <p:txBody>
          <a:bodyPr vert="horz" lIns="407557" tIns="203779" rIns="407557" bIns="203779" rtlCol="0" anchor="ctr"/>
          <a:lstStyle>
            <a:lvl1pPr algn="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ADE45-F358-472F-BEC4-CBD0890AF8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154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4075572" rtl="0" eaLnBrk="1" latinLnBrk="0" hangingPunct="1">
        <a:spcBef>
          <a:spcPct val="0"/>
        </a:spcBef>
        <a:buNone/>
        <a:defRPr sz="19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28340" indent="-1528340" algn="l" defTabSz="4075572" rtl="0" eaLnBrk="1" latinLnBrk="0" hangingPunct="1">
        <a:spcBef>
          <a:spcPct val="20000"/>
        </a:spcBef>
        <a:buFont typeface="Arial" panose="020B0604020202020204" pitchFamily="34" charset="0"/>
        <a:buChar char="•"/>
        <a:defRPr sz="14300" kern="1200">
          <a:solidFill>
            <a:schemeClr val="tx1"/>
          </a:solidFill>
          <a:latin typeface="+mn-lt"/>
          <a:ea typeface="+mn-ea"/>
          <a:cs typeface="+mn-cs"/>
        </a:defRPr>
      </a:lvl1pPr>
      <a:lvl2pPr marL="3311402" indent="-1273616" algn="l" defTabSz="4075572" rtl="0" eaLnBrk="1" latinLnBrk="0" hangingPunct="1">
        <a:spcBef>
          <a:spcPct val="20000"/>
        </a:spcBef>
        <a:buFont typeface="Arial" panose="020B0604020202020204" pitchFamily="34" charset="0"/>
        <a:buChar char="–"/>
        <a:defRPr sz="12500" kern="1200">
          <a:solidFill>
            <a:schemeClr val="tx1"/>
          </a:solidFill>
          <a:latin typeface="+mn-lt"/>
          <a:ea typeface="+mn-ea"/>
          <a:cs typeface="+mn-cs"/>
        </a:defRPr>
      </a:lvl2pPr>
      <a:lvl3pPr marL="5094465" indent="-1018893" algn="l" defTabSz="4075572" rtl="0" eaLnBrk="1" latinLnBrk="0" hangingPunct="1">
        <a:spcBef>
          <a:spcPct val="20000"/>
        </a:spcBef>
        <a:buFont typeface="Arial" panose="020B0604020202020204" pitchFamily="34" charset="0"/>
        <a:buChar char="•"/>
        <a:defRPr sz="10700" kern="1200">
          <a:solidFill>
            <a:schemeClr val="tx1"/>
          </a:solidFill>
          <a:latin typeface="+mn-lt"/>
          <a:ea typeface="+mn-ea"/>
          <a:cs typeface="+mn-cs"/>
        </a:defRPr>
      </a:lvl3pPr>
      <a:lvl4pPr marL="7132251" indent="-1018893" algn="l" defTabSz="4075572" rtl="0" eaLnBrk="1" latinLnBrk="0" hangingPunct="1">
        <a:spcBef>
          <a:spcPct val="20000"/>
        </a:spcBef>
        <a:buFont typeface="Arial" panose="020B0604020202020204" pitchFamily="34" charset="0"/>
        <a:buChar char="–"/>
        <a:defRPr sz="8900" kern="1200">
          <a:solidFill>
            <a:schemeClr val="tx1"/>
          </a:solidFill>
          <a:latin typeface="+mn-lt"/>
          <a:ea typeface="+mn-ea"/>
          <a:cs typeface="+mn-cs"/>
        </a:defRPr>
      </a:lvl4pPr>
      <a:lvl5pPr marL="9170038" indent="-1018893" algn="l" defTabSz="4075572" rtl="0" eaLnBrk="1" latinLnBrk="0" hangingPunct="1">
        <a:spcBef>
          <a:spcPct val="20000"/>
        </a:spcBef>
        <a:buFont typeface="Arial" panose="020B0604020202020204" pitchFamily="34" charset="0"/>
        <a:buChar char="»"/>
        <a:defRPr sz="8900" kern="1200">
          <a:solidFill>
            <a:schemeClr val="tx1"/>
          </a:solidFill>
          <a:latin typeface="+mn-lt"/>
          <a:ea typeface="+mn-ea"/>
          <a:cs typeface="+mn-cs"/>
        </a:defRPr>
      </a:lvl5pPr>
      <a:lvl6pPr marL="11207824" indent="-1018893" algn="l" defTabSz="4075572" rtl="0" eaLnBrk="1" latinLnBrk="0" hangingPunct="1">
        <a:spcBef>
          <a:spcPct val="20000"/>
        </a:spcBef>
        <a:buFont typeface="Arial" panose="020B0604020202020204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245610" indent="-1018893" algn="l" defTabSz="4075572" rtl="0" eaLnBrk="1" latinLnBrk="0" hangingPunct="1">
        <a:spcBef>
          <a:spcPct val="20000"/>
        </a:spcBef>
        <a:buFont typeface="Arial" panose="020B0604020202020204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283396" indent="-1018893" algn="l" defTabSz="4075572" rtl="0" eaLnBrk="1" latinLnBrk="0" hangingPunct="1">
        <a:spcBef>
          <a:spcPct val="20000"/>
        </a:spcBef>
        <a:buFont typeface="Arial" panose="020B0604020202020204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7321182" indent="-1018893" algn="l" defTabSz="4075572" rtl="0" eaLnBrk="1" latinLnBrk="0" hangingPunct="1">
        <a:spcBef>
          <a:spcPct val="20000"/>
        </a:spcBef>
        <a:buFont typeface="Arial" panose="020B0604020202020204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2037786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075572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113358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151144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188931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2226717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4264503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6302289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"/><Relationship Id="rId5" Type="http://schemas.openxmlformats.org/officeDocument/2006/relationships/image" Target="../media/image3.tiff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71071" y="553453"/>
            <a:ext cx="24138004" cy="3027423"/>
          </a:xfrm>
          <a:prstGeom prst="rect">
            <a:avLst/>
          </a:prstGeom>
          <a:noFill/>
        </p:spPr>
        <p:txBody>
          <a:bodyPr wrap="square" lIns="407334" tIns="203672" rIns="407334" bIns="203672" rtlCol="0">
            <a:spAutoFit/>
          </a:bodyPr>
          <a:lstStyle/>
          <a:p>
            <a:pPr algn="ctr">
              <a:tabLst>
                <a:tab pos="17216438" algn="l"/>
              </a:tabLst>
            </a:pPr>
            <a:r>
              <a:rPr lang="en-US" sz="8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Modeling Human </a:t>
            </a:r>
            <a:r>
              <a:rPr lang="en-US" sz="8500" b="1" dirty="0">
                <a:latin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z="8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nteric </a:t>
            </a:r>
            <a:r>
              <a:rPr lang="en-US" sz="8500" b="1" dirty="0">
                <a:latin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z="8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ysbiosis and Rotavirus Immunity in Gnotobiotic </a:t>
            </a:r>
            <a:r>
              <a:rPr lang="en-US" sz="8500" b="1" dirty="0">
                <a:latin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z="8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igs</a:t>
            </a:r>
            <a:endParaRPr lang="en-US" sz="8500" b="1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2368" y="3415982"/>
            <a:ext cx="36715958" cy="3817383"/>
          </a:xfrm>
          <a:prstGeom prst="rect">
            <a:avLst/>
          </a:prstGeom>
          <a:noFill/>
        </p:spPr>
        <p:txBody>
          <a:bodyPr wrap="square" lIns="407334" tIns="203672" rIns="407334" bIns="203672" rtlCol="0">
            <a:spAutoFit/>
          </a:bodyPr>
          <a:lstStyle/>
          <a:p>
            <a:pPr algn="ctr"/>
            <a:r>
              <a:rPr lang="en-US" sz="56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Twitchell</a:t>
            </a:r>
            <a:r>
              <a:rPr lang="en-US" sz="5600" b="1" dirty="0">
                <a:latin typeface="Calibri" panose="020F0502020204030204" pitchFamily="34" charset="0"/>
                <a:cs typeface="Arial" panose="020B0604020202020204" pitchFamily="34" charset="0"/>
              </a:rPr>
              <a:t>, E.</a:t>
            </a:r>
            <a:r>
              <a:rPr lang="en-US" sz="5600" b="1" baseline="30000" dirty="0">
                <a:latin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5600" b="1" dirty="0">
                <a:latin typeface="Calibri" panose="020F0502020204030204" pitchFamily="34" charset="0"/>
                <a:cs typeface="Arial" panose="020B0604020202020204" pitchFamily="34" charset="0"/>
              </a:rPr>
              <a:t>, Tin, C.</a:t>
            </a:r>
            <a:r>
              <a:rPr lang="en-US" sz="5600" b="1" baseline="30000" dirty="0">
                <a:latin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5600" b="1" dirty="0">
                <a:latin typeface="Calibri" panose="020F0502020204030204" pitchFamily="34" charset="0"/>
                <a:cs typeface="Arial" panose="020B0604020202020204" pitchFamily="34" charset="0"/>
              </a:rPr>
              <a:t>, Wen, K.</a:t>
            </a:r>
            <a:r>
              <a:rPr lang="en-US" sz="5600" b="1" baseline="30000" dirty="0">
                <a:latin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5600" b="1" dirty="0">
                <a:latin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56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Zhang, H.</a:t>
            </a:r>
            <a:r>
              <a:rPr lang="en-US" sz="5600" b="1" baseline="30000" dirty="0">
                <a:latin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56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, Becker-Dreps, S</a:t>
            </a:r>
            <a:r>
              <a:rPr lang="en-US" sz="5600" b="1" baseline="30000" dirty="0" smtClean="0">
                <a:latin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sz="56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. Azcarate-Peril, MA.</a:t>
            </a:r>
            <a:r>
              <a:rPr lang="en-US" sz="5600" b="1" baseline="30000" dirty="0" smtClean="0">
                <a:latin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en-US" sz="56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, Vilchez, S. </a:t>
            </a:r>
            <a:r>
              <a:rPr lang="en-US" sz="5600" b="1" baseline="30000" dirty="0" smtClean="0">
                <a:latin typeface="Calibri" panose="020F0502020204030204" pitchFamily="34" charset="0"/>
                <a:cs typeface="Arial" panose="020B0604020202020204" pitchFamily="34" charset="0"/>
              </a:rPr>
              <a:t>5</a:t>
            </a:r>
            <a:r>
              <a:rPr lang="en-US" sz="56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, Li, G.</a:t>
            </a:r>
            <a:r>
              <a:rPr lang="en-US" sz="5600" b="1" baseline="30000" dirty="0" smtClean="0">
                <a:latin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56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,  Ramesh</a:t>
            </a:r>
            <a:r>
              <a:rPr lang="en-US" sz="5600" b="1" dirty="0">
                <a:latin typeface="Calibri" panose="020F0502020204030204" pitchFamily="34" charset="0"/>
                <a:cs typeface="Arial" panose="020B0604020202020204" pitchFamily="34" charset="0"/>
              </a:rPr>
              <a:t>, A.</a:t>
            </a:r>
            <a:r>
              <a:rPr lang="en-US" sz="5600" b="1" baseline="30000" dirty="0">
                <a:latin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5600" b="1" dirty="0">
                <a:latin typeface="Calibri" panose="020F0502020204030204" pitchFamily="34" charset="0"/>
                <a:cs typeface="Arial" panose="020B0604020202020204" pitchFamily="34" charset="0"/>
              </a:rPr>
              <a:t>, Weiss, M.</a:t>
            </a:r>
            <a:r>
              <a:rPr lang="en-US" sz="5600" b="1" baseline="30000" dirty="0">
                <a:latin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5600" b="1" dirty="0">
                <a:latin typeface="Calibri" panose="020F0502020204030204" pitchFamily="34" charset="0"/>
                <a:cs typeface="Arial" panose="020B0604020202020204" pitchFamily="34" charset="0"/>
              </a:rPr>
              <a:t>, Lei, S.</a:t>
            </a:r>
            <a:r>
              <a:rPr lang="en-US" sz="5600" b="1" baseline="30000" dirty="0">
                <a:latin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5600" b="1" dirty="0">
                <a:latin typeface="Calibri" panose="020F0502020204030204" pitchFamily="34" charset="0"/>
                <a:cs typeface="Arial" panose="020B0604020202020204" pitchFamily="34" charset="0"/>
              </a:rPr>
              <a:t>, Bui, T.</a:t>
            </a:r>
            <a:r>
              <a:rPr lang="en-US" sz="5600" b="1" baseline="30000" dirty="0">
                <a:latin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5600" b="1" dirty="0">
                <a:latin typeface="Calibri" panose="020F0502020204030204" pitchFamily="34" charset="0"/>
                <a:cs typeface="Arial" panose="020B0604020202020204" pitchFamily="34" charset="0"/>
              </a:rPr>
              <a:t>, Yang, X.</a:t>
            </a:r>
            <a:r>
              <a:rPr lang="en-US" sz="5600" b="1" baseline="30000" dirty="0">
                <a:latin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5600" b="1" dirty="0">
                <a:latin typeface="Calibri" panose="020F0502020204030204" pitchFamily="34" charset="0"/>
                <a:cs typeface="Arial" panose="020B0604020202020204" pitchFamily="34" charset="0"/>
              </a:rPr>
              <a:t>, Schultz-Cherry, </a:t>
            </a:r>
            <a:r>
              <a:rPr lang="en-US" sz="56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S.</a:t>
            </a:r>
            <a:r>
              <a:rPr lang="en-US" sz="5600" b="1" baseline="30000" dirty="0">
                <a:latin typeface="Calibri" panose="020F0502020204030204" pitchFamily="34" charset="0"/>
                <a:cs typeface="Arial" panose="020B0604020202020204" pitchFamily="34" charset="0"/>
              </a:rPr>
              <a:t>6</a:t>
            </a:r>
            <a:r>
              <a:rPr lang="en-US" sz="56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, Yuan</a:t>
            </a:r>
            <a:r>
              <a:rPr lang="en-US" sz="5600" b="1" dirty="0">
                <a:latin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56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L.</a:t>
            </a:r>
            <a:r>
              <a:rPr lang="en-US" sz="5600" b="1" baseline="30000" dirty="0" smtClean="0">
                <a:latin typeface="Calibri" panose="020F0502020204030204" pitchFamily="34" charset="0"/>
                <a:cs typeface="Arial" panose="020B0604020202020204" pitchFamily="34" charset="0"/>
              </a:rPr>
              <a:t>1</a:t>
            </a:r>
          </a:p>
          <a:p>
            <a:pPr algn="ctr"/>
            <a:endParaRPr lang="en-US" sz="5600" b="1" baseline="30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dirty="0" smtClean="0">
                <a:latin typeface="Calibri" panose="020F0502020204030204" pitchFamily="34" charset="0"/>
                <a:cs typeface="Arial" panose="020B0604020202020204" pitchFamily="34" charset="0"/>
              </a:rPr>
              <a:t>1.  Department </a:t>
            </a:r>
            <a:r>
              <a:rPr lang="en-US" sz="2400" dirty="0">
                <a:latin typeface="Calibri" panose="020F0502020204030204" pitchFamily="34" charset="0"/>
                <a:cs typeface="Arial" panose="020B0604020202020204" pitchFamily="34" charset="0"/>
              </a:rPr>
              <a:t>of Biomedical Sciences and Pathobiology, Virginia-Maryland College of Veterinary Medicine, Virginia Polytechnic Institute and State University, Blacksburg, Virginia, </a:t>
            </a:r>
            <a:r>
              <a:rPr lang="en-US" sz="2400" dirty="0" smtClean="0">
                <a:latin typeface="Calibri" panose="020F0502020204030204" pitchFamily="34" charset="0"/>
                <a:cs typeface="Arial" panose="020B0604020202020204" pitchFamily="34" charset="0"/>
              </a:rPr>
              <a:t>USA  2</a:t>
            </a:r>
            <a:r>
              <a:rPr lang="en-US" sz="2400" dirty="0">
                <a:latin typeface="Calibri" panose="020F0502020204030204" pitchFamily="34" charset="0"/>
                <a:cs typeface="Arial" panose="020B0604020202020204" pitchFamily="34" charset="0"/>
              </a:rPr>
              <a:t>. Microbiome Core, Cancer Inflammation Program, National Cancer Institute, Bethesda, Maryland, USA  3. Department of Family Medicine, University of North Carolina School of Medicine, Chapel Hill, North Carolina, </a:t>
            </a:r>
            <a:r>
              <a:rPr lang="en-US" sz="2400" dirty="0" smtClean="0">
                <a:latin typeface="Calibri" panose="020F0502020204030204" pitchFamily="34" charset="0"/>
                <a:cs typeface="Arial" panose="020B0604020202020204" pitchFamily="34" charset="0"/>
              </a:rPr>
              <a:t>USA  </a:t>
            </a:r>
            <a:r>
              <a:rPr lang="en-US" sz="2400" dirty="0">
                <a:latin typeface="Calibri" panose="020F0502020204030204" pitchFamily="34" charset="0"/>
                <a:cs typeface="Arial" panose="020B0604020202020204" pitchFamily="34" charset="0"/>
              </a:rPr>
              <a:t>4. Department of Cell Biology and Physiology, School of Medicine and Microbiome Core Facility, Center for Gastrointestinal Biology and Disease, University of North Carolina, Chapel Hill, North Carolina, </a:t>
            </a:r>
            <a:r>
              <a:rPr lang="en-US" sz="2400" dirty="0" smtClean="0">
                <a:latin typeface="Calibri" panose="020F0502020204030204" pitchFamily="34" charset="0"/>
                <a:cs typeface="Arial" panose="020B0604020202020204" pitchFamily="34" charset="0"/>
              </a:rPr>
              <a:t>USA  </a:t>
            </a:r>
            <a:r>
              <a:rPr lang="en-US" sz="2400" dirty="0">
                <a:latin typeface="Calibri" panose="020F0502020204030204" pitchFamily="34" charset="0"/>
                <a:cs typeface="Arial" panose="020B0604020202020204" pitchFamily="34" charset="0"/>
              </a:rPr>
              <a:t>5. Department of Microbiology and Parasitology, National Autonomous University of Nicaragua, León, </a:t>
            </a:r>
            <a:r>
              <a:rPr lang="en-US" sz="2400" dirty="0" smtClean="0">
                <a:latin typeface="Calibri" panose="020F0502020204030204" pitchFamily="34" charset="0"/>
                <a:cs typeface="Arial" panose="020B0604020202020204" pitchFamily="34" charset="0"/>
              </a:rPr>
              <a:t>Nicaragua 6. </a:t>
            </a:r>
            <a:r>
              <a:rPr lang="en-US" sz="2400" dirty="0">
                <a:latin typeface="Calibri" panose="020F0502020204030204" pitchFamily="34" charset="0"/>
                <a:cs typeface="Arial" panose="020B0604020202020204" pitchFamily="34" charset="0"/>
              </a:rPr>
              <a:t>Department of Infectious Diseases, St. Jude Children's Research Hospital, Memphis, Tennessee, </a:t>
            </a:r>
            <a:r>
              <a:rPr lang="en-US" sz="2400" dirty="0" smtClean="0">
                <a:latin typeface="Calibri" panose="020F0502020204030204" pitchFamily="34" charset="0"/>
                <a:cs typeface="Arial" panose="020B0604020202020204" pitchFamily="34" charset="0"/>
              </a:rPr>
              <a:t>USA</a:t>
            </a:r>
            <a:endParaRPr lang="en-US" sz="24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27553" y="7163821"/>
            <a:ext cx="11442032" cy="11522056"/>
          </a:xfrm>
          <a:prstGeom prst="rect">
            <a:avLst/>
          </a:prstGeom>
          <a:solidFill>
            <a:schemeClr val="bg1"/>
          </a:solidFill>
          <a:ln w="28575">
            <a:solidFill>
              <a:srgbClr val="993939"/>
            </a:solidFill>
          </a:ln>
        </p:spPr>
        <p:txBody>
          <a:bodyPr wrap="square" lIns="407334" tIns="203672" rIns="407334" bIns="203672" rtlCol="0">
            <a:spAutoFit/>
          </a:bodyPr>
          <a:lstStyle/>
          <a:p>
            <a:pPr algn="just"/>
            <a:r>
              <a:rPr lang="en-US" sz="4000" b="1" u="sng" dirty="0" smtClean="0">
                <a:latin typeface="Calibri" panose="020F0502020204030204" pitchFamily="34" charset="0"/>
                <a:cs typeface="Arial" panose="020B0604020202020204" pitchFamily="34" charset="0"/>
              </a:rPr>
              <a:t>Background</a:t>
            </a:r>
            <a:r>
              <a:rPr lang="en-US" sz="3600" b="1" u="sng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600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Oral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vaccines, such as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those for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rotavirus are less efficacious in children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from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underdeveloped regions, where most severe disease occurs, than in children from more affluent areas </a:t>
            </a:r>
            <a:r>
              <a:rPr lang="en-US" sz="3000" b="1" baseline="30000" dirty="0" smtClean="0">
                <a:latin typeface="Calibri" panose="020F0502020204030204" pitchFamily="34" charset="0"/>
                <a:cs typeface="Arial" panose="020B0604020202020204" pitchFamily="34" charset="0"/>
              </a:rPr>
              <a:t>1,2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. 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This disparity may be due to altered gut microbiota composition (dysbiosis), environmental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enteropathy (EE),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high maternal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antibody titers, malnutrition,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or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influence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of concurrent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enteropathogens </a:t>
            </a:r>
            <a:r>
              <a:rPr lang="en-US" sz="3000" b="1" baseline="30000" dirty="0" smtClean="0">
                <a:latin typeface="Calibri" panose="020F0502020204030204" pitchFamily="34" charset="0"/>
                <a:cs typeface="Arial" panose="020B0604020202020204" pitchFamily="34" charset="0"/>
              </a:rPr>
              <a:t>1-4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100" b="1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en-US" sz="11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Composition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of gut microbiota in children is influenced by method of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delivery,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environmental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hygiene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and nutritional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status </a:t>
            </a:r>
            <a:r>
              <a:rPr lang="en-US" sz="3000" b="1" baseline="30000" dirty="0" smtClean="0">
                <a:latin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. 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Studies have shown composition of gut microbiota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to be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significantly different between African and northern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European infants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and between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malnourished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and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well-nourished children </a:t>
            </a:r>
            <a:r>
              <a:rPr lang="en-US" sz="3000" b="1" baseline="30000" dirty="0" smtClean="0">
                <a:latin typeface="Calibri" panose="020F0502020204030204" pitchFamily="34" charset="0"/>
                <a:cs typeface="Arial" panose="020B0604020202020204" pitchFamily="34" charset="0"/>
              </a:rPr>
              <a:t>5-7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A recent study has shown that EE was associated with failure of the oral rotavirus vaccine Rotarix, and underperformance of the oral polio vaccine </a:t>
            </a:r>
            <a:r>
              <a:rPr lang="en-US" sz="3000" b="1" baseline="30000" dirty="0" smtClean="0">
                <a:latin typeface="Calibri" panose="020F0502020204030204" pitchFamily="34" charset="0"/>
                <a:cs typeface="Arial" panose="020B0604020202020204" pitchFamily="34" charset="0"/>
              </a:rPr>
              <a:t>8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n-US" sz="11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An animal model to study the effects of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enteric dysbiosis on oral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vaccine immunity is needed to evaluate potential treatments to reverse the dysbiosis and/or improve vaccine efficacy.  Pigs and humans have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similar immune systems, high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genomic and protein sequence homology, omnivorous diet,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and colonic fermentation, making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pigs valuable models in biomedical research </a:t>
            </a:r>
            <a:r>
              <a:rPr lang="en-US" sz="3000" b="1" baseline="30000" dirty="0" smtClean="0">
                <a:latin typeface="Calibri" panose="020F0502020204030204" pitchFamily="34" charset="0"/>
                <a:cs typeface="Arial" panose="020B0604020202020204" pitchFamily="34" charset="0"/>
              </a:rPr>
              <a:t>9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neonatal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gnotobiotic (Gn)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pig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is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well-established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model of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human rotavirus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disease and immunity </a:t>
            </a:r>
            <a:r>
              <a:rPr lang="en-US" sz="3000" b="1" baseline="30000" dirty="0" smtClean="0">
                <a:latin typeface="Calibri" panose="020F0502020204030204" pitchFamily="34" charset="0"/>
                <a:cs typeface="Arial" panose="020B0604020202020204" pitchFamily="34" charset="0"/>
              </a:rPr>
              <a:t>10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en-US" sz="3000" b="1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12293" y="18897600"/>
            <a:ext cx="11442032" cy="6613020"/>
          </a:xfrm>
          <a:prstGeom prst="rect">
            <a:avLst/>
          </a:prstGeom>
          <a:solidFill>
            <a:schemeClr val="bg1"/>
          </a:solidFill>
          <a:ln w="28575">
            <a:solidFill>
              <a:srgbClr val="993939"/>
            </a:solidFill>
          </a:ln>
        </p:spPr>
        <p:txBody>
          <a:bodyPr wrap="square" lIns="407334" tIns="203672" rIns="407334" bIns="203672" rtlCol="0">
            <a:spAutoFit/>
          </a:bodyPr>
          <a:lstStyle/>
          <a:p>
            <a:pPr algn="just"/>
            <a:r>
              <a:rPr lang="en-US" sz="4000" b="1" u="sng" dirty="0">
                <a:latin typeface="Calibri" panose="020F0502020204030204" pitchFamily="34" charset="0"/>
                <a:cs typeface="Arial" panose="020B0604020202020204" pitchFamily="34" charset="0"/>
              </a:rPr>
              <a:t>Aims and </a:t>
            </a:r>
            <a:r>
              <a:rPr lang="en-US" sz="4000" b="1" u="sng" dirty="0" smtClean="0">
                <a:latin typeface="Calibri" panose="020F0502020204030204" pitchFamily="34" charset="0"/>
                <a:cs typeface="Arial" panose="020B0604020202020204" pitchFamily="34" charset="0"/>
              </a:rPr>
              <a:t>Hypothesis</a:t>
            </a:r>
          </a:p>
          <a:p>
            <a:pPr algn="just"/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•   Develop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Gn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pig model of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enteric dysbiosis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by colonizing Gn pigs with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“unhealthy”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human gut microflora (UHGM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).</a:t>
            </a:r>
            <a:endParaRPr lang="en-US" sz="1100" b="1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en-US" sz="11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•  Use this model to study the influence of UHGM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versus “healthy”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human gut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microflora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(HHGM) on attenuated human rotavirus (AttHRV) vaccine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immune response. </a:t>
            </a:r>
            <a:endParaRPr lang="en-US" sz="1100" b="1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en-US" sz="11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•  Determine which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components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of HGM correlate with immune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responses.</a:t>
            </a:r>
            <a:endParaRPr lang="en-US" sz="30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en-US" sz="11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We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hypothesized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that pigs with HHGM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would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have a stronger immune response after vaccination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than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UGHM pigs and, certain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components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of HGM </a:t>
            </a:r>
            <a:r>
              <a:rPr lang="en-US" sz="3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would </a:t>
            </a:r>
            <a:r>
              <a:rPr lang="en-US" sz="3000" b="1" dirty="0">
                <a:latin typeface="Calibri" panose="020F0502020204030204" pitchFamily="34" charset="0"/>
                <a:cs typeface="Arial" panose="020B0604020202020204" pitchFamily="34" charset="0"/>
              </a:rPr>
              <a:t>be correlated with the immune response.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869585" y="23317200"/>
            <a:ext cx="11653982" cy="8875177"/>
          </a:xfrm>
          <a:prstGeom prst="rect">
            <a:avLst/>
          </a:prstGeom>
          <a:solidFill>
            <a:schemeClr val="bg1"/>
          </a:solidFill>
          <a:ln w="28575">
            <a:solidFill>
              <a:srgbClr val="993939"/>
            </a:solidFill>
          </a:ln>
        </p:spPr>
        <p:txBody>
          <a:bodyPr wrap="square" lIns="407334" tIns="203672" rIns="407334" bIns="203672" rtlCol="0">
            <a:spAutoFit/>
          </a:bodyPr>
          <a:lstStyle/>
          <a:p>
            <a:pPr algn="just"/>
            <a:r>
              <a:rPr lang="en-US" sz="4000" b="1" u="sng" dirty="0" smtClean="0">
                <a:latin typeface="Calibri" panose="020F0502020204030204" pitchFamily="34" charset="0"/>
                <a:cs typeface="Arial" panose="020B0604020202020204" pitchFamily="34" charset="0"/>
              </a:rPr>
              <a:t>Conclusions and Future Directions</a:t>
            </a:r>
            <a:endParaRPr lang="en-US" sz="3600" b="1" u="sng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3000" b="1" dirty="0">
                <a:latin typeface="Calibri" panose="020F0502020204030204" pitchFamily="34" charset="0"/>
              </a:rPr>
              <a:t>Gn pigs transplanted with HGM can be used as a model of </a:t>
            </a:r>
            <a:r>
              <a:rPr lang="en-US" sz="3000" b="1" dirty="0" smtClean="0">
                <a:latin typeface="Calibri" panose="020F0502020204030204" pitchFamily="34" charset="0"/>
              </a:rPr>
              <a:t>enteric dysbiosis.  </a:t>
            </a:r>
            <a:r>
              <a:rPr lang="en-US" sz="3000" b="1" dirty="0">
                <a:latin typeface="Calibri" panose="020F0502020204030204" pitchFamily="34" charset="0"/>
              </a:rPr>
              <a:t>The </a:t>
            </a:r>
            <a:r>
              <a:rPr lang="en-US" sz="3000" b="1" dirty="0" smtClean="0">
                <a:latin typeface="Calibri" panose="020F0502020204030204" pitchFamily="34" charset="0"/>
              </a:rPr>
              <a:t>impaired </a:t>
            </a:r>
            <a:r>
              <a:rPr lang="en-US" sz="3000" b="1" dirty="0">
                <a:latin typeface="Calibri" panose="020F0502020204030204" pitchFamily="34" charset="0"/>
              </a:rPr>
              <a:t>enteric immunity to oral vaccines in human infants was </a:t>
            </a:r>
            <a:r>
              <a:rPr lang="en-US" sz="3000" b="1" dirty="0" smtClean="0">
                <a:latin typeface="Calibri" panose="020F0502020204030204" pitchFamily="34" charset="0"/>
              </a:rPr>
              <a:t>recapitulated </a:t>
            </a:r>
            <a:r>
              <a:rPr lang="en-US" sz="3000" b="1" dirty="0">
                <a:latin typeface="Calibri" panose="020F0502020204030204" pitchFamily="34" charset="0"/>
              </a:rPr>
              <a:t>in </a:t>
            </a:r>
            <a:r>
              <a:rPr lang="en-US" sz="3000" b="1" dirty="0" smtClean="0">
                <a:latin typeface="Calibri" panose="020F0502020204030204" pitchFamily="34" charset="0"/>
              </a:rPr>
              <a:t>the UHGM pigs. HHGM </a:t>
            </a:r>
            <a:r>
              <a:rPr lang="en-US" sz="3000" b="1" dirty="0">
                <a:latin typeface="Calibri" panose="020F0502020204030204" pitchFamily="34" charset="0"/>
              </a:rPr>
              <a:t>pigs demonstrated stronger T cell and mucosal immunity </a:t>
            </a:r>
            <a:r>
              <a:rPr lang="en-US" sz="3000" b="1" dirty="0" smtClean="0">
                <a:latin typeface="Calibri" panose="020F0502020204030204" pitchFamily="34" charset="0"/>
              </a:rPr>
              <a:t>compared </a:t>
            </a:r>
            <a:r>
              <a:rPr lang="en-US" sz="3000" b="1" dirty="0">
                <a:latin typeface="Calibri" panose="020F0502020204030204" pitchFamily="34" charset="0"/>
              </a:rPr>
              <a:t>to the UHGM pigs.  </a:t>
            </a:r>
            <a:r>
              <a:rPr lang="en-US" sz="3000" b="1" dirty="0" smtClean="0">
                <a:latin typeface="Calibri" panose="020F0502020204030204" pitchFamily="34" charset="0"/>
              </a:rPr>
              <a:t>Significant </a:t>
            </a:r>
            <a:r>
              <a:rPr lang="en-US" sz="3000" b="1" dirty="0">
                <a:latin typeface="Calibri" panose="020F0502020204030204" pitchFamily="34" charset="0"/>
              </a:rPr>
              <a:t>correlations between OTUs and effector T </a:t>
            </a:r>
            <a:r>
              <a:rPr lang="en-US" sz="3000" b="1" dirty="0" smtClean="0">
                <a:latin typeface="Calibri" panose="020F0502020204030204" pitchFamily="34" charset="0"/>
              </a:rPr>
              <a:t>cell </a:t>
            </a:r>
            <a:r>
              <a:rPr lang="en-US" sz="3000" b="1" dirty="0" smtClean="0">
                <a:latin typeface="Calibri" panose="020F0502020204030204" pitchFamily="34" charset="0"/>
              </a:rPr>
              <a:t>responses existed. Microbiome </a:t>
            </a:r>
            <a:r>
              <a:rPr lang="en-US" sz="3000" b="1" dirty="0" smtClean="0">
                <a:latin typeface="Calibri" panose="020F0502020204030204" pitchFamily="34" charset="0"/>
              </a:rPr>
              <a:t>differences between groups were </a:t>
            </a:r>
            <a:r>
              <a:rPr lang="en-US" sz="3000" b="1" dirty="0">
                <a:latin typeface="Calibri" panose="020F0502020204030204" pitchFamily="34" charset="0"/>
              </a:rPr>
              <a:t>present before and after </a:t>
            </a:r>
            <a:r>
              <a:rPr lang="en-US" sz="3000" b="1" dirty="0" smtClean="0">
                <a:latin typeface="Calibri" panose="020F0502020204030204" pitchFamily="34" charset="0"/>
              </a:rPr>
              <a:t>VirHRV challenge</a:t>
            </a:r>
            <a:r>
              <a:rPr lang="en-US" sz="3000" b="1" dirty="0" smtClean="0">
                <a:latin typeface="Calibri" panose="020F0502020204030204" pitchFamily="34" charset="0"/>
              </a:rPr>
              <a:t>. </a:t>
            </a:r>
            <a:r>
              <a:rPr lang="en-US" sz="3000" b="1" dirty="0">
                <a:latin typeface="Calibri" panose="020F0502020204030204" pitchFamily="34" charset="0"/>
              </a:rPr>
              <a:t>These results show that gut microbiota has a major impact on vaccine </a:t>
            </a:r>
            <a:r>
              <a:rPr lang="en-US" sz="3000" b="1" dirty="0" smtClean="0">
                <a:latin typeface="Calibri" panose="020F0502020204030204" pitchFamily="34" charset="0"/>
              </a:rPr>
              <a:t>immunogenicity. </a:t>
            </a:r>
            <a:endParaRPr lang="en-US" sz="3000" b="1" dirty="0" smtClean="0">
              <a:latin typeface="Calibri" panose="020F0502020204030204" pitchFamily="34" charset="0"/>
            </a:endParaRPr>
          </a:p>
          <a:p>
            <a:pPr algn="just"/>
            <a:r>
              <a:rPr lang="en-US" sz="3000" b="1" dirty="0" smtClean="0">
                <a:latin typeface="Calibri" panose="020F0502020204030204" pitchFamily="34" charset="0"/>
              </a:rPr>
              <a:t>The </a:t>
            </a:r>
            <a:r>
              <a:rPr lang="en-US" sz="3000" b="1" dirty="0">
                <a:latin typeface="Calibri" panose="020F0502020204030204" pitchFamily="34" charset="0"/>
              </a:rPr>
              <a:t>HGM </a:t>
            </a:r>
            <a:r>
              <a:rPr lang="en-US" sz="3000" b="1" dirty="0" smtClean="0">
                <a:latin typeface="Calibri" panose="020F0502020204030204" pitchFamily="34" charset="0"/>
              </a:rPr>
              <a:t>transplanted </a:t>
            </a:r>
            <a:r>
              <a:rPr lang="en-US" sz="3000" b="1" dirty="0">
                <a:latin typeface="Calibri" panose="020F0502020204030204" pitchFamily="34" charset="0"/>
              </a:rPr>
              <a:t>Gn pig model will be a valuable tool to investigate strategies to modulate the </a:t>
            </a:r>
            <a:r>
              <a:rPr lang="en-US" sz="3000" b="1" dirty="0" smtClean="0">
                <a:latin typeface="Calibri" panose="020F0502020204030204" pitchFamily="34" charset="0"/>
              </a:rPr>
              <a:t>intestinal </a:t>
            </a:r>
            <a:r>
              <a:rPr lang="en-US" sz="3000" b="1" dirty="0">
                <a:latin typeface="Calibri" panose="020F0502020204030204" pitchFamily="34" charset="0"/>
              </a:rPr>
              <a:t>microbiome and enhance immunogenicity and protective efficacy of rotavirus and other oral </a:t>
            </a:r>
            <a:r>
              <a:rPr lang="en-US" sz="3000" b="1" dirty="0" smtClean="0">
                <a:latin typeface="Calibri" panose="020F0502020204030204" pitchFamily="34" charset="0"/>
              </a:rPr>
              <a:t>vaccines</a:t>
            </a:r>
            <a:r>
              <a:rPr lang="en-US" sz="3000" b="1" dirty="0" smtClean="0">
                <a:latin typeface="Calibri" panose="020F0502020204030204" pitchFamily="34" charset="0"/>
              </a:rPr>
              <a:t>. Alteration </a:t>
            </a:r>
            <a:r>
              <a:rPr lang="en-US" sz="3000" b="1" dirty="0">
                <a:latin typeface="Calibri" panose="020F0502020204030204" pitchFamily="34" charset="0"/>
              </a:rPr>
              <a:t>in microbiome diversity and </a:t>
            </a:r>
            <a:r>
              <a:rPr lang="en-US" sz="3000" b="1" dirty="0" smtClean="0">
                <a:latin typeface="Calibri" panose="020F0502020204030204" pitchFamily="34" charset="0"/>
              </a:rPr>
              <a:t>composition, </a:t>
            </a:r>
            <a:r>
              <a:rPr lang="en-US" sz="3000" b="1" dirty="0">
                <a:latin typeface="Calibri" panose="020F0502020204030204" pitchFamily="34" charset="0"/>
              </a:rPr>
              <a:t>along with correlations between microbial taxa and T cell </a:t>
            </a:r>
            <a:r>
              <a:rPr lang="en-US" sz="3000" b="1" dirty="0" smtClean="0">
                <a:latin typeface="Calibri" panose="020F0502020204030204" pitchFamily="34" charset="0"/>
              </a:rPr>
              <a:t>response </a:t>
            </a:r>
            <a:r>
              <a:rPr lang="en-US" sz="3000" b="1" dirty="0">
                <a:latin typeface="Calibri" panose="020F0502020204030204" pitchFamily="34" charset="0"/>
              </a:rPr>
              <a:t>warrant </a:t>
            </a:r>
            <a:r>
              <a:rPr lang="en-US" sz="3000" b="1" dirty="0" smtClean="0">
                <a:latin typeface="Calibri" panose="020F0502020204030204" pitchFamily="34" charset="0"/>
              </a:rPr>
              <a:t>further </a:t>
            </a:r>
            <a:r>
              <a:rPr lang="en-US" sz="3000" b="1" dirty="0" smtClean="0">
                <a:latin typeface="Calibri" panose="020F0502020204030204" pitchFamily="34" charset="0"/>
              </a:rPr>
              <a:t>investigations </a:t>
            </a:r>
            <a:r>
              <a:rPr lang="en-US" sz="3000" b="1" dirty="0">
                <a:latin typeface="Calibri" panose="020F0502020204030204" pitchFamily="34" charset="0"/>
              </a:rPr>
              <a:t>into </a:t>
            </a:r>
            <a:r>
              <a:rPr lang="en-US" sz="3000" b="1" dirty="0" smtClean="0">
                <a:latin typeface="Calibri" panose="020F0502020204030204" pitchFamily="34" charset="0"/>
              </a:rPr>
              <a:t>the role of specific bacteria on enteric </a:t>
            </a:r>
            <a:r>
              <a:rPr lang="en-US" sz="3000" b="1" dirty="0">
                <a:latin typeface="Calibri" panose="020F0502020204030204" pitchFamily="34" charset="0"/>
              </a:rPr>
              <a:t>immunity. </a:t>
            </a:r>
            <a:r>
              <a:rPr lang="en-US" sz="3000" b="1" dirty="0" smtClean="0">
                <a:latin typeface="Calibri" panose="020F0502020204030204" pitchFamily="34" charset="0"/>
              </a:rPr>
              <a:t> </a:t>
            </a:r>
            <a:endParaRPr lang="en-US" sz="3000" b="1" dirty="0" smtClean="0">
              <a:latin typeface="Calibri" panose="020F0502020204030204" pitchFamily="34" charset="0"/>
            </a:endParaRPr>
          </a:p>
          <a:p>
            <a:pPr algn="just"/>
            <a:r>
              <a:rPr lang="en-US" sz="3000" b="1" dirty="0" smtClean="0">
                <a:latin typeface="Calibri" panose="020F0502020204030204" pitchFamily="34" charset="0"/>
              </a:rPr>
              <a:t>Work described in this study has recently been published in </a:t>
            </a:r>
            <a:r>
              <a:rPr lang="en-US" sz="3000" b="1" i="1" dirty="0" smtClean="0">
                <a:latin typeface="Calibri" panose="020F0502020204030204" pitchFamily="34" charset="0"/>
              </a:rPr>
              <a:t>Gut Pathogens</a:t>
            </a:r>
            <a:r>
              <a:rPr lang="en-US" sz="3000" b="1" baseline="30000" dirty="0" smtClean="0">
                <a:latin typeface="Calibri" panose="020F0502020204030204" pitchFamily="34" charset="0"/>
              </a:rPr>
              <a:t>11</a:t>
            </a:r>
            <a:r>
              <a:rPr lang="en-US" sz="3000" b="1" dirty="0" smtClean="0">
                <a:latin typeface="Calibri" panose="020F0502020204030204" pitchFamily="34" charset="0"/>
              </a:rPr>
              <a:t>.</a:t>
            </a:r>
            <a:endParaRPr lang="en-US" sz="3000" b="1" dirty="0" smtClean="0"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27553" y="30784800"/>
            <a:ext cx="11426772" cy="1334652"/>
          </a:xfrm>
          <a:prstGeom prst="rect">
            <a:avLst/>
          </a:prstGeom>
          <a:solidFill>
            <a:schemeClr val="bg1"/>
          </a:solidFill>
          <a:ln w="28575">
            <a:solidFill>
              <a:srgbClr val="993939"/>
            </a:solidFill>
          </a:ln>
        </p:spPr>
        <p:txBody>
          <a:bodyPr wrap="square" lIns="407334" tIns="203672" rIns="407334" bIns="203672" rtlCol="0">
            <a:spAutoFit/>
          </a:bodyPr>
          <a:lstStyle/>
          <a:p>
            <a:pPr algn="just"/>
            <a:r>
              <a:rPr lang="en-US" sz="1500" b="1" u="sng" dirty="0" smtClean="0">
                <a:latin typeface="Calibri" panose="020F0502020204030204" pitchFamily="34" charset="0"/>
                <a:cs typeface="Arial" panose="020B0604020202020204" pitchFamily="34" charset="0"/>
              </a:rPr>
              <a:t>Acknowledgements</a:t>
            </a:r>
          </a:p>
          <a:p>
            <a:pPr algn="just"/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This 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work was 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funded 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by the Bill and Melinda Gates Foundation Grant # 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OPP1108188 to L. Yuan. E. 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Twitchell is supported by a Ruth L. Kirschstein Institutional 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National Research 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Service Award from the 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NIH. 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We thank Drs. Sherrie Clark-Deener, Nicole Lindstrom and Kelvin Pelzer for their veterinary 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services, 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and TRACSS 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staff members for care of the pigs.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27553" y="25755600"/>
            <a:ext cx="11442032" cy="4781749"/>
          </a:xfrm>
          <a:prstGeom prst="rect">
            <a:avLst/>
          </a:prstGeom>
          <a:solidFill>
            <a:schemeClr val="bg1"/>
          </a:solidFill>
          <a:ln w="28575">
            <a:solidFill>
              <a:srgbClr val="993939"/>
            </a:solidFill>
          </a:ln>
        </p:spPr>
        <p:txBody>
          <a:bodyPr wrap="square" lIns="407334" tIns="203672" rIns="407334" bIns="203672" rtlCol="0">
            <a:spAutoFit/>
          </a:bodyPr>
          <a:lstStyle/>
          <a:p>
            <a:r>
              <a:rPr lang="en-US" sz="1500" b="1" u="sng" dirty="0" smtClean="0">
                <a:latin typeface="Calibri" panose="020F0502020204030204" pitchFamily="34" charset="0"/>
                <a:cs typeface="Arial" panose="020B0604020202020204" pitchFamily="34" charset="0"/>
              </a:rPr>
              <a:t>References</a:t>
            </a:r>
          </a:p>
          <a:p>
            <a:pPr marL="342900" indent="-342900">
              <a:buAutoNum type="arabicPeriod"/>
            </a:pP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Gilmartin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A.A. 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and 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W.A. 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Petri, Jr., Exploring the role of environmental enteropathy in malnutrition, infant development and 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    oral 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vaccine response. Philos Trans R Soc Lond B Biol Sci, 2015. 370(1671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).</a:t>
            </a:r>
          </a:p>
          <a:p>
            <a:pPr marL="342900" indent="-342900">
              <a:buAutoNum type="arabicPeriod"/>
            </a:pP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 Valdez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, Y., E.M. Brown, and B.B. Finlay, Influence of the microbiota on vaccine effectiveness. Trends Immunol, 2014. 35(11): p. 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526-37.</a:t>
            </a:r>
          </a:p>
          <a:p>
            <a:pPr marL="342900" indent="-342900">
              <a:buAutoNum type="arabicPeriod"/>
            </a:pP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Glass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, R.I., et al., Rotavirus vaccines: successes and challenges. J Infect, 2014. 68 Suppl 1: p. 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S9-18.</a:t>
            </a:r>
          </a:p>
          <a:p>
            <a:pPr marL="342900" indent="-342900">
              <a:buAutoNum type="arabicPeriod"/>
            </a:pP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Huda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, M.N., et al., Stool microbiota and vaccine responses of infants. Pediatrics, 2014. 134(2): p. 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e362-72.</a:t>
            </a:r>
          </a:p>
          <a:p>
            <a:pPr marL="342900" indent="-342900">
              <a:buAutoNum type="arabicPeriod"/>
            </a:pP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Crane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, R.J., K.D. Jones, and J.A. Berkley, Environmental enteric dysfunction: an overview. Food Nutr Bull, 2015. 36(1 Suppl): p. 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S76-87.</a:t>
            </a:r>
          </a:p>
          <a:p>
            <a:pPr marL="342900" indent="-342900">
              <a:buAutoNum type="arabicPeriod"/>
            </a:pP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Grzeskowiak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, L., et al., Distinct gut microbiota in southeastern African and northern European infants. J Pediatr Gastroenterol Nutr, 2012. 54(6): p. 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812-6.</a:t>
            </a:r>
          </a:p>
          <a:p>
            <a:pPr marL="342900" indent="-342900">
              <a:buAutoNum type="arabicPeriod"/>
            </a:pP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Monira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, S., et al., Gut microbiota of healthy and malnourished children in 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Bangladesh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. Front Microbiol, 2011. 2: p. 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228.</a:t>
            </a:r>
          </a:p>
          <a:p>
            <a:pPr marL="342900" indent="-342900">
              <a:buAutoNum type="arabicPeriod"/>
            </a:pP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Naylor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, C., et al., Environmental 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enteropathy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oral 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accine failure 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and 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growth 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altering in infants 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in 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Bangladesh. EBioMedicine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, 2015. 2(11): p. 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1759-66.</a:t>
            </a:r>
          </a:p>
          <a:p>
            <a:pPr marL="342900" indent="-342900">
              <a:buAutoNum type="arabicPeriod"/>
            </a:pP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Wang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, M. and S.M. Donovan, Human microbiota-associated swine: current progress and future opportunities. ILAR J, 2015.  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                  56(1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): p. 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63-73.</a:t>
            </a:r>
          </a:p>
          <a:p>
            <a:pPr marL="342900" indent="-342900">
              <a:buAutoNum type="arabicPeriod"/>
            </a:pP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Ward</a:t>
            </a:r>
            <a:r>
              <a:rPr lang="en-US" sz="1500" b="1" dirty="0">
                <a:latin typeface="Calibri" panose="020F0502020204030204" pitchFamily="34" charset="0"/>
                <a:cs typeface="Arial" panose="020B0604020202020204" pitchFamily="34" charset="0"/>
              </a:rPr>
              <a:t>, L.A., et al., Pathogenesis of an attenuated and a virulent strain of group A human rotavirus in neonatal gnotobiotic pigs. J Gen Virol, 1996. 77 ( Pt 7): p. 1431-41</a:t>
            </a:r>
            <a:r>
              <a:rPr lang="en-US" sz="15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en-US" sz="1400" b="1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>
                <a:latin typeface="Calibri" panose="020F0502020204030204" pitchFamily="34" charset="0"/>
                <a:cs typeface="Arial" panose="020B0604020202020204" pitchFamily="34" charset="0"/>
              </a:rPr>
              <a:t>Twitchell </a:t>
            </a:r>
            <a:r>
              <a:rPr lang="en-US" sz="14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E.L</a:t>
            </a:r>
            <a:r>
              <a:rPr lang="en-US" sz="1400" b="1" dirty="0">
                <a:latin typeface="Calibri" panose="020F0502020204030204" pitchFamily="34" charset="0"/>
                <a:cs typeface="Arial" panose="020B0604020202020204" pitchFamily="34" charset="0"/>
              </a:rPr>
              <a:t>., et al., Modeling human enteric dysbiosis and rotavirus immunity in gnotobiotic pigs</a:t>
            </a:r>
            <a:r>
              <a:rPr lang="en-US" sz="14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de-DE" sz="1400" b="1" dirty="0">
                <a:latin typeface="Calibri" panose="020F0502020204030204" pitchFamily="34" charset="0"/>
                <a:cs typeface="Arial" panose="020B0604020202020204" pitchFamily="34" charset="0"/>
              </a:rPr>
              <a:t>Gut </a:t>
            </a:r>
            <a:r>
              <a:rPr lang="de-DE" sz="14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Pathog, 2016.  </a:t>
            </a:r>
            <a:r>
              <a:rPr lang="de-DE" sz="1400" b="1" dirty="0">
                <a:latin typeface="Calibri" panose="020F0502020204030204" pitchFamily="34" charset="0"/>
                <a:cs typeface="Arial" panose="020B0604020202020204" pitchFamily="34" charset="0"/>
              </a:rPr>
              <a:t>Nov 8;8:51</a:t>
            </a:r>
            <a:r>
              <a:rPr lang="de-DE" sz="14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2" descr="C:\Users\ericatwitchell\Desktop\New folder\TIFF FILES\VT_maroon_cmyk_shld-«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199" y="2185553"/>
            <a:ext cx="7516585" cy="1230429"/>
          </a:xfrm>
          <a:prstGeom prst="rect">
            <a:avLst/>
          </a:prstGeom>
          <a:noFill/>
          <a:ln w="38100">
            <a:solidFill>
              <a:srgbClr val="99393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ericatwitchell\Desktop\VA-MD-logo-horizontal-colo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1401" y="2067164"/>
            <a:ext cx="6248400" cy="1269368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533400" y="422734"/>
            <a:ext cx="37427605" cy="32114666"/>
          </a:xfrm>
          <a:prstGeom prst="rect">
            <a:avLst/>
          </a:prstGeom>
          <a:noFill/>
          <a:ln w="190500" cmpd="sng">
            <a:solidFill>
              <a:srgbClr val="9939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6232208" y="6858000"/>
            <a:ext cx="5745557" cy="1026875"/>
          </a:xfrm>
          <a:prstGeom prst="rect">
            <a:avLst/>
          </a:prstGeom>
          <a:noFill/>
          <a:ln w="127000">
            <a:noFill/>
          </a:ln>
        </p:spPr>
        <p:txBody>
          <a:bodyPr wrap="square" lIns="407334" tIns="203672" rIns="407334" bIns="203672" rtlCol="0">
            <a:spAutoFit/>
          </a:bodyPr>
          <a:lstStyle/>
          <a:p>
            <a:r>
              <a:rPr lang="en-US" sz="4000" b="1" u="sng" dirty="0" smtClean="0">
                <a:latin typeface="Calibri" panose="020F0502020204030204" pitchFamily="34" charset="0"/>
                <a:cs typeface="Arial" panose="020B0604020202020204" pitchFamily="34" charset="0"/>
              </a:rPr>
              <a:t>Experimental Design</a:t>
            </a:r>
            <a:endParaRPr lang="en-US" sz="4000" b="1" u="sng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869585" y="14705121"/>
            <a:ext cx="11637212" cy="8459679"/>
          </a:xfrm>
          <a:prstGeom prst="rect">
            <a:avLst/>
          </a:prstGeom>
          <a:solidFill>
            <a:schemeClr val="bg1"/>
          </a:solidFill>
          <a:ln w="28575">
            <a:solidFill>
              <a:srgbClr val="993939"/>
            </a:solidFill>
          </a:ln>
        </p:spPr>
        <p:txBody>
          <a:bodyPr wrap="square" lIns="407334" tIns="203672" rIns="407334" bIns="203672" rtlCol="0">
            <a:spAutoFit/>
          </a:bodyPr>
          <a:lstStyle/>
          <a:p>
            <a:pPr algn="just"/>
            <a:r>
              <a:rPr lang="en-US" sz="4000" b="1" u="sng" dirty="0" smtClean="0">
                <a:latin typeface="Calibri" panose="020F0502020204030204" pitchFamily="34" charset="0"/>
                <a:cs typeface="Arial" panose="020B0604020202020204" pitchFamily="34" charset="0"/>
              </a:rPr>
              <a:t>Summary</a:t>
            </a:r>
          </a:p>
          <a:p>
            <a:pPr algn="just"/>
            <a:r>
              <a:rPr lang="en-US" sz="3000" b="1" dirty="0">
                <a:latin typeface="Calibri" panose="020F0502020204030204" pitchFamily="34" charset="0"/>
              </a:rPr>
              <a:t>•  Significantly more rotavirus-specific IFN-</a:t>
            </a:r>
            <a:r>
              <a:rPr lang="el-GR" sz="3000" b="1" dirty="0">
                <a:latin typeface="Calibri" panose="020F0502020204030204" pitchFamily="34" charset="0"/>
              </a:rPr>
              <a:t>γ </a:t>
            </a:r>
            <a:r>
              <a:rPr lang="en-US" sz="3000" b="1" dirty="0">
                <a:latin typeface="Calibri" panose="020F0502020204030204" pitchFamily="34" charset="0"/>
              </a:rPr>
              <a:t>producing </a:t>
            </a:r>
            <a:r>
              <a:rPr lang="en-US" sz="3000" b="1" dirty="0" smtClean="0">
                <a:latin typeface="Calibri" panose="020F0502020204030204" pitchFamily="34" charset="0"/>
              </a:rPr>
              <a:t>effector T </a:t>
            </a:r>
            <a:r>
              <a:rPr lang="en-US" sz="3000" b="1" dirty="0">
                <a:latin typeface="Calibri" panose="020F0502020204030204" pitchFamily="34" charset="0"/>
              </a:rPr>
              <a:t>cells were </a:t>
            </a:r>
            <a:r>
              <a:rPr lang="en-US" sz="3000" b="1" dirty="0" smtClean="0">
                <a:latin typeface="Calibri" panose="020F0502020204030204" pitchFamily="34" charset="0"/>
              </a:rPr>
              <a:t>in the </a:t>
            </a:r>
            <a:r>
              <a:rPr lang="en-US" sz="3000" b="1" dirty="0">
                <a:latin typeface="Calibri" panose="020F0502020204030204" pitchFamily="34" charset="0"/>
              </a:rPr>
              <a:t>ileum, spleen and blood of HHGM </a:t>
            </a:r>
            <a:r>
              <a:rPr lang="en-US" sz="3000" b="1" dirty="0" smtClean="0">
                <a:latin typeface="Calibri" panose="020F0502020204030204" pitchFamily="34" charset="0"/>
              </a:rPr>
              <a:t>than </a:t>
            </a:r>
            <a:r>
              <a:rPr lang="en-US" sz="3000" b="1" dirty="0">
                <a:latin typeface="Calibri" panose="020F0502020204030204" pitchFamily="34" charset="0"/>
              </a:rPr>
              <a:t>UHGM pigs </a:t>
            </a:r>
            <a:r>
              <a:rPr lang="en-US" sz="3000" b="1" dirty="0" smtClean="0">
                <a:latin typeface="Calibri" panose="020F0502020204030204" pitchFamily="34" charset="0"/>
              </a:rPr>
              <a:t>at PID28 (Fig. 1</a:t>
            </a:r>
            <a:r>
              <a:rPr lang="en-US" sz="3000" b="1" dirty="0" smtClean="0">
                <a:latin typeface="Calibri" panose="020F0502020204030204" pitchFamily="34" charset="0"/>
              </a:rPr>
              <a:t>).</a:t>
            </a:r>
            <a:endParaRPr lang="en-US" sz="1100" b="1" dirty="0" smtClean="0">
              <a:latin typeface="Calibri" panose="020F0502020204030204" pitchFamily="34" charset="0"/>
            </a:endParaRPr>
          </a:p>
          <a:p>
            <a:pPr algn="just"/>
            <a:endParaRPr lang="en-US" sz="1100" b="1" dirty="0">
              <a:latin typeface="Calibri" panose="020F0502020204030204" pitchFamily="34" charset="0"/>
            </a:endParaRPr>
          </a:p>
          <a:p>
            <a:pPr algn="just"/>
            <a:r>
              <a:rPr lang="en-US" sz="3000" b="1" dirty="0">
                <a:latin typeface="Calibri" panose="020F0502020204030204" pitchFamily="34" charset="0"/>
              </a:rPr>
              <a:t>•  </a:t>
            </a:r>
            <a:r>
              <a:rPr lang="en-US" sz="3000" b="1" dirty="0" smtClean="0">
                <a:latin typeface="Calibri" panose="020F0502020204030204" pitchFamily="34" charset="0"/>
              </a:rPr>
              <a:t>Rotavirus-specific antibodies </a:t>
            </a:r>
            <a:r>
              <a:rPr lang="en-US" sz="3000" b="1" dirty="0">
                <a:latin typeface="Calibri" panose="020F0502020204030204" pitchFamily="34" charset="0"/>
              </a:rPr>
              <a:t>in intestinal contents trended higher in HHGM </a:t>
            </a:r>
            <a:r>
              <a:rPr lang="en-US" sz="3000" b="1" dirty="0" smtClean="0">
                <a:latin typeface="Calibri" panose="020F0502020204030204" pitchFamily="34" charset="0"/>
              </a:rPr>
              <a:t>than UHGM  pigs before </a:t>
            </a:r>
            <a:r>
              <a:rPr lang="en-US" sz="3000" b="1" dirty="0">
                <a:latin typeface="Calibri" panose="020F0502020204030204" pitchFamily="34" charset="0"/>
              </a:rPr>
              <a:t>and after VirHRV </a:t>
            </a:r>
            <a:r>
              <a:rPr lang="en-US" sz="3000" b="1" dirty="0" smtClean="0">
                <a:latin typeface="Calibri" panose="020F0502020204030204" pitchFamily="34" charset="0"/>
              </a:rPr>
              <a:t>challenge (data not shown</a:t>
            </a:r>
            <a:r>
              <a:rPr lang="en-US" sz="3000" b="1" dirty="0" smtClean="0">
                <a:latin typeface="Calibri" panose="020F0502020204030204" pitchFamily="34" charset="0"/>
              </a:rPr>
              <a:t>).</a:t>
            </a:r>
            <a:endParaRPr lang="en-US" sz="1100" b="1" dirty="0" smtClean="0">
              <a:latin typeface="Calibri" panose="020F0502020204030204" pitchFamily="34" charset="0"/>
            </a:endParaRPr>
          </a:p>
          <a:p>
            <a:pPr algn="just"/>
            <a:endParaRPr lang="en-US" sz="1100" b="1" dirty="0">
              <a:latin typeface="Calibri" panose="020F0502020204030204" pitchFamily="34" charset="0"/>
            </a:endParaRPr>
          </a:p>
          <a:p>
            <a:pPr algn="just"/>
            <a:r>
              <a:rPr lang="en-US" sz="3000" b="1" dirty="0">
                <a:latin typeface="Calibri" panose="020F0502020204030204" pitchFamily="34" charset="0"/>
              </a:rPr>
              <a:t>• </a:t>
            </a:r>
            <a:r>
              <a:rPr lang="en-US" sz="3000" b="1" dirty="0" smtClean="0">
                <a:latin typeface="Calibri" panose="020F0502020204030204" pitchFamily="34" charset="0"/>
              </a:rPr>
              <a:t>AttHRV </a:t>
            </a:r>
            <a:r>
              <a:rPr lang="en-US" sz="3000" b="1" dirty="0">
                <a:latin typeface="Calibri" panose="020F0502020204030204" pitchFamily="34" charset="0"/>
              </a:rPr>
              <a:t>vaccine provided increased protection against rotavirus shedding and clinical signs after VirHRV challenge in pigs colonized with HHGM </a:t>
            </a:r>
            <a:r>
              <a:rPr lang="en-US" sz="3000" b="1" dirty="0" smtClean="0">
                <a:latin typeface="Calibri" panose="020F0502020204030204" pitchFamily="34" charset="0"/>
              </a:rPr>
              <a:t>than UHGM (data not shown</a:t>
            </a:r>
            <a:r>
              <a:rPr lang="en-US" sz="3000" b="1" dirty="0" smtClean="0">
                <a:latin typeface="Calibri" panose="020F0502020204030204" pitchFamily="34" charset="0"/>
              </a:rPr>
              <a:t>).</a:t>
            </a:r>
            <a:endParaRPr lang="en-US" sz="1100" b="1" dirty="0" smtClean="0">
              <a:latin typeface="Calibri" panose="020F0502020204030204" pitchFamily="34" charset="0"/>
            </a:endParaRPr>
          </a:p>
          <a:p>
            <a:pPr algn="just"/>
            <a:endParaRPr lang="en-US" sz="1100" b="1" dirty="0">
              <a:latin typeface="Calibri" panose="020F0502020204030204" pitchFamily="34" charset="0"/>
            </a:endParaRPr>
          </a:p>
          <a:p>
            <a:pPr algn="just"/>
            <a:r>
              <a:rPr lang="en-US" sz="3000" b="1" dirty="0">
                <a:latin typeface="Calibri" panose="020F0502020204030204" pitchFamily="34" charset="0"/>
              </a:rPr>
              <a:t>• </a:t>
            </a:r>
            <a:r>
              <a:rPr lang="en-US" sz="3000" b="1" dirty="0" smtClean="0">
                <a:latin typeface="Calibri" panose="020F0502020204030204" pitchFamily="34" charset="0"/>
              </a:rPr>
              <a:t>Significant correlations </a:t>
            </a:r>
            <a:r>
              <a:rPr lang="en-US" sz="3000" b="1" dirty="0">
                <a:latin typeface="Calibri" panose="020F0502020204030204" pitchFamily="34" charset="0"/>
              </a:rPr>
              <a:t>existed </a:t>
            </a:r>
            <a:r>
              <a:rPr lang="en-US" sz="3000" b="1" dirty="0" smtClean="0">
                <a:latin typeface="Calibri" panose="020F0502020204030204" pitchFamily="34" charset="0"/>
              </a:rPr>
              <a:t>between a few </a:t>
            </a:r>
            <a:r>
              <a:rPr lang="en-US" sz="3000" b="1" dirty="0" smtClean="0">
                <a:latin typeface="Calibri" panose="020F0502020204030204" pitchFamily="34" charset="0"/>
              </a:rPr>
              <a:t>OTUs </a:t>
            </a:r>
            <a:r>
              <a:rPr lang="en-US" sz="3000" b="1" dirty="0">
                <a:latin typeface="Calibri" panose="020F0502020204030204" pitchFamily="34" charset="0"/>
              </a:rPr>
              <a:t>and vaccine </a:t>
            </a:r>
            <a:r>
              <a:rPr lang="en-US" sz="3000" b="1" dirty="0" smtClean="0">
                <a:latin typeface="Calibri" panose="020F0502020204030204" pitchFamily="34" charset="0"/>
              </a:rPr>
              <a:t>induced T </a:t>
            </a:r>
            <a:r>
              <a:rPr lang="en-US" sz="3000" b="1" dirty="0">
                <a:latin typeface="Calibri" panose="020F0502020204030204" pitchFamily="34" charset="0"/>
              </a:rPr>
              <a:t>cell </a:t>
            </a:r>
            <a:r>
              <a:rPr lang="en-US" sz="3000" b="1" dirty="0" smtClean="0">
                <a:latin typeface="Calibri" panose="020F0502020204030204" pitchFamily="34" charset="0"/>
              </a:rPr>
              <a:t>responses (Table 1</a:t>
            </a:r>
            <a:r>
              <a:rPr lang="en-US" sz="3000" b="1" dirty="0" smtClean="0">
                <a:latin typeface="Calibri" panose="020F0502020204030204" pitchFamily="34" charset="0"/>
              </a:rPr>
              <a:t>).</a:t>
            </a:r>
            <a:endParaRPr lang="en-US" sz="1100" b="1" dirty="0" smtClean="0">
              <a:latin typeface="Calibri" panose="020F0502020204030204" pitchFamily="34" charset="0"/>
            </a:endParaRPr>
          </a:p>
          <a:p>
            <a:pPr algn="just"/>
            <a:endParaRPr lang="en-US" sz="1100" b="1" dirty="0">
              <a:latin typeface="Calibri" panose="020F0502020204030204" pitchFamily="34" charset="0"/>
            </a:endParaRPr>
          </a:p>
          <a:p>
            <a:pPr algn="just"/>
            <a:r>
              <a:rPr lang="en-US" sz="3000" b="1" dirty="0">
                <a:latin typeface="Calibri" panose="020F0502020204030204" pitchFamily="34" charset="0"/>
              </a:rPr>
              <a:t>• </a:t>
            </a:r>
            <a:r>
              <a:rPr lang="en-US" sz="3000" b="1" dirty="0" smtClean="0">
                <a:latin typeface="Calibri" panose="020F0502020204030204" pitchFamily="34" charset="0"/>
              </a:rPr>
              <a:t>There </a:t>
            </a:r>
            <a:r>
              <a:rPr lang="en-US" sz="3000" b="1" dirty="0">
                <a:latin typeface="Calibri" panose="020F0502020204030204" pitchFamily="34" charset="0"/>
              </a:rPr>
              <a:t>were </a:t>
            </a:r>
            <a:r>
              <a:rPr lang="en-US" sz="3000" b="1" dirty="0" smtClean="0">
                <a:latin typeface="Calibri" panose="020F0502020204030204" pitchFamily="34" charset="0"/>
              </a:rPr>
              <a:t>significant differences </a:t>
            </a:r>
            <a:r>
              <a:rPr lang="en-US" sz="3000" b="1" dirty="0">
                <a:latin typeface="Calibri" panose="020F0502020204030204" pitchFamily="34" charset="0"/>
              </a:rPr>
              <a:t>in </a:t>
            </a:r>
            <a:r>
              <a:rPr lang="en-US" sz="3000" b="1" dirty="0" smtClean="0">
                <a:latin typeface="Calibri" panose="020F0502020204030204" pitchFamily="34" charset="0"/>
              </a:rPr>
              <a:t>AD </a:t>
            </a:r>
            <a:r>
              <a:rPr lang="en-US" sz="3000" b="1" dirty="0" smtClean="0">
                <a:latin typeface="Calibri" panose="020F0502020204030204" pitchFamily="34" charset="0"/>
              </a:rPr>
              <a:t>and </a:t>
            </a:r>
            <a:r>
              <a:rPr lang="en-US" sz="3000" b="1" dirty="0">
                <a:latin typeface="Calibri" panose="020F0502020204030204" pitchFamily="34" charset="0"/>
              </a:rPr>
              <a:t>relative abundances of OTUs </a:t>
            </a:r>
            <a:r>
              <a:rPr lang="en-US" sz="3000" b="1" dirty="0" smtClean="0">
                <a:latin typeface="Calibri" panose="020F0502020204030204" pitchFamily="34" charset="0"/>
              </a:rPr>
              <a:t>in HHGM pigs before (PID28) and </a:t>
            </a:r>
            <a:r>
              <a:rPr lang="en-US" sz="3000" b="1" dirty="0">
                <a:latin typeface="Calibri" panose="020F0502020204030204" pitchFamily="34" charset="0"/>
              </a:rPr>
              <a:t>after </a:t>
            </a:r>
            <a:r>
              <a:rPr lang="en-US" sz="3000" b="1" dirty="0" smtClean="0">
                <a:latin typeface="Calibri" panose="020F0502020204030204" pitchFamily="34" charset="0"/>
              </a:rPr>
              <a:t>(PCD7) VirHRV challenge (Fig. 2).</a:t>
            </a:r>
            <a:endParaRPr lang="en-US" sz="3000" b="1" dirty="0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019214" y="13868400"/>
            <a:ext cx="114875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Table 1. Spearman's </a:t>
            </a:r>
            <a:r>
              <a:rPr lang="en-US" sz="1800" b="1" dirty="0"/>
              <a:t>rank correlation coefficients between specified OTUs and rotavirus-specific IFN-γ+CD8+ or IFN-γ+CD4+ T cells among all Gn </a:t>
            </a:r>
            <a:r>
              <a:rPr lang="en-US" sz="1800" b="1" dirty="0" smtClean="0"/>
              <a:t>pigs at PID28.</a:t>
            </a:r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13212904" y="23698200"/>
            <a:ext cx="120180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b="1" dirty="0" smtClean="0"/>
              <a:t>Fig. 1. Frequencies </a:t>
            </a:r>
            <a:r>
              <a:rPr lang="en-US" sz="1800" b="1" dirty="0"/>
              <a:t>of IFN-γ producing </a:t>
            </a:r>
            <a:r>
              <a:rPr lang="en-US" sz="1800" b="1" dirty="0" smtClean="0"/>
              <a:t>CD4+ </a:t>
            </a:r>
            <a:r>
              <a:rPr lang="en-US" sz="1800" b="1" dirty="0"/>
              <a:t>and </a:t>
            </a:r>
            <a:r>
              <a:rPr lang="en-US" sz="1800" b="1" dirty="0" smtClean="0"/>
              <a:t>CD8+ </a:t>
            </a:r>
            <a:r>
              <a:rPr lang="en-US" sz="1800" b="1" dirty="0"/>
              <a:t>T cells among total CD3+CD8+ and CD3+CD4 cells on </a:t>
            </a:r>
            <a:r>
              <a:rPr lang="en-US" sz="1800" b="1" dirty="0" smtClean="0"/>
              <a:t>PID28 </a:t>
            </a:r>
            <a:r>
              <a:rPr lang="en-US" sz="1800" b="1" dirty="0"/>
              <a:t>in ileum, spleen and blood of HHGM verses UHGM colonized pigs.  Error bars indicate standard errors of the means.  Asterisks indicate significant differences when compared to </a:t>
            </a:r>
            <a:r>
              <a:rPr lang="en-US" sz="1800" b="1" dirty="0" smtClean="0"/>
              <a:t>UHGM </a:t>
            </a:r>
            <a:r>
              <a:rPr lang="en-US" sz="1800" b="1" dirty="0"/>
              <a:t>pigs (Kruskal-Wallis rank sum test , P&lt;0.05; n=5-7).</a:t>
            </a:r>
            <a:endParaRPr lang="en-US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13212904" y="31357669"/>
            <a:ext cx="11994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/>
              <a:t> </a:t>
            </a:r>
            <a:r>
              <a:rPr lang="en-US" sz="1800" b="1" dirty="0" smtClean="0"/>
              <a:t>Fig. 2. Relative </a:t>
            </a:r>
            <a:r>
              <a:rPr lang="en-US" sz="1800" b="1" dirty="0"/>
              <a:t>abundance of phyla in the microbial community of large intestinal contents of individual HGM-colonized Gn pigs before HRV challenge (</a:t>
            </a:r>
            <a:r>
              <a:rPr lang="en-US" sz="1800" b="1" dirty="0" smtClean="0"/>
              <a:t>PID28) </a:t>
            </a:r>
            <a:r>
              <a:rPr lang="en-US" sz="1800" b="1" dirty="0"/>
              <a:t>and </a:t>
            </a:r>
            <a:r>
              <a:rPr lang="en-US" sz="1800" b="1" dirty="0" smtClean="0"/>
              <a:t>post-challenge </a:t>
            </a:r>
            <a:r>
              <a:rPr lang="en-US" sz="1800" b="1" dirty="0"/>
              <a:t>(PCD7).  The human sample is included for reference in each panel.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657797" y="17108725"/>
            <a:ext cx="3823487" cy="1026875"/>
          </a:xfrm>
          <a:prstGeom prst="rect">
            <a:avLst/>
          </a:prstGeom>
          <a:noFill/>
          <a:ln w="28575">
            <a:noFill/>
          </a:ln>
        </p:spPr>
        <p:txBody>
          <a:bodyPr wrap="square" lIns="407334" tIns="203672" rIns="407334" bIns="203672" rtlCol="0">
            <a:spAutoFit/>
          </a:bodyPr>
          <a:lstStyle/>
          <a:p>
            <a:pPr algn="ctr"/>
            <a:r>
              <a:rPr lang="en-US" sz="4000" b="1" u="sng" dirty="0" smtClean="0">
                <a:latin typeface="Calibri" panose="020F0502020204030204" pitchFamily="34" charset="0"/>
                <a:cs typeface="Arial" panose="020B0604020202020204" pitchFamily="34" charset="0"/>
              </a:rPr>
              <a:t>Results</a:t>
            </a:r>
            <a:endParaRPr lang="en-US" sz="4000" b="1" u="sng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092915" y="17983200"/>
            <a:ext cx="12138080" cy="6707852"/>
          </a:xfrm>
          <a:prstGeom prst="rect">
            <a:avLst/>
          </a:prstGeom>
          <a:noFill/>
          <a:ln w="28575">
            <a:solidFill>
              <a:srgbClr val="9939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3039938" y="24919652"/>
            <a:ext cx="12191057" cy="7125584"/>
          </a:xfrm>
          <a:prstGeom prst="rect">
            <a:avLst/>
          </a:prstGeom>
          <a:noFill/>
          <a:ln w="28575">
            <a:solidFill>
              <a:srgbClr val="9939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25907685" y="7185652"/>
            <a:ext cx="11637212" cy="7303593"/>
          </a:xfrm>
          <a:prstGeom prst="rect">
            <a:avLst/>
          </a:prstGeom>
          <a:noFill/>
          <a:ln w="28575">
            <a:solidFill>
              <a:srgbClr val="9939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3039938" y="7844883"/>
            <a:ext cx="12191056" cy="9526798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068772"/>
              </p:ext>
            </p:extLst>
          </p:nvPr>
        </p:nvGraphicFramePr>
        <p:xfrm>
          <a:off x="13231830" y="8077200"/>
          <a:ext cx="11837970" cy="88376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86252"/>
                <a:gridCol w="3551718"/>
              </a:tblGrid>
              <a:tr h="36538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3200" b="1" u="none" strike="noStrike" dirty="0">
                          <a:effectLst/>
                        </a:rPr>
                        <a:t>Selection of HGM samples</a:t>
                      </a:r>
                      <a:endParaRPr 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381">
                <a:tc gridSpan="2"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2400" u="none" strike="noStrike" dirty="0">
                          <a:effectLst/>
                        </a:rPr>
                        <a:t>45 Nicaraguan infants (pre-immunization serum &amp; stool, post-immunization serum)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23305">
                <a:tc gridSpan="2">
                  <a:txBody>
                    <a:bodyPr/>
                    <a:lstStyle/>
                    <a:p>
                      <a:pPr marL="342900" indent="-34290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2400" u="none" strike="noStrike" dirty="0">
                          <a:effectLst/>
                        </a:rPr>
                        <a:t>Compare microbiome &amp; EE scores (ES) between infants with good and poor rotavirus-specific serum IgA response to RV5 (</a:t>
                      </a:r>
                      <a:r>
                        <a:rPr lang="en-US" sz="2400" u="none" strike="noStrike" dirty="0" err="1" smtClean="0">
                          <a:effectLst/>
                        </a:rPr>
                        <a:t>RotaTeq</a:t>
                      </a:r>
                      <a:r>
                        <a:rPr lang="en-US" sz="2400" u="none" strike="noStrike" dirty="0" smtClean="0">
                          <a:effectLst/>
                        </a:rPr>
                        <a:t>®) </a:t>
                      </a:r>
                      <a:r>
                        <a:rPr lang="en-US" sz="2400" u="none" strike="noStrike" dirty="0">
                          <a:effectLst/>
                        </a:rPr>
                        <a:t>vaccine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381">
                <a:tc gridSpan="2"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2400" u="none" strike="noStrike" dirty="0">
                          <a:effectLst/>
                        </a:rPr>
                        <a:t>HHGM sample from infant with good IgA response to RV5, low ES, high alpha diversity (AD)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381">
                <a:tc gridSpan="2"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2400" u="none" strike="noStrike" dirty="0">
                          <a:effectLst/>
                        </a:rPr>
                        <a:t>UGHM sample from infant with poor IgA response to RV5, high ES, low AD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381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711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3200" b="1" u="none" strike="noStrike" dirty="0">
                          <a:effectLst/>
                        </a:rPr>
                        <a:t>Gn pig study</a:t>
                      </a:r>
                      <a:endParaRPr 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Activity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Date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5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Derivation of Gn pigs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PPD0*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365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Oral inoculation with HHGM (n=12) or UHGM (n=12)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PPD5,6,7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</a:tr>
              <a:tr h="365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Bleeding for detection of serum </a:t>
                      </a:r>
                      <a:r>
                        <a:rPr lang="en-US" sz="2400" u="none" strike="noStrike" dirty="0" smtClean="0">
                          <a:effectLst/>
                        </a:rPr>
                        <a:t>antibodies </a:t>
                      </a:r>
                      <a:r>
                        <a:rPr lang="en-US" sz="2400" u="none" strike="noStrike" dirty="0">
                          <a:effectLst/>
                        </a:rPr>
                        <a:t>by ELISA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Weekly, starting PID0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</a:tr>
              <a:tr h="7233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Oral vaccination with attenuated HRV Wa vaccine (AttHRV 5X10</a:t>
                      </a:r>
                      <a:r>
                        <a:rPr lang="en-US" sz="2400" u="none" strike="noStrike" baseline="30000" dirty="0">
                          <a:effectLst/>
                        </a:rPr>
                        <a:t>7</a:t>
                      </a:r>
                      <a:r>
                        <a:rPr lang="en-US" sz="2400" u="none" strike="noStrike" dirty="0">
                          <a:effectLst/>
                        </a:rPr>
                        <a:t> fluorescence forming unit [FFU])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PID0, PID10, PID20**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</a:tr>
              <a:tr h="365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Oral challenge with virulent HRV Wa (G1P1A[8],  1X10</a:t>
                      </a:r>
                      <a:r>
                        <a:rPr lang="en-US" sz="2400" u="none" strike="noStrike" baseline="30000" dirty="0">
                          <a:effectLst/>
                        </a:rPr>
                        <a:t>5</a:t>
                      </a:r>
                      <a:r>
                        <a:rPr lang="en-US" sz="2400" u="none" strike="noStrike" dirty="0">
                          <a:effectLst/>
                        </a:rPr>
                        <a:t> FFU)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PID28 (PCD0)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</a:tr>
              <a:tr h="365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Record daily fecal consistency scores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PCD0-7***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</a:tr>
              <a:tr h="365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Rectal swabs for virus shedding (CCIF, ELISA)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PCD0-7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</a:tr>
              <a:tr h="16764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Euthanasia (</a:t>
                      </a:r>
                      <a:r>
                        <a:rPr lang="en-US" sz="2400" u="none" strike="noStrike" dirty="0" smtClean="0">
                          <a:effectLst/>
                        </a:rPr>
                        <a:t>PID28 n=5-6 </a:t>
                      </a:r>
                      <a:r>
                        <a:rPr lang="en-US" sz="2400" u="none" strike="noStrike" dirty="0">
                          <a:effectLst/>
                        </a:rPr>
                        <a:t>and </a:t>
                      </a:r>
                      <a:r>
                        <a:rPr lang="en-US" sz="2400" u="none" strike="noStrike" dirty="0" smtClean="0">
                          <a:effectLst/>
                        </a:rPr>
                        <a:t>PCD7 </a:t>
                      </a:r>
                      <a:r>
                        <a:rPr lang="en-US" sz="2400" u="none" strike="noStrike" dirty="0" smtClean="0">
                          <a:effectLst/>
                        </a:rPr>
                        <a:t>n=6-7),</a:t>
                      </a:r>
                      <a:r>
                        <a:rPr lang="en-US" sz="24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2400" u="none" strike="noStrike" dirty="0" smtClean="0">
                          <a:effectLst/>
                        </a:rPr>
                        <a:t>collect intestinal </a:t>
                      </a:r>
                      <a:r>
                        <a:rPr lang="en-US" sz="2400" u="none" strike="noStrike" dirty="0">
                          <a:effectLst/>
                        </a:rPr>
                        <a:t>contents for antibodies, microbiome and enteropathy biomarker ELISAs; ileum, spleen and blood for T cell responses; serum for antibodies; and duodenum, jejunum &amp; ileum for histopathology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u="none" strike="noStrike" dirty="0">
                          <a:effectLst/>
                        </a:rPr>
                        <a:t>PID28, PCD7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34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*Postpartum day (PPD), **Post-inoculation day (PID), ***Post-challenge day (PCD)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33" name="Picture 9" descr="C:\Users\ericatwitchell\Desktop\Poster\fig 2 poster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1400" y="25173246"/>
            <a:ext cx="8382000" cy="6068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40" r="18748" b="22713"/>
          <a:stretch/>
        </p:blipFill>
        <p:spPr>
          <a:xfrm>
            <a:off x="13873514" y="18211800"/>
            <a:ext cx="10662886" cy="5368754"/>
          </a:xfrm>
          <a:prstGeom prst="rect">
            <a:avLst/>
          </a:prstGeom>
        </p:spPr>
      </p:pic>
      <p:grpSp>
        <p:nvGrpSpPr>
          <p:cNvPr id="21" name="Group 5"/>
          <p:cNvGrpSpPr>
            <a:grpSpLocks noChangeAspect="1"/>
          </p:cNvGrpSpPr>
          <p:nvPr/>
        </p:nvGrpSpPr>
        <p:grpSpPr bwMode="auto">
          <a:xfrm>
            <a:off x="26290588" y="7446963"/>
            <a:ext cx="10863262" cy="6291262"/>
            <a:chOff x="16561" y="4691"/>
            <a:chExt cx="6843" cy="3963"/>
          </a:xfrm>
        </p:grpSpPr>
        <p:sp>
          <p:nvSpPr>
            <p:cNvPr id="23" name="AutoShape 4"/>
            <p:cNvSpPr>
              <a:spLocks noChangeAspect="1" noChangeArrowheads="1" noTextEdit="1"/>
            </p:cNvSpPr>
            <p:nvPr/>
          </p:nvSpPr>
          <p:spPr bwMode="auto">
            <a:xfrm>
              <a:off x="16561" y="4691"/>
              <a:ext cx="6815" cy="3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6"/>
            <p:cNvSpPr>
              <a:spLocks noChangeArrowheads="1"/>
            </p:cNvSpPr>
            <p:nvPr/>
          </p:nvSpPr>
          <p:spPr bwMode="auto">
            <a:xfrm>
              <a:off x="16561" y="4691"/>
              <a:ext cx="6815" cy="295"/>
            </a:xfrm>
            <a:prstGeom prst="rect">
              <a:avLst/>
            </a:prstGeom>
            <a:solidFill>
              <a:srgbClr val="F2D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7"/>
            <p:cNvSpPr>
              <a:spLocks noChangeArrowheads="1"/>
            </p:cNvSpPr>
            <p:nvPr/>
          </p:nvSpPr>
          <p:spPr bwMode="auto">
            <a:xfrm>
              <a:off x="16561" y="4972"/>
              <a:ext cx="6815" cy="8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8"/>
            <p:cNvSpPr>
              <a:spLocks noChangeArrowheads="1"/>
            </p:cNvSpPr>
            <p:nvPr/>
          </p:nvSpPr>
          <p:spPr bwMode="auto">
            <a:xfrm>
              <a:off x="16561" y="5815"/>
              <a:ext cx="6815" cy="295"/>
            </a:xfrm>
            <a:prstGeom prst="rect">
              <a:avLst/>
            </a:prstGeom>
            <a:solidFill>
              <a:srgbClr val="F2D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9"/>
            <p:cNvSpPr>
              <a:spLocks noChangeArrowheads="1"/>
            </p:cNvSpPr>
            <p:nvPr/>
          </p:nvSpPr>
          <p:spPr bwMode="auto">
            <a:xfrm>
              <a:off x="16561" y="6096"/>
              <a:ext cx="6815" cy="25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10"/>
            <p:cNvSpPr>
              <a:spLocks noChangeArrowheads="1"/>
            </p:cNvSpPr>
            <p:nvPr/>
          </p:nvSpPr>
          <p:spPr bwMode="auto">
            <a:xfrm>
              <a:off x="16617" y="4761"/>
              <a:ext cx="1616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Positive Correlations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11"/>
            <p:cNvSpPr>
              <a:spLocks noChangeArrowheads="1"/>
            </p:cNvSpPr>
            <p:nvPr/>
          </p:nvSpPr>
          <p:spPr bwMode="auto">
            <a:xfrm>
              <a:off x="19161" y="4761"/>
              <a:ext cx="393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OTU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12"/>
            <p:cNvSpPr>
              <a:spLocks noChangeArrowheads="1"/>
            </p:cNvSpPr>
            <p:nvPr/>
          </p:nvSpPr>
          <p:spPr bwMode="auto">
            <a:xfrm>
              <a:off x="20397" y="4761"/>
              <a:ext cx="562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Tissue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Rectangle 13"/>
            <p:cNvSpPr>
              <a:spLocks noChangeArrowheads="1"/>
            </p:cNvSpPr>
            <p:nvPr/>
          </p:nvSpPr>
          <p:spPr bwMode="auto">
            <a:xfrm>
              <a:off x="21212" y="4761"/>
              <a:ext cx="464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 cell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14"/>
            <p:cNvSpPr>
              <a:spLocks noChangeArrowheads="1"/>
            </p:cNvSpPr>
            <p:nvPr/>
          </p:nvSpPr>
          <p:spPr bwMode="auto">
            <a:xfrm>
              <a:off x="22097" y="4761"/>
              <a:ext cx="169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?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tangle 15"/>
            <p:cNvSpPr>
              <a:spLocks noChangeArrowheads="1"/>
            </p:cNvSpPr>
            <p:nvPr/>
          </p:nvSpPr>
          <p:spPr bwMode="auto">
            <a:xfrm>
              <a:off x="22477" y="4761"/>
              <a:ext cx="927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adj. p-value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Rectangle 16"/>
            <p:cNvSpPr>
              <a:spLocks noChangeArrowheads="1"/>
            </p:cNvSpPr>
            <p:nvPr/>
          </p:nvSpPr>
          <p:spPr bwMode="auto">
            <a:xfrm>
              <a:off x="17250" y="5042"/>
              <a:ext cx="427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PID28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17"/>
            <p:cNvSpPr>
              <a:spLocks noChangeArrowheads="1"/>
            </p:cNvSpPr>
            <p:nvPr/>
          </p:nvSpPr>
          <p:spPr bwMode="auto">
            <a:xfrm>
              <a:off x="18318" y="5042"/>
              <a:ext cx="773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Collinsella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Rectangle 18"/>
            <p:cNvSpPr>
              <a:spLocks noChangeArrowheads="1"/>
            </p:cNvSpPr>
            <p:nvPr/>
          </p:nvSpPr>
          <p:spPr bwMode="auto">
            <a:xfrm>
              <a:off x="20481" y="5042"/>
              <a:ext cx="492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Ileum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ctangle 19"/>
            <p:cNvSpPr>
              <a:spLocks noChangeArrowheads="1"/>
            </p:cNvSpPr>
            <p:nvPr/>
          </p:nvSpPr>
          <p:spPr bwMode="auto">
            <a:xfrm>
              <a:off x="21240" y="5042"/>
              <a:ext cx="478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CD8+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Rectangle 20"/>
            <p:cNvSpPr>
              <a:spLocks noChangeArrowheads="1"/>
            </p:cNvSpPr>
            <p:nvPr/>
          </p:nvSpPr>
          <p:spPr bwMode="auto">
            <a:xfrm>
              <a:off x="21999" y="5042"/>
              <a:ext cx="365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0.91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21"/>
            <p:cNvSpPr>
              <a:spLocks noChangeArrowheads="1"/>
            </p:cNvSpPr>
            <p:nvPr/>
          </p:nvSpPr>
          <p:spPr bwMode="auto">
            <a:xfrm>
              <a:off x="22716" y="5042"/>
              <a:ext cx="464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0.001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22"/>
            <p:cNvSpPr>
              <a:spLocks noChangeArrowheads="1"/>
            </p:cNvSpPr>
            <p:nvPr/>
          </p:nvSpPr>
          <p:spPr bwMode="auto">
            <a:xfrm>
              <a:off x="18318" y="5323"/>
              <a:ext cx="773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Collinsella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ectangle 23"/>
            <p:cNvSpPr>
              <a:spLocks noChangeArrowheads="1"/>
            </p:cNvSpPr>
            <p:nvPr/>
          </p:nvSpPr>
          <p:spPr bwMode="auto">
            <a:xfrm>
              <a:off x="20481" y="5323"/>
              <a:ext cx="464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Blood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ectangle 24"/>
            <p:cNvSpPr>
              <a:spLocks noChangeArrowheads="1"/>
            </p:cNvSpPr>
            <p:nvPr/>
          </p:nvSpPr>
          <p:spPr bwMode="auto">
            <a:xfrm>
              <a:off x="21240" y="5323"/>
              <a:ext cx="478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CD8+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25"/>
            <p:cNvSpPr>
              <a:spLocks noChangeArrowheads="1"/>
            </p:cNvSpPr>
            <p:nvPr/>
          </p:nvSpPr>
          <p:spPr bwMode="auto">
            <a:xfrm>
              <a:off x="21999" y="5323"/>
              <a:ext cx="365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0.83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26"/>
            <p:cNvSpPr>
              <a:spLocks noChangeArrowheads="1"/>
            </p:cNvSpPr>
            <p:nvPr/>
          </p:nvSpPr>
          <p:spPr bwMode="auto">
            <a:xfrm>
              <a:off x="22716" y="5323"/>
              <a:ext cx="464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0.016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27"/>
            <p:cNvSpPr>
              <a:spLocks noChangeArrowheads="1"/>
            </p:cNvSpPr>
            <p:nvPr/>
          </p:nvSpPr>
          <p:spPr bwMode="auto">
            <a:xfrm>
              <a:off x="18318" y="5604"/>
              <a:ext cx="773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Collinsella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28"/>
            <p:cNvSpPr>
              <a:spLocks noChangeArrowheads="1"/>
            </p:cNvSpPr>
            <p:nvPr/>
          </p:nvSpPr>
          <p:spPr bwMode="auto">
            <a:xfrm>
              <a:off x="20481" y="5604"/>
              <a:ext cx="464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Blood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29"/>
            <p:cNvSpPr>
              <a:spLocks noChangeArrowheads="1"/>
            </p:cNvSpPr>
            <p:nvPr/>
          </p:nvSpPr>
          <p:spPr bwMode="auto">
            <a:xfrm>
              <a:off x="21240" y="5604"/>
              <a:ext cx="478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CD4+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ctangle 30"/>
            <p:cNvSpPr>
              <a:spLocks noChangeArrowheads="1"/>
            </p:cNvSpPr>
            <p:nvPr/>
          </p:nvSpPr>
          <p:spPr bwMode="auto">
            <a:xfrm>
              <a:off x="21999" y="5604"/>
              <a:ext cx="365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0.89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31"/>
            <p:cNvSpPr>
              <a:spLocks noChangeArrowheads="1"/>
            </p:cNvSpPr>
            <p:nvPr/>
          </p:nvSpPr>
          <p:spPr bwMode="auto">
            <a:xfrm>
              <a:off x="22716" y="5604"/>
              <a:ext cx="464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0.002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ctangle 32"/>
            <p:cNvSpPr>
              <a:spLocks noChangeArrowheads="1"/>
            </p:cNvSpPr>
            <p:nvPr/>
          </p:nvSpPr>
          <p:spPr bwMode="auto">
            <a:xfrm>
              <a:off x="16589" y="5886"/>
              <a:ext cx="1672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Negative Correlations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ctangle 33"/>
            <p:cNvSpPr>
              <a:spLocks noChangeArrowheads="1"/>
            </p:cNvSpPr>
            <p:nvPr/>
          </p:nvSpPr>
          <p:spPr bwMode="auto">
            <a:xfrm>
              <a:off x="19161" y="5886"/>
              <a:ext cx="393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OTU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Rectangle 34"/>
            <p:cNvSpPr>
              <a:spLocks noChangeArrowheads="1"/>
            </p:cNvSpPr>
            <p:nvPr/>
          </p:nvSpPr>
          <p:spPr bwMode="auto">
            <a:xfrm>
              <a:off x="20397" y="5886"/>
              <a:ext cx="562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Tissue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Rectangle 35"/>
            <p:cNvSpPr>
              <a:spLocks noChangeArrowheads="1"/>
            </p:cNvSpPr>
            <p:nvPr/>
          </p:nvSpPr>
          <p:spPr bwMode="auto">
            <a:xfrm>
              <a:off x="21212" y="5886"/>
              <a:ext cx="464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 cell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36"/>
            <p:cNvSpPr>
              <a:spLocks noChangeArrowheads="1"/>
            </p:cNvSpPr>
            <p:nvPr/>
          </p:nvSpPr>
          <p:spPr bwMode="auto">
            <a:xfrm>
              <a:off x="22097" y="5886"/>
              <a:ext cx="169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?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37"/>
            <p:cNvSpPr>
              <a:spLocks noChangeArrowheads="1"/>
            </p:cNvSpPr>
            <p:nvPr/>
          </p:nvSpPr>
          <p:spPr bwMode="auto">
            <a:xfrm>
              <a:off x="22477" y="5886"/>
              <a:ext cx="927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adj. p-value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Rectangle 38"/>
            <p:cNvSpPr>
              <a:spLocks noChangeArrowheads="1"/>
            </p:cNvSpPr>
            <p:nvPr/>
          </p:nvSpPr>
          <p:spPr bwMode="auto">
            <a:xfrm>
              <a:off x="17250" y="6110"/>
              <a:ext cx="427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PID28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Rectangle 39"/>
            <p:cNvSpPr>
              <a:spLocks noChangeArrowheads="1"/>
            </p:cNvSpPr>
            <p:nvPr/>
          </p:nvSpPr>
          <p:spPr bwMode="auto">
            <a:xfrm>
              <a:off x="18318" y="6167"/>
              <a:ext cx="843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Clostridium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Rectangle 40"/>
            <p:cNvSpPr>
              <a:spLocks noChangeArrowheads="1"/>
            </p:cNvSpPr>
            <p:nvPr/>
          </p:nvSpPr>
          <p:spPr bwMode="auto">
            <a:xfrm>
              <a:off x="20496" y="6167"/>
              <a:ext cx="450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Ileum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41"/>
            <p:cNvSpPr>
              <a:spLocks noChangeArrowheads="1"/>
            </p:cNvSpPr>
            <p:nvPr/>
          </p:nvSpPr>
          <p:spPr bwMode="auto">
            <a:xfrm>
              <a:off x="21240" y="6167"/>
              <a:ext cx="478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CD8+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Rectangle 42"/>
            <p:cNvSpPr>
              <a:spLocks noChangeArrowheads="1"/>
            </p:cNvSpPr>
            <p:nvPr/>
          </p:nvSpPr>
          <p:spPr bwMode="auto">
            <a:xfrm>
              <a:off x="21971" y="6167"/>
              <a:ext cx="422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-0.90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4" name="Rectangle 43"/>
            <p:cNvSpPr>
              <a:spLocks noChangeArrowheads="1"/>
            </p:cNvSpPr>
            <p:nvPr/>
          </p:nvSpPr>
          <p:spPr bwMode="auto">
            <a:xfrm>
              <a:off x="22716" y="6167"/>
              <a:ext cx="464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0.002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5" name="Rectangle 44"/>
            <p:cNvSpPr>
              <a:spLocks noChangeArrowheads="1"/>
            </p:cNvSpPr>
            <p:nvPr/>
          </p:nvSpPr>
          <p:spPr bwMode="auto">
            <a:xfrm>
              <a:off x="18318" y="6448"/>
              <a:ext cx="1054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Anaerococcus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7" name="Rectangle 45"/>
            <p:cNvSpPr>
              <a:spLocks noChangeArrowheads="1"/>
            </p:cNvSpPr>
            <p:nvPr/>
          </p:nvSpPr>
          <p:spPr bwMode="auto">
            <a:xfrm>
              <a:off x="20496" y="6448"/>
              <a:ext cx="450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Ileum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8" name="Rectangle 46"/>
            <p:cNvSpPr>
              <a:spLocks noChangeArrowheads="1"/>
            </p:cNvSpPr>
            <p:nvPr/>
          </p:nvSpPr>
          <p:spPr bwMode="auto">
            <a:xfrm>
              <a:off x="21240" y="6448"/>
              <a:ext cx="478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CD8+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9" name="Rectangle 47"/>
            <p:cNvSpPr>
              <a:spLocks noChangeArrowheads="1"/>
            </p:cNvSpPr>
            <p:nvPr/>
          </p:nvSpPr>
          <p:spPr bwMode="auto">
            <a:xfrm>
              <a:off x="21971" y="6448"/>
              <a:ext cx="422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-0.88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Rectangle 48"/>
            <p:cNvSpPr>
              <a:spLocks noChangeArrowheads="1"/>
            </p:cNvSpPr>
            <p:nvPr/>
          </p:nvSpPr>
          <p:spPr bwMode="auto">
            <a:xfrm>
              <a:off x="22716" y="6448"/>
              <a:ext cx="464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0.002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Rectangle 49"/>
            <p:cNvSpPr>
              <a:spLocks noChangeArrowheads="1"/>
            </p:cNvSpPr>
            <p:nvPr/>
          </p:nvSpPr>
          <p:spPr bwMode="auto">
            <a:xfrm>
              <a:off x="18318" y="6729"/>
              <a:ext cx="1321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Propionibacterium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2" name="Rectangle 50"/>
            <p:cNvSpPr>
              <a:spLocks noChangeArrowheads="1"/>
            </p:cNvSpPr>
            <p:nvPr/>
          </p:nvSpPr>
          <p:spPr bwMode="auto">
            <a:xfrm>
              <a:off x="20481" y="6729"/>
              <a:ext cx="464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Blood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4" name="Rectangle 51"/>
            <p:cNvSpPr>
              <a:spLocks noChangeArrowheads="1"/>
            </p:cNvSpPr>
            <p:nvPr/>
          </p:nvSpPr>
          <p:spPr bwMode="auto">
            <a:xfrm>
              <a:off x="21240" y="6729"/>
              <a:ext cx="478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CD8+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5" name="Rectangle 52"/>
            <p:cNvSpPr>
              <a:spLocks noChangeArrowheads="1"/>
            </p:cNvSpPr>
            <p:nvPr/>
          </p:nvSpPr>
          <p:spPr bwMode="auto">
            <a:xfrm>
              <a:off x="21971" y="6729"/>
              <a:ext cx="422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-0.88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6" name="Rectangle 53"/>
            <p:cNvSpPr>
              <a:spLocks noChangeArrowheads="1"/>
            </p:cNvSpPr>
            <p:nvPr/>
          </p:nvSpPr>
          <p:spPr bwMode="auto">
            <a:xfrm>
              <a:off x="22716" y="6729"/>
              <a:ext cx="464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0.002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7" name="Rectangle 54"/>
            <p:cNvSpPr>
              <a:spLocks noChangeArrowheads="1"/>
            </p:cNvSpPr>
            <p:nvPr/>
          </p:nvSpPr>
          <p:spPr bwMode="auto">
            <a:xfrm>
              <a:off x="18318" y="7010"/>
              <a:ext cx="1686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Bacillales (unclassified)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8" name="Rectangle 55"/>
            <p:cNvSpPr>
              <a:spLocks noChangeArrowheads="1"/>
            </p:cNvSpPr>
            <p:nvPr/>
          </p:nvSpPr>
          <p:spPr bwMode="auto">
            <a:xfrm>
              <a:off x="20481" y="7010"/>
              <a:ext cx="464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Blood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0" name="Rectangle 56"/>
            <p:cNvSpPr>
              <a:spLocks noChangeArrowheads="1"/>
            </p:cNvSpPr>
            <p:nvPr/>
          </p:nvSpPr>
          <p:spPr bwMode="auto">
            <a:xfrm>
              <a:off x="21240" y="7010"/>
              <a:ext cx="478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CD8+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1" name="Rectangle 57"/>
            <p:cNvSpPr>
              <a:spLocks noChangeArrowheads="1"/>
            </p:cNvSpPr>
            <p:nvPr/>
          </p:nvSpPr>
          <p:spPr bwMode="auto">
            <a:xfrm>
              <a:off x="21971" y="7010"/>
              <a:ext cx="422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-0.87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2" name="Rectangle 58"/>
            <p:cNvSpPr>
              <a:spLocks noChangeArrowheads="1"/>
            </p:cNvSpPr>
            <p:nvPr/>
          </p:nvSpPr>
          <p:spPr bwMode="auto">
            <a:xfrm>
              <a:off x="22716" y="7010"/>
              <a:ext cx="464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0.003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3" name="Rectangle 59"/>
            <p:cNvSpPr>
              <a:spLocks noChangeArrowheads="1"/>
            </p:cNvSpPr>
            <p:nvPr/>
          </p:nvSpPr>
          <p:spPr bwMode="auto">
            <a:xfrm>
              <a:off x="18318" y="7291"/>
              <a:ext cx="548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Blautia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4" name="Rectangle 60"/>
            <p:cNvSpPr>
              <a:spLocks noChangeArrowheads="1"/>
            </p:cNvSpPr>
            <p:nvPr/>
          </p:nvSpPr>
          <p:spPr bwMode="auto">
            <a:xfrm>
              <a:off x="20481" y="7291"/>
              <a:ext cx="464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Blood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5" name="Rectangle 61"/>
            <p:cNvSpPr>
              <a:spLocks noChangeArrowheads="1"/>
            </p:cNvSpPr>
            <p:nvPr/>
          </p:nvSpPr>
          <p:spPr bwMode="auto">
            <a:xfrm>
              <a:off x="21240" y="7291"/>
              <a:ext cx="478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CD8+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6" name="Rectangle 62"/>
            <p:cNvSpPr>
              <a:spLocks noChangeArrowheads="1"/>
            </p:cNvSpPr>
            <p:nvPr/>
          </p:nvSpPr>
          <p:spPr bwMode="auto">
            <a:xfrm>
              <a:off x="21971" y="7291"/>
              <a:ext cx="422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-0.81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7" name="Rectangle 63"/>
            <p:cNvSpPr>
              <a:spLocks noChangeArrowheads="1"/>
            </p:cNvSpPr>
            <p:nvPr/>
          </p:nvSpPr>
          <p:spPr bwMode="auto">
            <a:xfrm>
              <a:off x="22716" y="7291"/>
              <a:ext cx="464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0.009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8" name="Rectangle 64"/>
            <p:cNvSpPr>
              <a:spLocks noChangeArrowheads="1"/>
            </p:cNvSpPr>
            <p:nvPr/>
          </p:nvSpPr>
          <p:spPr bwMode="auto">
            <a:xfrm>
              <a:off x="18318" y="7572"/>
              <a:ext cx="843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Clostridium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9" name="Rectangle 65"/>
            <p:cNvSpPr>
              <a:spLocks noChangeArrowheads="1"/>
            </p:cNvSpPr>
            <p:nvPr/>
          </p:nvSpPr>
          <p:spPr bwMode="auto">
            <a:xfrm>
              <a:off x="20496" y="7572"/>
              <a:ext cx="450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Ileum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0" name="Rectangle 66"/>
            <p:cNvSpPr>
              <a:spLocks noChangeArrowheads="1"/>
            </p:cNvSpPr>
            <p:nvPr/>
          </p:nvSpPr>
          <p:spPr bwMode="auto">
            <a:xfrm>
              <a:off x="21240" y="7572"/>
              <a:ext cx="478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CD4+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1" name="Rectangle 67"/>
            <p:cNvSpPr>
              <a:spLocks noChangeArrowheads="1"/>
            </p:cNvSpPr>
            <p:nvPr/>
          </p:nvSpPr>
          <p:spPr bwMode="auto">
            <a:xfrm>
              <a:off x="21971" y="7572"/>
              <a:ext cx="422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-0.83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2" name="Rectangle 68"/>
            <p:cNvSpPr>
              <a:spLocks noChangeArrowheads="1"/>
            </p:cNvSpPr>
            <p:nvPr/>
          </p:nvSpPr>
          <p:spPr bwMode="auto">
            <a:xfrm>
              <a:off x="22716" y="7572"/>
              <a:ext cx="464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0.013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3" name="Rectangle 69"/>
            <p:cNvSpPr>
              <a:spLocks noChangeArrowheads="1"/>
            </p:cNvSpPr>
            <p:nvPr/>
          </p:nvSpPr>
          <p:spPr bwMode="auto">
            <a:xfrm>
              <a:off x="18318" y="7853"/>
              <a:ext cx="1054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Anaerococcus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4" name="Rectangle 70"/>
            <p:cNvSpPr>
              <a:spLocks noChangeArrowheads="1"/>
            </p:cNvSpPr>
            <p:nvPr/>
          </p:nvSpPr>
          <p:spPr bwMode="auto">
            <a:xfrm>
              <a:off x="20496" y="7853"/>
              <a:ext cx="450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Ileum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5" name="Rectangle 71"/>
            <p:cNvSpPr>
              <a:spLocks noChangeArrowheads="1"/>
            </p:cNvSpPr>
            <p:nvPr/>
          </p:nvSpPr>
          <p:spPr bwMode="auto">
            <a:xfrm>
              <a:off x="21240" y="7853"/>
              <a:ext cx="478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CD4+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6" name="Rectangle 72"/>
            <p:cNvSpPr>
              <a:spLocks noChangeArrowheads="1"/>
            </p:cNvSpPr>
            <p:nvPr/>
          </p:nvSpPr>
          <p:spPr bwMode="auto">
            <a:xfrm>
              <a:off x="21971" y="7853"/>
              <a:ext cx="422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-0.86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7" name="Rectangle 73"/>
            <p:cNvSpPr>
              <a:spLocks noChangeArrowheads="1"/>
            </p:cNvSpPr>
            <p:nvPr/>
          </p:nvSpPr>
          <p:spPr bwMode="auto">
            <a:xfrm>
              <a:off x="22716" y="7853"/>
              <a:ext cx="464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0.006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8" name="Rectangle 74"/>
            <p:cNvSpPr>
              <a:spLocks noChangeArrowheads="1"/>
            </p:cNvSpPr>
            <p:nvPr/>
          </p:nvSpPr>
          <p:spPr bwMode="auto">
            <a:xfrm>
              <a:off x="18318" y="8134"/>
              <a:ext cx="1869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Clostridiales (unclassified)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9" name="Rectangle 75"/>
            <p:cNvSpPr>
              <a:spLocks noChangeArrowheads="1"/>
            </p:cNvSpPr>
            <p:nvPr/>
          </p:nvSpPr>
          <p:spPr bwMode="auto">
            <a:xfrm>
              <a:off x="20481" y="8134"/>
              <a:ext cx="464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Blood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0" name="Rectangle 76"/>
            <p:cNvSpPr>
              <a:spLocks noChangeArrowheads="1"/>
            </p:cNvSpPr>
            <p:nvPr/>
          </p:nvSpPr>
          <p:spPr bwMode="auto">
            <a:xfrm>
              <a:off x="21240" y="8134"/>
              <a:ext cx="478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CD4+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1" name="Rectangle 77"/>
            <p:cNvSpPr>
              <a:spLocks noChangeArrowheads="1"/>
            </p:cNvSpPr>
            <p:nvPr/>
          </p:nvSpPr>
          <p:spPr bwMode="auto">
            <a:xfrm>
              <a:off x="21971" y="8134"/>
              <a:ext cx="422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-0.89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2" name="Rectangle 78"/>
            <p:cNvSpPr>
              <a:spLocks noChangeArrowheads="1"/>
            </p:cNvSpPr>
            <p:nvPr/>
          </p:nvSpPr>
          <p:spPr bwMode="auto">
            <a:xfrm>
              <a:off x="22716" y="8134"/>
              <a:ext cx="464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&lt;0.01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3" name="Rectangle 79"/>
            <p:cNvSpPr>
              <a:spLocks noChangeArrowheads="1"/>
            </p:cNvSpPr>
            <p:nvPr/>
          </p:nvSpPr>
          <p:spPr bwMode="auto">
            <a:xfrm>
              <a:off x="18318" y="8415"/>
              <a:ext cx="1869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Clostridiales (unclassified)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4" name="Rectangle 80"/>
            <p:cNvSpPr>
              <a:spLocks noChangeArrowheads="1"/>
            </p:cNvSpPr>
            <p:nvPr/>
          </p:nvSpPr>
          <p:spPr bwMode="auto">
            <a:xfrm>
              <a:off x="20481" y="8415"/>
              <a:ext cx="464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Blood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5" name="Rectangle 81"/>
            <p:cNvSpPr>
              <a:spLocks noChangeArrowheads="1"/>
            </p:cNvSpPr>
            <p:nvPr/>
          </p:nvSpPr>
          <p:spPr bwMode="auto">
            <a:xfrm>
              <a:off x="21240" y="8415"/>
              <a:ext cx="478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CD4+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6" name="Rectangle 82"/>
            <p:cNvSpPr>
              <a:spLocks noChangeArrowheads="1"/>
            </p:cNvSpPr>
            <p:nvPr/>
          </p:nvSpPr>
          <p:spPr bwMode="auto">
            <a:xfrm>
              <a:off x="21971" y="8415"/>
              <a:ext cx="422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-0.82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7" name="Rectangle 83"/>
            <p:cNvSpPr>
              <a:spLocks noChangeArrowheads="1"/>
            </p:cNvSpPr>
            <p:nvPr/>
          </p:nvSpPr>
          <p:spPr bwMode="auto">
            <a:xfrm>
              <a:off x="22716" y="8415"/>
              <a:ext cx="464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0.014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8" name="Rectangle 84"/>
            <p:cNvSpPr>
              <a:spLocks noChangeArrowheads="1"/>
            </p:cNvSpPr>
            <p:nvPr/>
          </p:nvSpPr>
          <p:spPr bwMode="auto">
            <a:xfrm>
              <a:off x="16603" y="5604"/>
              <a:ext cx="70" cy="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9" name="Rectangle 85"/>
            <p:cNvSpPr>
              <a:spLocks noChangeArrowheads="1"/>
            </p:cNvSpPr>
            <p:nvPr/>
          </p:nvSpPr>
          <p:spPr bwMode="auto">
            <a:xfrm>
              <a:off x="16561" y="4691"/>
              <a:ext cx="14" cy="1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0" name="Rectangle 86"/>
            <p:cNvSpPr>
              <a:spLocks noChangeArrowheads="1"/>
            </p:cNvSpPr>
            <p:nvPr/>
          </p:nvSpPr>
          <p:spPr bwMode="auto">
            <a:xfrm>
              <a:off x="18275" y="4691"/>
              <a:ext cx="14" cy="1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1" name="Rectangle 87"/>
            <p:cNvSpPr>
              <a:spLocks noChangeArrowheads="1"/>
            </p:cNvSpPr>
            <p:nvPr/>
          </p:nvSpPr>
          <p:spPr bwMode="auto">
            <a:xfrm>
              <a:off x="20341" y="4691"/>
              <a:ext cx="14" cy="1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2" name="Rectangle 88"/>
            <p:cNvSpPr>
              <a:spLocks noChangeArrowheads="1"/>
            </p:cNvSpPr>
            <p:nvPr/>
          </p:nvSpPr>
          <p:spPr bwMode="auto">
            <a:xfrm>
              <a:off x="20973" y="4691"/>
              <a:ext cx="14" cy="1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3" name="Rectangle 89"/>
            <p:cNvSpPr>
              <a:spLocks noChangeArrowheads="1"/>
            </p:cNvSpPr>
            <p:nvPr/>
          </p:nvSpPr>
          <p:spPr bwMode="auto">
            <a:xfrm>
              <a:off x="21844" y="4691"/>
              <a:ext cx="15" cy="1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4" name="Rectangle 90"/>
            <p:cNvSpPr>
              <a:spLocks noChangeArrowheads="1"/>
            </p:cNvSpPr>
            <p:nvPr/>
          </p:nvSpPr>
          <p:spPr bwMode="auto">
            <a:xfrm>
              <a:off x="22435" y="4691"/>
              <a:ext cx="14" cy="1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" name="Rectangle 91"/>
            <p:cNvSpPr>
              <a:spLocks noChangeArrowheads="1"/>
            </p:cNvSpPr>
            <p:nvPr/>
          </p:nvSpPr>
          <p:spPr bwMode="auto">
            <a:xfrm>
              <a:off x="23362" y="4691"/>
              <a:ext cx="14" cy="1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6" name="Line 92"/>
            <p:cNvSpPr>
              <a:spLocks noChangeShapeType="1"/>
            </p:cNvSpPr>
            <p:nvPr/>
          </p:nvSpPr>
          <p:spPr bwMode="auto">
            <a:xfrm>
              <a:off x="16561" y="8640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7" name="Rectangle 93"/>
            <p:cNvSpPr>
              <a:spLocks noChangeArrowheads="1"/>
            </p:cNvSpPr>
            <p:nvPr/>
          </p:nvSpPr>
          <p:spPr bwMode="auto">
            <a:xfrm>
              <a:off x="16561" y="8640"/>
              <a:ext cx="14" cy="1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8" name="Line 94"/>
            <p:cNvSpPr>
              <a:spLocks noChangeShapeType="1"/>
            </p:cNvSpPr>
            <p:nvPr/>
          </p:nvSpPr>
          <p:spPr bwMode="auto">
            <a:xfrm>
              <a:off x="18275" y="8640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9" name="Rectangle 95"/>
            <p:cNvSpPr>
              <a:spLocks noChangeArrowheads="1"/>
            </p:cNvSpPr>
            <p:nvPr/>
          </p:nvSpPr>
          <p:spPr bwMode="auto">
            <a:xfrm>
              <a:off x="18275" y="8640"/>
              <a:ext cx="14" cy="1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0" name="Line 96"/>
            <p:cNvSpPr>
              <a:spLocks noChangeShapeType="1"/>
            </p:cNvSpPr>
            <p:nvPr/>
          </p:nvSpPr>
          <p:spPr bwMode="auto">
            <a:xfrm>
              <a:off x="20341" y="8640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1" name="Rectangle 97"/>
            <p:cNvSpPr>
              <a:spLocks noChangeArrowheads="1"/>
            </p:cNvSpPr>
            <p:nvPr/>
          </p:nvSpPr>
          <p:spPr bwMode="auto">
            <a:xfrm>
              <a:off x="20341" y="8640"/>
              <a:ext cx="14" cy="1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2" name="Line 98"/>
            <p:cNvSpPr>
              <a:spLocks noChangeShapeType="1"/>
            </p:cNvSpPr>
            <p:nvPr/>
          </p:nvSpPr>
          <p:spPr bwMode="auto">
            <a:xfrm>
              <a:off x="20973" y="8640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3" name="Rectangle 99"/>
            <p:cNvSpPr>
              <a:spLocks noChangeArrowheads="1"/>
            </p:cNvSpPr>
            <p:nvPr/>
          </p:nvSpPr>
          <p:spPr bwMode="auto">
            <a:xfrm>
              <a:off x="20973" y="8640"/>
              <a:ext cx="14" cy="1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4" name="Line 100"/>
            <p:cNvSpPr>
              <a:spLocks noChangeShapeType="1"/>
            </p:cNvSpPr>
            <p:nvPr/>
          </p:nvSpPr>
          <p:spPr bwMode="auto">
            <a:xfrm>
              <a:off x="21844" y="8640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5" name="Rectangle 101"/>
            <p:cNvSpPr>
              <a:spLocks noChangeArrowheads="1"/>
            </p:cNvSpPr>
            <p:nvPr/>
          </p:nvSpPr>
          <p:spPr bwMode="auto">
            <a:xfrm>
              <a:off x="21844" y="8640"/>
              <a:ext cx="15" cy="1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6" name="Line 102"/>
            <p:cNvSpPr>
              <a:spLocks noChangeShapeType="1"/>
            </p:cNvSpPr>
            <p:nvPr/>
          </p:nvSpPr>
          <p:spPr bwMode="auto">
            <a:xfrm>
              <a:off x="22435" y="8640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7" name="Rectangle 103"/>
            <p:cNvSpPr>
              <a:spLocks noChangeArrowheads="1"/>
            </p:cNvSpPr>
            <p:nvPr/>
          </p:nvSpPr>
          <p:spPr bwMode="auto">
            <a:xfrm>
              <a:off x="22435" y="8640"/>
              <a:ext cx="14" cy="1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8" name="Line 104"/>
            <p:cNvSpPr>
              <a:spLocks noChangeShapeType="1"/>
            </p:cNvSpPr>
            <p:nvPr/>
          </p:nvSpPr>
          <p:spPr bwMode="auto">
            <a:xfrm>
              <a:off x="23362" y="8640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9" name="Rectangle 105"/>
            <p:cNvSpPr>
              <a:spLocks noChangeArrowheads="1"/>
            </p:cNvSpPr>
            <p:nvPr/>
          </p:nvSpPr>
          <p:spPr bwMode="auto">
            <a:xfrm>
              <a:off x="23362" y="8640"/>
              <a:ext cx="14" cy="1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0" name="Line 106"/>
            <p:cNvSpPr>
              <a:spLocks noChangeShapeType="1"/>
            </p:cNvSpPr>
            <p:nvPr/>
          </p:nvSpPr>
          <p:spPr bwMode="auto">
            <a:xfrm>
              <a:off x="23376" y="4691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1" name="Rectangle 107"/>
            <p:cNvSpPr>
              <a:spLocks noChangeArrowheads="1"/>
            </p:cNvSpPr>
            <p:nvPr/>
          </p:nvSpPr>
          <p:spPr bwMode="auto">
            <a:xfrm>
              <a:off x="23376" y="4691"/>
              <a:ext cx="14" cy="1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2" name="Line 108"/>
            <p:cNvSpPr>
              <a:spLocks noChangeShapeType="1"/>
            </p:cNvSpPr>
            <p:nvPr/>
          </p:nvSpPr>
          <p:spPr bwMode="auto">
            <a:xfrm>
              <a:off x="23376" y="4972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3" name="Rectangle 109"/>
            <p:cNvSpPr>
              <a:spLocks noChangeArrowheads="1"/>
            </p:cNvSpPr>
            <p:nvPr/>
          </p:nvSpPr>
          <p:spPr bwMode="auto">
            <a:xfrm>
              <a:off x="23376" y="4972"/>
              <a:ext cx="14" cy="1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4" name="Line 110"/>
            <p:cNvSpPr>
              <a:spLocks noChangeShapeType="1"/>
            </p:cNvSpPr>
            <p:nvPr/>
          </p:nvSpPr>
          <p:spPr bwMode="auto">
            <a:xfrm>
              <a:off x="23376" y="5253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" name="Rectangle 111"/>
            <p:cNvSpPr>
              <a:spLocks noChangeArrowheads="1"/>
            </p:cNvSpPr>
            <p:nvPr/>
          </p:nvSpPr>
          <p:spPr bwMode="auto">
            <a:xfrm>
              <a:off x="23376" y="5253"/>
              <a:ext cx="14" cy="1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6" name="Line 112"/>
            <p:cNvSpPr>
              <a:spLocks noChangeShapeType="1"/>
            </p:cNvSpPr>
            <p:nvPr/>
          </p:nvSpPr>
          <p:spPr bwMode="auto">
            <a:xfrm>
              <a:off x="23376" y="553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7" name="Rectangle 113"/>
            <p:cNvSpPr>
              <a:spLocks noChangeArrowheads="1"/>
            </p:cNvSpPr>
            <p:nvPr/>
          </p:nvSpPr>
          <p:spPr bwMode="auto">
            <a:xfrm>
              <a:off x="23376" y="5534"/>
              <a:ext cx="14" cy="1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8" name="Line 114"/>
            <p:cNvSpPr>
              <a:spLocks noChangeShapeType="1"/>
            </p:cNvSpPr>
            <p:nvPr/>
          </p:nvSpPr>
          <p:spPr bwMode="auto">
            <a:xfrm>
              <a:off x="23376" y="5815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9" name="Rectangle 115"/>
            <p:cNvSpPr>
              <a:spLocks noChangeArrowheads="1"/>
            </p:cNvSpPr>
            <p:nvPr/>
          </p:nvSpPr>
          <p:spPr bwMode="auto">
            <a:xfrm>
              <a:off x="23376" y="5815"/>
              <a:ext cx="14" cy="1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0" name="Line 116"/>
            <p:cNvSpPr>
              <a:spLocks noChangeShapeType="1"/>
            </p:cNvSpPr>
            <p:nvPr/>
          </p:nvSpPr>
          <p:spPr bwMode="auto">
            <a:xfrm>
              <a:off x="23376" y="6096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1" name="Rectangle 117"/>
            <p:cNvSpPr>
              <a:spLocks noChangeArrowheads="1"/>
            </p:cNvSpPr>
            <p:nvPr/>
          </p:nvSpPr>
          <p:spPr bwMode="auto">
            <a:xfrm>
              <a:off x="23376" y="6096"/>
              <a:ext cx="14" cy="1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2" name="Line 118"/>
            <p:cNvSpPr>
              <a:spLocks noChangeShapeType="1"/>
            </p:cNvSpPr>
            <p:nvPr/>
          </p:nvSpPr>
          <p:spPr bwMode="auto">
            <a:xfrm>
              <a:off x="23376" y="637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3" name="Rectangle 119"/>
            <p:cNvSpPr>
              <a:spLocks noChangeArrowheads="1"/>
            </p:cNvSpPr>
            <p:nvPr/>
          </p:nvSpPr>
          <p:spPr bwMode="auto">
            <a:xfrm>
              <a:off x="23376" y="6377"/>
              <a:ext cx="14" cy="1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4" name="Line 120"/>
            <p:cNvSpPr>
              <a:spLocks noChangeShapeType="1"/>
            </p:cNvSpPr>
            <p:nvPr/>
          </p:nvSpPr>
          <p:spPr bwMode="auto">
            <a:xfrm>
              <a:off x="23376" y="6658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5" name="Rectangle 121"/>
            <p:cNvSpPr>
              <a:spLocks noChangeArrowheads="1"/>
            </p:cNvSpPr>
            <p:nvPr/>
          </p:nvSpPr>
          <p:spPr bwMode="auto">
            <a:xfrm>
              <a:off x="23376" y="6658"/>
              <a:ext cx="14" cy="1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6" name="Line 122"/>
            <p:cNvSpPr>
              <a:spLocks noChangeShapeType="1"/>
            </p:cNvSpPr>
            <p:nvPr/>
          </p:nvSpPr>
          <p:spPr bwMode="auto">
            <a:xfrm>
              <a:off x="23376" y="6939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" name="Rectangle 123"/>
            <p:cNvSpPr>
              <a:spLocks noChangeArrowheads="1"/>
            </p:cNvSpPr>
            <p:nvPr/>
          </p:nvSpPr>
          <p:spPr bwMode="auto">
            <a:xfrm>
              <a:off x="23376" y="6939"/>
              <a:ext cx="14" cy="15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8" name="Line 124"/>
            <p:cNvSpPr>
              <a:spLocks noChangeShapeType="1"/>
            </p:cNvSpPr>
            <p:nvPr/>
          </p:nvSpPr>
          <p:spPr bwMode="auto">
            <a:xfrm>
              <a:off x="23376" y="7221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9" name="Rectangle 125"/>
            <p:cNvSpPr>
              <a:spLocks noChangeArrowheads="1"/>
            </p:cNvSpPr>
            <p:nvPr/>
          </p:nvSpPr>
          <p:spPr bwMode="auto">
            <a:xfrm>
              <a:off x="23376" y="7221"/>
              <a:ext cx="14" cy="1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" name="Line 126"/>
            <p:cNvSpPr>
              <a:spLocks noChangeShapeType="1"/>
            </p:cNvSpPr>
            <p:nvPr/>
          </p:nvSpPr>
          <p:spPr bwMode="auto">
            <a:xfrm>
              <a:off x="23376" y="7502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1" name="Rectangle 127"/>
            <p:cNvSpPr>
              <a:spLocks noChangeArrowheads="1"/>
            </p:cNvSpPr>
            <p:nvPr/>
          </p:nvSpPr>
          <p:spPr bwMode="auto">
            <a:xfrm>
              <a:off x="23376" y="7502"/>
              <a:ext cx="14" cy="1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2" name="Line 128"/>
            <p:cNvSpPr>
              <a:spLocks noChangeShapeType="1"/>
            </p:cNvSpPr>
            <p:nvPr/>
          </p:nvSpPr>
          <p:spPr bwMode="auto">
            <a:xfrm>
              <a:off x="23376" y="7783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3" name="Rectangle 129"/>
            <p:cNvSpPr>
              <a:spLocks noChangeArrowheads="1"/>
            </p:cNvSpPr>
            <p:nvPr/>
          </p:nvSpPr>
          <p:spPr bwMode="auto">
            <a:xfrm>
              <a:off x="23376" y="7783"/>
              <a:ext cx="14" cy="1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4" name="Line 130"/>
            <p:cNvSpPr>
              <a:spLocks noChangeShapeType="1"/>
            </p:cNvSpPr>
            <p:nvPr/>
          </p:nvSpPr>
          <p:spPr bwMode="auto">
            <a:xfrm>
              <a:off x="23376" y="806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5" name="Rectangle 131"/>
            <p:cNvSpPr>
              <a:spLocks noChangeArrowheads="1"/>
            </p:cNvSpPr>
            <p:nvPr/>
          </p:nvSpPr>
          <p:spPr bwMode="auto">
            <a:xfrm>
              <a:off x="23376" y="8064"/>
              <a:ext cx="14" cy="1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6" name="Line 132"/>
            <p:cNvSpPr>
              <a:spLocks noChangeShapeType="1"/>
            </p:cNvSpPr>
            <p:nvPr/>
          </p:nvSpPr>
          <p:spPr bwMode="auto">
            <a:xfrm>
              <a:off x="23376" y="8345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7" name="Rectangle 133"/>
            <p:cNvSpPr>
              <a:spLocks noChangeArrowheads="1"/>
            </p:cNvSpPr>
            <p:nvPr/>
          </p:nvSpPr>
          <p:spPr bwMode="auto">
            <a:xfrm>
              <a:off x="23376" y="8345"/>
              <a:ext cx="14" cy="1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8" name="Line 134"/>
            <p:cNvSpPr>
              <a:spLocks noChangeShapeType="1"/>
            </p:cNvSpPr>
            <p:nvPr/>
          </p:nvSpPr>
          <p:spPr bwMode="auto">
            <a:xfrm>
              <a:off x="23376" y="8626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9" name="Rectangle 135"/>
            <p:cNvSpPr>
              <a:spLocks noChangeArrowheads="1"/>
            </p:cNvSpPr>
            <p:nvPr/>
          </p:nvSpPr>
          <p:spPr bwMode="auto">
            <a:xfrm>
              <a:off x="23376" y="8626"/>
              <a:ext cx="14" cy="14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8775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4877</TotalTime>
  <Words>1713</Words>
  <Application>Microsoft Office PowerPoint</Application>
  <PresentationFormat>Custom</PresentationFormat>
  <Paragraphs>152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ericatwitchell</dc:creator>
  <cp:lastModifiedBy>ericatwitchell</cp:lastModifiedBy>
  <cp:revision>199</cp:revision>
  <dcterms:created xsi:type="dcterms:W3CDTF">2016-01-24T08:53:36Z</dcterms:created>
  <dcterms:modified xsi:type="dcterms:W3CDTF">2016-11-22T17:41:16Z</dcterms:modified>
</cp:coreProperties>
</file>