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6" r:id="rId1"/>
  </p:sldMasterIdLst>
  <p:notesMasterIdLst>
    <p:notesMasterId r:id="rId27"/>
  </p:notesMasterIdLst>
  <p:sldIdLst>
    <p:sldId id="256" r:id="rId2"/>
    <p:sldId id="260" r:id="rId3"/>
    <p:sldId id="269" r:id="rId4"/>
    <p:sldId id="284" r:id="rId5"/>
    <p:sldId id="268" r:id="rId6"/>
    <p:sldId id="259" r:id="rId7"/>
    <p:sldId id="258" r:id="rId8"/>
    <p:sldId id="270" r:id="rId9"/>
    <p:sldId id="285" r:id="rId10"/>
    <p:sldId id="262" r:id="rId11"/>
    <p:sldId id="263" r:id="rId12"/>
    <p:sldId id="264" r:id="rId13"/>
    <p:sldId id="272" r:id="rId14"/>
    <p:sldId id="273" r:id="rId15"/>
    <p:sldId id="265" r:id="rId16"/>
    <p:sldId id="274" r:id="rId17"/>
    <p:sldId id="276" r:id="rId18"/>
    <p:sldId id="277" r:id="rId19"/>
    <p:sldId id="261" r:id="rId20"/>
    <p:sldId id="282" r:id="rId21"/>
    <p:sldId id="283" r:id="rId22"/>
    <p:sldId id="279" r:id="rId23"/>
    <p:sldId id="286" r:id="rId24"/>
    <p:sldId id="287" r:id="rId25"/>
    <p:sldId id="288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5" autoAdjust="0"/>
    <p:restoredTop sz="81686" autoAdjust="0"/>
  </p:normalViewPr>
  <p:slideViewPr>
    <p:cSldViewPr snapToObjects="1">
      <p:cViewPr varScale="1">
        <p:scale>
          <a:sx n="58" d="100"/>
          <a:sy n="58" d="100"/>
        </p:scale>
        <p:origin x="-1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Students</c:v>
                </c:pt>
              </c:strCache>
            </c:strRef>
          </c:tx>
          <c:explosion val="25"/>
          <c:cat>
            <c:strRef>
              <c:f>Sheet1!$A$2:$A$5</c:f>
              <c:strCache>
                <c:ptCount val="2"/>
                <c:pt idx="0">
                  <c:v>ENGL/Comm</c:v>
                </c:pt>
                <c:pt idx="1">
                  <c:v>Content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1953</c:v>
                </c:pt>
                <c:pt idx="1">
                  <c:v>217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changes</c:v>
                </c:pt>
              </c:strCache>
            </c:strRef>
          </c:tx>
          <c:explosion val="25"/>
          <c:cat>
            <c:strRef>
              <c:f>Sheet1!$A$2:$A$7</c:f>
              <c:strCache>
                <c:ptCount val="6"/>
                <c:pt idx="0">
                  <c:v>use databases</c:v>
                </c:pt>
                <c:pt idx="1">
                  <c:v>use library</c:v>
                </c:pt>
                <c:pt idx="2">
                  <c:v>no Google/Wikipedia</c:v>
                </c:pt>
                <c:pt idx="3">
                  <c:v>narrow brainstorm</c:v>
                </c:pt>
                <c:pt idx="4">
                  <c:v>keywords/synonyms</c:v>
                </c:pt>
                <c:pt idx="5">
                  <c:v>boolean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397</c:v>
                </c:pt>
                <c:pt idx="1">
                  <c:v>568</c:v>
                </c:pt>
                <c:pt idx="2">
                  <c:v>108</c:v>
                </c:pt>
                <c:pt idx="3">
                  <c:v>111</c:v>
                </c:pt>
                <c:pt idx="4">
                  <c:v>38</c:v>
                </c:pt>
                <c:pt idx="5">
                  <c:v>32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changes</c:v>
                </c:pt>
              </c:strCache>
            </c:strRef>
          </c:tx>
          <c:explosion val="25"/>
          <c:cat>
            <c:strRef>
              <c:f>Sheet1!$A$2:$A$7</c:f>
              <c:strCache>
                <c:ptCount val="2"/>
                <c:pt idx="0">
                  <c:v>mentioned databases or specific database</c:v>
                </c:pt>
                <c:pt idx="1">
                  <c:v>didn't mention database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1487</c:v>
                </c:pt>
                <c:pt idx="1">
                  <c:v>683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67686346327610714"/>
          <c:y val="0.198250438848559"/>
          <c:w val="0.31084145475668001"/>
          <c:h val="0.67599161806412933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DBF30-AE79-1547-AF18-71927294E365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81771-921F-2743-9C8F-1E0966605A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Very east to get an overview</a:t>
            </a:r>
          </a:p>
          <a:p>
            <a:r>
              <a:rPr lang="en-US" dirty="0" smtClean="0"/>
              <a:t>This is for everything – all levels</a:t>
            </a:r>
          </a:p>
          <a:p>
            <a:r>
              <a:rPr lang="en-US" dirty="0" smtClean="0"/>
              <a:t>Advantage</a:t>
            </a:r>
            <a:r>
              <a:rPr lang="en-US" baseline="0" dirty="0" smtClean="0"/>
              <a:t> quick tabulations </a:t>
            </a:r>
            <a:r>
              <a:rPr lang="en-US" baseline="0" dirty="0" smtClean="0"/>
              <a:t>of </a:t>
            </a:r>
            <a:r>
              <a:rPr lang="en-US" baseline="0" dirty="0" smtClean="0"/>
              <a:t>quantitative information</a:t>
            </a:r>
          </a:p>
          <a:p>
            <a:r>
              <a:rPr lang="en-US" baseline="0" dirty="0" smtClean="0"/>
              <a:t>Easy for </a:t>
            </a:r>
            <a:r>
              <a:rPr lang="en-US" baseline="0" dirty="0" smtClean="0"/>
              <a:t>percentages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for quick assessment – percents etc.</a:t>
            </a:r>
          </a:p>
          <a:p>
            <a:r>
              <a:rPr lang="en-US" dirty="0" smtClean="0"/>
              <a:t>But also shows the number of assessments received – almost </a:t>
            </a:r>
            <a:r>
              <a:rPr lang="en-US" dirty="0" smtClean="0"/>
              <a:t>2100</a:t>
            </a:r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 smtClean="0"/>
              <a:t>also export the qualitative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do some analysis</a:t>
            </a:r>
            <a:r>
              <a:rPr lang="en-US" baseline="0" dirty="0" smtClean="0"/>
              <a:t> on qualitative 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to sort by librarian or by course or by instructor</a:t>
            </a:r>
          </a:p>
          <a:p>
            <a:r>
              <a:rPr lang="en-US" dirty="0" smtClean="0"/>
              <a:t>I was able to sort all of the results by librarian and then send them their own results</a:t>
            </a:r>
          </a:p>
          <a:p>
            <a:r>
              <a:rPr lang="en-US" dirty="0" smtClean="0"/>
              <a:t>I stabilized the names and the course numbers</a:t>
            </a:r>
          </a:p>
          <a:p>
            <a:r>
              <a:rPr lang="en-US" dirty="0" smtClean="0"/>
              <a:t>We are able to see if it</a:t>
            </a:r>
            <a:r>
              <a:rPr lang="en-US" baseline="0" dirty="0" smtClean="0"/>
              <a:t> is the professor is the library user or the if it course driven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Easier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display  data graphically to show trends, even when dropping some qualitative because of misspellings,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683 no mention of database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1487 mentions database or database by title</a:t>
            </a:r>
          </a:p>
          <a:p>
            <a:endParaRPr lang="en-US" dirty="0" smtClean="0"/>
          </a:p>
          <a:p>
            <a:r>
              <a:rPr lang="en-US" dirty="0" smtClean="0"/>
              <a:t>Hard</a:t>
            </a:r>
            <a:r>
              <a:rPr lang="en-US" baseline="0" dirty="0" smtClean="0"/>
              <a:t> to measure our goals because we only see them one time but 2 goals – to make them aware of the library and to be aware of the databases – they at least remembered for 10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Easy to send to professors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instructor to see if they are effective</a:t>
            </a:r>
          </a:p>
          <a:p>
            <a:r>
              <a:rPr lang="en-US" dirty="0" smtClean="0"/>
              <a:t>Monitor </a:t>
            </a:r>
            <a:r>
              <a:rPr lang="en-US" dirty="0" smtClean="0"/>
              <a:t>and </a:t>
            </a:r>
            <a:r>
              <a:rPr lang="en-US" dirty="0" smtClean="0"/>
              <a:t>adjust lessons, focus, etc</a:t>
            </a:r>
          </a:p>
          <a:p>
            <a:r>
              <a:rPr lang="en-US" dirty="0" smtClean="0"/>
              <a:t>If done quickly, can adjust before end of semester or even in class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Forces students to think about what they have just covered</a:t>
            </a:r>
          </a:p>
          <a:p>
            <a:r>
              <a:rPr lang="en-US" dirty="0" smtClean="0"/>
              <a:t>Gives students a chance to focus and put their learning into their own terms</a:t>
            </a:r>
          </a:p>
          <a:p>
            <a:r>
              <a:rPr lang="en-US" dirty="0" smtClean="0"/>
              <a:t>“review, rephrase, retain”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Vast</a:t>
            </a:r>
            <a:r>
              <a:rPr lang="en-US" baseline="0" dirty="0" smtClean="0"/>
              <a:t> majority 1</a:t>
            </a:r>
            <a:r>
              <a:rPr lang="en-US" baseline="30000" dirty="0" smtClean="0"/>
              <a:t>st</a:t>
            </a:r>
            <a:r>
              <a:rPr lang="en-US" baseline="0" dirty="0" smtClean="0"/>
              <a:t> year classes: English Comp &amp; Intro </a:t>
            </a:r>
            <a:r>
              <a:rPr lang="en-US" baseline="0" dirty="0" err="1" smtClean="0"/>
              <a:t>Comm</a:t>
            </a:r>
            <a:r>
              <a:rPr lang="en-US" baseline="0" dirty="0" smtClean="0"/>
              <a:t>, several 1</a:t>
            </a:r>
            <a:r>
              <a:rPr lang="en-US" baseline="30000" dirty="0" smtClean="0"/>
              <a:t>st</a:t>
            </a:r>
            <a:r>
              <a:rPr lang="en-US" baseline="0" dirty="0" smtClean="0"/>
              <a:t> year programs</a:t>
            </a:r>
          </a:p>
          <a:p>
            <a:r>
              <a:rPr lang="en-US" baseline="0" dirty="0" smtClean="0"/>
              <a:t>One shots – all same basic info</a:t>
            </a:r>
          </a:p>
          <a:p>
            <a:r>
              <a:rPr lang="en-US" baseline="0" dirty="0" smtClean="0"/>
              <a:t>First introduction to library, may or may not have toured</a:t>
            </a:r>
          </a:p>
          <a:p>
            <a:r>
              <a:rPr lang="en-US" dirty="0" smtClean="0"/>
              <a:t>Spring  </a:t>
            </a:r>
            <a:r>
              <a:rPr lang="en-US" dirty="0" smtClean="0"/>
              <a:t>of 2009</a:t>
            </a:r>
          </a:p>
          <a:p>
            <a:r>
              <a:rPr lang="en-US" dirty="0" smtClean="0"/>
              <a:t>2178</a:t>
            </a:r>
            <a:r>
              <a:rPr lang="en-US" baseline="0" dirty="0" smtClean="0"/>
              <a:t> responses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was assessment in 2006 – classroom aides</a:t>
            </a:r>
            <a:r>
              <a:rPr lang="en-US" baseline="0" dirty="0" smtClean="0"/>
              <a:t> did the </a:t>
            </a:r>
            <a:r>
              <a:rPr lang="en-US" baseline="0" dirty="0" smtClean="0"/>
              <a:t>tabulating</a:t>
            </a:r>
            <a:endParaRPr lang="en-US" dirty="0" smtClean="0"/>
          </a:p>
          <a:p>
            <a:r>
              <a:rPr lang="en-US" dirty="0" smtClean="0"/>
              <a:t>Easy to tabulate</a:t>
            </a:r>
          </a:p>
          <a:p>
            <a:r>
              <a:rPr lang="en-US" dirty="0" smtClean="0"/>
              <a:t>Didn’t assess</a:t>
            </a:r>
            <a:r>
              <a:rPr lang="en-US" baseline="0" dirty="0" smtClean="0"/>
              <a:t> what students learned</a:t>
            </a:r>
          </a:p>
          <a:p>
            <a:r>
              <a:rPr lang="en-US" baseline="0" dirty="0" smtClean="0"/>
              <a:t>Evaluated the presenter</a:t>
            </a:r>
          </a:p>
          <a:p>
            <a:r>
              <a:rPr lang="en-US" baseline="0" dirty="0" smtClean="0"/>
              <a:t>Too easy to select a row</a:t>
            </a:r>
          </a:p>
          <a:p>
            <a:r>
              <a:rPr lang="en-US" baseline="0" dirty="0" smtClean="0"/>
              <a:t>Popularity issue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+Had</a:t>
            </a:r>
            <a:r>
              <a:rPr lang="en-US" baseline="0" dirty="0" smtClean="0"/>
              <a:t> </a:t>
            </a:r>
            <a:r>
              <a:rPr lang="en-US" baseline="0" dirty="0" smtClean="0"/>
              <a:t>the advantage of students thinking about what they learned and let librarians know what was still fuzzy</a:t>
            </a:r>
          </a:p>
          <a:p>
            <a:r>
              <a:rPr lang="en-US" baseline="0" dirty="0" smtClean="0"/>
              <a:t>-Extremely </a:t>
            </a:r>
            <a:r>
              <a:rPr lang="en-US" baseline="0" dirty="0" smtClean="0"/>
              <a:t>labor intensive</a:t>
            </a:r>
          </a:p>
          <a:p>
            <a:r>
              <a:rPr lang="en-US" baseline="0" dirty="0" smtClean="0"/>
              <a:t>-Too </a:t>
            </a:r>
            <a:r>
              <a:rPr lang="en-US" baseline="0" dirty="0" smtClean="0"/>
              <a:t>many </a:t>
            </a:r>
            <a:r>
              <a:rPr lang="en-US" baseline="0" dirty="0" err="1" smtClean="0"/>
              <a:t>ticky</a:t>
            </a:r>
            <a:r>
              <a:rPr lang="en-US" baseline="0" dirty="0" smtClean="0"/>
              <a:t> marks</a:t>
            </a:r>
          </a:p>
          <a:p>
            <a:r>
              <a:rPr lang="en-US" baseline="0" dirty="0" smtClean="0"/>
              <a:t>+Switched </a:t>
            </a:r>
            <a:r>
              <a:rPr lang="en-US" baseline="0" dirty="0" smtClean="0"/>
              <a:t>from personality to content analysis</a:t>
            </a:r>
          </a:p>
          <a:p>
            <a:r>
              <a:rPr lang="en-US" baseline="0" dirty="0" smtClean="0"/>
              <a:t>+Provided </a:t>
            </a:r>
            <a:r>
              <a:rPr lang="en-US" baseline="0" dirty="0" smtClean="0"/>
              <a:t>built in end of class review for students to solidify their learning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Got</a:t>
            </a:r>
            <a:r>
              <a:rPr lang="en-US" baseline="0" dirty="0" smtClean="0"/>
              <a:t> some good data but on the whole time consuming and tedious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Moved</a:t>
            </a:r>
            <a:r>
              <a:rPr lang="en-US" baseline="0" dirty="0" smtClean="0"/>
              <a:t> to electronic Fall of 2008 -  Trend to all things electronic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paper-based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r>
              <a:rPr lang="en-US" dirty="0" smtClean="0"/>
              <a:t>Choice of survey</a:t>
            </a:r>
          </a:p>
          <a:p>
            <a:r>
              <a:rPr lang="en-US" dirty="0" smtClean="0"/>
              <a:t>Survey monkey</a:t>
            </a:r>
            <a:r>
              <a:rPr lang="en-US" baseline="0" dirty="0" smtClean="0"/>
              <a:t> – universal, flexible (included images), but costs money</a:t>
            </a:r>
          </a:p>
          <a:p>
            <a:r>
              <a:rPr lang="en-US" baseline="0" dirty="0" smtClean="0"/>
              <a:t>Survey.vt.edu – no images, local to </a:t>
            </a:r>
            <a:r>
              <a:rPr lang="en-US" baseline="0" dirty="0" err="1" smtClean="0"/>
              <a:t>vt</a:t>
            </a:r>
            <a:r>
              <a:rPr lang="en-US" baseline="0" dirty="0" smtClean="0"/>
              <a:t> (homegrown), free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smtClean="0"/>
              <a:t>every desktop in both classrooms</a:t>
            </a:r>
          </a:p>
          <a:p>
            <a:r>
              <a:rPr lang="en-US" dirty="0" smtClean="0"/>
              <a:t>Can sent url to librarians who wish to use it in other buildings</a:t>
            </a:r>
          </a:p>
          <a:p>
            <a:r>
              <a:rPr lang="en-US" dirty="0" smtClean="0"/>
              <a:t>Reluctant because I didn’t want it to be just liker</a:t>
            </a:r>
          </a:p>
          <a:p>
            <a:r>
              <a:rPr lang="en-US" dirty="0" smtClean="0"/>
              <a:t>Add</a:t>
            </a:r>
            <a:r>
              <a:rPr lang="en-US" baseline="0" dirty="0" smtClean="0"/>
              <a:t>ed the 3 </a:t>
            </a:r>
            <a:r>
              <a:rPr lang="en-US" baseline="0" dirty="0" smtClean="0"/>
              <a:t>things to get qualitative data &amp; give students review time</a:t>
            </a:r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81771-921F-2743-9C8F-1E0966605AB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CB7CC652-A623-41D2-B0ED-8F1D217186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7A4E012A-3BFE-294F-ACCA-D8BF2131CE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570C34C6-84A2-EA4D-A732-EF53916F4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8" r:id="rId12"/>
    <p:sldLayoutId id="2147483909" r:id="rId13"/>
    <p:sldLayoutId id="2147483910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eymonkey.com/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www.moodl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eysurvey.com/" TargetMode="External"/><Relationship Id="rId5" Type="http://schemas.openxmlformats.org/officeDocument/2006/relationships/hyperlink" Target="http://www.limesurvey.org/" TargetMode="External"/><Relationship Id="rId4" Type="http://schemas.openxmlformats.org/officeDocument/2006/relationships/hyperlink" Target="http://www.zoomerang.com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jnardine@vt.edu" TargetMode="External"/><Relationship Id="rId2" Type="http://schemas.openxmlformats.org/officeDocument/2006/relationships/hyperlink" Target="mailto:cmeier@vt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electronic assessment can help you!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5105400"/>
            <a:ext cx="5360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Carolyn Meier, Instruction Services Librarian</a:t>
            </a:r>
          </a:p>
          <a:p>
            <a:endParaRPr lang="en-US" dirty="0" smtClean="0"/>
          </a:p>
          <a:p>
            <a:r>
              <a:rPr lang="en-US" dirty="0" smtClean="0"/>
              <a:t>Jennifer Nardine, Instruction &amp; Outreach Librarian</a:t>
            </a:r>
            <a:endParaRPr lang="en-US" dirty="0"/>
          </a:p>
        </p:txBody>
      </p:sp>
      <p:pic>
        <p:nvPicPr>
          <p:cNvPr id="1026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6124575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lectronic Interface</a:t>
            </a:r>
            <a:endParaRPr lang="en-US" dirty="0"/>
          </a:p>
        </p:txBody>
      </p:sp>
      <p:sp>
        <p:nvSpPr>
          <p:cNvPr id="7" name="Vertical Text Placeholder 6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225346"/>
            <a:ext cx="5562600" cy="3900817"/>
          </a:xfrm>
          <a:prstGeom prst="rect">
            <a:avLst/>
          </a:prstGeom>
        </p:spPr>
      </p:pic>
      <p:pic>
        <p:nvPicPr>
          <p:cNvPr id="9218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6237288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dirty="0" smtClean="0"/>
              <a:t>Survey Results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851" y="1066800"/>
            <a:ext cx="5294616" cy="4654550"/>
          </a:xfrm>
          <a:prstGeom prst="rect">
            <a:avLst/>
          </a:prstGeom>
        </p:spPr>
      </p:pic>
      <p:pic>
        <p:nvPicPr>
          <p:cNvPr id="10242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6272213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Results</a:t>
            </a:r>
            <a:endParaRPr lang="en-US" dirty="0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286000"/>
            <a:ext cx="7608277" cy="4064696"/>
          </a:xfrm>
          <a:prstGeom prst="rect">
            <a:avLst/>
          </a:prstGeom>
        </p:spPr>
      </p:pic>
      <p:pic>
        <p:nvPicPr>
          <p:cNvPr id="11266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32077" y="6204646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392" y="192384"/>
            <a:ext cx="9173391" cy="6665616"/>
          </a:xfrm>
          <a:prstGeom prst="rect">
            <a:avLst/>
          </a:prstGeom>
        </p:spPr>
      </p:pic>
      <p:pic>
        <p:nvPicPr>
          <p:cNvPr id="12290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399" y="6402388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and sort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283666"/>
            <a:ext cx="5829300" cy="3848100"/>
          </a:xfrm>
          <a:prstGeom prst="rect">
            <a:avLst/>
          </a:prstGeom>
        </p:spPr>
      </p:pic>
      <p:pic>
        <p:nvPicPr>
          <p:cNvPr id="14338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6221413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4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514289"/>
            <a:ext cx="2590800" cy="5611874"/>
          </a:xfrm>
          <a:prstGeom prst="rect">
            <a:avLst/>
          </a:prstGeom>
        </p:spPr>
      </p:pic>
      <p:pic>
        <p:nvPicPr>
          <p:cNvPr id="13314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6188075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and sort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86000"/>
            <a:ext cx="8330183" cy="3699166"/>
          </a:xfrm>
          <a:prstGeom prst="rect">
            <a:avLst/>
          </a:prstGeom>
        </p:spPr>
      </p:pic>
      <p:pic>
        <p:nvPicPr>
          <p:cNvPr id="15362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6302375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I will do differently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0" y="2286000"/>
          <a:ext cx="6197600" cy="384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410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6237288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they learned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0" y="2286000"/>
          <a:ext cx="6197600" cy="384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8434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6203950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professor tie-in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305800" cy="4800600"/>
          </a:xfrm>
        </p:spPr>
        <p:txBody>
          <a:bodyPr>
            <a:noAutofit/>
          </a:bodyPr>
          <a:lstStyle/>
          <a:p>
            <a:pPr lvl="2"/>
            <a:r>
              <a:rPr lang="en-US" sz="2400" dirty="0" smtClean="0"/>
              <a:t>Going electronic allows us to survey professors after </a:t>
            </a:r>
            <a:r>
              <a:rPr lang="en-US" sz="2400" dirty="0" smtClean="0"/>
              <a:t>class</a:t>
            </a:r>
          </a:p>
          <a:p>
            <a:pPr lvl="2">
              <a:buNone/>
            </a:pPr>
            <a:endParaRPr lang="en-US" sz="2400" dirty="0" smtClean="0"/>
          </a:p>
          <a:p>
            <a:pPr lvl="2"/>
            <a:r>
              <a:rPr lang="en-US" sz="2400" dirty="0" smtClean="0"/>
              <a:t>Allows professors to easily review student surveys</a:t>
            </a:r>
          </a:p>
          <a:p>
            <a:pPr lvl="3"/>
            <a:r>
              <a:rPr lang="en-US" sz="2400" dirty="0" smtClean="0"/>
              <a:t>Assess value of library session</a:t>
            </a:r>
          </a:p>
          <a:p>
            <a:pPr lvl="3"/>
            <a:r>
              <a:rPr lang="en-US" sz="2400" dirty="0" smtClean="0"/>
              <a:t>Assess student retention of points professor values most</a:t>
            </a:r>
          </a:p>
          <a:p>
            <a:pPr lvl="3"/>
            <a:r>
              <a:rPr lang="en-US" sz="2400" dirty="0" smtClean="0"/>
              <a:t>Assess possible future student needs</a:t>
            </a:r>
            <a:endParaRPr lang="en-US" sz="2400" dirty="0" smtClean="0"/>
          </a:p>
          <a:p>
            <a:pPr lvl="2">
              <a:buNone/>
            </a:pPr>
            <a:endParaRPr lang="en-US" sz="2400" dirty="0" smtClean="0"/>
          </a:p>
        </p:txBody>
      </p:sp>
      <p:pic>
        <p:nvPicPr>
          <p:cNvPr id="19458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221413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assessment important?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133600"/>
            <a:ext cx="3706904" cy="4360365"/>
          </a:xfrm>
          <a:prstGeom prst="rect">
            <a:avLst/>
          </a:prstGeom>
        </p:spPr>
      </p:pic>
      <p:pic>
        <p:nvPicPr>
          <p:cNvPr id="3074" name="Picture 2" descr="C:\Documents and Settings\jnardine\Desktop\vt_shield_tag_onwhite16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6151065"/>
            <a:ext cx="1524000" cy="34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use electronic </a:t>
            </a:r>
            <a:r>
              <a:rPr lang="en-US" dirty="0" err="1" smtClean="0"/>
              <a:t>vs</a:t>
            </a:r>
            <a:r>
              <a:rPr lang="en-US" dirty="0" smtClean="0"/>
              <a:t>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0"/>
            <a:ext cx="7848600" cy="23621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Ease </a:t>
            </a:r>
            <a:r>
              <a:rPr lang="en-US" sz="2400" dirty="0" smtClean="0"/>
              <a:t>of access leads to </a:t>
            </a:r>
            <a:r>
              <a:rPr lang="en-US" sz="2400" dirty="0" smtClean="0"/>
              <a:t>higher </a:t>
            </a:r>
            <a:r>
              <a:rPr lang="en-US" sz="2400" dirty="0" smtClean="0"/>
              <a:t>response</a:t>
            </a:r>
            <a:endParaRPr lang="en-US" sz="2400" dirty="0" smtClean="0"/>
          </a:p>
          <a:p>
            <a:r>
              <a:rPr lang="en-US" sz="2400" dirty="0" smtClean="0"/>
              <a:t>Ease of collating </a:t>
            </a:r>
            <a:r>
              <a:rPr lang="en-US" sz="2400" dirty="0" smtClean="0"/>
              <a:t>and disseminating</a:t>
            </a:r>
            <a:endParaRPr lang="en-US" sz="2400" dirty="0" smtClean="0"/>
          </a:p>
          <a:p>
            <a:r>
              <a:rPr lang="en-US" sz="2400" dirty="0" smtClean="0"/>
              <a:t>Held in </a:t>
            </a:r>
            <a:r>
              <a:rPr lang="en-US" sz="2400" dirty="0" smtClean="0"/>
              <a:t>central location, accessible from any computer</a:t>
            </a:r>
            <a:endParaRPr lang="en-US" sz="2400" dirty="0" smtClean="0"/>
          </a:p>
          <a:p>
            <a:r>
              <a:rPr lang="en-US" sz="2400" dirty="0" smtClean="0"/>
              <a:t>Fast turn around has improved instruction mid-semester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4413" y="6277816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and work-</a:t>
            </a:r>
            <a:r>
              <a:rPr lang="en-US" dirty="0" err="1" smtClean="0"/>
              <a:t>arounds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0"/>
            <a:ext cx="7848600" cy="28955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Spotty response from classes taught outside of </a:t>
            </a:r>
            <a:r>
              <a:rPr lang="en-US" sz="2000" dirty="0" smtClean="0"/>
              <a:t>Newman</a:t>
            </a:r>
          </a:p>
          <a:p>
            <a:pPr lvl="1"/>
            <a:r>
              <a:rPr lang="en-US" sz="2000" dirty="0" smtClean="0"/>
              <a:t>Sometimes taught in rooms without computers</a:t>
            </a:r>
          </a:p>
          <a:p>
            <a:pPr lvl="1"/>
            <a:r>
              <a:rPr lang="en-US" sz="2000" dirty="0" smtClean="0"/>
              <a:t>None of the remote labs have the survey link on the desktops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000" dirty="0" smtClean="0"/>
              <a:t>Solutions</a:t>
            </a:r>
          </a:p>
          <a:p>
            <a:pPr lvl="1"/>
            <a:r>
              <a:rPr lang="en-US" sz="2000" dirty="0" smtClean="0"/>
              <a:t>Create a tiny URL – easy to hand out</a:t>
            </a:r>
          </a:p>
          <a:p>
            <a:pPr lvl="1"/>
            <a:r>
              <a:rPr lang="en-US" sz="2000" dirty="0" smtClean="0"/>
              <a:t>Ask professor to post survey URL on Blackboard/Scholar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22530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6205538"/>
            <a:ext cx="1371600" cy="292100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>
          <a:xfrm>
            <a:off x="635001" y="5715000"/>
            <a:ext cx="78486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go next?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654050" y="2286000"/>
            <a:ext cx="7848600" cy="4038600"/>
          </a:xfrm>
        </p:spPr>
        <p:txBody>
          <a:bodyPr/>
          <a:lstStyle/>
          <a:p>
            <a:r>
              <a:rPr lang="en-US" sz="2000" dirty="0" smtClean="0"/>
              <a:t>Further Analysis - Can </a:t>
            </a:r>
            <a:r>
              <a:rPr lang="en-US" sz="2000" dirty="0" smtClean="0"/>
              <a:t>export data into a spreadsheet and from there you can export it into a </a:t>
            </a:r>
            <a:r>
              <a:rPr lang="en-US" sz="2000" dirty="0" smtClean="0"/>
              <a:t>database</a:t>
            </a:r>
            <a:endParaRPr lang="en-US" sz="2000" dirty="0" smtClean="0"/>
          </a:p>
          <a:p>
            <a:pPr lvl="1"/>
            <a:r>
              <a:rPr lang="en-US" sz="2000" dirty="0" err="1" smtClean="0"/>
              <a:t>Filemaker</a:t>
            </a:r>
            <a:r>
              <a:rPr lang="en-US" sz="2000" dirty="0" smtClean="0"/>
              <a:t> Pro or Access or </a:t>
            </a:r>
            <a:r>
              <a:rPr lang="en-US" sz="2000" dirty="0" smtClean="0"/>
              <a:t>other professional software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000" dirty="0" smtClean="0"/>
              <a:t>Increase </a:t>
            </a:r>
            <a:r>
              <a:rPr lang="en-US" sz="2000" dirty="0" smtClean="0"/>
              <a:t>correlation between professor’s and librarian’s </a:t>
            </a:r>
            <a:r>
              <a:rPr lang="en-US" sz="2000" dirty="0" smtClean="0"/>
              <a:t>expectations</a:t>
            </a:r>
            <a:endParaRPr lang="en-US" sz="2000" dirty="0" smtClean="0"/>
          </a:p>
          <a:p>
            <a:pPr lvl="1"/>
            <a:r>
              <a:rPr lang="en-US" sz="2000" dirty="0" smtClean="0"/>
              <a:t>Continually </a:t>
            </a:r>
            <a:r>
              <a:rPr lang="en-US" sz="2000" dirty="0" smtClean="0"/>
              <a:t>change the </a:t>
            </a:r>
            <a:r>
              <a:rPr lang="en-US" sz="2000" dirty="0" smtClean="0"/>
              <a:t>form to reflect new </a:t>
            </a:r>
            <a:r>
              <a:rPr lang="en-US" sz="2000" dirty="0" smtClean="0"/>
              <a:t>needs</a:t>
            </a:r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482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6203950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Options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Moodle</a:t>
            </a:r>
            <a:r>
              <a:rPr lang="en-US" dirty="0" smtClean="0"/>
              <a:t> </a:t>
            </a:r>
            <a:r>
              <a:rPr lang="en-US" b="1" dirty="0" smtClean="0"/>
              <a:t>  </a:t>
            </a:r>
            <a:r>
              <a:rPr lang="en-US" dirty="0" smtClean="0">
                <a:hlinkClick r:id="rId2"/>
              </a:rPr>
              <a:t>www.moodle.org</a:t>
            </a:r>
            <a:endParaRPr lang="en-US" dirty="0" smtClean="0"/>
          </a:p>
          <a:p>
            <a:pPr lvl="1"/>
            <a:r>
              <a:rPr lang="en-US" dirty="0" smtClean="0"/>
              <a:t>Open source, targets universities &amp; schools</a:t>
            </a:r>
            <a:endParaRPr lang="en-US" dirty="0" smtClean="0"/>
          </a:p>
          <a:p>
            <a:r>
              <a:rPr lang="en-US" dirty="0" smtClean="0"/>
              <a:t>Survey Monkey   </a:t>
            </a:r>
            <a:r>
              <a:rPr lang="en-US" dirty="0" smtClean="0">
                <a:hlinkClick r:id="rId3"/>
              </a:rPr>
              <a:t>www.</a:t>
            </a:r>
            <a:r>
              <a:rPr lang="en-US" b="1" dirty="0" smtClean="0">
                <a:hlinkClick r:id="rId3"/>
              </a:rPr>
              <a:t>survey</a:t>
            </a:r>
            <a:r>
              <a:rPr lang="en-US" dirty="0" smtClean="0">
                <a:hlinkClick r:id="rId3"/>
              </a:rPr>
              <a:t>monkey.com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Free trial, $20/month or $200/year</a:t>
            </a:r>
          </a:p>
          <a:p>
            <a:r>
              <a:rPr lang="en-US" dirty="0" err="1" smtClean="0"/>
              <a:t>Zoomerang</a:t>
            </a:r>
            <a:r>
              <a:rPr lang="en-US" dirty="0" smtClean="0"/>
              <a:t>    </a:t>
            </a:r>
            <a:r>
              <a:rPr lang="en-US" dirty="0" smtClean="0">
                <a:hlinkClick r:id="rId4"/>
              </a:rPr>
              <a:t>www.zoomerang.com/</a:t>
            </a:r>
            <a:r>
              <a:rPr lang="en-US" dirty="0" smtClean="0"/>
              <a:t>   </a:t>
            </a:r>
          </a:p>
          <a:p>
            <a:pPr lvl="1"/>
            <a:r>
              <a:rPr lang="en-US" dirty="0" smtClean="0"/>
              <a:t>$350/year for non-profits</a:t>
            </a:r>
          </a:p>
          <a:p>
            <a:r>
              <a:rPr lang="en-US" dirty="0" err="1" smtClean="0"/>
              <a:t>LimeSurvey</a:t>
            </a:r>
            <a:r>
              <a:rPr lang="en-US" dirty="0" smtClean="0"/>
              <a:t> </a:t>
            </a:r>
            <a:r>
              <a:rPr lang="en-US" b="1" dirty="0" smtClean="0"/>
              <a:t>   </a:t>
            </a:r>
            <a:r>
              <a:rPr lang="en-US" dirty="0" smtClean="0">
                <a:hlinkClick r:id="rId5"/>
              </a:rPr>
              <a:t>www.limesurvey.org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Open source, but self-hosted and supported</a:t>
            </a:r>
          </a:p>
          <a:p>
            <a:r>
              <a:rPr lang="en-US" dirty="0" smtClean="0"/>
              <a:t>Key Survey </a:t>
            </a:r>
            <a:r>
              <a:rPr lang="en-US" dirty="0" smtClean="0"/>
              <a:t>  </a:t>
            </a:r>
            <a:r>
              <a:rPr lang="en-US" dirty="0" smtClean="0">
                <a:hlinkClick r:id="rId6"/>
              </a:rPr>
              <a:t>www.keysurvey.com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Most robust</a:t>
            </a:r>
            <a:r>
              <a:rPr lang="en-US" dirty="0" smtClean="0"/>
              <a:t>, biggest price tag $1950 to $</a:t>
            </a:r>
            <a:r>
              <a:rPr lang="en-US" dirty="0" smtClean="0"/>
              <a:t>5950 for single user subscriptions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6626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13625" y="6203950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Carolyn Meier, Instruction Services Coordinator</a:t>
            </a:r>
          </a:p>
          <a:p>
            <a:pPr lvl="1"/>
            <a:r>
              <a:rPr lang="en-US" dirty="0" smtClean="0">
                <a:hlinkClick r:id="rId2"/>
              </a:rPr>
              <a:t>cmeier@vt.edu</a:t>
            </a:r>
            <a:endParaRPr lang="en-US" dirty="0" smtClean="0"/>
          </a:p>
          <a:p>
            <a:pPr lvl="2"/>
            <a:r>
              <a:rPr lang="en-US" dirty="0" smtClean="0"/>
              <a:t>540-231-9861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Jennifer Nardine, Instruction and Outreach Librarian</a:t>
            </a:r>
          </a:p>
          <a:p>
            <a:pPr lvl="1"/>
            <a:r>
              <a:rPr lang="en-US" dirty="0" smtClean="0">
                <a:hlinkClick r:id="rId3"/>
              </a:rPr>
              <a:t>jnardine@vt.edu</a:t>
            </a:r>
            <a:endParaRPr lang="en-US" dirty="0" smtClean="0"/>
          </a:p>
          <a:p>
            <a:pPr lvl="2"/>
            <a:r>
              <a:rPr lang="en-US" dirty="0" smtClean="0"/>
              <a:t>540-231-4073</a:t>
            </a:r>
          </a:p>
          <a:p>
            <a:pPr>
              <a:buNone/>
            </a:pPr>
            <a:endParaRPr lang="en-US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University Libraries, Virginia Tech</a:t>
            </a:r>
            <a:endParaRPr lang="en-US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P.O. Box 90001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Blacksburg</a:t>
            </a:r>
            <a:r>
              <a:rPr lang="en-US" dirty="0" smtClean="0"/>
              <a:t>, VA 24062-9001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5602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6203950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24578" name="Picture 2" descr="C:\Documents and Settings\jnardine\Local Settings\Temporary Internet Files\Content.IE5\B1Z3N8TJ\MCj0384040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04817" y="3299454"/>
            <a:ext cx="1559966" cy="1813255"/>
          </a:xfrm>
          <a:prstGeom prst="rect">
            <a:avLst/>
          </a:prstGeom>
          <a:noFill/>
        </p:spPr>
      </p:pic>
      <p:pic>
        <p:nvPicPr>
          <p:cNvPr id="24579" name="Picture 3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2838" y="6188075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assessment important?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981200"/>
            <a:ext cx="3894587" cy="4876800"/>
          </a:xfrm>
          <a:prstGeom prst="rect">
            <a:avLst/>
          </a:prstGeom>
        </p:spPr>
      </p:pic>
      <p:pic>
        <p:nvPicPr>
          <p:cNvPr id="4098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6237288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VT Library Class Offerings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8813" y="2438400"/>
            <a:ext cx="78247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800" dirty="0" smtClean="0"/>
              <a:t> Tour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800" dirty="0" smtClean="0"/>
              <a:t>“One shot” – 50 or 75 minutes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800" dirty="0" smtClean="0"/>
              <a:t>Class series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800" dirty="0" smtClean="0"/>
              <a:t>Online for-credit class</a:t>
            </a:r>
            <a:endParaRPr lang="en-US" sz="2800" dirty="0"/>
          </a:p>
        </p:txBody>
      </p:sp>
      <p:pic>
        <p:nvPicPr>
          <p:cNvPr id="28674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6105525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1961 were ENGL 1106 or COMM 1016</a:t>
            </a:r>
          </a:p>
          <a:p>
            <a:r>
              <a:rPr lang="en-US" dirty="0" smtClean="0"/>
              <a:t>217 from content area classes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3"/>
          </p:nvPr>
        </p:nvGraphicFramePr>
        <p:xfrm>
          <a:off x="381000" y="3810000"/>
          <a:ext cx="8121650" cy="2322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122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3625" y="6132513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beginning……</a:t>
            </a:r>
            <a:br>
              <a:rPr lang="en-US" dirty="0" smtClean="0"/>
            </a:br>
            <a:r>
              <a:rPr lang="en-US" dirty="0" err="1" smtClean="0"/>
              <a:t>Lickert</a:t>
            </a:r>
            <a:r>
              <a:rPr lang="en-US" dirty="0" smtClean="0"/>
              <a:t> Scale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400" y="2057399"/>
            <a:ext cx="6807200" cy="4141493"/>
          </a:xfrm>
          <a:prstGeom prst="rect">
            <a:avLst/>
          </a:prstGeom>
        </p:spPr>
      </p:pic>
      <p:pic>
        <p:nvPicPr>
          <p:cNvPr id="6146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9800" y="6198892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beginning…</a:t>
            </a:r>
            <a:br>
              <a:rPr lang="en-US" dirty="0" smtClean="0"/>
            </a:br>
            <a:r>
              <a:rPr lang="en-US" dirty="0" smtClean="0"/>
              <a:t>3-2-1 cards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551612"/>
            <a:ext cx="4038600" cy="3057798"/>
          </a:xfrm>
          <a:prstGeom prst="rect">
            <a:avLst/>
          </a:prstGeom>
        </p:spPr>
      </p:pic>
      <p:pic>
        <p:nvPicPr>
          <p:cNvPr id="7170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6203950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8600"/>
            <a:ext cx="8946122" cy="6248400"/>
          </a:xfrm>
          <a:prstGeom prst="rect">
            <a:avLst/>
          </a:prstGeom>
        </p:spPr>
      </p:pic>
      <p:pic>
        <p:nvPicPr>
          <p:cNvPr id="8194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6126163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 to Electronic</a:t>
            </a:r>
            <a:endParaRPr lang="en-US" dirty="0"/>
          </a:p>
        </p:txBody>
      </p:sp>
      <p:pic>
        <p:nvPicPr>
          <p:cNvPr id="4" name="Content Placeholder 3" descr="smlogo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71600" y="3514724"/>
            <a:ext cx="2849482" cy="828676"/>
          </a:xfrm>
        </p:spPr>
      </p:pic>
      <p:pic>
        <p:nvPicPr>
          <p:cNvPr id="5" name="Picture 4" descr="surveylogo_part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3514724"/>
            <a:ext cx="2582040" cy="741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5400" y="4343400"/>
            <a:ext cx="2582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SURVEY.VT.EDU</a:t>
            </a:r>
            <a:endParaRPr lang="en-US" sz="1400" dirty="0"/>
          </a:p>
        </p:txBody>
      </p:sp>
      <p:pic>
        <p:nvPicPr>
          <p:cNvPr id="27650" name="Picture 2" descr="C:\Documents and Settings\jnardine\Desktop\VT_black_shield_inven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6163" y="6203950"/>
            <a:ext cx="1371600" cy="29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1716</TotalTime>
  <Words>833</Words>
  <Application>Microsoft Office PowerPoint</Application>
  <PresentationFormat>On-screen Show (4:3)</PresentationFormat>
  <Paragraphs>145</Paragraphs>
  <Slides>25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Codex</vt:lpstr>
      <vt:lpstr>Assessment</vt:lpstr>
      <vt:lpstr>Why is assessment important?</vt:lpstr>
      <vt:lpstr>Why is assessment important?</vt:lpstr>
      <vt:lpstr>VT Library Class Offerings</vt:lpstr>
      <vt:lpstr>Types of Classes</vt:lpstr>
      <vt:lpstr>In the beginning…… Lickert Scale</vt:lpstr>
      <vt:lpstr>In the beginning… 3-2-1 cards</vt:lpstr>
      <vt:lpstr>Slide 8</vt:lpstr>
      <vt:lpstr>Move to Electronic</vt:lpstr>
      <vt:lpstr>Electronic Interface</vt:lpstr>
      <vt:lpstr>Survey Results</vt:lpstr>
      <vt:lpstr>Survey Results</vt:lpstr>
      <vt:lpstr>Slide 13</vt:lpstr>
      <vt:lpstr>Filter and sort</vt:lpstr>
      <vt:lpstr>Slide 15</vt:lpstr>
      <vt:lpstr>Filter and sort</vt:lpstr>
      <vt:lpstr>Things I will do differently</vt:lpstr>
      <vt:lpstr>What they learned</vt:lpstr>
      <vt:lpstr>The professor tie-in</vt:lpstr>
      <vt:lpstr>Why do we use electronic vs paper</vt:lpstr>
      <vt:lpstr>Challenges and work-arounds</vt:lpstr>
      <vt:lpstr>Where to go next?</vt:lpstr>
      <vt:lpstr>Survey Options</vt:lpstr>
      <vt:lpstr>Contact Information</vt:lpstr>
      <vt:lpstr>Questions?</vt:lpstr>
    </vt:vector>
  </TitlesOfParts>
  <Company>Virginia 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</dc:title>
  <dc:creator>cmeier</dc:creator>
  <cp:lastModifiedBy>jnardine</cp:lastModifiedBy>
  <cp:revision>20</cp:revision>
  <dcterms:created xsi:type="dcterms:W3CDTF">2009-09-16T16:46:41Z</dcterms:created>
  <dcterms:modified xsi:type="dcterms:W3CDTF">2009-09-25T15:44:15Z</dcterms:modified>
</cp:coreProperties>
</file>