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y="5143500" cx="9144000"/>
  <p:notesSz cx="6858000" cy="9144000"/>
  <p:embeddedFontLst>
    <p:embeddedFont>
      <p:font typeface="Roboto Slab"/>
      <p:regular r:id="rId22"/>
      <p:bold r:id="rId23"/>
    </p:embeddedFont>
    <p:embeddedFont>
      <p:font typeface="Robo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D9F9572-1957-4048-A0D9-F3A916B24664}">
  <a:tblStyle styleId="{7D9F9572-1957-4048-A0D9-F3A916B2466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font" Target="fonts/RobotoSlab-regular.fntdata"/><Relationship Id="rId21" Type="http://schemas.openxmlformats.org/officeDocument/2006/relationships/slide" Target="slides/slide14.xml"/><Relationship Id="rId24" Type="http://schemas.openxmlformats.org/officeDocument/2006/relationships/font" Target="fonts/Roboto-regular.fntdata"/><Relationship Id="rId23" Type="http://schemas.openxmlformats.org/officeDocument/2006/relationships/font" Target="fonts/RobotoSlab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0f30073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0f30073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512de36b22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512de36b22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512de36b2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512de36b2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12de36b22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512de36b22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512de36b22_4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512de36b22_4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12de36b22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512de36b2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0f300734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0f300734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12de36b22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512de36b22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12de36b22_4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512de36b22_4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12de36b2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512de36b2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12de36b22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512de36b22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12de36b2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12de36b2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512de36b22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512de36b22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12de36b22_1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512de36b22_1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56" name="Google Shape;56;p14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57" name="Google Shape;57;p14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4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59" name="Google Shape;59;p14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Google Shape;62;p15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5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Google Shape;66;p16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7" name="Google Shape;67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7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2" name="Google Shape;72;p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Google Shape;80;p19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1" name="Google Shape;81;p19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2" name="Google Shape;82;p19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3" name="Google Shape;8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6" name="Google Shape;86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1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9" name="Google Shape;89;p21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0" name="Google Shape;90;p21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91" name="Google Shape;91;p21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92" name="Google Shape;92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3" name="Google Shape;9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2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96" name="Google Shape;96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3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0" name="Google Shape;100;p23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1" name="Google Shape;10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hyperlink" Target="mailto:saurabc@vt.edu" TargetMode="External"/><Relationship Id="rId4" Type="http://schemas.openxmlformats.org/officeDocument/2006/relationships/hyperlink" Target="https://nlp.stanford.edu/software/dependencies_manual.pdf" TargetMode="External"/><Relationship Id="rId5" Type="http://schemas.openxmlformats.org/officeDocument/2006/relationships/hyperlink" Target="https://www.youtube.com/watch?v=OQQ-W_63UgQ&amp;list=PL3FW7Lu3i5Jsnh1rnUwq_TcylNr7EkRe6" TargetMode="External"/><Relationship Id="rId6" Type="http://schemas.openxmlformats.org/officeDocument/2006/relationships/hyperlink" Target="https://users.soe.ucsc.edu/~amitamisra/Naacl15.pdf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5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Conversation Facts</a:t>
            </a:r>
            <a:endParaRPr sz="4800"/>
          </a:p>
        </p:txBody>
      </p:sp>
      <p:sp>
        <p:nvSpPr>
          <p:cNvPr id="109" name="Google Shape;109;p25"/>
          <p:cNvSpPr txBox="1"/>
          <p:nvPr>
            <p:ph idx="1" type="subTitle"/>
          </p:nvPr>
        </p:nvSpPr>
        <p:spPr>
          <a:xfrm>
            <a:off x="1680302" y="3056575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</a:t>
            </a:r>
            <a:r>
              <a:rPr lang="en" sz="2400"/>
              <a:t>athan Miller, Christian Kang, Jon Marks</a:t>
            </a:r>
            <a:endParaRPr sz="2400"/>
          </a:p>
        </p:txBody>
      </p:sp>
      <p:sp>
        <p:nvSpPr>
          <p:cNvPr id="110" name="Google Shape;110;p25"/>
          <p:cNvSpPr txBox="1"/>
          <p:nvPr/>
        </p:nvSpPr>
        <p:spPr>
          <a:xfrm>
            <a:off x="526950" y="4093225"/>
            <a:ext cx="8090100" cy="5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CS 4624 - Multimedia, Hypertext &amp; Information Access - Dr. Fox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Virginia Tech - Blacksburg 24061 - 4/25/2019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Matching Summaries and Dialogs</a:t>
            </a:r>
            <a:endParaRPr/>
          </a:p>
        </p:txBody>
      </p:sp>
      <p:sp>
        <p:nvSpPr>
          <p:cNvPr id="173" name="Google Shape;173;p3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Cosine Similarity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 TFIDF to compare summary EREs and dialog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Key/Rarewords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Check summary EREs for important specific words in dialog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S1/S2 token parsing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 order and count of S1/S2 strings in summaries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“S1 argues that…..”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sp>
        <p:nvSpPr>
          <p:cNvPr id="179" name="Google Shape;179;p3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Check correctness against manually annotated dataset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80" name="Google Shape;180;p35"/>
          <p:cNvGraphicFramePr/>
          <p:nvPr/>
        </p:nvGraphicFramePr>
        <p:xfrm>
          <a:off x="952500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{7D9F9572-1957-4048-A0D9-F3A916B24664}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Random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spaCy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Our Method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% Correct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16.96%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24.87%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33.18%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% Relative change over random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0%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46.63%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95.63%</a:t>
                      </a:r>
                      <a:endParaRPr/>
                    </a:p>
                  </a:txBody>
                  <a:tcPr marT="91425" marB="91425" marR="91425" marL="91425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 and Lessons Learned</a:t>
            </a:r>
            <a:endParaRPr/>
          </a:p>
        </p:txBody>
      </p:sp>
      <p:sp>
        <p:nvSpPr>
          <p:cNvPr id="186" name="Google Shape;186;p36"/>
          <p:cNvSpPr txBox="1"/>
          <p:nvPr>
            <p:ph idx="1" type="body"/>
          </p:nvPr>
        </p:nvSpPr>
        <p:spPr>
          <a:xfrm>
            <a:off x="387900" y="14136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b="1" lang="en"/>
              <a:t>Dataset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Short conversations are more difficult to match.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Conversations lack starting posts/links/quotes and posters handles.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Grammar, spelling, formatting, and general relevance are not priorities to forum posters.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Off the shelf libraries don’t necessarily work for all use cases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Neural coref, AllenNLP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SNAP.py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spaCy dependency parsing, similarities</a:t>
            </a:r>
            <a:endParaRPr/>
          </a:p>
        </p:txBody>
      </p:sp>
      <p:pic>
        <p:nvPicPr>
          <p:cNvPr id="187" name="Google Shape;18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2800" y="1312975"/>
            <a:ext cx="3543300" cy="78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193" name="Google Shape;193;p3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Final Report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Document detailing project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Code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Github Repo (link in final report)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Docker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Publicly accessible container (link in final report)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99" name="Google Shape;199;p3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- Saurabh Chakravarty	</a:t>
            </a:r>
            <a:r>
              <a:rPr lang="en" u="sng">
                <a:solidFill>
                  <a:schemeClr val="hlink"/>
                </a:solidFill>
                <a:hlinkClick r:id="rId3"/>
              </a:rPr>
              <a:t>saurabc@vt.edu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Resources -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Stanford NLP Dependency Manual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https://nlp.stanford.edu/software/dependencies_manual.pdf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Christopher Manning Lectures </a:t>
            </a:r>
            <a:r>
              <a:rPr lang="en" u="sng">
                <a:solidFill>
                  <a:schemeClr val="accent5"/>
                </a:solidFill>
                <a:hlinkClick r:id="rId5"/>
              </a:rPr>
              <a:t>https://www.youtube.com/watch?v=OQQ-W_63UgQ&amp;list=PL3FW7Lu3i5Jsnh1rnUwq_TcylNr7EkRe6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Amita Misra, Pranav Anand, Jean E. Fox Tree, Marilyn Walker. "</a:t>
            </a:r>
            <a:r>
              <a:rPr lang="en" u="sng">
                <a:hlinkClick r:id="rId6"/>
              </a:rPr>
              <a:t>Using Summarization to Discover Argument Facets in Online Idealogical Dialog</a:t>
            </a:r>
            <a:r>
              <a:rPr lang="en"/>
              <a:t>", In The </a:t>
            </a:r>
            <a:r>
              <a:rPr i="1" lang="en"/>
              <a:t>North American Chapter of the Association for Computational Linguistics (NAACL), Denver, Colorado, 2015.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16" name="Google Shape;116;p2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Project Overview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Parsing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Preprocessing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Building KGs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Matching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Challenges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Deliverables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Acknowledgements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122" name="Google Shape;122;p2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Project Goal - Matching summary sentences to their </a:t>
            </a:r>
            <a:r>
              <a:rPr b="1" lang="en"/>
              <a:t>origin</a:t>
            </a:r>
            <a:r>
              <a:rPr b="1" lang="en"/>
              <a:t> in a conversation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Dataset - Argumentative Dialogue Summary Corpus: Version 1.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S1:1-  Another problem with the study is that most ( or at least more ).....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S2:1-  S1 you don't know how they conducted the study. You don't know….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……….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D0: S1 argues that most people in the country might identify as Chr……...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</a:t>
            </a:r>
            <a:endParaRPr/>
          </a:p>
        </p:txBody>
      </p:sp>
      <p:sp>
        <p:nvSpPr>
          <p:cNvPr id="128" name="Google Shape;128;p2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9" name="Google Shape;12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89828"/>
            <a:ext cx="9144001" cy="3227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Parsing</a:t>
            </a:r>
            <a:endParaRPr/>
          </a:p>
        </p:txBody>
      </p:sp>
      <p:sp>
        <p:nvSpPr>
          <p:cNvPr id="135" name="Google Shape;135;p29"/>
          <p:cNvSpPr txBox="1"/>
          <p:nvPr>
            <p:ph idx="1" type="body"/>
          </p:nvPr>
        </p:nvSpPr>
        <p:spPr>
          <a:xfrm>
            <a:off x="387900" y="1489825"/>
            <a:ext cx="5202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Unique ID key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Dialog string split with “S#:#” tags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Summary string split with newlines/”D#” </a:t>
            </a:r>
            <a:r>
              <a:rPr lang="en"/>
              <a:t>labels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Summary to dialog annotations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Group made mapping of summary sentences to their relevant dialog</a:t>
            </a:r>
            <a:endParaRPr/>
          </a:p>
        </p:txBody>
      </p:sp>
      <p:pic>
        <p:nvPicPr>
          <p:cNvPr id="136" name="Google Shape;13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0800" y="1043600"/>
            <a:ext cx="3352800" cy="28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Preprocessing</a:t>
            </a:r>
            <a:endParaRPr/>
          </a:p>
        </p:txBody>
      </p:sp>
      <p:sp>
        <p:nvSpPr>
          <p:cNvPr id="142" name="Google Shape;142;p3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Rule Based filtering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Remove text between </a:t>
            </a:r>
            <a:r>
              <a:rPr lang="en"/>
              <a:t>parentheses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Remove sentences under a given length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Replace words to increase comprehension eg “you’re” -&gt; “you are”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Special Text Filtering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Remove special characters, </a:t>
            </a:r>
            <a:r>
              <a:rPr lang="en"/>
              <a:t>extraneous</a:t>
            </a:r>
            <a:r>
              <a:rPr lang="en"/>
              <a:t> punctuation, emoticons etc.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Coreferencing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Resolving </a:t>
            </a:r>
            <a:r>
              <a:rPr lang="en"/>
              <a:t>ambiguous</a:t>
            </a:r>
            <a:r>
              <a:rPr lang="en"/>
              <a:t> pronouns (Next Slide)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Serializing preprocessed object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~20x speedup by not </a:t>
            </a:r>
            <a:r>
              <a:rPr lang="en"/>
              <a:t>rerunning expensive operations eg spaCy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Preprocessing - Coreferencing</a:t>
            </a:r>
            <a:endParaRPr/>
          </a:p>
        </p:txBody>
      </p:sp>
      <p:sp>
        <p:nvSpPr>
          <p:cNvPr id="148" name="Google Shape;148;p31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1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0" name="Google Shape;15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898" y="1489817"/>
            <a:ext cx="3999900" cy="2810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4468" y="1489825"/>
            <a:ext cx="4141630" cy="281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ERE triples KGs</a:t>
            </a:r>
            <a:endParaRPr/>
          </a:p>
        </p:txBody>
      </p:sp>
      <p:sp>
        <p:nvSpPr>
          <p:cNvPr id="157" name="Google Shape;157;p3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Chinking/Chunking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Dependency Parsing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spaCy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br>
              <a:rPr lang="en"/>
            </a:b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br>
              <a:rPr lang="en"/>
            </a:b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825" y="1918526"/>
            <a:ext cx="8106126" cy="11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2400" y="3396825"/>
            <a:ext cx="5851649" cy="138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KG</a:t>
            </a:r>
            <a:endParaRPr/>
          </a:p>
        </p:txBody>
      </p:sp>
      <p:sp>
        <p:nvSpPr>
          <p:cNvPr id="165" name="Google Shape;165;p3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6" name="Google Shape;16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475" y="3609275"/>
            <a:ext cx="8647049" cy="119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19775" y="241647"/>
            <a:ext cx="6129999" cy="307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