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83" r:id="rId3"/>
    <p:sldId id="257" r:id="rId4"/>
    <p:sldId id="264" r:id="rId5"/>
    <p:sldId id="286" r:id="rId6"/>
    <p:sldId id="265" r:id="rId7"/>
    <p:sldId id="266" r:id="rId8"/>
    <p:sldId id="267" r:id="rId9"/>
    <p:sldId id="281" r:id="rId10"/>
    <p:sldId id="282" r:id="rId11"/>
    <p:sldId id="284" r:id="rId12"/>
    <p:sldId id="279" r:id="rId13"/>
    <p:sldId id="285" r:id="rId14"/>
    <p:sldId id="280" r:id="rId15"/>
    <p:sldId id="27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73100" autoAdjust="0"/>
  </p:normalViewPr>
  <p:slideViewPr>
    <p:cSldViewPr>
      <p:cViewPr>
        <p:scale>
          <a:sx n="79" d="100"/>
          <a:sy n="79" d="100"/>
        </p:scale>
        <p:origin x="-900"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A4D901-1848-4F37-A00A-8BD2C72A0E26}" type="datetimeFigureOut">
              <a:rPr lang="en-US" smtClean="0"/>
              <a:t>3/4/2014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AA7508-8736-4500-B6D9-7C9B302F160A}" type="slidenum">
              <a:rPr lang="en-US" smtClean="0"/>
              <a:t>‹#›</a:t>
            </a:fld>
            <a:endParaRPr lang="en-US" dirty="0"/>
          </a:p>
        </p:txBody>
      </p:sp>
    </p:spTree>
    <p:extLst>
      <p:ext uri="{BB962C8B-B14F-4D97-AF65-F5344CB8AC3E}">
        <p14:creationId xmlns:p14="http://schemas.microsoft.com/office/powerpoint/2010/main" val="4070629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B5AA7508-8736-4500-B6D9-7C9B302F160A}" type="slidenum">
              <a:rPr lang="en-US" smtClean="0"/>
              <a:t>1</a:t>
            </a:fld>
            <a:endParaRPr lang="en-US"/>
          </a:p>
        </p:txBody>
      </p:sp>
    </p:spTree>
    <p:extLst>
      <p:ext uri="{BB962C8B-B14F-4D97-AF65-F5344CB8AC3E}">
        <p14:creationId xmlns:p14="http://schemas.microsoft.com/office/powerpoint/2010/main" val="1163125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analysis of participation</a:t>
            </a:r>
            <a:r>
              <a:rPr lang="en-US" baseline="0" dirty="0" smtClean="0"/>
              <a:t> looks at many facets of these projects. </a:t>
            </a:r>
          </a:p>
          <a:p>
            <a:endParaRPr lang="en-US" baseline="0" dirty="0" smtClean="0"/>
          </a:p>
          <a:p>
            <a:r>
              <a:rPr lang="en-US" baseline="0" dirty="0" smtClean="0"/>
              <a:t>Local-level intermediaries played roles in both projects. In the KACP, community groups played vital roles in the project’s implementation. These pre-existing community groups were contracted by Vi Agroforestry, and are relied upon to inform farmers about practices, monitor farmers’ adoption of practices, and distribute incentives. In </a:t>
            </a:r>
            <a:r>
              <a:rPr lang="en-US" baseline="0" dirty="0" err="1" smtClean="0"/>
              <a:t>Sofala</a:t>
            </a:r>
            <a:r>
              <a:rPr lang="en-US" baseline="0" dirty="0" smtClean="0"/>
              <a:t> project, there were not strong pre-existing groups due to the recent conflict in Mozambique. The project was directly involved in the formation of community associations, local bodies which are charged with managing collective resources. </a:t>
            </a:r>
          </a:p>
          <a:p>
            <a:endParaRPr lang="en-US" baseline="0" dirty="0" smtClean="0"/>
          </a:p>
          <a:p>
            <a:r>
              <a:rPr lang="en-US" baseline="0" dirty="0" smtClean="0"/>
              <a:t>A form of extension agent was involved in both projects. In the KACP Vi Agroforestry staff focused on recruiting large numbers of farmers and worked with community groups. In the </a:t>
            </a:r>
            <a:r>
              <a:rPr lang="en-US" baseline="0" dirty="0" err="1" smtClean="0"/>
              <a:t>Sofala</a:t>
            </a:r>
            <a:r>
              <a:rPr lang="en-US" baseline="0" dirty="0" smtClean="0"/>
              <a:t> project, they hired local farmers to work as community technicians. Each community technician worked with 100 farmers, visiting each farm twice a year for monitoring and to answer questions. In the case of the KACP, individual farmers’ participation was brokered by the farmer group leaders, while in the </a:t>
            </a:r>
            <a:r>
              <a:rPr lang="en-US" baseline="0" dirty="0" err="1" smtClean="0"/>
              <a:t>Sofala</a:t>
            </a:r>
            <a:r>
              <a:rPr lang="en-US" baseline="0" dirty="0" smtClean="0"/>
              <a:t> project it appears that farmers had more direct connection to local project staff. However, in both cases there was an absence of </a:t>
            </a:r>
            <a:r>
              <a:rPr lang="en-US" baseline="0" dirty="0" err="1" smtClean="0"/>
              <a:t>deciions</a:t>
            </a:r>
            <a:r>
              <a:rPr lang="en-US" baseline="0" dirty="0" smtClean="0"/>
              <a:t>-making power, as they were being told what the project was going to implement, and how to implement practices, rather than playing a role in making decisions about the project. </a:t>
            </a:r>
          </a:p>
          <a:p>
            <a:endParaRPr lang="en-US" baseline="0" dirty="0" smtClean="0"/>
          </a:p>
          <a:p>
            <a:r>
              <a:rPr lang="en-US" baseline="0" dirty="0" smtClean="0"/>
              <a:t>Community meetings were utilized in both examples to disseminate information and to legitimize the project’s involvement in the region. The KACP introduced the project through chief’s </a:t>
            </a:r>
            <a:r>
              <a:rPr lang="en-US" baseline="0" dirty="0" err="1" smtClean="0"/>
              <a:t>Barazas</a:t>
            </a:r>
            <a:r>
              <a:rPr lang="en-US" baseline="0" dirty="0" smtClean="0"/>
              <a:t>, local administrative forums. The </a:t>
            </a:r>
            <a:r>
              <a:rPr lang="en-US" baseline="0" dirty="0" err="1" smtClean="0"/>
              <a:t>Sofala</a:t>
            </a:r>
            <a:r>
              <a:rPr lang="en-US" baseline="0" dirty="0" smtClean="0"/>
              <a:t> project held meetings to introduce the project and to answer questions and deal with conflict throughout the course of the project. However, in both of these cases local elites dominated the conversation. Most farmers participated only passively, and even the voices that were heard were only speaking as a reaction to something being implemented rather than as a decision-making body. </a:t>
            </a:r>
          </a:p>
          <a:p>
            <a:endParaRPr lang="en-US" baseline="0" dirty="0" smtClean="0"/>
          </a:p>
          <a:p>
            <a:r>
              <a:rPr lang="en-US" baseline="0" dirty="0" smtClean="0"/>
              <a:t>It became evident in both examples that the participation of local stakeholders was very low at the beginning of projects, but grew over the course of involvement. However, the later, higher degree of participation cannot be taken for interactive participation of local stakeholders, because there level of decision-making power came only after critical decisions about practices, market linkages, and payment structures had been made. </a:t>
            </a:r>
          </a:p>
          <a:p>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10</a:t>
            </a:fld>
            <a:endParaRPr lang="en-US" dirty="0"/>
          </a:p>
        </p:txBody>
      </p:sp>
    </p:spTree>
    <p:extLst>
      <p:ext uri="{BB962C8B-B14F-4D97-AF65-F5344CB8AC3E}">
        <p14:creationId xmlns:p14="http://schemas.microsoft.com/office/powerpoint/2010/main" val="880012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Distinctions</a:t>
            </a:r>
            <a:r>
              <a:rPr lang="en-US" baseline="0" dirty="0" smtClean="0"/>
              <a:t> in market linkages are very clear. The KACP is a project of the BioCarbon Fund. As such, the BioCarbon is guaranteed to purchase the credits produced by the project. The credits are approved by the Verified Carbon Standard, which worked with the project to develop a methodology for agricultural land-use change. The VCS is a strict standard, and requires a 60% uncertainty discount from the credits produced, which seriously erodes the value of the project. </a:t>
            </a:r>
          </a:p>
          <a:p>
            <a:endParaRPr lang="en-US" baseline="0" dirty="0" smtClean="0"/>
          </a:p>
          <a:p>
            <a:r>
              <a:rPr lang="en-US" baseline="0" dirty="0" smtClean="0"/>
              <a:t>The </a:t>
            </a:r>
            <a:r>
              <a:rPr lang="en-US" baseline="0" dirty="0" err="1" smtClean="0"/>
              <a:t>Sofala</a:t>
            </a:r>
            <a:r>
              <a:rPr lang="en-US" baseline="0" dirty="0" smtClean="0"/>
              <a:t> project is linked to international markets through Plan Vivo, which approves its credits. Technical specifications were developed by the University of Edinburgh. The project also achieved gold standard according to the climate, community, and biodiversity alliance. However, the technical specifications are less rigorous. Notably, the project allows for carbon credit calculations to be based off of an assumed 100 years practice implementation. This is in direct contrast with the KACP, as the VCS has a ‘realness’ requirement which stipulates that carbon must have already been sequestered in order for credits to be generated. Also, these technical specifications only require a 15% discount. </a:t>
            </a:r>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11</a:t>
            </a:fld>
            <a:endParaRPr lang="en-US" dirty="0"/>
          </a:p>
        </p:txBody>
      </p:sp>
    </p:spTree>
    <p:extLst>
      <p:ext uri="{BB962C8B-B14F-4D97-AF65-F5344CB8AC3E}">
        <p14:creationId xmlns:p14="http://schemas.microsoft.com/office/powerpoint/2010/main" val="2607570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table compares</a:t>
            </a:r>
            <a:r>
              <a:rPr lang="en-US" baseline="0" dirty="0" smtClean="0"/>
              <a:t> the generation and use of carbon revenues between both projects. The KACP had a guaranteed rate of $4.00 per ton of carbon sequestered, however, in reality this was reduced dramatically by the 60% uncertainty discount. Farmers received only around a dollar per ton sequestered, and 30% of project expenses are covered by carbon revenues. </a:t>
            </a:r>
          </a:p>
          <a:p>
            <a:endParaRPr lang="en-US" baseline="0" dirty="0" smtClean="0"/>
          </a:p>
          <a:p>
            <a:r>
              <a:rPr lang="en-US" baseline="0" dirty="0" smtClean="0"/>
              <a:t>The </a:t>
            </a:r>
            <a:r>
              <a:rPr lang="en-US" baseline="0" dirty="0" err="1" smtClean="0"/>
              <a:t>Sofala</a:t>
            </a:r>
            <a:r>
              <a:rPr lang="en-US" baseline="0" dirty="0" smtClean="0"/>
              <a:t> project, without a guaranteed buyer, exposed itself to market risk. In 2012 it received, on average, $8.32 for each carbon credit. Although this is higher than the price received by the KACP, it is lower than the $15 per ton that it projected it would receive. Its credits were also discounted, but at only 15%. Farmers were contracted to receive a guaranteed rate of $4.00 per ton. Around 75% of local project expenses were covered. However, these are local expense only, and do not take into consideration overhead and administrative expenses, so it is difficult to compare these numbers. </a:t>
            </a:r>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12</a:t>
            </a:fld>
            <a:endParaRPr lang="en-US" dirty="0"/>
          </a:p>
        </p:txBody>
      </p:sp>
    </p:spTree>
    <p:extLst>
      <p:ext uri="{BB962C8B-B14F-4D97-AF65-F5344CB8AC3E}">
        <p14:creationId xmlns:p14="http://schemas.microsoft.com/office/powerpoint/2010/main" val="2809407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13</a:t>
            </a:fld>
            <a:endParaRPr lang="en-US" dirty="0"/>
          </a:p>
        </p:txBody>
      </p:sp>
    </p:spTree>
    <p:extLst>
      <p:ext uri="{BB962C8B-B14F-4D97-AF65-F5344CB8AC3E}">
        <p14:creationId xmlns:p14="http://schemas.microsoft.com/office/powerpoint/2010/main" val="3988399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14</a:t>
            </a:fld>
            <a:endParaRPr lang="en-US" dirty="0"/>
          </a:p>
        </p:txBody>
      </p:sp>
    </p:spTree>
    <p:extLst>
      <p:ext uri="{BB962C8B-B14F-4D97-AF65-F5344CB8AC3E}">
        <p14:creationId xmlns:p14="http://schemas.microsoft.com/office/powerpoint/2010/main" val="35723345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15</a:t>
            </a:fld>
            <a:endParaRPr lang="en-US" dirty="0"/>
          </a:p>
        </p:txBody>
      </p:sp>
    </p:spTree>
    <p:extLst>
      <p:ext uri="{BB962C8B-B14F-4D97-AF65-F5344CB8AC3E}">
        <p14:creationId xmlns:p14="http://schemas.microsoft.com/office/powerpoint/2010/main" val="1019530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2</a:t>
            </a:fld>
            <a:endParaRPr lang="en-US" dirty="0"/>
          </a:p>
        </p:txBody>
      </p:sp>
    </p:spTree>
    <p:extLst>
      <p:ext uri="{BB962C8B-B14F-4D97-AF65-F5344CB8AC3E}">
        <p14:creationId xmlns:p14="http://schemas.microsoft.com/office/powerpoint/2010/main" val="349271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I will provide some context for examining agricultural carbon finance projects. </a:t>
            </a:r>
          </a:p>
          <a:p>
            <a:r>
              <a:rPr lang="en-US" baseline="0" dirty="0" smtClean="0"/>
              <a:t>Smallholder farmers are particularly vulnerable to the impacts of climate change. Smallholders in sub-Saharan Africa typically own around 2 ha of land. Changes in weather patterns can have a dangerous effect on farmers’ ability to provide for their families. There is a need for farmers to adapt to climate change by adopting practices which increase yields, improve soil fertility, and better manage rainwater. </a:t>
            </a:r>
          </a:p>
          <a:p>
            <a:endParaRPr lang="en-US" baseline="0" dirty="0" smtClean="0"/>
          </a:p>
          <a:p>
            <a:r>
              <a:rPr lang="en-US" baseline="0" dirty="0" smtClean="0"/>
              <a:t>Carbon finance has been developed as one way to mitigate climate change. Carbon finance projects </a:t>
            </a:r>
            <a:r>
              <a:rPr lang="en-US" baseline="0" dirty="0" smtClean="0"/>
              <a:t>seek </a:t>
            </a:r>
            <a:r>
              <a:rPr lang="en-US" baseline="0" dirty="0" smtClean="0"/>
              <a:t>to generate carbon credits for sale on international carbon markets. A carbon credit is essentially a certificate denoting that a practice has caused an additional ton of carbon to be sequestered. In order for a carbon-sequestering practice to generate a carbon credit, it must be monitored, reported, and verified. </a:t>
            </a:r>
          </a:p>
          <a:p>
            <a:r>
              <a:rPr lang="en-US" baseline="0" dirty="0" smtClean="0"/>
              <a:t>Once a carbon credit is produced, it can be sold on international carbon markets. Two basic types of carbon markets exist, the compliance market, established through international agreements and legislation, and involves credit trading between national governments, and the voluntary market, where private producers and buyers of carbon credits trade the commodity. Carbon investors may be seeking to improve their corporate image or simply seeking to reduce their own carbon footprint. </a:t>
            </a:r>
          </a:p>
          <a:p>
            <a:endParaRPr lang="en-US" baseline="0" dirty="0" smtClean="0"/>
          </a:p>
          <a:p>
            <a:r>
              <a:rPr lang="en-US" baseline="0" dirty="0" smtClean="0"/>
              <a:t>One practice for the sequestration of carbon, and the production of carbon credits, is terrestrial carbon sequestration. </a:t>
            </a:r>
          </a:p>
          <a:p>
            <a:pPr marL="171450" indent="-171450">
              <a:buFont typeface="Arial" panose="020B0604020202020204" pitchFamily="34" charset="0"/>
              <a:buChar char="•"/>
            </a:pPr>
            <a:r>
              <a:rPr lang="en-US" dirty="0" smtClean="0"/>
              <a:t>Includes</a:t>
            </a:r>
            <a:r>
              <a:rPr lang="en-US" baseline="0" dirty="0" smtClean="0"/>
              <a:t> carbon sequestered in forest and agricultural soils</a:t>
            </a:r>
          </a:p>
          <a:p>
            <a:pPr marL="628650" lvl="1" indent="-171450">
              <a:buFont typeface="Arial" panose="020B0604020202020204" pitchFamily="34" charset="0"/>
              <a:buChar char="•"/>
            </a:pPr>
            <a:r>
              <a:rPr lang="en-US" baseline="0" dirty="0" smtClean="0"/>
              <a:t>Through prevention of deforestation, </a:t>
            </a:r>
          </a:p>
          <a:p>
            <a:pPr marL="628650" lvl="1" indent="-171450">
              <a:buFont typeface="Arial" panose="020B0604020202020204" pitchFamily="34" charset="0"/>
              <a:buChar char="•"/>
            </a:pPr>
            <a:r>
              <a:rPr lang="en-US" baseline="0" dirty="0" smtClean="0"/>
              <a:t>Reforestation</a:t>
            </a:r>
          </a:p>
          <a:p>
            <a:pPr marL="628650" lvl="1" indent="-171450">
              <a:buFont typeface="Arial" panose="020B0604020202020204" pitchFamily="34" charset="0"/>
              <a:buChar char="•"/>
            </a:pPr>
            <a:r>
              <a:rPr lang="en-US" baseline="0" dirty="0" smtClean="0"/>
              <a:t>agroforestry</a:t>
            </a:r>
          </a:p>
          <a:p>
            <a:pPr marL="628650" lvl="1" indent="-171450">
              <a:buFont typeface="Arial" panose="020B0604020202020204" pitchFamily="34" charset="0"/>
              <a:buChar char="•"/>
            </a:pPr>
            <a:r>
              <a:rPr lang="en-US" baseline="0" dirty="0" smtClean="0"/>
              <a:t>Grasslands management</a:t>
            </a:r>
          </a:p>
          <a:p>
            <a:pPr marL="628650" lvl="1" indent="-171450">
              <a:buFont typeface="Arial" panose="020B0604020202020204" pitchFamily="34" charset="0"/>
              <a:buChar char="•"/>
            </a:pPr>
            <a:r>
              <a:rPr lang="en-US" baseline="0" dirty="0" smtClean="0"/>
              <a:t>Conservation agriculture (low-till) </a:t>
            </a:r>
          </a:p>
          <a:p>
            <a:pPr marL="171450" indent="-171450">
              <a:buFont typeface="Arial" panose="020B0604020202020204" pitchFamily="34" charset="0"/>
              <a:buChar char="•"/>
            </a:pPr>
            <a:r>
              <a:rPr lang="en-US" baseline="0" dirty="0" smtClean="0"/>
              <a:t>can account for 25% of the climate change solution (The Terrestrial Carbon Group)</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Agricultural carbon finance projects focus on the agricultural applications of terrestrial carbon sequestration, though this is often combined with forest carbon sequestration. In these initiatives, smallholder farmers are the implementers of the carbon sequestering practices. Climate-smart agriculture, as it has been called by the FAO and the World Bank, has been lauded as a ‘Triple Win,’ as it can improve resilience, increase yields, and mitigate climate change. At the same time, carbon revenues can help fund the project, and provide livelihood benefits to smallholders.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3</a:t>
            </a:fld>
            <a:endParaRPr lang="en-US"/>
          </a:p>
        </p:txBody>
      </p:sp>
    </p:spTree>
    <p:extLst>
      <p:ext uri="{BB962C8B-B14F-4D97-AF65-F5344CB8AC3E}">
        <p14:creationId xmlns:p14="http://schemas.microsoft.com/office/powerpoint/2010/main" val="3077999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a:t>
            </a:r>
            <a:r>
              <a:rPr lang="en-US" baseline="0" dirty="0" smtClean="0"/>
              <a:t> analyses of carbon finance focus on either the micro or the macro levels. However, this paper seeks to evaluate how they are linked-at the meso level. </a:t>
            </a:r>
            <a:endParaRPr lang="en-US" dirty="0" smtClean="0"/>
          </a:p>
          <a:p>
            <a:endParaRPr lang="en-US" dirty="0" smtClean="0"/>
          </a:p>
          <a:p>
            <a:r>
              <a:rPr lang="en-US" dirty="0" smtClean="0"/>
              <a:t>The macro level is the institutional context</a:t>
            </a:r>
            <a:r>
              <a:rPr lang="en-US" baseline="0" dirty="0" smtClean="0"/>
              <a:t> in which agricultural carbon finance projects operate. This is level of the market, where different narratives are developed which will define projects’ implementation. Because agricultural carbon sequestration is newer, it is not accepted on the compliance market, instead, it is relegated to the voluntary market. Acceptance of terrestrial carbon has increased over time, however. The BioCarbon Fund of the World Bank is dedicated to supporting projects involving smallholder farmers in carbon sequestration projects. The verified carbon standard, or VCS, which is known for it rigorous methodologies recently developed a methodology for measuring carbon sequestered through agricultural practices. Other verification bodies exist at this level. The Climate, Community and Biodiversity Alliance provides endorsements based on ecological and social aspects of a project. Other organizations, such as Plan Vivo, provide guidelines for a project’s implementation, but allow the methodologies to be written by another organization such as a university. </a:t>
            </a:r>
          </a:p>
          <a:p>
            <a:endParaRPr lang="en-US" baseline="0" dirty="0" smtClean="0"/>
          </a:p>
          <a:p>
            <a:r>
              <a:rPr lang="en-US" baseline="0" dirty="0" smtClean="0"/>
              <a:t>On the other side is the micro level, where practices will be implemented. At this level, smallholder farmers who </a:t>
            </a:r>
            <a:r>
              <a:rPr lang="en-US" baseline="0" dirty="0" err="1" smtClean="0"/>
              <a:t>typicpally</a:t>
            </a:r>
            <a:r>
              <a:rPr lang="en-US" baseline="0" dirty="0" smtClean="0"/>
              <a:t> own 2ha or less, will apply practices which can sequester carbon. However, the individual sequestration potential of any individual farmer is very limited. Therefore, many farmers must be aggregated in order for their actions to be significant on an international level. In examining this, it is important to look at the context in which farmers make decisions. Ag C projects often provide payments to farmers for implementing these practices. The provision of PES alters the decision-making dynamic. </a:t>
            </a:r>
          </a:p>
          <a:p>
            <a:endParaRPr lang="en-US" baseline="0" dirty="0" smtClean="0"/>
          </a:p>
          <a:p>
            <a:r>
              <a:rPr lang="en-US" baseline="0" dirty="0" smtClean="0"/>
              <a:t>These two vastly different scales are bridged by intermediaries at the meso level. Intermediaries influence, incentivize, monitor and aggregate decisions made at the micro level. The meso level is, in itself, multi-scalar. First, there are external initiating agencies, usually an NGO or a company, which comes in with a plan of which practices to implement, and how they will be monitored, in order to generate carbon revenues. These external initiating agencies typically engage local-level intermediaries, which are often farmer groups or forms of local governance. These local-level intermediaries further aggregated farmers and bridge the external initiating agency and smallholder farmers. </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B5AA7508-8736-4500-B6D9-7C9B302F160A}" type="slidenum">
              <a:rPr lang="en-US" smtClean="0"/>
              <a:t>4</a:t>
            </a:fld>
            <a:endParaRPr lang="en-US" dirty="0"/>
          </a:p>
        </p:txBody>
      </p:sp>
    </p:spTree>
    <p:extLst>
      <p:ext uri="{BB962C8B-B14F-4D97-AF65-F5344CB8AC3E}">
        <p14:creationId xmlns:p14="http://schemas.microsoft.com/office/powerpoint/2010/main" val="2664837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5</a:t>
            </a:fld>
            <a:endParaRPr lang="en-US" dirty="0"/>
          </a:p>
        </p:txBody>
      </p:sp>
    </p:spTree>
    <p:extLst>
      <p:ext uri="{BB962C8B-B14F-4D97-AF65-F5344CB8AC3E}">
        <p14:creationId xmlns:p14="http://schemas.microsoft.com/office/powerpoint/2010/main" val="53737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7945" lvl="0" indent="0">
              <a:lnSpc>
                <a:spcPct val="114000"/>
              </a:lnSpc>
              <a:spcBef>
                <a:spcPts val="0"/>
              </a:spcBef>
              <a:spcAft>
                <a:spcPts val="0"/>
              </a:spcAft>
              <a:buFont typeface="+mj-lt"/>
              <a:buNone/>
            </a:pPr>
            <a:r>
              <a:rPr lang="en-US" sz="1200" u="none" dirty="0" smtClean="0">
                <a:effectLst/>
                <a:uFill>
                  <a:solidFill>
                    <a:srgbClr val="000000"/>
                  </a:solidFill>
                </a:uFill>
                <a:latin typeface="Times New Roman"/>
                <a:ea typeface="Times New Roman"/>
                <a:cs typeface="Times New Roman"/>
              </a:rPr>
              <a:t>The first</a:t>
            </a:r>
            <a:r>
              <a:rPr lang="en-US" sz="1200" u="none" baseline="0" dirty="0" smtClean="0">
                <a:effectLst/>
                <a:uFill>
                  <a:solidFill>
                    <a:srgbClr val="000000"/>
                  </a:solidFill>
                </a:uFill>
                <a:latin typeface="Times New Roman"/>
                <a:ea typeface="Times New Roman"/>
                <a:cs typeface="Times New Roman"/>
              </a:rPr>
              <a:t> parameter for evaluation is that of participation. Now, participation is a very broad concept that tends to be thrown around very frequently when discussing development projects. However, in the paper we set forth a scale of participation, with increasing degrees of stakeholder decision-making power. This scale was based off of the one introduced by Jules Pretty in his 1995 article titled: participatory learning for sustainable development. </a:t>
            </a:r>
            <a:r>
              <a:rPr lang="en-US" sz="1200" u="none" baseline="0" dirty="0" smtClean="0">
                <a:effectLst/>
                <a:uFill>
                  <a:solidFill>
                    <a:srgbClr val="000000"/>
                  </a:solidFill>
                </a:uFill>
                <a:latin typeface="Times New Roman"/>
                <a:ea typeface="+mn-ea"/>
                <a:cs typeface="Times New Roman"/>
              </a:rPr>
              <a:t>This scale begins at manipulative participation, in which there is only the façade of participation without genuine involvement of stakeholders in the decision-making process. The paper was not intended to categorize each case study’s participation. Instead, the scale provided a reference which we can apply to the analysis of each case study. In looking at these projects, we didn’t only examine the participation of individual stakeholders. Because of the importance of local-level intermediary organizations, we must examine the participation of these organizations, as well as the participation of these organizations’ leaders, and other local leaders. </a:t>
            </a:r>
          </a:p>
          <a:p>
            <a:pPr marL="0" marR="67945" lvl="0" indent="0">
              <a:lnSpc>
                <a:spcPct val="114000"/>
              </a:lnSpc>
              <a:spcBef>
                <a:spcPts val="0"/>
              </a:spcBef>
              <a:spcAft>
                <a:spcPts val="0"/>
              </a:spcAft>
              <a:buFont typeface="+mj-lt"/>
              <a:buNone/>
            </a:pPr>
            <a:endParaRPr lang="en-US" sz="1200" u="none" baseline="0" dirty="0" smtClean="0">
              <a:effectLst/>
              <a:uFill>
                <a:solidFill>
                  <a:srgbClr val="000000"/>
                </a:solidFill>
              </a:uFill>
              <a:latin typeface="Times New Roman"/>
              <a:ea typeface="+mn-ea"/>
              <a:cs typeface="Times New Roman"/>
            </a:endParaRPr>
          </a:p>
          <a:p>
            <a:pPr marL="0" marR="67945" lvl="0" indent="0">
              <a:lnSpc>
                <a:spcPct val="114000"/>
              </a:lnSpc>
              <a:spcBef>
                <a:spcPts val="0"/>
              </a:spcBef>
              <a:spcAft>
                <a:spcPts val="0"/>
              </a:spcAft>
              <a:buFont typeface="+mj-lt"/>
              <a:buNone/>
            </a:pPr>
            <a:r>
              <a:rPr lang="en-US" sz="1200" u="none" baseline="0" dirty="0" smtClean="0">
                <a:effectLst/>
                <a:uFill>
                  <a:solidFill>
                    <a:srgbClr val="000000"/>
                  </a:solidFill>
                </a:uFill>
                <a:latin typeface="Times New Roman"/>
                <a:ea typeface="Times New Roman"/>
                <a:cs typeface="Times New Roman"/>
              </a:rPr>
              <a:t>Pretty J. 1995. Participatory learning for sustainable agriculture. World Development 23 (8), 1247-1263</a:t>
            </a:r>
          </a:p>
        </p:txBody>
      </p:sp>
      <p:sp>
        <p:nvSpPr>
          <p:cNvPr id="4" name="Slide Number Placeholder 3"/>
          <p:cNvSpPr>
            <a:spLocks noGrp="1"/>
          </p:cNvSpPr>
          <p:nvPr>
            <p:ph type="sldNum" sz="quarter" idx="10"/>
          </p:nvPr>
        </p:nvSpPr>
        <p:spPr/>
        <p:txBody>
          <a:bodyPr/>
          <a:lstStyle/>
          <a:p>
            <a:fld id="{B5AA7508-8736-4500-B6D9-7C9B302F160A}" type="slidenum">
              <a:rPr lang="en-US" smtClean="0"/>
              <a:t>6</a:t>
            </a:fld>
            <a:endParaRPr lang="en-US" dirty="0"/>
          </a:p>
        </p:txBody>
      </p:sp>
    </p:spTree>
    <p:extLst>
      <p:ext uri="{BB962C8B-B14F-4D97-AF65-F5344CB8AC3E}">
        <p14:creationId xmlns:p14="http://schemas.microsoft.com/office/powerpoint/2010/main" val="1533795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parameter fo</a:t>
            </a:r>
            <a:r>
              <a:rPr lang="en-US" baseline="0" dirty="0" smtClean="0"/>
              <a:t>r examination is that of market linkages. For each project we examined its system of monitoring, reporting, and verification. This includes the rigor of the project’s technical specifications as well as what other endorsements the project has received, because these will influence demand for the credits produced by the project. </a:t>
            </a:r>
          </a:p>
          <a:p>
            <a:endParaRPr lang="en-US" baseline="0" dirty="0" smtClean="0"/>
          </a:p>
          <a:p>
            <a:r>
              <a:rPr lang="en-US" baseline="0" dirty="0" smtClean="0"/>
              <a:t>The Verified Carbon Standard is the top verification body for the voluntary carbon market. It has methodologies written for different categories of carbon sequestration. It is known for being very vigorous in the verification process. Recently, it approved a methodology for agricultural carbon sequestration. </a:t>
            </a:r>
          </a:p>
          <a:p>
            <a:endParaRPr lang="en-US" baseline="0" dirty="0" smtClean="0"/>
          </a:p>
          <a:p>
            <a:r>
              <a:rPr lang="en-US" baseline="0" dirty="0" smtClean="0"/>
              <a:t>The CCBA focuses on the ecological and social aspects of projects. This endorsement is meant to be used in addition to technical specifications. </a:t>
            </a:r>
          </a:p>
          <a:p>
            <a:endParaRPr lang="en-US" baseline="0" dirty="0" smtClean="0"/>
          </a:p>
          <a:p>
            <a:r>
              <a:rPr lang="en-US" baseline="0" dirty="0" smtClean="0"/>
              <a:t>Plan Vivo is an NGO which provides implementation guidelines for projects which involve payments for environmental services. Its standards include requirements for livelihood benefits and improved biodiversity. While it sets requirements for technical specifications, its projects use another institution, such as a university, to write and monitor them. Plan Vivo, however, is the agency which grants credits to be sold.  </a:t>
            </a:r>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7</a:t>
            </a:fld>
            <a:endParaRPr lang="en-US" dirty="0"/>
          </a:p>
        </p:txBody>
      </p:sp>
    </p:spTree>
    <p:extLst>
      <p:ext uri="{BB962C8B-B14F-4D97-AF65-F5344CB8AC3E}">
        <p14:creationId xmlns:p14="http://schemas.microsoft.com/office/powerpoint/2010/main" val="172060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r>
              <a:rPr kumimoji="0" lang="en-US" sz="2400" b="0" i="0" u="none" strike="noStrike" kern="1200" cap="none" spc="0" normalizeH="0" baseline="0" noProof="0" dirty="0" smtClean="0">
                <a:ln>
                  <a:noFill/>
                </a:ln>
                <a:solidFill>
                  <a:srgbClr val="C28C06"/>
                </a:solidFill>
                <a:effectLst/>
                <a:uLnTx/>
                <a:uFillTx/>
                <a:latin typeface="Century Gothic"/>
              </a:rPr>
              <a:t>Structure of payments</a:t>
            </a:r>
          </a:p>
          <a:p>
            <a:pPr marL="800100" marR="0" lvl="1"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r>
              <a:rPr kumimoji="0" lang="en-US" sz="2400" b="0" i="1" u="none" strike="noStrike" kern="1200" cap="none" spc="0" normalizeH="0" baseline="0" noProof="0" dirty="0" smtClean="0">
                <a:ln>
                  <a:noFill/>
                </a:ln>
                <a:solidFill>
                  <a:srgbClr val="C28C06"/>
                </a:solidFill>
                <a:effectLst/>
                <a:uLnTx/>
                <a:uFillTx/>
                <a:latin typeface="Century Gothic"/>
              </a:rPr>
              <a:t>How much of what the credits are sold for will actually go to the farmers? </a:t>
            </a:r>
          </a:p>
          <a:p>
            <a:pPr marL="800100" marR="0" lvl="1"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endParaRPr kumimoji="0" lang="en-US" sz="2400" b="0" i="0" u="none" strike="noStrike" kern="1200" cap="none" spc="0" normalizeH="0" baseline="0" noProof="0" dirty="0" smtClean="0">
              <a:ln>
                <a:noFill/>
              </a:ln>
              <a:solidFill>
                <a:srgbClr val="C28C06"/>
              </a:solidFill>
              <a:effectLst/>
              <a:uLnTx/>
              <a:uFillTx/>
              <a:latin typeface="Century Gothic"/>
            </a:endParaRPr>
          </a:p>
          <a:p>
            <a:pPr marL="342900" marR="0" lvl="0"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r>
              <a:rPr kumimoji="0" lang="en-US" sz="2400" b="0" i="0" u="none" strike="noStrike" kern="1200" cap="none" spc="0" normalizeH="0" baseline="0" noProof="0" dirty="0" smtClean="0">
                <a:ln>
                  <a:noFill/>
                </a:ln>
                <a:solidFill>
                  <a:srgbClr val="C28C06"/>
                </a:solidFill>
                <a:effectLst/>
                <a:uLnTx/>
                <a:uFillTx/>
                <a:latin typeface="Century Gothic"/>
              </a:rPr>
              <a:t>Method of distribution</a:t>
            </a:r>
          </a:p>
          <a:p>
            <a:pPr marL="800100" marR="0" lvl="1"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r>
              <a:rPr kumimoji="0" lang="en-US" sz="2400" b="0" i="1" u="none" strike="noStrike" kern="1200" cap="none" spc="0" normalizeH="0" baseline="0" noProof="0" dirty="0" smtClean="0">
                <a:ln>
                  <a:noFill/>
                </a:ln>
                <a:solidFill>
                  <a:srgbClr val="C28C06"/>
                </a:solidFill>
                <a:effectLst/>
                <a:uLnTx/>
                <a:uFillTx/>
                <a:latin typeface="Century Gothic"/>
              </a:rPr>
              <a:t>Are the payments distributed through local-level intermediaries?  Do we know how much each farmer will actually receive? </a:t>
            </a:r>
          </a:p>
          <a:p>
            <a:pPr marL="342900" marR="0" lvl="0"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endParaRPr kumimoji="0" lang="en-US" sz="1200" b="0" i="0" u="none" strike="noStrike" kern="1200" cap="none" spc="0" normalizeH="0" baseline="0" noProof="0" dirty="0" smtClean="0">
              <a:ln>
                <a:noFill/>
              </a:ln>
              <a:solidFill>
                <a:srgbClr val="C28C06"/>
              </a:solidFill>
              <a:effectLst/>
              <a:uLnTx/>
              <a:uFillTx/>
              <a:latin typeface="Century Gothic"/>
            </a:endParaRPr>
          </a:p>
          <a:p>
            <a:pPr marL="342900" marR="0" lvl="0"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r>
              <a:rPr kumimoji="0" lang="en-US" sz="1200" b="0" i="0" u="none" strike="noStrike" kern="1200" cap="none" spc="0" normalizeH="0" baseline="0" noProof="0" dirty="0" smtClean="0">
                <a:ln>
                  <a:noFill/>
                </a:ln>
                <a:solidFill>
                  <a:srgbClr val="C28C06"/>
                </a:solidFill>
                <a:effectLst/>
                <a:uLnTx/>
                <a:uFillTx/>
                <a:latin typeface="Century Gothic"/>
              </a:rPr>
              <a:t>The percentage of total project costs covered by carbon revenues</a:t>
            </a:r>
          </a:p>
          <a:p>
            <a:pPr marL="800100" marR="0" lvl="1"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r>
              <a:rPr kumimoji="0" lang="en-US" sz="1200" b="0" i="1" u="none" strike="noStrike" kern="1200" cap="none" spc="0" normalizeH="0" baseline="0" noProof="0" dirty="0" smtClean="0">
                <a:ln>
                  <a:noFill/>
                </a:ln>
                <a:solidFill>
                  <a:srgbClr val="C28C06"/>
                </a:solidFill>
                <a:effectLst/>
                <a:uLnTx/>
                <a:uFillTx/>
                <a:latin typeface="Century Gothic"/>
              </a:rPr>
              <a:t>Did the project have to be subsidized by external funds? By how much?</a:t>
            </a:r>
          </a:p>
          <a:p>
            <a:pPr marL="800100" marR="0" lvl="1"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endParaRPr kumimoji="0" lang="en-US" sz="1200" b="0" i="1" u="none" strike="noStrike" kern="1200" cap="none" spc="0" normalizeH="0" baseline="0" noProof="0" dirty="0" smtClean="0">
              <a:ln>
                <a:noFill/>
              </a:ln>
              <a:solidFill>
                <a:srgbClr val="C28C06"/>
              </a:solidFill>
              <a:effectLst/>
              <a:uLnTx/>
              <a:uFillTx/>
              <a:latin typeface="Century Gothic"/>
            </a:endParaRPr>
          </a:p>
          <a:p>
            <a:pPr marL="68580" marR="0" lvl="0" indent="0" algn="l" defTabSz="914400" rtl="0" eaLnBrk="1" fontAlgn="auto" latinLnBrk="0" hangingPunct="1">
              <a:lnSpc>
                <a:spcPct val="100000"/>
              </a:lnSpc>
              <a:spcBef>
                <a:spcPct val="20000"/>
              </a:spcBef>
              <a:spcAft>
                <a:spcPts val="0"/>
              </a:spcAft>
              <a:buClr>
                <a:srgbClr val="94B6D2"/>
              </a:buClr>
              <a:buSzPct val="76000"/>
              <a:buFont typeface="Wingdings 2" pitchFamily="18" charset="2"/>
              <a:buNone/>
              <a:tabLst/>
              <a:defRPr/>
            </a:pPr>
            <a:r>
              <a:rPr kumimoji="0" lang="en-US" sz="1200" b="0" i="1" u="none" strike="noStrike" kern="1200" cap="none" spc="0" normalizeH="0" baseline="0" noProof="0" dirty="0" smtClean="0">
                <a:ln>
                  <a:noFill/>
                </a:ln>
                <a:solidFill>
                  <a:srgbClr val="C28C06"/>
                </a:solidFill>
                <a:effectLst/>
                <a:uLnTx/>
                <a:uFillTx/>
                <a:latin typeface="Century Gothic"/>
              </a:rPr>
              <a:t>These parameters will characterize the impact of carbon finance on project implementation, financing, and stakeholder benefits. Combined with the indicators of power and participation, they structure the following case study analyses</a:t>
            </a:r>
          </a:p>
          <a:p>
            <a:pPr marL="342900" marR="0" lvl="0" indent="-274320" algn="l" defTabSz="914400" rtl="0" eaLnBrk="1" fontAlgn="auto" latinLnBrk="0" hangingPunct="1">
              <a:lnSpc>
                <a:spcPct val="100000"/>
              </a:lnSpc>
              <a:spcBef>
                <a:spcPct val="20000"/>
              </a:spcBef>
              <a:spcAft>
                <a:spcPts val="0"/>
              </a:spcAft>
              <a:buClr>
                <a:srgbClr val="94B6D2"/>
              </a:buClr>
              <a:buSzPct val="76000"/>
              <a:buFont typeface="Wingdings 2" pitchFamily="18" charset="2"/>
              <a:buChar char=""/>
              <a:tabLst/>
              <a:defRPr/>
            </a:pPr>
            <a:endParaRPr kumimoji="0" lang="en-US" sz="1200" b="0" i="0" u="none" strike="noStrike" kern="1200" cap="none" spc="0" normalizeH="0" baseline="0" noProof="0" dirty="0" smtClean="0">
              <a:ln>
                <a:noFill/>
              </a:ln>
              <a:solidFill>
                <a:srgbClr val="C28C06"/>
              </a:solidFill>
              <a:effectLst/>
              <a:uLnTx/>
              <a:uFillTx/>
              <a:latin typeface="Century Gothic"/>
            </a:endParaRPr>
          </a:p>
          <a:p>
            <a:endParaRPr lang="en-US" dirty="0"/>
          </a:p>
        </p:txBody>
      </p:sp>
      <p:sp>
        <p:nvSpPr>
          <p:cNvPr id="4" name="Slide Number Placeholder 3"/>
          <p:cNvSpPr>
            <a:spLocks noGrp="1"/>
          </p:cNvSpPr>
          <p:nvPr>
            <p:ph type="sldNum" sz="quarter" idx="10"/>
          </p:nvPr>
        </p:nvSpPr>
        <p:spPr/>
        <p:txBody>
          <a:bodyPr/>
          <a:lstStyle/>
          <a:p>
            <a:fld id="{B5AA7508-8736-4500-B6D9-7C9B302F160A}" type="slidenum">
              <a:rPr lang="en-US" smtClean="0"/>
              <a:t>8</a:t>
            </a:fld>
            <a:endParaRPr lang="en-US" dirty="0"/>
          </a:p>
        </p:txBody>
      </p:sp>
    </p:spTree>
    <p:extLst>
      <p:ext uri="{BB962C8B-B14F-4D97-AF65-F5344CB8AC3E}">
        <p14:creationId xmlns:p14="http://schemas.microsoft.com/office/powerpoint/2010/main" val="3945472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a:t>
            </a:r>
            <a:r>
              <a:rPr lang="en-US" baseline="0" dirty="0" smtClean="0"/>
              <a:t>e case studies were chosen because they are both carbon finance projects which operate in sub-Saharan Africa, focus on agricultural practices for terrestrial carbon sequestration, and had sufficient information available for our evaluation. </a:t>
            </a:r>
          </a:p>
          <a:p>
            <a:endParaRPr lang="en-US" baseline="0" dirty="0" smtClean="0"/>
          </a:p>
          <a:p>
            <a:r>
              <a:rPr lang="en-US" baseline="0" dirty="0" smtClean="0"/>
              <a:t>The Kenya Agricultural Carbon Project is an initiative of the BioCarbon Fund of the World Bank. As such, it is oriented around the messages and goals of the World Bank and other international institutions such as the FAO. It espouses the Triple Win of climate smart agriculture, and is focused on improving yields and resilience. The Swedish NGO, Vi Agroforestry, is implementing the project. This NGO has over 25 years of experience working in this region. The </a:t>
            </a:r>
            <a:r>
              <a:rPr lang="en-US" baseline="0" dirty="0" err="1" smtClean="0"/>
              <a:t>projec</a:t>
            </a:r>
            <a:r>
              <a:rPr lang="en-US" baseline="0" dirty="0" smtClean="0"/>
              <a:t> promotes Agroforestry, Cover cropping, Reduced tillage, and Manure management. </a:t>
            </a:r>
          </a:p>
          <a:p>
            <a:endParaRPr lang="en-US" baseline="0" dirty="0" smtClean="0"/>
          </a:p>
          <a:p>
            <a:r>
              <a:rPr lang="en-US" baseline="0" dirty="0" smtClean="0"/>
              <a:t>The </a:t>
            </a:r>
            <a:r>
              <a:rPr lang="en-US" baseline="0" dirty="0" err="1" smtClean="0"/>
              <a:t>Sofala</a:t>
            </a:r>
            <a:r>
              <a:rPr lang="en-US" baseline="0" dirty="0" smtClean="0"/>
              <a:t> Community Carbon Project is initiated and implemented by </a:t>
            </a:r>
            <a:r>
              <a:rPr lang="en-US" baseline="0" dirty="0" err="1" smtClean="0"/>
              <a:t>Envirotrade</a:t>
            </a:r>
            <a:r>
              <a:rPr lang="en-US" baseline="0" dirty="0" smtClean="0"/>
              <a:t>, a company that has not worked in the region before. It is a project of Plan Vivo, meaning that it follows Plan </a:t>
            </a:r>
            <a:r>
              <a:rPr lang="en-US" baseline="0" dirty="0" err="1" smtClean="0"/>
              <a:t>Vivo’s</a:t>
            </a:r>
            <a:r>
              <a:rPr lang="en-US" baseline="0" dirty="0" smtClean="0"/>
              <a:t> standards for livelihood benefits and project structure, and plan vivo approves the generation of carbon credits. The project engages in agroforestry and other development activities, and also works to protect community forests.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B5AA7508-8736-4500-B6D9-7C9B302F160A}" type="slidenum">
              <a:rPr lang="en-US" smtClean="0"/>
              <a:t>9</a:t>
            </a:fld>
            <a:endParaRPr lang="en-US" dirty="0"/>
          </a:p>
        </p:txBody>
      </p:sp>
    </p:spTree>
    <p:extLst>
      <p:ext uri="{BB962C8B-B14F-4D97-AF65-F5344CB8AC3E}">
        <p14:creationId xmlns:p14="http://schemas.microsoft.com/office/powerpoint/2010/main" val="2676829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D0284DB-149B-4E32-AB57-CB642AD999E9}" type="datetimeFigureOut">
              <a:rPr lang="en-US" smtClean="0"/>
              <a:t>3/4/2014</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79D0947-9660-4053-8322-8AC68C2E65E6}" type="slidenum">
              <a:rPr lang="en-US" smtClean="0"/>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9D0947-9660-4053-8322-8AC68C2E65E6}"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9D0947-9660-4053-8322-8AC68C2E65E6}"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9D0947-9660-4053-8322-8AC68C2E65E6}"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9D0947-9660-4053-8322-8AC68C2E65E6}"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9D0947-9660-4053-8322-8AC68C2E65E6}" type="slidenum">
              <a:rPr lang="en-US" smtClean="0"/>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79D0947-9660-4053-8322-8AC68C2E65E6}"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79D0947-9660-4053-8322-8AC68C2E65E6}"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9D0947-9660-4053-8322-8AC68C2E65E6}"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7" name="Slide Number Placeholder 6"/>
          <p:cNvSpPr>
            <a:spLocks noGrp="1"/>
          </p:cNvSpPr>
          <p:nvPr>
            <p:ph type="sldNum" sz="quarter" idx="12"/>
          </p:nvPr>
        </p:nvSpPr>
        <p:spPr/>
        <p:txBody>
          <a:bodyPr/>
          <a:lstStyle/>
          <a:p>
            <a:fld id="{079D0947-9660-4053-8322-8AC68C2E65E6}" type="slidenum">
              <a:rPr lang="en-US" smtClean="0"/>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0284DB-149B-4E32-AB57-CB642AD999E9}" type="datetimeFigureOut">
              <a:rPr lang="en-US" smtClean="0"/>
              <a:t>3/4/2014</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079D0947-9660-4053-8322-8AC68C2E65E6}"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D0284DB-149B-4E32-AB57-CB642AD999E9}" type="datetimeFigureOut">
              <a:rPr lang="en-US" smtClean="0"/>
              <a:t>3/4/2014</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79D0947-9660-4053-8322-8AC68C2E65E6}"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95800" y="0"/>
            <a:ext cx="3886200" cy="3657600"/>
          </a:xfrm>
          <a:solidFill>
            <a:schemeClr val="accent2"/>
          </a:solidFill>
        </p:spPr>
        <p:txBody>
          <a:bodyPr>
            <a:normAutofit/>
          </a:bodyPr>
          <a:lstStyle/>
          <a:p>
            <a:pPr lvl="0">
              <a:spcBef>
                <a:spcPct val="20000"/>
              </a:spcBef>
            </a:pPr>
            <a:r>
              <a:rPr lang="en-US" dirty="0" smtClean="0">
                <a:solidFill>
                  <a:schemeClr val="bg1"/>
                </a:solidFill>
              </a:rPr>
              <a:t>Agricultural Carbon Projects: </a:t>
            </a:r>
            <a:br>
              <a:rPr lang="en-US" dirty="0" smtClean="0">
                <a:solidFill>
                  <a:schemeClr val="bg1"/>
                </a:solidFill>
              </a:rPr>
            </a:br>
            <a:r>
              <a:rPr lang="en-US" dirty="0" smtClean="0">
                <a:solidFill>
                  <a:schemeClr val="bg1"/>
                </a:solidFill>
              </a:rPr>
              <a:t>Are They Sustainable? </a:t>
            </a:r>
            <a:br>
              <a:rPr lang="en-US" dirty="0" smtClean="0">
                <a:solidFill>
                  <a:schemeClr val="bg1"/>
                </a:solidFill>
              </a:rPr>
            </a:br>
            <a:r>
              <a:rPr lang="en-US" sz="2000" i="1" dirty="0">
                <a:solidFill>
                  <a:schemeClr val="bg1"/>
                </a:solidFill>
              </a:rPr>
              <a:t>Exploring the meso-level of agricultural carbon finance </a:t>
            </a:r>
            <a:r>
              <a:rPr lang="en-US" sz="2000" i="1" dirty="0" smtClean="0">
                <a:solidFill>
                  <a:schemeClr val="bg1"/>
                </a:solidFill>
              </a:rPr>
              <a:t> </a:t>
            </a:r>
            <a:r>
              <a:rPr lang="en-US" sz="2000" i="1" dirty="0">
                <a:solidFill>
                  <a:schemeClr val="bg1"/>
                </a:solidFill>
              </a:rPr>
              <a:t/>
            </a:r>
            <a:br>
              <a:rPr lang="en-US" sz="2000" i="1" dirty="0">
                <a:solidFill>
                  <a:schemeClr val="bg1"/>
                </a:solidFill>
              </a:rPr>
            </a:br>
            <a:endParaRPr lang="en-US" dirty="0">
              <a:solidFill>
                <a:schemeClr val="bg1"/>
              </a:solidFill>
            </a:endParaRPr>
          </a:p>
        </p:txBody>
      </p:sp>
      <p:sp>
        <p:nvSpPr>
          <p:cNvPr id="4" name="TextBox 3"/>
          <p:cNvSpPr txBox="1"/>
          <p:nvPr/>
        </p:nvSpPr>
        <p:spPr>
          <a:xfrm>
            <a:off x="4724400" y="4892191"/>
            <a:ext cx="3505200" cy="954107"/>
          </a:xfrm>
          <a:prstGeom prst="rect">
            <a:avLst/>
          </a:prstGeom>
          <a:noFill/>
        </p:spPr>
        <p:txBody>
          <a:bodyPr wrap="square" rtlCol="0">
            <a:spAutoFit/>
          </a:bodyPr>
          <a:lstStyle/>
          <a:p>
            <a:r>
              <a:rPr lang="en-US" sz="1400" dirty="0" smtClean="0">
                <a:solidFill>
                  <a:schemeClr val="accent4">
                    <a:lumMod val="50000"/>
                  </a:schemeClr>
                </a:solidFill>
              </a:rPr>
              <a:t>Corinna Clements and Keith M. Moore</a:t>
            </a:r>
          </a:p>
          <a:p>
            <a:r>
              <a:rPr lang="en-US" sz="1400" dirty="0" smtClean="0">
                <a:solidFill>
                  <a:schemeClr val="accent4">
                    <a:lumMod val="50000"/>
                  </a:schemeClr>
                </a:solidFill>
              </a:rPr>
              <a:t>Office of International Research, Education and Development , Virginia Tech</a:t>
            </a:r>
            <a:endParaRPr lang="en-US" sz="1400" dirty="0">
              <a:solidFill>
                <a:schemeClr val="accent4">
                  <a:lumMod val="50000"/>
                </a:schemeClr>
              </a:solidFill>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233" y="5867399"/>
            <a:ext cx="2286000" cy="739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55" y="3596118"/>
            <a:ext cx="2647950" cy="876300"/>
          </a:xfrm>
          <a:prstGeom prst="rect">
            <a:avLst/>
          </a:prstGeom>
        </p:spPr>
      </p:pic>
      <p:pic>
        <p:nvPicPr>
          <p:cNvPr id="6" name="Picture 5"/>
          <p:cNvPicPr>
            <a:picLocks noChangeAspect="1"/>
          </p:cNvPicPr>
          <p:nvPr/>
        </p:nvPicPr>
        <p:blipFill>
          <a:blip r:embed="rId5"/>
          <a:stretch>
            <a:fillRect/>
          </a:stretch>
        </p:blipFill>
        <p:spPr>
          <a:xfrm>
            <a:off x="248463" y="4726996"/>
            <a:ext cx="2105025" cy="885825"/>
          </a:xfrm>
          <a:prstGeom prst="rect">
            <a:avLst/>
          </a:prstGeom>
        </p:spPr>
      </p:pic>
    </p:spTree>
    <p:extLst>
      <p:ext uri="{BB962C8B-B14F-4D97-AF65-F5344CB8AC3E}">
        <p14:creationId xmlns:p14="http://schemas.microsoft.com/office/powerpoint/2010/main" val="28054196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974" y="1172892"/>
            <a:ext cx="7024744" cy="1143000"/>
          </a:xfrm>
        </p:spPr>
        <p:txBody>
          <a:bodyPr/>
          <a:lstStyle/>
          <a:p>
            <a:r>
              <a:rPr lang="en-US" dirty="0" smtClean="0"/>
              <a:t>Participation</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Local-level intermediaries </a:t>
            </a:r>
          </a:p>
          <a:p>
            <a:endParaRPr lang="en-US" dirty="0"/>
          </a:p>
          <a:p>
            <a:r>
              <a:rPr lang="en-US" dirty="0" smtClean="0"/>
              <a:t>Field Officers/Community Technicians </a:t>
            </a:r>
          </a:p>
          <a:p>
            <a:endParaRPr lang="en-US" dirty="0"/>
          </a:p>
          <a:p>
            <a:r>
              <a:rPr lang="en-US" dirty="0" smtClean="0"/>
              <a:t>Community Meetings</a:t>
            </a:r>
          </a:p>
          <a:p>
            <a:endParaRPr lang="en-US" dirty="0"/>
          </a:p>
          <a:p>
            <a:endParaRPr lang="en-US" dirty="0"/>
          </a:p>
        </p:txBody>
      </p:sp>
    </p:spTree>
    <p:extLst>
      <p:ext uri="{BB962C8B-B14F-4D97-AF65-F5344CB8AC3E}">
        <p14:creationId xmlns:p14="http://schemas.microsoft.com/office/powerpoint/2010/main" val="41989693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Linkages</a:t>
            </a:r>
            <a:endParaRPr lang="en-US" dirty="0"/>
          </a:p>
        </p:txBody>
      </p:sp>
      <p:sp>
        <p:nvSpPr>
          <p:cNvPr id="8" name="Text Placeholder 7"/>
          <p:cNvSpPr>
            <a:spLocks noGrp="1"/>
          </p:cNvSpPr>
          <p:nvPr>
            <p:ph type="body" idx="1"/>
          </p:nvPr>
        </p:nvSpPr>
        <p:spPr/>
        <p:txBody>
          <a:bodyPr/>
          <a:lstStyle/>
          <a:p>
            <a:r>
              <a:rPr lang="en-US" dirty="0" smtClean="0"/>
              <a:t>The KACP</a:t>
            </a:r>
            <a:endParaRPr lang="en-US" dirty="0"/>
          </a:p>
        </p:txBody>
      </p:sp>
      <p:sp>
        <p:nvSpPr>
          <p:cNvPr id="9" name="Content Placeholder 8"/>
          <p:cNvSpPr>
            <a:spLocks noGrp="1"/>
          </p:cNvSpPr>
          <p:nvPr>
            <p:ph sz="half" idx="2"/>
          </p:nvPr>
        </p:nvSpPr>
        <p:spPr>
          <a:xfrm>
            <a:off x="1043489" y="2974694"/>
            <a:ext cx="3418087" cy="2835797"/>
          </a:xfrm>
        </p:spPr>
        <p:txBody>
          <a:bodyPr/>
          <a:lstStyle/>
          <a:p>
            <a:pPr lvl="1"/>
            <a:r>
              <a:rPr lang="en-US" sz="2200" dirty="0"/>
              <a:t>BioCarbon Fund </a:t>
            </a:r>
          </a:p>
          <a:p>
            <a:pPr lvl="1"/>
            <a:r>
              <a:rPr lang="en-US" sz="2200" dirty="0"/>
              <a:t>Verified Carbon Standard</a:t>
            </a:r>
          </a:p>
          <a:p>
            <a:endParaRPr lang="en-US" dirty="0"/>
          </a:p>
        </p:txBody>
      </p:sp>
      <p:sp>
        <p:nvSpPr>
          <p:cNvPr id="10" name="Text Placeholder 9"/>
          <p:cNvSpPr>
            <a:spLocks noGrp="1"/>
          </p:cNvSpPr>
          <p:nvPr>
            <p:ph type="body" sz="quarter" idx="3"/>
          </p:nvPr>
        </p:nvSpPr>
        <p:spPr/>
        <p:txBody>
          <a:bodyPr/>
          <a:lstStyle/>
          <a:p>
            <a:r>
              <a:rPr lang="en-US" dirty="0" smtClean="0"/>
              <a:t>The </a:t>
            </a:r>
            <a:r>
              <a:rPr lang="en-US" dirty="0" err="1" smtClean="0"/>
              <a:t>Sofala</a:t>
            </a:r>
            <a:r>
              <a:rPr lang="en-US" dirty="0" smtClean="0"/>
              <a:t> Project</a:t>
            </a:r>
            <a:endParaRPr lang="en-US" dirty="0"/>
          </a:p>
        </p:txBody>
      </p:sp>
      <p:sp>
        <p:nvSpPr>
          <p:cNvPr id="11" name="Content Placeholder 10"/>
          <p:cNvSpPr>
            <a:spLocks noGrp="1"/>
          </p:cNvSpPr>
          <p:nvPr>
            <p:ph sz="quarter" idx="4"/>
          </p:nvPr>
        </p:nvSpPr>
        <p:spPr>
          <a:xfrm>
            <a:off x="4469259" y="2974694"/>
            <a:ext cx="4141341" cy="2835797"/>
          </a:xfrm>
        </p:spPr>
        <p:txBody>
          <a:bodyPr/>
          <a:lstStyle/>
          <a:p>
            <a:pPr lvl="1">
              <a:buClr>
                <a:srgbClr val="94B6D2"/>
              </a:buClr>
              <a:defRPr/>
            </a:pPr>
            <a:r>
              <a:rPr lang="en-US" sz="2200" dirty="0">
                <a:solidFill>
                  <a:srgbClr val="C28C06"/>
                </a:solidFill>
              </a:rPr>
              <a:t>Plan Vivo </a:t>
            </a:r>
          </a:p>
          <a:p>
            <a:pPr lvl="1">
              <a:buClr>
                <a:srgbClr val="94B6D2"/>
              </a:buClr>
              <a:defRPr/>
            </a:pPr>
            <a:r>
              <a:rPr lang="en-US" sz="2200" dirty="0">
                <a:solidFill>
                  <a:srgbClr val="C28C06"/>
                </a:solidFill>
              </a:rPr>
              <a:t>University of Edinburgh</a:t>
            </a:r>
          </a:p>
          <a:p>
            <a:pPr lvl="1">
              <a:buClr>
                <a:srgbClr val="94B6D2"/>
              </a:buClr>
              <a:defRPr/>
            </a:pPr>
            <a:r>
              <a:rPr lang="en-US" sz="2200" dirty="0">
                <a:solidFill>
                  <a:srgbClr val="C28C06"/>
                </a:solidFill>
              </a:rPr>
              <a:t>Climate, Community, and Biodiversity Alliance</a:t>
            </a:r>
          </a:p>
          <a:p>
            <a:endParaRPr lang="en-US" dirty="0"/>
          </a:p>
        </p:txBody>
      </p:sp>
    </p:spTree>
    <p:extLst>
      <p:ext uri="{BB962C8B-B14F-4D97-AF65-F5344CB8AC3E}">
        <p14:creationId xmlns:p14="http://schemas.microsoft.com/office/powerpoint/2010/main" val="1984489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88470880"/>
              </p:ext>
            </p:extLst>
          </p:nvPr>
        </p:nvGraphicFramePr>
        <p:xfrm>
          <a:off x="914400" y="533400"/>
          <a:ext cx="7543799" cy="4419599"/>
        </p:xfrm>
        <a:graphic>
          <a:graphicData uri="http://schemas.openxmlformats.org/drawingml/2006/table">
            <a:tbl>
              <a:tblPr firstRow="1" firstCol="1" lastRow="1" lastCol="1" bandRow="1" bandCol="1"/>
              <a:tblGrid>
                <a:gridCol w="1509405"/>
                <a:gridCol w="1506988"/>
                <a:gridCol w="1506988"/>
                <a:gridCol w="1506988"/>
                <a:gridCol w="1513430"/>
              </a:tblGrid>
              <a:tr h="552798">
                <a:tc gridSpan="5">
                  <a:txBody>
                    <a:bodyPr/>
                    <a:lstStyle/>
                    <a:p>
                      <a:pPr marL="0" marR="0" algn="ctr">
                        <a:lnSpc>
                          <a:spcPct val="115000"/>
                        </a:lnSpc>
                        <a:spcBef>
                          <a:spcPts val="435"/>
                        </a:spcBef>
                        <a:spcAft>
                          <a:spcPts val="0"/>
                        </a:spcAft>
                      </a:pPr>
                      <a:r>
                        <a:rPr lang="en-US" sz="1400" spc="-5" dirty="0">
                          <a:solidFill>
                            <a:srgbClr val="FFFFFF"/>
                          </a:solidFill>
                          <a:effectLst/>
                          <a:latin typeface="Century Gothic" panose="020B0502020202020204" pitchFamily="34" charset="0"/>
                          <a:ea typeface="Times New Roman"/>
                          <a:cs typeface="Times New Roman"/>
                        </a:rPr>
                        <a:t>C</a:t>
                      </a:r>
                      <a:r>
                        <a:rPr lang="en-US" sz="1400" dirty="0">
                          <a:solidFill>
                            <a:srgbClr val="FFFFFF"/>
                          </a:solidFill>
                          <a:effectLst/>
                          <a:latin typeface="Century Gothic" panose="020B0502020202020204" pitchFamily="34" charset="0"/>
                          <a:ea typeface="Times New Roman"/>
                          <a:cs typeface="Times New Roman"/>
                        </a:rPr>
                        <a:t>o</a:t>
                      </a:r>
                      <a:r>
                        <a:rPr lang="en-US" sz="1400" spc="-20" dirty="0">
                          <a:solidFill>
                            <a:srgbClr val="FFFFFF"/>
                          </a:solidFill>
                          <a:effectLst/>
                          <a:latin typeface="Century Gothic" panose="020B0502020202020204" pitchFamily="34" charset="0"/>
                          <a:ea typeface="Times New Roman"/>
                          <a:cs typeface="Times New Roman"/>
                        </a:rPr>
                        <a:t>m</a:t>
                      </a:r>
                      <a:r>
                        <a:rPr lang="en-US" sz="1400" dirty="0">
                          <a:solidFill>
                            <a:srgbClr val="FFFFFF"/>
                          </a:solidFill>
                          <a:effectLst/>
                          <a:latin typeface="Century Gothic" panose="020B0502020202020204" pitchFamily="34" charset="0"/>
                          <a:ea typeface="Times New Roman"/>
                          <a:cs typeface="Times New Roman"/>
                        </a:rPr>
                        <a:t>pa</a:t>
                      </a:r>
                      <a:r>
                        <a:rPr lang="en-US" sz="1400" spc="5" dirty="0">
                          <a:solidFill>
                            <a:srgbClr val="FFFFFF"/>
                          </a:solidFill>
                          <a:effectLst/>
                          <a:latin typeface="Century Gothic" panose="020B0502020202020204" pitchFamily="34" charset="0"/>
                          <a:ea typeface="Times New Roman"/>
                          <a:cs typeface="Times New Roman"/>
                        </a:rPr>
                        <a:t>ri</a:t>
                      </a:r>
                      <a:r>
                        <a:rPr lang="en-US" sz="1400" dirty="0">
                          <a:solidFill>
                            <a:srgbClr val="FFFFFF"/>
                          </a:solidFill>
                          <a:effectLst/>
                          <a:latin typeface="Century Gothic" panose="020B0502020202020204" pitchFamily="34" charset="0"/>
                          <a:ea typeface="Times New Roman"/>
                          <a:cs typeface="Times New Roman"/>
                        </a:rPr>
                        <a:t>son </a:t>
                      </a:r>
                      <a:r>
                        <a:rPr lang="en-US" sz="1400" spc="-10" dirty="0">
                          <a:solidFill>
                            <a:srgbClr val="FFFFFF"/>
                          </a:solidFill>
                          <a:effectLst/>
                          <a:latin typeface="Century Gothic" panose="020B0502020202020204" pitchFamily="34" charset="0"/>
                          <a:ea typeface="Times New Roman"/>
                          <a:cs typeface="Times New Roman"/>
                        </a:rPr>
                        <a:t>o</a:t>
                      </a:r>
                      <a:r>
                        <a:rPr lang="en-US" sz="1400" dirty="0">
                          <a:solidFill>
                            <a:srgbClr val="FFFFFF"/>
                          </a:solidFill>
                          <a:effectLst/>
                          <a:latin typeface="Century Gothic" panose="020B0502020202020204" pitchFamily="34" charset="0"/>
                          <a:ea typeface="Times New Roman"/>
                          <a:cs typeface="Times New Roman"/>
                        </a:rPr>
                        <a:t>f</a:t>
                      </a:r>
                      <a:r>
                        <a:rPr lang="en-US" sz="1400" spc="5" dirty="0">
                          <a:solidFill>
                            <a:srgbClr val="FFFFFF"/>
                          </a:solidFill>
                          <a:effectLst/>
                          <a:latin typeface="Century Gothic" panose="020B0502020202020204" pitchFamily="34" charset="0"/>
                          <a:ea typeface="Times New Roman"/>
                          <a:cs typeface="Times New Roman"/>
                        </a:rPr>
                        <a:t> </a:t>
                      </a:r>
                      <a:r>
                        <a:rPr lang="en-US" sz="1400" spc="-5" dirty="0">
                          <a:solidFill>
                            <a:srgbClr val="FFFFFF"/>
                          </a:solidFill>
                          <a:effectLst/>
                          <a:latin typeface="Century Gothic" panose="020B0502020202020204" pitchFamily="34" charset="0"/>
                          <a:ea typeface="Times New Roman"/>
                          <a:cs typeface="Times New Roman"/>
                        </a:rPr>
                        <a:t>C</a:t>
                      </a:r>
                      <a:r>
                        <a:rPr lang="en-US" sz="1400" dirty="0">
                          <a:solidFill>
                            <a:srgbClr val="FFFFFF"/>
                          </a:solidFill>
                          <a:effectLst/>
                          <a:latin typeface="Century Gothic" panose="020B0502020202020204" pitchFamily="34" charset="0"/>
                          <a:ea typeface="Times New Roman"/>
                          <a:cs typeface="Times New Roman"/>
                        </a:rPr>
                        <a:t>a</a:t>
                      </a:r>
                      <a:r>
                        <a:rPr lang="en-US" sz="1400" spc="5" dirty="0">
                          <a:solidFill>
                            <a:srgbClr val="FFFFFF"/>
                          </a:solidFill>
                          <a:effectLst/>
                          <a:latin typeface="Century Gothic" panose="020B0502020202020204" pitchFamily="34" charset="0"/>
                          <a:ea typeface="Times New Roman"/>
                          <a:cs typeface="Times New Roman"/>
                        </a:rPr>
                        <a:t>r</a:t>
                      </a:r>
                      <a:r>
                        <a:rPr lang="en-US" sz="1400" spc="-10" dirty="0">
                          <a:solidFill>
                            <a:srgbClr val="FFFFFF"/>
                          </a:solidFill>
                          <a:effectLst/>
                          <a:latin typeface="Century Gothic" panose="020B0502020202020204" pitchFamily="34" charset="0"/>
                          <a:ea typeface="Times New Roman"/>
                          <a:cs typeface="Times New Roman"/>
                        </a:rPr>
                        <a:t>b</a:t>
                      </a:r>
                      <a:r>
                        <a:rPr lang="en-US" sz="1400" dirty="0">
                          <a:solidFill>
                            <a:srgbClr val="FFFFFF"/>
                          </a:solidFill>
                          <a:effectLst/>
                          <a:latin typeface="Century Gothic" panose="020B0502020202020204" pitchFamily="34" charset="0"/>
                          <a:ea typeface="Times New Roman"/>
                          <a:cs typeface="Times New Roman"/>
                        </a:rPr>
                        <a:t>on </a:t>
                      </a:r>
                      <a:r>
                        <a:rPr lang="en-US" sz="1400" spc="-5" dirty="0">
                          <a:solidFill>
                            <a:srgbClr val="FFFFFF"/>
                          </a:solidFill>
                          <a:effectLst/>
                          <a:latin typeface="Century Gothic" panose="020B0502020202020204" pitchFamily="34" charset="0"/>
                          <a:ea typeface="Times New Roman"/>
                          <a:cs typeface="Times New Roman"/>
                        </a:rPr>
                        <a:t>R</a:t>
                      </a:r>
                      <a:r>
                        <a:rPr lang="en-US" sz="1400" dirty="0">
                          <a:solidFill>
                            <a:srgbClr val="FFFFFF"/>
                          </a:solidFill>
                          <a:effectLst/>
                          <a:latin typeface="Century Gothic" panose="020B0502020202020204" pitchFamily="34" charset="0"/>
                          <a:ea typeface="Times New Roman"/>
                          <a:cs typeface="Times New Roman"/>
                        </a:rPr>
                        <a:t>e</a:t>
                      </a:r>
                      <a:r>
                        <a:rPr lang="en-US" sz="1400" spc="-10" dirty="0">
                          <a:solidFill>
                            <a:srgbClr val="FFFFFF"/>
                          </a:solidFill>
                          <a:effectLst/>
                          <a:latin typeface="Century Gothic" panose="020B0502020202020204" pitchFamily="34" charset="0"/>
                          <a:ea typeface="Times New Roman"/>
                          <a:cs typeface="Times New Roman"/>
                        </a:rPr>
                        <a:t>v</a:t>
                      </a:r>
                      <a:r>
                        <a:rPr lang="en-US" sz="1400" dirty="0">
                          <a:solidFill>
                            <a:srgbClr val="FFFFFF"/>
                          </a:solidFill>
                          <a:effectLst/>
                          <a:latin typeface="Century Gothic" panose="020B0502020202020204" pitchFamily="34" charset="0"/>
                          <a:ea typeface="Times New Roman"/>
                          <a:cs typeface="Times New Roman"/>
                        </a:rPr>
                        <a:t>enues</a:t>
                      </a:r>
                      <a:r>
                        <a:rPr lang="en-US" sz="1400" spc="-10" dirty="0">
                          <a:solidFill>
                            <a:srgbClr val="FFFFFF"/>
                          </a:solidFill>
                          <a:effectLst/>
                          <a:latin typeface="Century Gothic" panose="020B0502020202020204" pitchFamily="34" charset="0"/>
                          <a:ea typeface="Times New Roman"/>
                          <a:cs typeface="Times New Roman"/>
                        </a:rPr>
                        <a:t> </a:t>
                      </a:r>
                      <a:r>
                        <a:rPr lang="en-US" sz="1400" dirty="0">
                          <a:solidFill>
                            <a:srgbClr val="FFFFFF"/>
                          </a:solidFill>
                          <a:effectLst/>
                          <a:latin typeface="Century Gothic" panose="020B0502020202020204" pitchFamily="34" charset="0"/>
                          <a:ea typeface="Times New Roman"/>
                          <a:cs typeface="Times New Roman"/>
                        </a:rPr>
                        <a:t>and</a:t>
                      </a:r>
                      <a:r>
                        <a:rPr lang="en-US" sz="1400" spc="-10" dirty="0">
                          <a:solidFill>
                            <a:srgbClr val="FFFFFF"/>
                          </a:solidFill>
                          <a:effectLst/>
                          <a:latin typeface="Century Gothic" panose="020B0502020202020204" pitchFamily="34" charset="0"/>
                          <a:ea typeface="Times New Roman"/>
                          <a:cs typeface="Times New Roman"/>
                        </a:rPr>
                        <a:t> </a:t>
                      </a:r>
                      <a:r>
                        <a:rPr lang="en-US" sz="1400" spc="5" dirty="0">
                          <a:solidFill>
                            <a:srgbClr val="FFFFFF"/>
                          </a:solidFill>
                          <a:effectLst/>
                          <a:latin typeface="Century Gothic" panose="020B0502020202020204" pitchFamily="34" charset="0"/>
                          <a:ea typeface="Times New Roman"/>
                          <a:cs typeface="Times New Roman"/>
                        </a:rPr>
                        <a:t>t</a:t>
                      </a:r>
                      <a:r>
                        <a:rPr lang="en-US" sz="1400" dirty="0">
                          <a:solidFill>
                            <a:srgbClr val="FFFFFF"/>
                          </a:solidFill>
                          <a:effectLst/>
                          <a:latin typeface="Century Gothic" panose="020B0502020202020204" pitchFamily="34" charset="0"/>
                          <a:ea typeface="Times New Roman"/>
                          <a:cs typeface="Times New Roman"/>
                        </a:rPr>
                        <a:t>h</a:t>
                      </a:r>
                      <a:r>
                        <a:rPr lang="en-US" sz="1400" spc="-10" dirty="0">
                          <a:solidFill>
                            <a:srgbClr val="FFFFFF"/>
                          </a:solidFill>
                          <a:effectLst/>
                          <a:latin typeface="Century Gothic" panose="020B0502020202020204" pitchFamily="34" charset="0"/>
                          <a:ea typeface="Times New Roman"/>
                          <a:cs typeface="Times New Roman"/>
                        </a:rPr>
                        <a:t>e</a:t>
                      </a:r>
                      <a:r>
                        <a:rPr lang="en-US" sz="1400" spc="5" dirty="0">
                          <a:solidFill>
                            <a:srgbClr val="FFFFFF"/>
                          </a:solidFill>
                          <a:effectLst/>
                          <a:latin typeface="Century Gothic" panose="020B0502020202020204" pitchFamily="34" charset="0"/>
                          <a:ea typeface="Times New Roman"/>
                          <a:cs typeface="Times New Roman"/>
                        </a:rPr>
                        <a:t>i</a:t>
                      </a:r>
                      <a:r>
                        <a:rPr lang="en-US" sz="1400" dirty="0">
                          <a:solidFill>
                            <a:srgbClr val="FFFFFF"/>
                          </a:solidFill>
                          <a:effectLst/>
                          <a:latin typeface="Century Gothic" panose="020B0502020202020204" pitchFamily="34" charset="0"/>
                          <a:ea typeface="Times New Roman"/>
                          <a:cs typeface="Times New Roman"/>
                        </a:rPr>
                        <a:t>r</a:t>
                      </a:r>
                      <a:r>
                        <a:rPr lang="en-US" sz="1400" spc="5" dirty="0">
                          <a:solidFill>
                            <a:srgbClr val="FFFFFF"/>
                          </a:solidFill>
                          <a:effectLst/>
                          <a:latin typeface="Century Gothic" panose="020B0502020202020204" pitchFamily="34" charset="0"/>
                          <a:ea typeface="Times New Roman"/>
                          <a:cs typeface="Times New Roman"/>
                        </a:rPr>
                        <a:t> </a:t>
                      </a:r>
                      <a:r>
                        <a:rPr lang="en-US" sz="1400" spc="-5" dirty="0">
                          <a:solidFill>
                            <a:srgbClr val="FFFFFF"/>
                          </a:solidFill>
                          <a:effectLst/>
                          <a:latin typeface="Century Gothic" panose="020B0502020202020204" pitchFamily="34" charset="0"/>
                          <a:ea typeface="Times New Roman"/>
                          <a:cs typeface="Times New Roman"/>
                        </a:rPr>
                        <a:t>Di</a:t>
                      </a:r>
                      <a:r>
                        <a:rPr lang="en-US" sz="1400" dirty="0">
                          <a:solidFill>
                            <a:srgbClr val="FFFFFF"/>
                          </a:solidFill>
                          <a:effectLst/>
                          <a:latin typeface="Century Gothic" panose="020B0502020202020204" pitchFamily="34" charset="0"/>
                          <a:ea typeface="Times New Roman"/>
                          <a:cs typeface="Times New Roman"/>
                        </a:rPr>
                        <a:t>s</a:t>
                      </a:r>
                      <a:r>
                        <a:rPr lang="en-US" sz="1400" spc="-5" dirty="0">
                          <a:solidFill>
                            <a:srgbClr val="FFFFFF"/>
                          </a:solidFill>
                          <a:effectLst/>
                          <a:latin typeface="Century Gothic" panose="020B0502020202020204" pitchFamily="34" charset="0"/>
                          <a:ea typeface="Times New Roman"/>
                          <a:cs typeface="Times New Roman"/>
                        </a:rPr>
                        <a:t>t</a:t>
                      </a:r>
                      <a:r>
                        <a:rPr lang="en-US" sz="1400" spc="5" dirty="0">
                          <a:solidFill>
                            <a:srgbClr val="FFFFFF"/>
                          </a:solidFill>
                          <a:effectLst/>
                          <a:latin typeface="Century Gothic" panose="020B0502020202020204" pitchFamily="34" charset="0"/>
                          <a:ea typeface="Times New Roman"/>
                          <a:cs typeface="Times New Roman"/>
                        </a:rPr>
                        <a:t>r</a:t>
                      </a:r>
                      <a:r>
                        <a:rPr lang="en-US" sz="1400" spc="-5" dirty="0">
                          <a:solidFill>
                            <a:srgbClr val="FFFFFF"/>
                          </a:solidFill>
                          <a:effectLst/>
                          <a:latin typeface="Century Gothic" panose="020B0502020202020204" pitchFamily="34" charset="0"/>
                          <a:ea typeface="Times New Roman"/>
                          <a:cs typeface="Times New Roman"/>
                        </a:rPr>
                        <a:t>i</a:t>
                      </a:r>
                      <a:r>
                        <a:rPr lang="en-US" sz="1400" dirty="0">
                          <a:solidFill>
                            <a:srgbClr val="FFFFFF"/>
                          </a:solidFill>
                          <a:effectLst/>
                          <a:latin typeface="Century Gothic" panose="020B0502020202020204" pitchFamily="34" charset="0"/>
                          <a:ea typeface="Times New Roman"/>
                          <a:cs typeface="Times New Roman"/>
                        </a:rPr>
                        <a:t>bu</a:t>
                      </a:r>
                      <a:r>
                        <a:rPr lang="en-US" sz="1400" spc="-5" dirty="0">
                          <a:solidFill>
                            <a:srgbClr val="FFFFFF"/>
                          </a:solidFill>
                          <a:effectLst/>
                          <a:latin typeface="Century Gothic" panose="020B0502020202020204" pitchFamily="34" charset="0"/>
                          <a:ea typeface="Times New Roman"/>
                          <a:cs typeface="Times New Roman"/>
                        </a:rPr>
                        <a:t>t</a:t>
                      </a:r>
                      <a:r>
                        <a:rPr lang="en-US" sz="1400" spc="5" dirty="0">
                          <a:solidFill>
                            <a:srgbClr val="FFFFFF"/>
                          </a:solidFill>
                          <a:effectLst/>
                          <a:latin typeface="Century Gothic" panose="020B0502020202020204" pitchFamily="34" charset="0"/>
                          <a:ea typeface="Times New Roman"/>
                          <a:cs typeface="Times New Roman"/>
                        </a:rPr>
                        <a:t>i</a:t>
                      </a:r>
                      <a:r>
                        <a:rPr lang="en-US" sz="1400" dirty="0">
                          <a:solidFill>
                            <a:srgbClr val="FFFFFF"/>
                          </a:solidFill>
                          <a:effectLst/>
                          <a:latin typeface="Century Gothic" panose="020B0502020202020204" pitchFamily="34" charset="0"/>
                          <a:ea typeface="Times New Roman"/>
                          <a:cs typeface="Times New Roman"/>
                        </a:rPr>
                        <a:t>on</a:t>
                      </a:r>
                      <a:endParaRPr lang="en-US" sz="1400" dirty="0">
                        <a:effectLst/>
                        <a:latin typeface="Century Gothic" panose="020B0502020202020204" pitchFamily="34" charset="0"/>
                        <a:ea typeface="Calibri"/>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49481">
                <a:tc>
                  <a:txBody>
                    <a:bodyPr/>
                    <a:lstStyle/>
                    <a:p>
                      <a:pPr marL="0" marR="0" algn="ctr">
                        <a:lnSpc>
                          <a:spcPts val="1000"/>
                        </a:lnSpc>
                        <a:spcBef>
                          <a:spcPts val="0"/>
                        </a:spcBef>
                        <a:spcAft>
                          <a:spcPts val="0"/>
                        </a:spcAft>
                      </a:pPr>
                      <a:r>
                        <a:rPr lang="en-US" sz="10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0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0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0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0" algn="ctr">
                        <a:lnSpc>
                          <a:spcPts val="1000"/>
                        </a:lnSpc>
                        <a:spcBef>
                          <a:spcPts val="30"/>
                        </a:spcBef>
                        <a:spcAft>
                          <a:spcPts val="0"/>
                        </a:spcAft>
                      </a:pPr>
                      <a:r>
                        <a:rPr lang="en-US" sz="10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0" algn="ctr">
                        <a:lnSpc>
                          <a:spcPct val="115000"/>
                        </a:lnSpc>
                        <a:spcBef>
                          <a:spcPts val="0"/>
                        </a:spcBef>
                        <a:spcAft>
                          <a:spcPts val="0"/>
                        </a:spcAft>
                      </a:pPr>
                      <a:r>
                        <a:rPr lang="en-US" sz="1100" dirty="0">
                          <a:effectLst/>
                          <a:latin typeface="Century Gothic" panose="020B0502020202020204" pitchFamily="34" charset="0"/>
                          <a:ea typeface="Times New Roman"/>
                          <a:cs typeface="Times New Roman"/>
                        </a:rPr>
                        <a:t>P</a:t>
                      </a:r>
                      <a:r>
                        <a:rPr lang="en-US" sz="1100" spc="5" dirty="0">
                          <a:effectLst/>
                          <a:latin typeface="Century Gothic" panose="020B0502020202020204" pitchFamily="34" charset="0"/>
                          <a:ea typeface="Times New Roman"/>
                          <a:cs typeface="Times New Roman"/>
                        </a:rPr>
                        <a:t>r</a:t>
                      </a:r>
                      <a:r>
                        <a:rPr lang="en-US" sz="1100" spc="-10" dirty="0">
                          <a:effectLst/>
                          <a:latin typeface="Century Gothic" panose="020B0502020202020204" pitchFamily="34" charset="0"/>
                          <a:ea typeface="Times New Roman"/>
                          <a:cs typeface="Times New Roman"/>
                        </a:rPr>
                        <a:t>o</a:t>
                      </a:r>
                      <a:r>
                        <a:rPr lang="en-US" sz="1100" spc="15" dirty="0">
                          <a:effectLst/>
                          <a:latin typeface="Century Gothic" panose="020B0502020202020204" pitchFamily="34" charset="0"/>
                          <a:ea typeface="Times New Roman"/>
                          <a:cs typeface="Times New Roman"/>
                        </a:rPr>
                        <a:t>j</a:t>
                      </a:r>
                      <a:r>
                        <a:rPr lang="en-US" sz="1100" spc="-10" dirty="0">
                          <a:effectLst/>
                          <a:latin typeface="Century Gothic" panose="020B0502020202020204" pitchFamily="34" charset="0"/>
                          <a:ea typeface="Times New Roman"/>
                          <a:cs typeface="Times New Roman"/>
                        </a:rPr>
                        <a:t>e</a:t>
                      </a:r>
                      <a:r>
                        <a:rPr lang="en-US" sz="1100" dirty="0">
                          <a:effectLst/>
                          <a:latin typeface="Century Gothic" panose="020B0502020202020204" pitchFamily="34" charset="0"/>
                          <a:ea typeface="Times New Roman"/>
                          <a:cs typeface="Times New Roman"/>
                        </a:rPr>
                        <a:t>ct</a:t>
                      </a:r>
                      <a:endParaRPr lang="en-US" sz="1100" dirty="0">
                        <a:effectLst/>
                        <a:latin typeface="Century Gothic" panose="020B0502020202020204" pitchFamily="34" charset="0"/>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marL="0" marR="0" algn="ctr">
                        <a:lnSpc>
                          <a:spcPts val="1000"/>
                        </a:lnSpc>
                        <a:spcBef>
                          <a:spcPts val="0"/>
                        </a:spcBef>
                        <a:spcAft>
                          <a:spcPts val="0"/>
                        </a:spcAft>
                      </a:pPr>
                      <a:r>
                        <a:rPr lang="en-US" sz="10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0" algn="ctr">
                        <a:lnSpc>
                          <a:spcPts val="1400"/>
                        </a:lnSpc>
                        <a:spcBef>
                          <a:spcPts val="95"/>
                        </a:spcBef>
                        <a:spcAft>
                          <a:spcPts val="0"/>
                        </a:spcAft>
                      </a:pPr>
                      <a:r>
                        <a:rPr lang="en-US" sz="14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71120" algn="ctr">
                        <a:lnSpc>
                          <a:spcPct val="115000"/>
                        </a:lnSpc>
                        <a:spcBef>
                          <a:spcPts val="0"/>
                        </a:spcBef>
                        <a:spcAft>
                          <a:spcPts val="0"/>
                        </a:spcAft>
                      </a:pPr>
                      <a:r>
                        <a:rPr lang="en-US" sz="1100" dirty="0">
                          <a:effectLst/>
                          <a:latin typeface="Century Gothic" panose="020B0502020202020204" pitchFamily="34" charset="0"/>
                          <a:ea typeface="Times New Roman"/>
                          <a:cs typeface="Times New Roman"/>
                        </a:rPr>
                        <a:t>Pay</a:t>
                      </a:r>
                      <a:r>
                        <a:rPr lang="en-US" sz="1100" spc="-20" dirty="0">
                          <a:effectLst/>
                          <a:latin typeface="Century Gothic" panose="020B0502020202020204" pitchFamily="34" charset="0"/>
                          <a:ea typeface="Times New Roman"/>
                          <a:cs typeface="Times New Roman"/>
                        </a:rPr>
                        <a:t>m</a:t>
                      </a:r>
                      <a:r>
                        <a:rPr lang="en-US" sz="1100" dirty="0">
                          <a:effectLst/>
                          <a:latin typeface="Century Gothic" panose="020B0502020202020204" pitchFamily="34" charset="0"/>
                          <a:ea typeface="Times New Roman"/>
                          <a:cs typeface="Times New Roman"/>
                        </a:rPr>
                        <a:t>ent</a:t>
                      </a:r>
                      <a:r>
                        <a:rPr lang="en-US" sz="1100" spc="5" dirty="0">
                          <a:effectLst/>
                          <a:latin typeface="Century Gothic" panose="020B0502020202020204" pitchFamily="34" charset="0"/>
                          <a:ea typeface="Times New Roman"/>
                          <a:cs typeface="Times New Roman"/>
                        </a:rPr>
                        <a:t> t</a:t>
                      </a:r>
                      <a:r>
                        <a:rPr lang="en-US" sz="1100" dirty="0">
                          <a:effectLst/>
                          <a:latin typeface="Century Gothic" panose="020B0502020202020204" pitchFamily="34" charset="0"/>
                          <a:ea typeface="Times New Roman"/>
                          <a:cs typeface="Times New Roman"/>
                        </a:rPr>
                        <a:t>o p</a:t>
                      </a:r>
                      <a:r>
                        <a:rPr lang="en-US" sz="1100" spc="5" dirty="0">
                          <a:effectLst/>
                          <a:latin typeface="Century Gothic" panose="020B0502020202020204" pitchFamily="34" charset="0"/>
                          <a:ea typeface="Times New Roman"/>
                          <a:cs typeface="Times New Roman"/>
                        </a:rPr>
                        <a:t>r</a:t>
                      </a:r>
                      <a:r>
                        <a:rPr lang="en-US" sz="1100" spc="-10" dirty="0">
                          <a:effectLst/>
                          <a:latin typeface="Century Gothic" panose="020B0502020202020204" pitchFamily="34" charset="0"/>
                          <a:ea typeface="Times New Roman"/>
                          <a:cs typeface="Times New Roman"/>
                        </a:rPr>
                        <a:t>o</a:t>
                      </a:r>
                      <a:r>
                        <a:rPr lang="en-US" sz="1100" spc="5" dirty="0">
                          <a:effectLst/>
                          <a:latin typeface="Century Gothic" panose="020B0502020202020204" pitchFamily="34" charset="0"/>
                          <a:ea typeface="Times New Roman"/>
                          <a:cs typeface="Times New Roman"/>
                        </a:rPr>
                        <a:t>j</a:t>
                      </a:r>
                      <a:r>
                        <a:rPr lang="en-US" sz="1100" dirty="0">
                          <a:effectLst/>
                          <a:latin typeface="Century Gothic" panose="020B0502020202020204" pitchFamily="34" charset="0"/>
                          <a:ea typeface="Times New Roman"/>
                          <a:cs typeface="Times New Roman"/>
                        </a:rPr>
                        <a:t>ect</a:t>
                      </a:r>
                      <a:r>
                        <a:rPr lang="en-US" sz="1100" spc="-5" dirty="0">
                          <a:effectLst/>
                          <a:latin typeface="Century Gothic" panose="020B0502020202020204" pitchFamily="34" charset="0"/>
                          <a:ea typeface="Times New Roman"/>
                          <a:cs typeface="Times New Roman"/>
                        </a:rPr>
                        <a:t> </a:t>
                      </a:r>
                      <a:r>
                        <a:rPr lang="en-US" sz="1100" spc="5" dirty="0">
                          <a:effectLst/>
                          <a:latin typeface="Century Gothic" panose="020B0502020202020204" pitchFamily="34" charset="0"/>
                          <a:ea typeface="Times New Roman"/>
                          <a:cs typeface="Times New Roman"/>
                        </a:rPr>
                        <a:t>f</a:t>
                      </a:r>
                      <a:r>
                        <a:rPr lang="en-US" sz="1100" spc="-10" dirty="0">
                          <a:effectLst/>
                          <a:latin typeface="Century Gothic" panose="020B0502020202020204" pitchFamily="34" charset="0"/>
                          <a:ea typeface="Times New Roman"/>
                          <a:cs typeface="Times New Roman"/>
                        </a:rPr>
                        <a:t>o</a:t>
                      </a:r>
                      <a:r>
                        <a:rPr lang="en-US" sz="1100" dirty="0">
                          <a:effectLst/>
                          <a:latin typeface="Century Gothic" panose="020B0502020202020204" pitchFamily="34" charset="0"/>
                          <a:ea typeface="Times New Roman"/>
                          <a:cs typeface="Times New Roman"/>
                        </a:rPr>
                        <a:t>r</a:t>
                      </a:r>
                      <a:r>
                        <a:rPr lang="en-US" sz="1100" spc="5" dirty="0">
                          <a:effectLst/>
                          <a:latin typeface="Century Gothic" panose="020B0502020202020204" pitchFamily="34" charset="0"/>
                          <a:ea typeface="Times New Roman"/>
                          <a:cs typeface="Times New Roman"/>
                        </a:rPr>
                        <a:t> </a:t>
                      </a:r>
                      <a:r>
                        <a:rPr lang="en-US" sz="1100" dirty="0">
                          <a:effectLst/>
                          <a:latin typeface="Century Gothic" panose="020B0502020202020204" pitchFamily="34" charset="0"/>
                          <a:ea typeface="Times New Roman"/>
                          <a:cs typeface="Times New Roman"/>
                        </a:rPr>
                        <a:t>s</a:t>
                      </a:r>
                      <a:r>
                        <a:rPr lang="en-US" sz="1100" spc="-10" dirty="0">
                          <a:effectLst/>
                          <a:latin typeface="Century Gothic" panose="020B0502020202020204" pitchFamily="34" charset="0"/>
                          <a:ea typeface="Times New Roman"/>
                          <a:cs typeface="Times New Roman"/>
                        </a:rPr>
                        <a:t>a</a:t>
                      </a:r>
                      <a:r>
                        <a:rPr lang="en-US" sz="1100" spc="5" dirty="0">
                          <a:effectLst/>
                          <a:latin typeface="Century Gothic" panose="020B0502020202020204" pitchFamily="34" charset="0"/>
                          <a:ea typeface="Times New Roman"/>
                          <a:cs typeface="Times New Roman"/>
                        </a:rPr>
                        <a:t>l</a:t>
                      </a:r>
                      <a:r>
                        <a:rPr lang="en-US" sz="1100" dirty="0">
                          <a:effectLst/>
                          <a:latin typeface="Century Gothic" panose="020B0502020202020204" pitchFamily="34" charset="0"/>
                          <a:ea typeface="Times New Roman"/>
                          <a:cs typeface="Times New Roman"/>
                        </a:rPr>
                        <a:t>e</a:t>
                      </a:r>
                      <a:r>
                        <a:rPr lang="en-US" sz="1100" spc="5" dirty="0">
                          <a:effectLst/>
                          <a:latin typeface="Century Gothic" panose="020B0502020202020204" pitchFamily="34" charset="0"/>
                          <a:ea typeface="Times New Roman"/>
                          <a:cs typeface="Times New Roman"/>
                        </a:rPr>
                        <a:t> </a:t>
                      </a:r>
                      <a:r>
                        <a:rPr lang="en-US" sz="1100" spc="-10" dirty="0">
                          <a:effectLst/>
                          <a:latin typeface="Century Gothic" panose="020B0502020202020204" pitchFamily="34" charset="0"/>
                          <a:ea typeface="Times New Roman"/>
                          <a:cs typeface="Times New Roman"/>
                        </a:rPr>
                        <a:t>o</a:t>
                      </a:r>
                      <a:r>
                        <a:rPr lang="en-US" sz="1100" dirty="0">
                          <a:effectLst/>
                          <a:latin typeface="Century Gothic" panose="020B0502020202020204" pitchFamily="34" charset="0"/>
                          <a:ea typeface="Times New Roman"/>
                          <a:cs typeface="Times New Roman"/>
                        </a:rPr>
                        <a:t>f     ca</a:t>
                      </a:r>
                      <a:r>
                        <a:rPr lang="en-US" sz="1100" spc="5" dirty="0">
                          <a:effectLst/>
                          <a:latin typeface="Century Gothic" panose="020B0502020202020204" pitchFamily="34" charset="0"/>
                          <a:ea typeface="Times New Roman"/>
                          <a:cs typeface="Times New Roman"/>
                        </a:rPr>
                        <a:t>r</a:t>
                      </a:r>
                      <a:r>
                        <a:rPr lang="en-US" sz="1100" dirty="0">
                          <a:effectLst/>
                          <a:latin typeface="Century Gothic" panose="020B0502020202020204" pitchFamily="34" charset="0"/>
                          <a:ea typeface="Times New Roman"/>
                          <a:cs typeface="Times New Roman"/>
                        </a:rPr>
                        <a:t>b</a:t>
                      </a:r>
                      <a:r>
                        <a:rPr lang="en-US" sz="1100" spc="-10" dirty="0">
                          <a:effectLst/>
                          <a:latin typeface="Century Gothic" panose="020B0502020202020204" pitchFamily="34" charset="0"/>
                          <a:ea typeface="Times New Roman"/>
                          <a:cs typeface="Times New Roman"/>
                        </a:rPr>
                        <a:t>o</a:t>
                      </a:r>
                      <a:r>
                        <a:rPr lang="en-US" sz="1100" dirty="0">
                          <a:effectLst/>
                          <a:latin typeface="Century Gothic" panose="020B0502020202020204" pitchFamily="34" charset="0"/>
                          <a:ea typeface="Times New Roman"/>
                          <a:cs typeface="Times New Roman"/>
                        </a:rPr>
                        <a:t>n c</a:t>
                      </a:r>
                      <a:r>
                        <a:rPr lang="en-US" sz="1100" spc="-10" dirty="0">
                          <a:effectLst/>
                          <a:latin typeface="Century Gothic" panose="020B0502020202020204" pitchFamily="34" charset="0"/>
                          <a:ea typeface="Times New Roman"/>
                          <a:cs typeface="Times New Roman"/>
                        </a:rPr>
                        <a:t>r</a:t>
                      </a:r>
                      <a:r>
                        <a:rPr lang="en-US" sz="1100" dirty="0">
                          <a:effectLst/>
                          <a:latin typeface="Century Gothic" panose="020B0502020202020204" pitchFamily="34" charset="0"/>
                          <a:ea typeface="Times New Roman"/>
                          <a:cs typeface="Times New Roman"/>
                        </a:rPr>
                        <a:t>ed</a:t>
                      </a:r>
                      <a:r>
                        <a:rPr lang="en-US" sz="1100" spc="-5" dirty="0">
                          <a:effectLst/>
                          <a:latin typeface="Century Gothic" panose="020B0502020202020204" pitchFamily="34" charset="0"/>
                          <a:ea typeface="Times New Roman"/>
                          <a:cs typeface="Times New Roman"/>
                        </a:rPr>
                        <a:t>i</a:t>
                      </a:r>
                      <a:r>
                        <a:rPr lang="en-US" sz="1100" spc="5" dirty="0">
                          <a:effectLst/>
                          <a:latin typeface="Century Gothic" panose="020B0502020202020204" pitchFamily="34" charset="0"/>
                          <a:ea typeface="Times New Roman"/>
                          <a:cs typeface="Times New Roman"/>
                        </a:rPr>
                        <a:t>t</a:t>
                      </a:r>
                      <a:r>
                        <a:rPr lang="en-US" sz="1100" dirty="0">
                          <a:effectLst/>
                          <a:latin typeface="Century Gothic" panose="020B0502020202020204" pitchFamily="34" charset="0"/>
                          <a:ea typeface="Times New Roman"/>
                          <a:cs typeface="Times New Roman"/>
                        </a:rPr>
                        <a:t>s</a:t>
                      </a:r>
                      <a:endParaRPr lang="en-US" sz="1100" dirty="0">
                        <a:effectLst/>
                        <a:latin typeface="Century Gothic" panose="020B0502020202020204" pitchFamily="34" charset="0"/>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marL="0" marR="57785" algn="ctr">
                        <a:lnSpc>
                          <a:spcPts val="1230"/>
                        </a:lnSpc>
                        <a:spcBef>
                          <a:spcPts val="0"/>
                        </a:spcBef>
                        <a:spcAft>
                          <a:spcPts val="0"/>
                        </a:spcAft>
                      </a:pPr>
                      <a:r>
                        <a:rPr lang="en-US" sz="1100" dirty="0" smtClean="0">
                          <a:effectLst/>
                          <a:latin typeface="Century Gothic" panose="020B0502020202020204" pitchFamily="34" charset="0"/>
                          <a:ea typeface="Calibri"/>
                          <a:cs typeface="Times New Roman"/>
                        </a:rPr>
                        <a:t>Discount</a:t>
                      </a:r>
                      <a:r>
                        <a:rPr lang="en-US" sz="1100" baseline="0" dirty="0" smtClean="0">
                          <a:effectLst/>
                          <a:latin typeface="Century Gothic" panose="020B0502020202020204" pitchFamily="34" charset="0"/>
                          <a:ea typeface="Calibri"/>
                          <a:cs typeface="Times New Roman"/>
                        </a:rPr>
                        <a:t> Rate </a:t>
                      </a:r>
                      <a:endParaRPr lang="en-US" sz="1100" dirty="0">
                        <a:effectLst/>
                        <a:latin typeface="Century Gothic" panose="020B0502020202020204" pitchFamily="34" charset="0"/>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marL="0" marR="0" algn="ctr">
                        <a:lnSpc>
                          <a:spcPts val="1000"/>
                        </a:lnSpc>
                        <a:spcBef>
                          <a:spcPts val="0"/>
                        </a:spcBef>
                        <a:spcAft>
                          <a:spcPts val="0"/>
                        </a:spcAft>
                      </a:pPr>
                      <a:r>
                        <a:rPr lang="en-US" sz="10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0" algn="ctr">
                        <a:lnSpc>
                          <a:spcPts val="1400"/>
                        </a:lnSpc>
                        <a:spcBef>
                          <a:spcPts val="95"/>
                        </a:spcBef>
                        <a:spcAft>
                          <a:spcPts val="0"/>
                        </a:spcAft>
                      </a:pPr>
                      <a:r>
                        <a:rPr lang="en-US" sz="14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140335" algn="ctr">
                        <a:lnSpc>
                          <a:spcPct val="115000"/>
                        </a:lnSpc>
                        <a:spcBef>
                          <a:spcPts val="0"/>
                        </a:spcBef>
                        <a:spcAft>
                          <a:spcPts val="0"/>
                        </a:spcAft>
                      </a:pPr>
                      <a:r>
                        <a:rPr lang="en-US" sz="1100" dirty="0">
                          <a:effectLst/>
                          <a:latin typeface="Century Gothic" panose="020B0502020202020204" pitchFamily="34" charset="0"/>
                          <a:ea typeface="Times New Roman"/>
                          <a:cs typeface="Times New Roman"/>
                        </a:rPr>
                        <a:t>Pay</a:t>
                      </a:r>
                      <a:r>
                        <a:rPr lang="en-US" sz="1100" spc="-20" dirty="0">
                          <a:effectLst/>
                          <a:latin typeface="Century Gothic" panose="020B0502020202020204" pitchFamily="34" charset="0"/>
                          <a:ea typeface="Times New Roman"/>
                          <a:cs typeface="Times New Roman"/>
                        </a:rPr>
                        <a:t>m</a:t>
                      </a:r>
                      <a:r>
                        <a:rPr lang="en-US" sz="1100" dirty="0">
                          <a:effectLst/>
                          <a:latin typeface="Century Gothic" panose="020B0502020202020204" pitchFamily="34" charset="0"/>
                          <a:ea typeface="Times New Roman"/>
                          <a:cs typeface="Times New Roman"/>
                        </a:rPr>
                        <a:t>ent</a:t>
                      </a:r>
                      <a:r>
                        <a:rPr lang="en-US" sz="1100" spc="5" dirty="0">
                          <a:effectLst/>
                          <a:latin typeface="Century Gothic" panose="020B0502020202020204" pitchFamily="34" charset="0"/>
                          <a:ea typeface="Times New Roman"/>
                          <a:cs typeface="Times New Roman"/>
                        </a:rPr>
                        <a:t> t</a:t>
                      </a:r>
                      <a:r>
                        <a:rPr lang="en-US" sz="1100" dirty="0">
                          <a:effectLst/>
                          <a:latin typeface="Century Gothic" panose="020B0502020202020204" pitchFamily="34" charset="0"/>
                          <a:ea typeface="Times New Roman"/>
                          <a:cs typeface="Times New Roman"/>
                        </a:rPr>
                        <a:t>o </a:t>
                      </a:r>
                      <a:r>
                        <a:rPr lang="en-US" sz="1100" spc="5" dirty="0">
                          <a:effectLst/>
                          <a:latin typeface="Century Gothic" panose="020B0502020202020204" pitchFamily="34" charset="0"/>
                          <a:ea typeface="Times New Roman"/>
                          <a:cs typeface="Times New Roman"/>
                        </a:rPr>
                        <a:t>f</a:t>
                      </a:r>
                      <a:r>
                        <a:rPr lang="en-US" sz="1100" dirty="0">
                          <a:effectLst/>
                          <a:latin typeface="Century Gothic" panose="020B0502020202020204" pitchFamily="34" charset="0"/>
                          <a:ea typeface="Times New Roman"/>
                          <a:cs typeface="Times New Roman"/>
                        </a:rPr>
                        <a:t>a</a:t>
                      </a:r>
                      <a:r>
                        <a:rPr lang="en-US" sz="1100" spc="5" dirty="0">
                          <a:effectLst/>
                          <a:latin typeface="Century Gothic" panose="020B0502020202020204" pitchFamily="34" charset="0"/>
                          <a:ea typeface="Times New Roman"/>
                          <a:cs typeface="Times New Roman"/>
                        </a:rPr>
                        <a:t>r</a:t>
                      </a:r>
                      <a:r>
                        <a:rPr lang="en-US" sz="1100" spc="-20" dirty="0">
                          <a:effectLst/>
                          <a:latin typeface="Century Gothic" panose="020B0502020202020204" pitchFamily="34" charset="0"/>
                          <a:ea typeface="Times New Roman"/>
                          <a:cs typeface="Times New Roman"/>
                        </a:rPr>
                        <a:t>m</a:t>
                      </a:r>
                      <a:r>
                        <a:rPr lang="en-US" sz="1100" dirty="0">
                          <a:effectLst/>
                          <a:latin typeface="Century Gothic" panose="020B0502020202020204" pitchFamily="34" charset="0"/>
                          <a:ea typeface="Times New Roman"/>
                          <a:cs typeface="Times New Roman"/>
                        </a:rPr>
                        <a:t>e</a:t>
                      </a:r>
                      <a:r>
                        <a:rPr lang="en-US" sz="1100" spc="5" dirty="0">
                          <a:effectLst/>
                          <a:latin typeface="Century Gothic" panose="020B0502020202020204" pitchFamily="34" charset="0"/>
                          <a:ea typeface="Times New Roman"/>
                          <a:cs typeface="Times New Roman"/>
                        </a:rPr>
                        <a:t>r</a:t>
                      </a:r>
                      <a:r>
                        <a:rPr lang="en-US" sz="1100" dirty="0">
                          <a:effectLst/>
                          <a:latin typeface="Century Gothic" panose="020B0502020202020204" pitchFamily="34" charset="0"/>
                          <a:ea typeface="Times New Roman"/>
                          <a:cs typeface="Times New Roman"/>
                        </a:rPr>
                        <a:t>s</a:t>
                      </a:r>
                      <a:r>
                        <a:rPr lang="en-US" sz="1100" spc="5" dirty="0">
                          <a:effectLst/>
                          <a:latin typeface="Century Gothic" panose="020B0502020202020204" pitchFamily="34" charset="0"/>
                          <a:ea typeface="Times New Roman"/>
                          <a:cs typeface="Times New Roman"/>
                        </a:rPr>
                        <a:t> </a:t>
                      </a:r>
                      <a:r>
                        <a:rPr lang="en-US" sz="1100" spc="-10" dirty="0">
                          <a:effectLst/>
                          <a:latin typeface="Century Gothic" panose="020B0502020202020204" pitchFamily="34" charset="0"/>
                          <a:ea typeface="Times New Roman"/>
                          <a:cs typeface="Times New Roman"/>
                        </a:rPr>
                        <a:t>p</a:t>
                      </a:r>
                      <a:r>
                        <a:rPr lang="en-US" sz="1100" dirty="0">
                          <a:effectLst/>
                          <a:latin typeface="Century Gothic" panose="020B0502020202020204" pitchFamily="34" charset="0"/>
                          <a:ea typeface="Times New Roman"/>
                          <a:cs typeface="Times New Roman"/>
                        </a:rPr>
                        <a:t>er</a:t>
                      </a:r>
                      <a:r>
                        <a:rPr lang="en-US" sz="1100" spc="-5" dirty="0">
                          <a:effectLst/>
                          <a:latin typeface="Century Gothic" panose="020B0502020202020204" pitchFamily="34" charset="0"/>
                          <a:ea typeface="Times New Roman"/>
                          <a:cs typeface="Times New Roman"/>
                        </a:rPr>
                        <a:t> </a:t>
                      </a:r>
                      <a:r>
                        <a:rPr lang="en-US" sz="1100" spc="5" dirty="0">
                          <a:effectLst/>
                          <a:latin typeface="Century Gothic" panose="020B0502020202020204" pitchFamily="34" charset="0"/>
                          <a:ea typeface="Times New Roman"/>
                          <a:cs typeface="Times New Roman"/>
                        </a:rPr>
                        <a:t>t</a:t>
                      </a:r>
                      <a:r>
                        <a:rPr lang="en-US" sz="1100" dirty="0">
                          <a:effectLst/>
                          <a:latin typeface="Century Gothic" panose="020B0502020202020204" pitchFamily="34" charset="0"/>
                          <a:ea typeface="Times New Roman"/>
                          <a:cs typeface="Times New Roman"/>
                        </a:rPr>
                        <a:t>on sequ</a:t>
                      </a:r>
                      <a:r>
                        <a:rPr lang="en-US" sz="1100" spc="-10" dirty="0">
                          <a:effectLst/>
                          <a:latin typeface="Century Gothic" panose="020B0502020202020204" pitchFamily="34" charset="0"/>
                          <a:ea typeface="Times New Roman"/>
                          <a:cs typeface="Times New Roman"/>
                        </a:rPr>
                        <a:t>e</a:t>
                      </a:r>
                      <a:r>
                        <a:rPr lang="en-US" sz="1100" dirty="0">
                          <a:effectLst/>
                          <a:latin typeface="Century Gothic" panose="020B0502020202020204" pitchFamily="34" charset="0"/>
                          <a:ea typeface="Times New Roman"/>
                          <a:cs typeface="Times New Roman"/>
                        </a:rPr>
                        <a:t>s</a:t>
                      </a:r>
                      <a:r>
                        <a:rPr lang="en-US" sz="1100" spc="5" dirty="0">
                          <a:effectLst/>
                          <a:latin typeface="Century Gothic" panose="020B0502020202020204" pitchFamily="34" charset="0"/>
                          <a:ea typeface="Times New Roman"/>
                          <a:cs typeface="Times New Roman"/>
                        </a:rPr>
                        <a:t>t</a:t>
                      </a:r>
                      <a:r>
                        <a:rPr lang="en-US" sz="1100" spc="-10" dirty="0">
                          <a:effectLst/>
                          <a:latin typeface="Century Gothic" panose="020B0502020202020204" pitchFamily="34" charset="0"/>
                          <a:ea typeface="Times New Roman"/>
                          <a:cs typeface="Times New Roman"/>
                        </a:rPr>
                        <a:t>e</a:t>
                      </a:r>
                      <a:r>
                        <a:rPr lang="en-US" sz="1100" spc="5" dirty="0">
                          <a:effectLst/>
                          <a:latin typeface="Century Gothic" panose="020B0502020202020204" pitchFamily="34" charset="0"/>
                          <a:ea typeface="Times New Roman"/>
                          <a:cs typeface="Times New Roman"/>
                        </a:rPr>
                        <a:t>r</a:t>
                      </a:r>
                      <a:r>
                        <a:rPr lang="en-US" sz="1100" dirty="0">
                          <a:effectLst/>
                          <a:latin typeface="Century Gothic" panose="020B0502020202020204" pitchFamily="34" charset="0"/>
                          <a:ea typeface="Times New Roman"/>
                          <a:cs typeface="Times New Roman"/>
                        </a:rPr>
                        <a:t>ed</a:t>
                      </a:r>
                      <a:endParaRPr lang="en-US" sz="1100" dirty="0">
                        <a:effectLst/>
                        <a:latin typeface="Century Gothic" panose="020B0502020202020204" pitchFamily="34" charset="0"/>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marL="0" marR="0" algn="ctr">
                        <a:lnSpc>
                          <a:spcPts val="1200"/>
                        </a:lnSpc>
                        <a:spcBef>
                          <a:spcPts val="35"/>
                        </a:spcBef>
                        <a:spcAft>
                          <a:spcPts val="0"/>
                        </a:spcAft>
                      </a:pPr>
                      <a:r>
                        <a:rPr lang="en-US" sz="1200" dirty="0">
                          <a:effectLst/>
                          <a:latin typeface="Century Gothic" panose="020B0502020202020204" pitchFamily="34" charset="0"/>
                          <a:ea typeface="Calibri"/>
                          <a:cs typeface="Times New Roman"/>
                        </a:rPr>
                        <a:t> </a:t>
                      </a:r>
                      <a:endParaRPr lang="en-US" sz="1100" dirty="0">
                        <a:effectLst/>
                        <a:latin typeface="Century Gothic" panose="020B0502020202020204" pitchFamily="34" charset="0"/>
                        <a:ea typeface="Calibri"/>
                        <a:cs typeface="Times New Roman"/>
                      </a:endParaRPr>
                    </a:p>
                    <a:p>
                      <a:pPr marL="0" marR="50800" algn="ctr">
                        <a:lnSpc>
                          <a:spcPct val="99000"/>
                        </a:lnSpc>
                        <a:spcBef>
                          <a:spcPts val="0"/>
                        </a:spcBef>
                        <a:spcAft>
                          <a:spcPts val="0"/>
                        </a:spcAft>
                      </a:pPr>
                      <a:r>
                        <a:rPr lang="en-US" sz="1100" dirty="0">
                          <a:effectLst/>
                          <a:latin typeface="Century Gothic" panose="020B0502020202020204" pitchFamily="34" charset="0"/>
                          <a:ea typeface="Times New Roman"/>
                          <a:cs typeface="Times New Roman"/>
                        </a:rPr>
                        <a:t>P</a:t>
                      </a:r>
                      <a:r>
                        <a:rPr lang="en-US" sz="1100" spc="5" dirty="0">
                          <a:effectLst/>
                          <a:latin typeface="Century Gothic" panose="020B0502020202020204" pitchFamily="34" charset="0"/>
                          <a:ea typeface="Times New Roman"/>
                          <a:cs typeface="Times New Roman"/>
                        </a:rPr>
                        <a:t>r</a:t>
                      </a:r>
                      <a:r>
                        <a:rPr lang="en-US" sz="1100" dirty="0">
                          <a:effectLst/>
                          <a:latin typeface="Century Gothic" panose="020B0502020202020204" pitchFamily="34" charset="0"/>
                          <a:ea typeface="Times New Roman"/>
                          <a:cs typeface="Times New Roman"/>
                        </a:rPr>
                        <a:t>opo</a:t>
                      </a:r>
                      <a:r>
                        <a:rPr lang="en-US" sz="1100" spc="-10" dirty="0">
                          <a:effectLst/>
                          <a:latin typeface="Century Gothic" panose="020B0502020202020204" pitchFamily="34" charset="0"/>
                          <a:ea typeface="Times New Roman"/>
                          <a:cs typeface="Times New Roman"/>
                        </a:rPr>
                        <a:t>r</a:t>
                      </a:r>
                      <a:r>
                        <a:rPr lang="en-US" sz="1100" spc="-5" dirty="0">
                          <a:effectLst/>
                          <a:latin typeface="Century Gothic" panose="020B0502020202020204" pitchFamily="34" charset="0"/>
                          <a:ea typeface="Times New Roman"/>
                          <a:cs typeface="Times New Roman"/>
                        </a:rPr>
                        <a:t>t</a:t>
                      </a:r>
                      <a:r>
                        <a:rPr lang="en-US" sz="1100" spc="5" dirty="0">
                          <a:effectLst/>
                          <a:latin typeface="Century Gothic" panose="020B0502020202020204" pitchFamily="34" charset="0"/>
                          <a:ea typeface="Times New Roman"/>
                          <a:cs typeface="Times New Roman"/>
                        </a:rPr>
                        <a:t>i</a:t>
                      </a:r>
                      <a:r>
                        <a:rPr lang="en-US" sz="1100" dirty="0">
                          <a:effectLst/>
                          <a:latin typeface="Century Gothic" panose="020B0502020202020204" pitchFamily="34" charset="0"/>
                          <a:ea typeface="Times New Roman"/>
                          <a:cs typeface="Times New Roman"/>
                        </a:rPr>
                        <a:t>on </a:t>
                      </a:r>
                      <a:r>
                        <a:rPr lang="en-US" sz="1100" spc="-10" dirty="0">
                          <a:effectLst/>
                          <a:latin typeface="Century Gothic" panose="020B0502020202020204" pitchFamily="34" charset="0"/>
                          <a:ea typeface="Times New Roman"/>
                          <a:cs typeface="Times New Roman"/>
                        </a:rPr>
                        <a:t>o</a:t>
                      </a:r>
                      <a:r>
                        <a:rPr lang="en-US" sz="1100" dirty="0">
                          <a:effectLst/>
                          <a:latin typeface="Century Gothic" panose="020B0502020202020204" pitchFamily="34" charset="0"/>
                          <a:ea typeface="Times New Roman"/>
                          <a:cs typeface="Times New Roman"/>
                        </a:rPr>
                        <a:t>f p</a:t>
                      </a:r>
                      <a:r>
                        <a:rPr lang="en-US" sz="1100" spc="5" dirty="0">
                          <a:effectLst/>
                          <a:latin typeface="Century Gothic" panose="020B0502020202020204" pitchFamily="34" charset="0"/>
                          <a:ea typeface="Times New Roman"/>
                          <a:cs typeface="Times New Roman"/>
                        </a:rPr>
                        <a:t>r</a:t>
                      </a:r>
                      <a:r>
                        <a:rPr lang="en-US" sz="1100" spc="-10" dirty="0">
                          <a:effectLst/>
                          <a:latin typeface="Century Gothic" panose="020B0502020202020204" pitchFamily="34" charset="0"/>
                          <a:ea typeface="Times New Roman"/>
                          <a:cs typeface="Times New Roman"/>
                        </a:rPr>
                        <a:t>o</a:t>
                      </a:r>
                      <a:r>
                        <a:rPr lang="en-US" sz="1100" spc="5" dirty="0">
                          <a:effectLst/>
                          <a:latin typeface="Century Gothic" panose="020B0502020202020204" pitchFamily="34" charset="0"/>
                          <a:ea typeface="Times New Roman"/>
                          <a:cs typeface="Times New Roman"/>
                        </a:rPr>
                        <a:t>j</a:t>
                      </a:r>
                      <a:r>
                        <a:rPr lang="en-US" sz="1100" dirty="0">
                          <a:effectLst/>
                          <a:latin typeface="Century Gothic" panose="020B0502020202020204" pitchFamily="34" charset="0"/>
                          <a:ea typeface="Times New Roman"/>
                          <a:cs typeface="Times New Roman"/>
                        </a:rPr>
                        <a:t>ect</a:t>
                      </a:r>
                      <a:r>
                        <a:rPr lang="en-US" sz="1100" spc="-5" dirty="0">
                          <a:effectLst/>
                          <a:latin typeface="Century Gothic" panose="020B0502020202020204" pitchFamily="34" charset="0"/>
                          <a:ea typeface="Times New Roman"/>
                          <a:cs typeface="Times New Roman"/>
                        </a:rPr>
                        <a:t> </a:t>
                      </a:r>
                      <a:r>
                        <a:rPr lang="en-US" sz="1100" dirty="0">
                          <a:effectLst/>
                          <a:latin typeface="Century Gothic" panose="020B0502020202020204" pitchFamily="34" charset="0"/>
                          <a:ea typeface="Times New Roman"/>
                          <a:cs typeface="Times New Roman"/>
                        </a:rPr>
                        <a:t>ex</a:t>
                      </a:r>
                      <a:r>
                        <a:rPr lang="en-US" sz="1100" spc="-10" dirty="0">
                          <a:effectLst/>
                          <a:latin typeface="Century Gothic" panose="020B0502020202020204" pitchFamily="34" charset="0"/>
                          <a:ea typeface="Times New Roman"/>
                          <a:cs typeface="Times New Roman"/>
                        </a:rPr>
                        <a:t>p</a:t>
                      </a:r>
                      <a:r>
                        <a:rPr lang="en-US" sz="1100" dirty="0">
                          <a:effectLst/>
                          <a:latin typeface="Century Gothic" panose="020B0502020202020204" pitchFamily="34" charset="0"/>
                          <a:ea typeface="Times New Roman"/>
                          <a:cs typeface="Times New Roman"/>
                        </a:rPr>
                        <a:t>ens</a:t>
                      </a:r>
                      <a:r>
                        <a:rPr lang="en-US" sz="1100" spc="-10" dirty="0">
                          <a:effectLst/>
                          <a:latin typeface="Century Gothic" panose="020B0502020202020204" pitchFamily="34" charset="0"/>
                          <a:ea typeface="Times New Roman"/>
                          <a:cs typeface="Times New Roman"/>
                        </a:rPr>
                        <a:t>e</a:t>
                      </a:r>
                      <a:r>
                        <a:rPr lang="en-US" sz="1100" dirty="0">
                          <a:effectLst/>
                          <a:latin typeface="Century Gothic" panose="020B0502020202020204" pitchFamily="34" charset="0"/>
                          <a:ea typeface="Times New Roman"/>
                          <a:cs typeface="Times New Roman"/>
                        </a:rPr>
                        <a:t>s co</a:t>
                      </a:r>
                      <a:r>
                        <a:rPr lang="en-US" sz="1100" spc="-10" dirty="0">
                          <a:effectLst/>
                          <a:latin typeface="Century Gothic" panose="020B0502020202020204" pitchFamily="34" charset="0"/>
                          <a:ea typeface="Times New Roman"/>
                          <a:cs typeface="Times New Roman"/>
                        </a:rPr>
                        <a:t>v</a:t>
                      </a:r>
                      <a:r>
                        <a:rPr lang="en-US" sz="1100" dirty="0">
                          <a:effectLst/>
                          <a:latin typeface="Century Gothic" panose="020B0502020202020204" pitchFamily="34" charset="0"/>
                          <a:ea typeface="Times New Roman"/>
                          <a:cs typeface="Times New Roman"/>
                        </a:rPr>
                        <a:t>e</a:t>
                      </a:r>
                      <a:r>
                        <a:rPr lang="en-US" sz="1100" spc="5" dirty="0">
                          <a:effectLst/>
                          <a:latin typeface="Century Gothic" panose="020B0502020202020204" pitchFamily="34" charset="0"/>
                          <a:ea typeface="Times New Roman"/>
                          <a:cs typeface="Times New Roman"/>
                        </a:rPr>
                        <a:t>r</a:t>
                      </a:r>
                      <a:r>
                        <a:rPr lang="en-US" sz="1100" dirty="0">
                          <a:effectLst/>
                          <a:latin typeface="Century Gothic" panose="020B0502020202020204" pitchFamily="34" charset="0"/>
                          <a:ea typeface="Times New Roman"/>
                          <a:cs typeface="Times New Roman"/>
                        </a:rPr>
                        <a:t>ed by</a:t>
                      </a:r>
                      <a:r>
                        <a:rPr lang="en-US" sz="1100" spc="-10" dirty="0">
                          <a:effectLst/>
                          <a:latin typeface="Century Gothic" panose="020B0502020202020204" pitchFamily="34" charset="0"/>
                          <a:ea typeface="Times New Roman"/>
                          <a:cs typeface="Times New Roman"/>
                        </a:rPr>
                        <a:t> </a:t>
                      </a:r>
                      <a:r>
                        <a:rPr lang="en-US" sz="1100" dirty="0">
                          <a:effectLst/>
                          <a:latin typeface="Century Gothic" panose="020B0502020202020204" pitchFamily="34" charset="0"/>
                          <a:ea typeface="Times New Roman"/>
                          <a:cs typeface="Times New Roman"/>
                        </a:rPr>
                        <a:t>ca</a:t>
                      </a:r>
                      <a:r>
                        <a:rPr lang="en-US" sz="1100" spc="-10" dirty="0">
                          <a:effectLst/>
                          <a:latin typeface="Century Gothic" panose="020B0502020202020204" pitchFamily="34" charset="0"/>
                          <a:ea typeface="Times New Roman"/>
                          <a:cs typeface="Times New Roman"/>
                        </a:rPr>
                        <a:t>r</a:t>
                      </a:r>
                      <a:r>
                        <a:rPr lang="en-US" sz="1100" dirty="0">
                          <a:effectLst/>
                          <a:latin typeface="Century Gothic" panose="020B0502020202020204" pitchFamily="34" charset="0"/>
                          <a:ea typeface="Times New Roman"/>
                          <a:cs typeface="Times New Roman"/>
                        </a:rPr>
                        <a:t>bon </a:t>
                      </a:r>
                      <a:r>
                        <a:rPr lang="en-US" sz="1100" spc="5" dirty="0">
                          <a:effectLst/>
                          <a:latin typeface="Century Gothic" panose="020B0502020202020204" pitchFamily="34" charset="0"/>
                          <a:ea typeface="Times New Roman"/>
                          <a:cs typeface="Times New Roman"/>
                        </a:rPr>
                        <a:t>r</a:t>
                      </a:r>
                      <a:r>
                        <a:rPr lang="en-US" sz="1100" dirty="0">
                          <a:effectLst/>
                          <a:latin typeface="Century Gothic" panose="020B0502020202020204" pitchFamily="34" charset="0"/>
                          <a:ea typeface="Times New Roman"/>
                          <a:cs typeface="Times New Roman"/>
                        </a:rPr>
                        <a:t>e</a:t>
                      </a:r>
                      <a:r>
                        <a:rPr lang="en-US" sz="1100" spc="-10" dirty="0">
                          <a:effectLst/>
                          <a:latin typeface="Century Gothic" panose="020B0502020202020204" pitchFamily="34" charset="0"/>
                          <a:ea typeface="Times New Roman"/>
                          <a:cs typeface="Times New Roman"/>
                        </a:rPr>
                        <a:t>v</a:t>
                      </a:r>
                      <a:r>
                        <a:rPr lang="en-US" sz="1100" dirty="0">
                          <a:effectLst/>
                          <a:latin typeface="Century Gothic" panose="020B0502020202020204" pitchFamily="34" charset="0"/>
                          <a:ea typeface="Times New Roman"/>
                          <a:cs typeface="Times New Roman"/>
                        </a:rPr>
                        <a:t>enues</a:t>
                      </a:r>
                      <a:endParaRPr lang="en-US" sz="1100" dirty="0">
                        <a:effectLst/>
                        <a:latin typeface="Century Gothic" panose="020B0502020202020204" pitchFamily="34" charset="0"/>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r>
              <a:tr h="1244417">
                <a:tc>
                  <a:txBody>
                    <a:bodyPr/>
                    <a:lstStyle/>
                    <a:p>
                      <a:pPr marL="0" marR="0" algn="ctr">
                        <a:lnSpc>
                          <a:spcPts val="750"/>
                        </a:lnSpc>
                        <a:spcBef>
                          <a:spcPts val="45"/>
                        </a:spcBef>
                        <a:spcAft>
                          <a:spcPts val="0"/>
                        </a:spcAft>
                      </a:pPr>
                      <a:r>
                        <a:rPr lang="en-US" sz="1000" dirty="0">
                          <a:effectLst/>
                          <a:latin typeface="Century Gothic" panose="020B0502020202020204" pitchFamily="34" charset="0"/>
                          <a:ea typeface="Calibri"/>
                          <a:cs typeface="Times New Roman"/>
                        </a:rPr>
                        <a:t> </a:t>
                      </a:r>
                      <a:endParaRPr lang="en-US" sz="16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200" dirty="0">
                          <a:effectLst/>
                          <a:latin typeface="Century Gothic" panose="020B0502020202020204" pitchFamily="34" charset="0"/>
                          <a:ea typeface="Calibri"/>
                          <a:cs typeface="Times New Roman"/>
                        </a:rPr>
                        <a:t> </a:t>
                      </a:r>
                      <a:endParaRPr lang="en-US" sz="1600" dirty="0">
                        <a:effectLst/>
                        <a:latin typeface="Century Gothic" panose="020B0502020202020204" pitchFamily="34" charset="0"/>
                        <a:ea typeface="Calibri"/>
                        <a:cs typeface="Times New Roman"/>
                      </a:endParaRPr>
                    </a:p>
                    <a:p>
                      <a:pPr marL="0" marR="0" algn="ctr">
                        <a:lnSpc>
                          <a:spcPct val="115000"/>
                        </a:lnSpc>
                        <a:spcBef>
                          <a:spcPts val="0"/>
                        </a:spcBef>
                        <a:spcAft>
                          <a:spcPts val="0"/>
                        </a:spcAft>
                      </a:pPr>
                      <a:r>
                        <a:rPr lang="en-US" sz="1600" spc="10" dirty="0">
                          <a:effectLst/>
                          <a:latin typeface="Century Gothic" panose="020B0502020202020204" pitchFamily="34" charset="0"/>
                          <a:ea typeface="Times New Roman"/>
                          <a:cs typeface="Times New Roman"/>
                        </a:rPr>
                        <a:t>T</a:t>
                      </a:r>
                      <a:r>
                        <a:rPr lang="en-US" sz="1600" dirty="0">
                          <a:effectLst/>
                          <a:latin typeface="Century Gothic" panose="020B0502020202020204" pitchFamily="34" charset="0"/>
                          <a:ea typeface="Times New Roman"/>
                          <a:cs typeface="Times New Roman"/>
                        </a:rPr>
                        <a:t>he</a:t>
                      </a:r>
                      <a:r>
                        <a:rPr lang="en-US" sz="1600" spc="-10" dirty="0">
                          <a:effectLst/>
                          <a:latin typeface="Century Gothic" panose="020B0502020202020204" pitchFamily="34" charset="0"/>
                          <a:ea typeface="Times New Roman"/>
                          <a:cs typeface="Times New Roman"/>
                        </a:rPr>
                        <a:t> </a:t>
                      </a:r>
                      <a:r>
                        <a:rPr lang="en-US" sz="1600" spc="5" dirty="0">
                          <a:effectLst/>
                          <a:latin typeface="Century Gothic" panose="020B0502020202020204" pitchFamily="34" charset="0"/>
                          <a:ea typeface="Times New Roman"/>
                          <a:cs typeface="Times New Roman"/>
                        </a:rPr>
                        <a:t>K</a:t>
                      </a:r>
                      <a:r>
                        <a:rPr lang="en-US" sz="1600" spc="-5" dirty="0">
                          <a:effectLst/>
                          <a:latin typeface="Century Gothic" panose="020B0502020202020204" pitchFamily="34" charset="0"/>
                          <a:ea typeface="Times New Roman"/>
                          <a:cs typeface="Times New Roman"/>
                        </a:rPr>
                        <a:t>AC</a:t>
                      </a:r>
                      <a:r>
                        <a:rPr lang="en-US" sz="1600" dirty="0">
                          <a:effectLst/>
                          <a:latin typeface="Century Gothic" panose="020B0502020202020204" pitchFamily="34" charset="0"/>
                          <a:ea typeface="Times New Roman"/>
                          <a:cs typeface="Times New Roman"/>
                        </a:rPr>
                        <a:t>P</a:t>
                      </a:r>
                      <a:endParaRPr lang="en-US" sz="16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ts val="750"/>
                        </a:lnSpc>
                        <a:spcBef>
                          <a:spcPts val="45"/>
                        </a:spcBef>
                        <a:spcAft>
                          <a:spcPts val="0"/>
                        </a:spcAft>
                      </a:pPr>
                      <a:r>
                        <a:rPr lang="en-US" sz="1050" dirty="0">
                          <a:effectLst/>
                          <a:latin typeface="Century Gothic" panose="020B0502020202020204" pitchFamily="34" charset="0"/>
                          <a:ea typeface="Calibri"/>
                          <a:cs typeface="Times New Roman"/>
                        </a:rPr>
                        <a:t> </a:t>
                      </a:r>
                      <a:endParaRPr lang="en-US" sz="18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400" dirty="0">
                          <a:effectLst/>
                          <a:latin typeface="Century Gothic" panose="020B0502020202020204" pitchFamily="34" charset="0"/>
                          <a:ea typeface="Calibri"/>
                          <a:cs typeface="Times New Roman"/>
                        </a:rPr>
                        <a:t> </a:t>
                      </a:r>
                      <a:endParaRPr lang="en-US" sz="1800" dirty="0">
                        <a:effectLst/>
                        <a:latin typeface="Century Gothic" panose="020B0502020202020204" pitchFamily="34" charset="0"/>
                        <a:ea typeface="Calibri"/>
                        <a:cs typeface="Times New Roman"/>
                      </a:endParaRPr>
                    </a:p>
                    <a:p>
                      <a:pPr marL="0" marR="396240" algn="ctr">
                        <a:lnSpc>
                          <a:spcPct val="115000"/>
                        </a:lnSpc>
                        <a:spcBef>
                          <a:spcPts val="0"/>
                        </a:spcBef>
                        <a:spcAft>
                          <a:spcPts val="0"/>
                        </a:spcAft>
                      </a:pPr>
                      <a:r>
                        <a:rPr lang="en-US" sz="1800" dirty="0">
                          <a:effectLst/>
                          <a:latin typeface="Century Gothic" panose="020B0502020202020204" pitchFamily="34" charset="0"/>
                          <a:ea typeface="Times New Roman"/>
                          <a:cs typeface="Times New Roman"/>
                        </a:rPr>
                        <a:t>$4.00</a:t>
                      </a:r>
                      <a:endParaRPr lang="en-US" sz="18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ts val="750"/>
                        </a:lnSpc>
                        <a:spcBef>
                          <a:spcPts val="45"/>
                        </a:spcBef>
                        <a:spcAft>
                          <a:spcPts val="0"/>
                        </a:spcAft>
                      </a:pPr>
                      <a:r>
                        <a:rPr lang="en-US" sz="1050" dirty="0">
                          <a:effectLst/>
                          <a:latin typeface="Century Gothic" panose="020B0502020202020204" pitchFamily="34" charset="0"/>
                          <a:ea typeface="Calibri"/>
                          <a:cs typeface="Times New Roman"/>
                        </a:rPr>
                        <a:t> </a:t>
                      </a:r>
                      <a:endParaRPr lang="en-US" sz="18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400" dirty="0">
                          <a:effectLst/>
                          <a:latin typeface="Century Gothic" panose="020B0502020202020204" pitchFamily="34" charset="0"/>
                          <a:ea typeface="Calibri"/>
                          <a:cs typeface="Times New Roman"/>
                        </a:rPr>
                        <a:t> </a:t>
                      </a:r>
                      <a:endParaRPr lang="en-US" sz="1800" dirty="0">
                        <a:effectLst/>
                        <a:latin typeface="Century Gothic" panose="020B0502020202020204" pitchFamily="34" charset="0"/>
                        <a:ea typeface="Calibri"/>
                        <a:cs typeface="Times New Roman"/>
                      </a:endParaRPr>
                    </a:p>
                    <a:p>
                      <a:pPr marL="0" marR="397510" algn="ctr">
                        <a:lnSpc>
                          <a:spcPct val="115000"/>
                        </a:lnSpc>
                        <a:spcBef>
                          <a:spcPts val="0"/>
                        </a:spcBef>
                        <a:spcAft>
                          <a:spcPts val="0"/>
                        </a:spcAft>
                      </a:pPr>
                      <a:r>
                        <a:rPr lang="en-US" sz="1800" dirty="0" smtClean="0">
                          <a:effectLst/>
                          <a:latin typeface="Century Gothic" panose="020B0502020202020204" pitchFamily="34" charset="0"/>
                          <a:ea typeface="Calibri"/>
                          <a:cs typeface="Times New Roman"/>
                        </a:rPr>
                        <a:t>60%</a:t>
                      </a:r>
                      <a:endParaRPr lang="en-US" sz="18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ts val="750"/>
                        </a:lnSpc>
                        <a:spcBef>
                          <a:spcPts val="45"/>
                        </a:spcBef>
                        <a:spcAft>
                          <a:spcPts val="0"/>
                        </a:spcAft>
                      </a:pPr>
                      <a:r>
                        <a:rPr lang="en-US" sz="1050" dirty="0">
                          <a:effectLst/>
                          <a:latin typeface="Century Gothic" panose="020B0502020202020204" pitchFamily="34" charset="0"/>
                          <a:ea typeface="Calibri"/>
                          <a:cs typeface="Times New Roman"/>
                        </a:rPr>
                        <a:t> </a:t>
                      </a:r>
                      <a:endParaRPr lang="en-US" sz="18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400" dirty="0">
                          <a:effectLst/>
                          <a:latin typeface="Century Gothic" panose="020B0502020202020204" pitchFamily="34" charset="0"/>
                          <a:ea typeface="Calibri"/>
                          <a:cs typeface="Times New Roman"/>
                        </a:rPr>
                        <a:t> </a:t>
                      </a:r>
                      <a:endParaRPr lang="en-US" sz="1800" dirty="0">
                        <a:effectLst/>
                        <a:latin typeface="Century Gothic" panose="020B0502020202020204" pitchFamily="34" charset="0"/>
                        <a:ea typeface="Calibri"/>
                        <a:cs typeface="Times New Roman"/>
                      </a:endParaRPr>
                    </a:p>
                    <a:p>
                      <a:pPr marL="0" marR="397510" algn="ctr">
                        <a:lnSpc>
                          <a:spcPct val="115000"/>
                        </a:lnSpc>
                        <a:spcBef>
                          <a:spcPts val="0"/>
                        </a:spcBef>
                        <a:spcAft>
                          <a:spcPts val="0"/>
                        </a:spcAft>
                      </a:pPr>
                      <a:r>
                        <a:rPr lang="en-US" sz="1800" dirty="0">
                          <a:effectLst/>
                          <a:latin typeface="Century Gothic" panose="020B0502020202020204" pitchFamily="34" charset="0"/>
                          <a:ea typeface="Times New Roman"/>
                          <a:cs typeface="Times New Roman"/>
                        </a:rPr>
                        <a:t>$0.96</a:t>
                      </a:r>
                      <a:endParaRPr lang="en-US" sz="18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ts val="750"/>
                        </a:lnSpc>
                        <a:spcBef>
                          <a:spcPts val="45"/>
                        </a:spcBef>
                        <a:spcAft>
                          <a:spcPts val="0"/>
                        </a:spcAft>
                      </a:pPr>
                      <a:r>
                        <a:rPr lang="en-US" sz="1050" dirty="0">
                          <a:effectLst/>
                          <a:latin typeface="Century Gothic" panose="020B0502020202020204" pitchFamily="34" charset="0"/>
                          <a:ea typeface="Calibri"/>
                          <a:cs typeface="Times New Roman"/>
                        </a:rPr>
                        <a:t> </a:t>
                      </a:r>
                      <a:endParaRPr lang="en-US" sz="18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400" dirty="0">
                          <a:effectLst/>
                          <a:latin typeface="Century Gothic" panose="020B0502020202020204" pitchFamily="34" charset="0"/>
                          <a:ea typeface="Calibri"/>
                          <a:cs typeface="Times New Roman"/>
                        </a:rPr>
                        <a:t> </a:t>
                      </a:r>
                      <a:endParaRPr lang="en-US" sz="1800" dirty="0">
                        <a:effectLst/>
                        <a:latin typeface="Century Gothic" panose="020B0502020202020204" pitchFamily="34" charset="0"/>
                        <a:ea typeface="Calibri"/>
                        <a:cs typeface="Times New Roman"/>
                      </a:endParaRPr>
                    </a:p>
                    <a:p>
                      <a:pPr marL="0" marR="432435" algn="ctr">
                        <a:lnSpc>
                          <a:spcPct val="115000"/>
                        </a:lnSpc>
                        <a:spcBef>
                          <a:spcPts val="0"/>
                        </a:spcBef>
                        <a:spcAft>
                          <a:spcPts val="0"/>
                        </a:spcAft>
                      </a:pPr>
                      <a:r>
                        <a:rPr lang="en-US" sz="1800" dirty="0">
                          <a:effectLst/>
                          <a:latin typeface="Century Gothic" panose="020B0502020202020204" pitchFamily="34" charset="0"/>
                          <a:ea typeface="Times New Roman"/>
                          <a:cs typeface="Times New Roman"/>
                        </a:rPr>
                        <a:t>30%</a:t>
                      </a:r>
                      <a:endParaRPr lang="en-US" sz="18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1372903">
                <a:tc>
                  <a:txBody>
                    <a:bodyPr/>
                    <a:lstStyle/>
                    <a:p>
                      <a:pPr marL="0" marR="0" algn="ctr">
                        <a:lnSpc>
                          <a:spcPts val="750"/>
                        </a:lnSpc>
                        <a:spcBef>
                          <a:spcPts val="45"/>
                        </a:spcBef>
                        <a:spcAft>
                          <a:spcPts val="0"/>
                        </a:spcAft>
                      </a:pPr>
                      <a:r>
                        <a:rPr lang="en-US" sz="1000" dirty="0">
                          <a:effectLst/>
                          <a:latin typeface="Century Gothic" panose="020B0502020202020204" pitchFamily="34" charset="0"/>
                          <a:ea typeface="Calibri"/>
                          <a:cs typeface="Times New Roman"/>
                        </a:rPr>
                        <a:t> </a:t>
                      </a:r>
                      <a:endParaRPr lang="en-US" sz="16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200" dirty="0">
                          <a:effectLst/>
                          <a:latin typeface="Century Gothic" panose="020B0502020202020204" pitchFamily="34" charset="0"/>
                          <a:ea typeface="Calibri"/>
                          <a:cs typeface="Times New Roman"/>
                        </a:rPr>
                        <a:t> </a:t>
                      </a:r>
                      <a:endParaRPr lang="en-US" sz="1600" dirty="0">
                        <a:effectLst/>
                        <a:latin typeface="Century Gothic" panose="020B0502020202020204" pitchFamily="34" charset="0"/>
                        <a:ea typeface="Calibri"/>
                        <a:cs typeface="Times New Roman"/>
                      </a:endParaRPr>
                    </a:p>
                    <a:p>
                      <a:pPr marL="0" marR="0" algn="ctr">
                        <a:lnSpc>
                          <a:spcPct val="115000"/>
                        </a:lnSpc>
                        <a:spcBef>
                          <a:spcPts val="0"/>
                        </a:spcBef>
                        <a:spcAft>
                          <a:spcPts val="0"/>
                        </a:spcAft>
                      </a:pPr>
                      <a:r>
                        <a:rPr lang="en-US" sz="1600" spc="10" dirty="0">
                          <a:effectLst/>
                          <a:latin typeface="Century Gothic" panose="020B0502020202020204" pitchFamily="34" charset="0"/>
                          <a:ea typeface="Times New Roman"/>
                          <a:cs typeface="Times New Roman"/>
                        </a:rPr>
                        <a:t>Sofala Community Carbon</a:t>
                      </a:r>
                      <a:endParaRPr lang="en-US" sz="16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ts val="750"/>
                        </a:lnSpc>
                        <a:spcBef>
                          <a:spcPts val="45"/>
                        </a:spcBef>
                        <a:spcAft>
                          <a:spcPts val="0"/>
                        </a:spcAft>
                      </a:pPr>
                      <a:r>
                        <a:rPr lang="en-US" sz="1100" dirty="0">
                          <a:effectLst/>
                          <a:latin typeface="Century Gothic" panose="020B0502020202020204" pitchFamily="34" charset="0"/>
                          <a:ea typeface="Calibri"/>
                          <a:cs typeface="Times New Roman"/>
                        </a:rPr>
                        <a:t> </a:t>
                      </a:r>
                      <a:endParaRPr lang="en-US" sz="20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600" dirty="0">
                          <a:effectLst/>
                          <a:latin typeface="Century Gothic" panose="020B0502020202020204" pitchFamily="34" charset="0"/>
                          <a:ea typeface="Calibri"/>
                          <a:cs typeface="Times New Roman"/>
                        </a:rPr>
                        <a:t> </a:t>
                      </a:r>
                      <a:endParaRPr lang="en-US" sz="2000" dirty="0">
                        <a:effectLst/>
                        <a:latin typeface="Century Gothic" panose="020B0502020202020204" pitchFamily="34" charset="0"/>
                        <a:ea typeface="Calibri"/>
                        <a:cs typeface="Times New Roman"/>
                      </a:endParaRPr>
                    </a:p>
                    <a:p>
                      <a:pPr marL="0" marR="396240" algn="ctr">
                        <a:lnSpc>
                          <a:spcPct val="115000"/>
                        </a:lnSpc>
                        <a:spcBef>
                          <a:spcPts val="0"/>
                        </a:spcBef>
                        <a:spcAft>
                          <a:spcPts val="0"/>
                        </a:spcAft>
                      </a:pPr>
                      <a:r>
                        <a:rPr lang="en-US" sz="2000" dirty="0">
                          <a:effectLst/>
                          <a:latin typeface="Century Gothic" panose="020B0502020202020204" pitchFamily="34" charset="0"/>
                          <a:ea typeface="Times New Roman"/>
                          <a:cs typeface="Times New Roman"/>
                        </a:rPr>
                        <a:t>$8.32*</a:t>
                      </a:r>
                      <a:endParaRPr lang="en-US" sz="20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ts val="750"/>
                        </a:lnSpc>
                        <a:spcBef>
                          <a:spcPts val="45"/>
                        </a:spcBef>
                        <a:spcAft>
                          <a:spcPts val="0"/>
                        </a:spcAft>
                      </a:pPr>
                      <a:r>
                        <a:rPr lang="en-US" sz="1100" dirty="0">
                          <a:effectLst/>
                          <a:latin typeface="Century Gothic" panose="020B0502020202020204" pitchFamily="34" charset="0"/>
                          <a:ea typeface="Calibri"/>
                          <a:cs typeface="Times New Roman"/>
                        </a:rPr>
                        <a:t> </a:t>
                      </a:r>
                      <a:endParaRPr lang="en-US" sz="20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600" dirty="0">
                          <a:effectLst/>
                          <a:latin typeface="Century Gothic" panose="020B0502020202020204" pitchFamily="34" charset="0"/>
                          <a:ea typeface="Calibri"/>
                          <a:cs typeface="Times New Roman"/>
                        </a:rPr>
                        <a:t> </a:t>
                      </a:r>
                      <a:endParaRPr lang="en-US" sz="2000" dirty="0">
                        <a:effectLst/>
                        <a:latin typeface="Century Gothic" panose="020B0502020202020204" pitchFamily="34" charset="0"/>
                        <a:ea typeface="Calibri"/>
                        <a:cs typeface="Times New Roman"/>
                      </a:endParaRPr>
                    </a:p>
                    <a:p>
                      <a:pPr marL="0" marR="397510" algn="ctr">
                        <a:lnSpc>
                          <a:spcPct val="115000"/>
                        </a:lnSpc>
                        <a:spcBef>
                          <a:spcPts val="0"/>
                        </a:spcBef>
                        <a:spcAft>
                          <a:spcPts val="0"/>
                        </a:spcAft>
                      </a:pPr>
                      <a:r>
                        <a:rPr lang="en-US" sz="2000" dirty="0" smtClean="0">
                          <a:effectLst/>
                          <a:latin typeface="Century Gothic" panose="020B0502020202020204" pitchFamily="34" charset="0"/>
                          <a:ea typeface="Calibri"/>
                          <a:cs typeface="Times New Roman"/>
                        </a:rPr>
                        <a:t>15%</a:t>
                      </a:r>
                      <a:endParaRPr lang="en-US" sz="20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ts val="750"/>
                        </a:lnSpc>
                        <a:spcBef>
                          <a:spcPts val="45"/>
                        </a:spcBef>
                        <a:spcAft>
                          <a:spcPts val="0"/>
                        </a:spcAft>
                      </a:pPr>
                      <a:r>
                        <a:rPr lang="en-US" sz="1100" dirty="0">
                          <a:effectLst/>
                          <a:latin typeface="Century Gothic" panose="020B0502020202020204" pitchFamily="34" charset="0"/>
                          <a:ea typeface="Calibri"/>
                          <a:cs typeface="Times New Roman"/>
                        </a:rPr>
                        <a:t> </a:t>
                      </a:r>
                      <a:endParaRPr lang="en-US" sz="20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600" dirty="0">
                          <a:effectLst/>
                          <a:latin typeface="Century Gothic" panose="020B0502020202020204" pitchFamily="34" charset="0"/>
                          <a:ea typeface="Calibri"/>
                          <a:cs typeface="Times New Roman"/>
                        </a:rPr>
                        <a:t> </a:t>
                      </a:r>
                      <a:endParaRPr lang="en-US" sz="2000" dirty="0">
                        <a:effectLst/>
                        <a:latin typeface="Century Gothic" panose="020B0502020202020204" pitchFamily="34" charset="0"/>
                        <a:ea typeface="Calibri"/>
                        <a:cs typeface="Times New Roman"/>
                      </a:endParaRPr>
                    </a:p>
                    <a:p>
                      <a:pPr marL="0" marR="397510" algn="ctr">
                        <a:lnSpc>
                          <a:spcPct val="115000"/>
                        </a:lnSpc>
                        <a:spcBef>
                          <a:spcPts val="0"/>
                        </a:spcBef>
                        <a:spcAft>
                          <a:spcPts val="0"/>
                        </a:spcAft>
                      </a:pPr>
                      <a:r>
                        <a:rPr lang="en-US" sz="2000" dirty="0">
                          <a:effectLst/>
                          <a:latin typeface="Century Gothic" panose="020B0502020202020204" pitchFamily="34" charset="0"/>
                          <a:ea typeface="Times New Roman"/>
                          <a:cs typeface="Times New Roman"/>
                        </a:rPr>
                        <a:t>$4.00</a:t>
                      </a:r>
                      <a:endParaRPr lang="en-US" sz="20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ts val="750"/>
                        </a:lnSpc>
                        <a:spcBef>
                          <a:spcPts val="45"/>
                        </a:spcBef>
                        <a:spcAft>
                          <a:spcPts val="0"/>
                        </a:spcAft>
                      </a:pPr>
                      <a:r>
                        <a:rPr lang="en-US" sz="1100" dirty="0">
                          <a:effectLst/>
                          <a:latin typeface="Century Gothic" panose="020B0502020202020204" pitchFamily="34" charset="0"/>
                          <a:ea typeface="Calibri"/>
                          <a:cs typeface="Times New Roman"/>
                        </a:rPr>
                        <a:t> </a:t>
                      </a:r>
                      <a:endParaRPr lang="en-US" sz="2000" dirty="0">
                        <a:effectLst/>
                        <a:latin typeface="Century Gothic" panose="020B0502020202020204" pitchFamily="34" charset="0"/>
                        <a:ea typeface="Calibri"/>
                        <a:cs typeface="Times New Roman"/>
                      </a:endParaRPr>
                    </a:p>
                    <a:p>
                      <a:pPr marL="0" marR="0" algn="ctr">
                        <a:lnSpc>
                          <a:spcPts val="1000"/>
                        </a:lnSpc>
                        <a:spcBef>
                          <a:spcPts val="0"/>
                        </a:spcBef>
                        <a:spcAft>
                          <a:spcPts val="0"/>
                        </a:spcAft>
                      </a:pPr>
                      <a:r>
                        <a:rPr lang="en-US" sz="1600" dirty="0">
                          <a:effectLst/>
                          <a:latin typeface="Century Gothic" panose="020B0502020202020204" pitchFamily="34" charset="0"/>
                          <a:ea typeface="Calibri"/>
                          <a:cs typeface="Times New Roman"/>
                        </a:rPr>
                        <a:t> </a:t>
                      </a:r>
                      <a:endParaRPr lang="en-US" sz="2000" dirty="0">
                        <a:effectLst/>
                        <a:latin typeface="Century Gothic" panose="020B0502020202020204" pitchFamily="34" charset="0"/>
                        <a:ea typeface="Calibri"/>
                        <a:cs typeface="Times New Roman"/>
                      </a:endParaRPr>
                    </a:p>
                    <a:p>
                      <a:pPr marL="0" marR="432435" algn="ctr">
                        <a:lnSpc>
                          <a:spcPct val="115000"/>
                        </a:lnSpc>
                        <a:spcBef>
                          <a:spcPts val="0"/>
                        </a:spcBef>
                        <a:spcAft>
                          <a:spcPts val="0"/>
                        </a:spcAft>
                      </a:pPr>
                      <a:r>
                        <a:rPr lang="en-US" sz="1800" dirty="0">
                          <a:effectLst/>
                          <a:latin typeface="Century Gothic" panose="020B0502020202020204" pitchFamily="34" charset="0"/>
                          <a:ea typeface="Times New Roman"/>
                          <a:cs typeface="Times New Roman"/>
                        </a:rPr>
                        <a:t>70-77%**</a:t>
                      </a:r>
                      <a:endParaRPr lang="en-US" sz="1800" dirty="0">
                        <a:effectLst/>
                        <a:latin typeface="Century Gothic" panose="020B0502020202020204" pitchFamily="34" charset="0"/>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5" name="TextBox 4"/>
          <p:cNvSpPr txBox="1"/>
          <p:nvPr/>
        </p:nvSpPr>
        <p:spPr>
          <a:xfrm>
            <a:off x="1143000" y="5105400"/>
            <a:ext cx="6705600" cy="1061829"/>
          </a:xfrm>
          <a:prstGeom prst="rect">
            <a:avLst/>
          </a:prstGeom>
          <a:noFill/>
        </p:spPr>
        <p:txBody>
          <a:bodyPr wrap="square" rtlCol="0">
            <a:spAutoFit/>
          </a:bodyPr>
          <a:lstStyle/>
          <a:p>
            <a:r>
              <a:rPr lang="en-US" sz="1050" dirty="0"/>
              <a:t>Figures from Atela 2012; Goodman 2010, 2012; Envirotrade 2009, 2013</a:t>
            </a:r>
          </a:p>
          <a:p>
            <a:r>
              <a:rPr lang="en-US" sz="1050" dirty="0"/>
              <a:t>*Average in year 2012</a:t>
            </a:r>
          </a:p>
          <a:p>
            <a:r>
              <a:rPr lang="en-US" sz="1050" dirty="0"/>
              <a:t>**Calculated percentage of local expenses covered by carbon revenues in years 2009-2012, based off of figures in the 2009-2012 annual reports. Proportion of total costs covered by the project, including overhead expenses and costs of operating Envirotrade, is unknown, limiting our ability to compare The KACP and Sofala.</a:t>
            </a:r>
          </a:p>
        </p:txBody>
      </p:sp>
    </p:spTree>
    <p:extLst>
      <p:ext uri="{BB962C8B-B14F-4D97-AF65-F5344CB8AC3E}">
        <p14:creationId xmlns:p14="http://schemas.microsoft.com/office/powerpoint/2010/main" val="2450366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Narratives </a:t>
            </a:r>
            <a:endParaRPr lang="en-US" dirty="0"/>
          </a:p>
        </p:txBody>
      </p:sp>
      <p:sp>
        <p:nvSpPr>
          <p:cNvPr id="8" name="Content Placeholder 7"/>
          <p:cNvSpPr>
            <a:spLocks noGrp="1"/>
          </p:cNvSpPr>
          <p:nvPr>
            <p:ph idx="1"/>
          </p:nvPr>
        </p:nvSpPr>
        <p:spPr/>
        <p:txBody>
          <a:bodyPr/>
          <a:lstStyle/>
          <a:p>
            <a:endParaRPr lang="en-US" dirty="0" smtClean="0"/>
          </a:p>
          <a:p>
            <a:r>
              <a:rPr lang="en-US" dirty="0" smtClean="0"/>
              <a:t>Practice-based</a:t>
            </a:r>
          </a:p>
          <a:p>
            <a:endParaRPr lang="en-US" dirty="0"/>
          </a:p>
          <a:p>
            <a:r>
              <a:rPr lang="en-US" dirty="0" smtClean="0"/>
              <a:t>Market-based</a:t>
            </a:r>
            <a:endParaRPr lang="en-US" dirty="0"/>
          </a:p>
        </p:txBody>
      </p:sp>
    </p:spTree>
    <p:extLst>
      <p:ext uri="{BB962C8B-B14F-4D97-AF65-F5344CB8AC3E}">
        <p14:creationId xmlns:p14="http://schemas.microsoft.com/office/powerpoint/2010/main" val="967018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990600"/>
            <a:ext cx="6777317" cy="4842029"/>
          </a:xfrm>
        </p:spPr>
        <p:txBody>
          <a:bodyPr>
            <a:normAutofit/>
          </a:bodyPr>
          <a:lstStyle/>
          <a:p>
            <a:pPr marL="68580" indent="0">
              <a:buNone/>
            </a:pPr>
            <a:r>
              <a:rPr lang="en-US" dirty="0">
                <a:solidFill>
                  <a:schemeClr val="accent1"/>
                </a:solidFill>
                <a:latin typeface="+mj-lt"/>
                <a:ea typeface="+mj-ea"/>
                <a:cs typeface="+mj-cs"/>
              </a:rPr>
              <a:t>To what extent can agricultural carbon finance initiatives become self-sustaining</a:t>
            </a:r>
            <a:r>
              <a:rPr lang="en-US" sz="2000" b="1" dirty="0" smtClean="0">
                <a:solidFill>
                  <a:schemeClr val="accent1"/>
                </a:solidFill>
              </a:rPr>
              <a:t>? </a:t>
            </a:r>
            <a:endParaRPr lang="en-US" sz="2000" b="1" dirty="0">
              <a:solidFill>
                <a:schemeClr val="accent1"/>
              </a:solidFill>
            </a:endParaRPr>
          </a:p>
          <a:p>
            <a:endParaRPr lang="en-US" sz="2000" dirty="0" smtClean="0"/>
          </a:p>
          <a:p>
            <a:r>
              <a:rPr lang="en-US" sz="2000" dirty="0" smtClean="0"/>
              <a:t>Do carbon revenues justify efforts to monitor, report, and verify sequestered carbon? </a:t>
            </a:r>
          </a:p>
          <a:p>
            <a:endParaRPr lang="en-US" sz="2000" dirty="0"/>
          </a:p>
          <a:p>
            <a:r>
              <a:rPr lang="en-US" sz="2000" dirty="0" smtClean="0"/>
              <a:t>What role do stakeholders have in determining the following facets of the project: </a:t>
            </a:r>
          </a:p>
          <a:p>
            <a:pPr lvl="1"/>
            <a:r>
              <a:rPr lang="en-US" sz="1800" dirty="0" smtClean="0"/>
              <a:t>Finance mechanism</a:t>
            </a:r>
            <a:endParaRPr lang="en-US" sz="1800" dirty="0"/>
          </a:p>
          <a:p>
            <a:pPr lvl="1"/>
            <a:r>
              <a:rPr lang="en-US" sz="1800" dirty="0" smtClean="0"/>
              <a:t>Practices </a:t>
            </a:r>
            <a:r>
              <a:rPr lang="en-US" sz="1800" dirty="0"/>
              <a:t>to be implemented</a:t>
            </a:r>
          </a:p>
          <a:p>
            <a:pPr lvl="1"/>
            <a:r>
              <a:rPr lang="en-US" sz="1800" dirty="0" smtClean="0"/>
              <a:t>Verification methodology</a:t>
            </a:r>
          </a:p>
          <a:p>
            <a:pPr lvl="1"/>
            <a:r>
              <a:rPr lang="en-US" sz="1800" dirty="0" smtClean="0"/>
              <a:t>Contract </a:t>
            </a:r>
            <a:r>
              <a:rPr lang="en-US" sz="1800" dirty="0"/>
              <a:t>arrangements</a:t>
            </a:r>
          </a:p>
          <a:p>
            <a:pPr lvl="1"/>
            <a:r>
              <a:rPr lang="en-US" sz="1800" dirty="0" smtClean="0"/>
              <a:t>Payment </a:t>
            </a:r>
            <a:r>
              <a:rPr lang="en-US" sz="1800" dirty="0"/>
              <a:t>Structure</a:t>
            </a:r>
          </a:p>
          <a:p>
            <a:pPr marL="365760" lvl="1" indent="0">
              <a:buNone/>
            </a:pPr>
            <a:endParaRPr lang="en-US" dirty="0"/>
          </a:p>
          <a:p>
            <a:pPr lvl="1"/>
            <a:endParaRPr lang="en-US" dirty="0"/>
          </a:p>
        </p:txBody>
      </p:sp>
    </p:spTree>
    <p:extLst>
      <p:ext uri="{BB962C8B-B14F-4D97-AF65-F5344CB8AC3E}">
        <p14:creationId xmlns:p14="http://schemas.microsoft.com/office/powerpoint/2010/main" val="2002886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	</a:t>
            </a:r>
            <a:endParaRPr lang="en-US" dirty="0"/>
          </a:p>
        </p:txBody>
      </p:sp>
      <p:sp>
        <p:nvSpPr>
          <p:cNvPr id="5" name="Text Placeholder 4"/>
          <p:cNvSpPr>
            <a:spLocks noGrp="1"/>
          </p:cNvSpPr>
          <p:nvPr>
            <p:ph type="body" idx="1"/>
          </p:nvPr>
        </p:nvSpPr>
        <p:spPr/>
        <p:txBody>
          <a:bodyPr/>
          <a:lstStyle/>
          <a:p>
            <a:r>
              <a:rPr lang="en-US" dirty="0" smtClean="0"/>
              <a:t>Questions? </a:t>
            </a:r>
            <a:endParaRPr lang="en-US" dirty="0"/>
          </a:p>
        </p:txBody>
      </p:sp>
    </p:spTree>
    <p:extLst>
      <p:ext uri="{BB962C8B-B14F-4D97-AF65-F5344CB8AC3E}">
        <p14:creationId xmlns:p14="http://schemas.microsoft.com/office/powerpoint/2010/main" val="30669477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a:t>
            </a:r>
            <a:endParaRPr lang="en-US" dirty="0"/>
          </a:p>
        </p:txBody>
      </p:sp>
      <p:sp>
        <p:nvSpPr>
          <p:cNvPr id="3" name="Content Placeholder 2"/>
          <p:cNvSpPr>
            <a:spLocks noGrp="1"/>
          </p:cNvSpPr>
          <p:nvPr>
            <p:ph idx="1"/>
          </p:nvPr>
        </p:nvSpPr>
        <p:spPr/>
        <p:txBody>
          <a:bodyPr/>
          <a:lstStyle/>
          <a:p>
            <a:r>
              <a:rPr lang="en-US" dirty="0" smtClean="0"/>
              <a:t>Context</a:t>
            </a:r>
          </a:p>
          <a:p>
            <a:r>
              <a:rPr lang="en-US" dirty="0" smtClean="0"/>
              <a:t>Scalar framework</a:t>
            </a:r>
          </a:p>
          <a:p>
            <a:r>
              <a:rPr lang="en-US" dirty="0" smtClean="0"/>
              <a:t>Parameters</a:t>
            </a:r>
          </a:p>
          <a:p>
            <a:r>
              <a:rPr lang="en-US" dirty="0" smtClean="0"/>
              <a:t>Case Studies </a:t>
            </a:r>
            <a:endParaRPr lang="en-US" dirty="0"/>
          </a:p>
        </p:txBody>
      </p:sp>
    </p:spTree>
    <p:extLst>
      <p:ext uri="{BB962C8B-B14F-4D97-AF65-F5344CB8AC3E}">
        <p14:creationId xmlns:p14="http://schemas.microsoft.com/office/powerpoint/2010/main" val="3725940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a:t>
            </a:r>
            <a:endParaRPr lang="en-US" dirty="0"/>
          </a:p>
        </p:txBody>
      </p:sp>
      <p:sp>
        <p:nvSpPr>
          <p:cNvPr id="3" name="Content Placeholder 2"/>
          <p:cNvSpPr>
            <a:spLocks noGrp="1"/>
          </p:cNvSpPr>
          <p:nvPr>
            <p:ph idx="1"/>
          </p:nvPr>
        </p:nvSpPr>
        <p:spPr>
          <a:xfrm>
            <a:off x="1043490" y="2170664"/>
            <a:ext cx="6777317" cy="3848548"/>
          </a:xfrm>
        </p:spPr>
        <p:txBody>
          <a:bodyPr>
            <a:normAutofit/>
          </a:bodyPr>
          <a:lstStyle/>
          <a:p>
            <a:pPr lvl="1"/>
            <a:r>
              <a:rPr lang="en-US" sz="3200" dirty="0" smtClean="0"/>
              <a:t>Smallholder farmers &amp; Climate Change</a:t>
            </a:r>
          </a:p>
          <a:p>
            <a:pPr lvl="1"/>
            <a:r>
              <a:rPr lang="en-US" sz="3200" dirty="0" smtClean="0"/>
              <a:t>Terrestrial Carbon </a:t>
            </a:r>
          </a:p>
          <a:p>
            <a:pPr lvl="1"/>
            <a:r>
              <a:rPr lang="en-US" sz="3200" dirty="0" smtClean="0"/>
              <a:t>Agricultural Carbon Finance Projects</a:t>
            </a:r>
          </a:p>
          <a:p>
            <a:pPr marL="365760" lvl="1" indent="0">
              <a:buNone/>
            </a:pPr>
            <a:endParaRPr lang="en-US" dirty="0"/>
          </a:p>
          <a:p>
            <a:endParaRPr lang="en-US" dirty="0" smtClean="0"/>
          </a:p>
        </p:txBody>
      </p:sp>
    </p:spTree>
    <p:extLst>
      <p:ext uri="{BB962C8B-B14F-4D97-AF65-F5344CB8AC3E}">
        <p14:creationId xmlns:p14="http://schemas.microsoft.com/office/powerpoint/2010/main" val="2077214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024744" cy="875264"/>
          </a:xfrm>
        </p:spPr>
        <p:txBody>
          <a:bodyPr/>
          <a:lstStyle/>
          <a:p>
            <a:r>
              <a:rPr lang="en-US" dirty="0" smtClean="0"/>
              <a:t>A Scalar Framework </a:t>
            </a:r>
            <a:endParaRPr lang="en-US" dirty="0"/>
          </a:p>
        </p:txBody>
      </p:sp>
      <p:pic>
        <p:nvPicPr>
          <p:cNvPr id="1026"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4001" t="-599" r="6395" b="31514"/>
          <a:stretch/>
        </p:blipFill>
        <p:spPr bwMode="auto">
          <a:xfrm>
            <a:off x="533400" y="1408664"/>
            <a:ext cx="8153400" cy="4767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533400" y="2819400"/>
            <a:ext cx="65532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33400" y="5029200"/>
            <a:ext cx="65532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382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Parameters for Evaluation</a:t>
            </a:r>
            <a:endParaRPr lang="en-US" dirty="0"/>
          </a:p>
        </p:txBody>
      </p:sp>
      <p:sp>
        <p:nvSpPr>
          <p:cNvPr id="3" name="Content Placeholder 2"/>
          <p:cNvSpPr>
            <a:spLocks noGrp="1"/>
          </p:cNvSpPr>
          <p:nvPr>
            <p:ph idx="1"/>
          </p:nvPr>
        </p:nvSpPr>
        <p:spPr/>
        <p:txBody>
          <a:bodyPr/>
          <a:lstStyle/>
          <a:p>
            <a:r>
              <a:rPr lang="en-US" dirty="0" smtClean="0"/>
              <a:t>Stakeholder Engagement</a:t>
            </a:r>
          </a:p>
          <a:p>
            <a:endParaRPr lang="en-US" dirty="0" smtClean="0"/>
          </a:p>
          <a:p>
            <a:r>
              <a:rPr lang="en-US" dirty="0" smtClean="0"/>
              <a:t>Market Linkages</a:t>
            </a:r>
          </a:p>
          <a:p>
            <a:endParaRPr lang="en-US" dirty="0" smtClean="0"/>
          </a:p>
          <a:p>
            <a:r>
              <a:rPr lang="en-US" dirty="0" smtClean="0"/>
              <a:t>Generation and Use of Carbon Revenues</a:t>
            </a:r>
            <a:endParaRPr lang="en-US" dirty="0"/>
          </a:p>
        </p:txBody>
      </p:sp>
    </p:spTree>
    <p:extLst>
      <p:ext uri="{BB962C8B-B14F-4D97-AF65-F5344CB8AC3E}">
        <p14:creationId xmlns:p14="http://schemas.microsoft.com/office/powerpoint/2010/main" val="2884486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Stakeholder Engagement</a:t>
            </a:r>
            <a:endParaRPr lang="en-US" dirty="0"/>
          </a:p>
        </p:txBody>
      </p:sp>
      <p:sp>
        <p:nvSpPr>
          <p:cNvPr id="3" name="Content Placeholder 2"/>
          <p:cNvSpPr>
            <a:spLocks noGrp="1"/>
          </p:cNvSpPr>
          <p:nvPr>
            <p:ph idx="1"/>
          </p:nvPr>
        </p:nvSpPr>
        <p:spPr/>
        <p:txBody>
          <a:bodyPr>
            <a:normAutofit/>
          </a:bodyPr>
          <a:lstStyle/>
          <a:p>
            <a:r>
              <a:rPr lang="en-US" dirty="0" smtClean="0"/>
              <a:t>Scale of participation</a:t>
            </a:r>
          </a:p>
          <a:p>
            <a:pPr lvl="1"/>
            <a:r>
              <a:rPr lang="en-US" dirty="0" smtClean="0"/>
              <a:t>Degree of decision-making power  </a:t>
            </a:r>
          </a:p>
          <a:p>
            <a:pPr marL="68580" indent="0">
              <a:buNone/>
            </a:pPr>
            <a:endParaRPr lang="en-US" dirty="0"/>
          </a:p>
          <a:p>
            <a:r>
              <a:rPr lang="en-US" dirty="0" smtClean="0"/>
              <a:t>Role of:</a:t>
            </a:r>
          </a:p>
          <a:p>
            <a:pPr lvl="1"/>
            <a:r>
              <a:rPr lang="en-US" dirty="0" smtClean="0"/>
              <a:t>Individuals</a:t>
            </a:r>
          </a:p>
          <a:p>
            <a:pPr lvl="1"/>
            <a:r>
              <a:rPr lang="en-US" dirty="0" smtClean="0"/>
              <a:t>Local leaders</a:t>
            </a:r>
          </a:p>
          <a:p>
            <a:pPr lvl="1"/>
            <a:r>
              <a:rPr lang="en-US" dirty="0" smtClean="0"/>
              <a:t>Local organizations </a:t>
            </a:r>
          </a:p>
        </p:txBody>
      </p:sp>
    </p:spTree>
    <p:extLst>
      <p:ext uri="{BB962C8B-B14F-4D97-AF65-F5344CB8AC3E}">
        <p14:creationId xmlns:p14="http://schemas.microsoft.com/office/powerpoint/2010/main" val="33526847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065" y="1186543"/>
            <a:ext cx="7024744" cy="1143000"/>
          </a:xfrm>
        </p:spPr>
        <p:txBody>
          <a:bodyPr>
            <a:normAutofit/>
          </a:bodyPr>
          <a:lstStyle/>
          <a:p>
            <a:r>
              <a:rPr lang="en-US" dirty="0" smtClean="0"/>
              <a:t>Market </a:t>
            </a:r>
            <a:r>
              <a:rPr lang="en-US" dirty="0" smtClean="0"/>
              <a:t>Linkages</a:t>
            </a:r>
            <a:endParaRPr lang="en-US" dirty="0"/>
          </a:p>
        </p:txBody>
      </p:sp>
      <p:sp>
        <p:nvSpPr>
          <p:cNvPr id="3" name="Content Placeholder 2"/>
          <p:cNvSpPr>
            <a:spLocks noGrp="1"/>
          </p:cNvSpPr>
          <p:nvPr>
            <p:ph idx="1"/>
          </p:nvPr>
        </p:nvSpPr>
        <p:spPr>
          <a:xfrm>
            <a:off x="1043492" y="2667000"/>
            <a:ext cx="6777317" cy="3165629"/>
          </a:xfrm>
        </p:spPr>
        <p:txBody>
          <a:bodyPr>
            <a:normAutofit/>
          </a:bodyPr>
          <a:lstStyle/>
          <a:p>
            <a:r>
              <a:rPr lang="en-US" dirty="0" smtClean="0"/>
              <a:t>Monitoring, reporting, and verification</a:t>
            </a:r>
          </a:p>
          <a:p>
            <a:pPr lvl="1"/>
            <a:r>
              <a:rPr lang="en-US" dirty="0" smtClean="0"/>
              <a:t>Verified Carbon Standard (VCS) </a:t>
            </a:r>
          </a:p>
          <a:p>
            <a:pPr marL="685800" lvl="2" indent="0">
              <a:buNone/>
            </a:pPr>
            <a:endParaRPr lang="en-US" dirty="0" smtClean="0"/>
          </a:p>
          <a:p>
            <a:pPr lvl="1"/>
            <a:r>
              <a:rPr lang="en-US" dirty="0" smtClean="0"/>
              <a:t>Climate, Community, and Biodiversity Alliance (CCBA) </a:t>
            </a:r>
          </a:p>
          <a:p>
            <a:pPr lvl="1"/>
            <a:endParaRPr lang="en-US" dirty="0"/>
          </a:p>
          <a:p>
            <a:pPr lvl="1"/>
            <a:r>
              <a:rPr lang="en-US" dirty="0" smtClean="0"/>
              <a:t>Plan Vivo </a:t>
            </a:r>
            <a:endParaRPr lang="en-US" dirty="0"/>
          </a:p>
          <a:p>
            <a:pPr lvl="1"/>
            <a:endParaRPr lang="en-US" dirty="0" smtClean="0"/>
          </a:p>
        </p:txBody>
      </p:sp>
    </p:spTree>
    <p:extLst>
      <p:ext uri="{BB962C8B-B14F-4D97-AF65-F5344CB8AC3E}">
        <p14:creationId xmlns:p14="http://schemas.microsoft.com/office/powerpoint/2010/main" val="2746863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 </a:t>
            </a:r>
            <a:r>
              <a:rPr lang="en-US" dirty="0" smtClean="0"/>
              <a:t>of Carbon Revenues</a:t>
            </a:r>
            <a:endParaRPr lang="en-US" dirty="0"/>
          </a:p>
        </p:txBody>
      </p:sp>
      <p:sp>
        <p:nvSpPr>
          <p:cNvPr id="3" name="Content Placeholder 2"/>
          <p:cNvSpPr>
            <a:spLocks noGrp="1"/>
          </p:cNvSpPr>
          <p:nvPr>
            <p:ph idx="1"/>
          </p:nvPr>
        </p:nvSpPr>
        <p:spPr/>
        <p:txBody>
          <a:bodyPr>
            <a:normAutofit/>
          </a:bodyPr>
          <a:lstStyle/>
          <a:p>
            <a:r>
              <a:rPr lang="en-US" dirty="0" smtClean="0"/>
              <a:t>Structure of payments</a:t>
            </a:r>
          </a:p>
          <a:p>
            <a:pPr marL="68580" indent="0">
              <a:buNone/>
            </a:pPr>
            <a:endParaRPr lang="en-US" dirty="0" smtClean="0"/>
          </a:p>
          <a:p>
            <a:r>
              <a:rPr lang="en-US" dirty="0" smtClean="0"/>
              <a:t>Method of distribution</a:t>
            </a:r>
          </a:p>
          <a:p>
            <a:endParaRPr lang="en-US" dirty="0"/>
          </a:p>
          <a:p>
            <a:r>
              <a:rPr lang="en-US" dirty="0" smtClean="0"/>
              <a:t>The </a:t>
            </a:r>
            <a:r>
              <a:rPr lang="en-US" dirty="0"/>
              <a:t>percentage of total project costs covered by carbon revenues</a:t>
            </a:r>
          </a:p>
          <a:p>
            <a:endParaRPr lang="en-US" dirty="0"/>
          </a:p>
        </p:txBody>
      </p:sp>
    </p:spTree>
    <p:extLst>
      <p:ext uri="{BB962C8B-B14F-4D97-AF65-F5344CB8AC3E}">
        <p14:creationId xmlns:p14="http://schemas.microsoft.com/office/powerpoint/2010/main" val="224597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43490" y="1027664"/>
            <a:ext cx="7024744" cy="801136"/>
          </a:xfrm>
        </p:spPr>
        <p:txBody>
          <a:bodyPr>
            <a:normAutofit/>
          </a:bodyPr>
          <a:lstStyle/>
          <a:p>
            <a:r>
              <a:rPr lang="en-US" dirty="0" smtClean="0"/>
              <a:t>Case Studies</a:t>
            </a:r>
            <a:endParaRPr lang="en-US" dirty="0"/>
          </a:p>
        </p:txBody>
      </p:sp>
      <p:sp>
        <p:nvSpPr>
          <p:cNvPr id="5" name="Text Placeholder 4"/>
          <p:cNvSpPr>
            <a:spLocks noGrp="1"/>
          </p:cNvSpPr>
          <p:nvPr>
            <p:ph idx="1"/>
          </p:nvPr>
        </p:nvSpPr>
        <p:spPr/>
        <p:txBody>
          <a:bodyPr/>
          <a:lstStyle/>
          <a:p>
            <a:pPr marL="68580" indent="0">
              <a:buNone/>
            </a:pPr>
            <a:r>
              <a:rPr lang="en-US" dirty="0"/>
              <a:t>The Kenya Agricultural Carbon Project (KACP) </a:t>
            </a:r>
            <a:endParaRPr lang="en-US" dirty="0" smtClean="0"/>
          </a:p>
          <a:p>
            <a:r>
              <a:rPr lang="en-US" dirty="0" smtClean="0"/>
              <a:t>The BioCarbon Fund </a:t>
            </a:r>
          </a:p>
          <a:p>
            <a:r>
              <a:rPr lang="en-US" dirty="0" smtClean="0"/>
              <a:t>Vi Agroforestry</a:t>
            </a:r>
          </a:p>
          <a:p>
            <a:endParaRPr lang="en-US" dirty="0"/>
          </a:p>
          <a:p>
            <a:pPr marL="68580" indent="0">
              <a:buNone/>
            </a:pPr>
            <a:r>
              <a:rPr lang="en-US" dirty="0" smtClean="0"/>
              <a:t>The </a:t>
            </a:r>
            <a:r>
              <a:rPr lang="en-US" dirty="0"/>
              <a:t>Sofala Community </a:t>
            </a:r>
            <a:r>
              <a:rPr lang="en-US" dirty="0" smtClean="0"/>
              <a:t>Carbon Project</a:t>
            </a:r>
          </a:p>
          <a:p>
            <a:r>
              <a:rPr lang="en-US" dirty="0" smtClean="0"/>
              <a:t>Plan Vivo </a:t>
            </a:r>
          </a:p>
          <a:p>
            <a:r>
              <a:rPr lang="en-US" dirty="0" err="1" smtClean="0"/>
              <a:t>Envirotrade</a:t>
            </a:r>
            <a:endParaRPr lang="en-US" dirty="0" smtClean="0"/>
          </a:p>
          <a:p>
            <a:pPr marL="68580" indent="0">
              <a:buNone/>
            </a:pPr>
            <a:endParaRPr lang="en-US" dirty="0"/>
          </a:p>
        </p:txBody>
      </p:sp>
    </p:spTree>
    <p:extLst>
      <p:ext uri="{BB962C8B-B14F-4D97-AF65-F5344CB8AC3E}">
        <p14:creationId xmlns:p14="http://schemas.microsoft.com/office/powerpoint/2010/main" val="677579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1">
      <a:dk1>
        <a:sysClr val="windowText" lastClr="000000"/>
      </a:dk1>
      <a:lt1>
        <a:sysClr val="window" lastClr="FFFFFF"/>
      </a:lt1>
      <a:dk2>
        <a:srgbClr val="C28C06"/>
      </a:dk2>
      <a:lt2>
        <a:srgbClr val="815D04"/>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1644</TotalTime>
  <Words>2686</Words>
  <Application>Microsoft Office PowerPoint</Application>
  <PresentationFormat>On-screen Show (4:3)</PresentationFormat>
  <Paragraphs>208</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Austin</vt:lpstr>
      <vt:lpstr>Agricultural Carbon Projects:  Are They Sustainable?  Exploring the meso-level of agricultural carbon finance   </vt:lpstr>
      <vt:lpstr>Overview </vt:lpstr>
      <vt:lpstr>Context </vt:lpstr>
      <vt:lpstr>A Scalar Framework </vt:lpstr>
      <vt:lpstr>Parameters for Evaluation</vt:lpstr>
      <vt:lpstr>Stakeholder Engagement</vt:lpstr>
      <vt:lpstr>Market Linkages</vt:lpstr>
      <vt:lpstr>Use of Carbon Revenues</vt:lpstr>
      <vt:lpstr>Case Studies</vt:lpstr>
      <vt:lpstr>Participation</vt:lpstr>
      <vt:lpstr>Market Linkages</vt:lpstr>
      <vt:lpstr>PowerPoint Presentation</vt:lpstr>
      <vt:lpstr>Two Narratives </vt:lpstr>
      <vt:lpstr>PowerPoint Presentation</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Agricultural Carbon Projects: Are They Sustainable?</dc:title>
  <dc:creator>Corinna Clements</dc:creator>
  <cp:lastModifiedBy>Corinna Clements </cp:lastModifiedBy>
  <cp:revision>89</cp:revision>
  <dcterms:created xsi:type="dcterms:W3CDTF">2014-01-27T14:50:54Z</dcterms:created>
  <dcterms:modified xsi:type="dcterms:W3CDTF">2014-03-04T15:43:41Z</dcterms:modified>
</cp:coreProperties>
</file>