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c84e5dd44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c84e5dd44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58dc5e5a4e6a9fce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58dc5e5a4e6a9fce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5c84e5dd44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5c84e5dd44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c84e5dd44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c84e5dd44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5c84e5dd44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5c84e5dd44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c84e5dd44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c84e5dd44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c84e5dd44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5c84e5dd44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c84e5dd44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5c84e5dd44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c84e5dd44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5c84e5dd44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5c84e5dd44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5c84e5dd44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5c84e5dd4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5c84e5dd4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c84e5dd44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5c84e5dd44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5c84e5dd44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5c84e5dd44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5c84e5dd44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5c84e5dd44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5c84e5dd44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5c84e5dd44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5c84e5dd44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5c84e5dd44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5c84e5dd44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5c84e5dd44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c84e5dd44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c84e5dd44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5c84e5dd44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5c84e5dd44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58dc5e5a4e6a9fce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58dc5e5a4e6a9fce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5c84e5dd44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5c84e5dd44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c84e5dd44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c84e5dd4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c84e5dd44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5c84e5dd44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5c84e5dd44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5c84e5dd44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8dc5e5a4e6a9fce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8dc5e5a4e6a9fce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c84e5dd44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c84e5dd44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c84e5dd44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c84e5dd44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c84e5dd44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c84e5dd44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reativecommons.org/licenses/by/3.0/us/legalcode" TargetMode="External"/><Relationship Id="rId4" Type="http://schemas.openxmlformats.org/officeDocument/2006/relationships/hyperlink" Target="https://thenounproject.com/term/runner/64045/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image" Target="../media/image16.png"/><Relationship Id="rId5" Type="http://schemas.openxmlformats.org/officeDocument/2006/relationships/image" Target="../media/image5.png"/><Relationship Id="rId6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Relationship Id="rId4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14.png"/><Relationship Id="rId6" Type="http://schemas.openxmlformats.org/officeDocument/2006/relationships/image" Target="../media/image18.png"/><Relationship Id="rId7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hyperlink" Target="https://creativecommons.org/licenses/by/3.0/deed.en" TargetMode="External"/><Relationship Id="rId10" Type="http://schemas.openxmlformats.org/officeDocument/2006/relationships/hyperlink" Target="https://commons.wikimedia.org/wiki/File:Paris_vue_d%27ensemble_tour_Eiffel.jpg" TargetMode="External"/><Relationship Id="rId13" Type="http://schemas.openxmlformats.org/officeDocument/2006/relationships/hyperlink" Target="https://pixabay.com/photo-1350511/" TargetMode="External"/><Relationship Id="rId12" Type="http://schemas.openxmlformats.org/officeDocument/2006/relationships/hyperlink" Target="https://pixabay.com/photo-1335477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hyperlink" Target="http://hdl.handle.net/10919/70961" TargetMode="External"/><Relationship Id="rId9" Type="http://schemas.openxmlformats.org/officeDocument/2006/relationships/hyperlink" Target="http://creativecommons.org/licenses/by-sa/4.0/" TargetMode="External"/><Relationship Id="rId5" Type="http://schemas.openxmlformats.org/officeDocument/2006/relationships/hyperlink" Target="http://hdl.handle.net/10919/84848" TargetMode="External"/><Relationship Id="rId6" Type="http://schemas.openxmlformats.org/officeDocument/2006/relationships/hyperlink" Target="https://creativecommons.org/licenses/by-nc-sa/3.0" TargetMode="External"/><Relationship Id="rId7" Type="http://schemas.openxmlformats.org/officeDocument/2006/relationships/image" Target="../media/image7.png"/><Relationship Id="rId8" Type="http://schemas.openxmlformats.org/officeDocument/2006/relationships/hyperlink" Target="https://commons.wikimedia.org/wiki/File:Hong_Kong_Skyscrapers.jpg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9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7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Relationship Id="rId4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hyperlink" Target="https://thatpsychprof.com/the-great-psychology-testbank-sprint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highlight>
                  <a:srgbClr val="FFFFFF"/>
                </a:highlight>
              </a:rPr>
              <a:t>A Testbank Sprint for </a:t>
            </a:r>
            <a:endParaRPr sz="3600">
              <a:highlight>
                <a:srgbClr val="FFFFFF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600">
                <a:highlight>
                  <a:srgbClr val="FFFFFF"/>
                </a:highlight>
              </a:rPr>
              <a:t>Fundamentals of Business</a:t>
            </a:r>
            <a:endParaRPr i="1" sz="3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229225" y="32944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Anita Walz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Associate Professor, Open Education, Copyright &amp; Scholarly Communication Librarian, </a:t>
            </a:r>
            <a:br>
              <a:rPr lang="en" sz="1400"/>
            </a:br>
            <a:r>
              <a:rPr lang="en" sz="1400"/>
              <a:t>University Libraries, Virginia Tech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June 28, 2019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Virginia Scholarly Communication Interest Group, University of Richmond, Richmond, VA</a:t>
            </a:r>
            <a:endParaRPr sz="1400"/>
          </a:p>
        </p:txBody>
      </p:sp>
      <p:sp>
        <p:nvSpPr>
          <p:cNvPr id="56" name="Google Shape;56;p13"/>
          <p:cNvSpPr txBox="1"/>
          <p:nvPr/>
        </p:nvSpPr>
        <p:spPr>
          <a:xfrm>
            <a:off x="0" y="4780675"/>
            <a:ext cx="7021200" cy="3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© Runner by Emily L.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CC BY 3.0</a:t>
            </a:r>
            <a:r>
              <a:rPr lang="en" sz="1200"/>
              <a:t> </a:t>
            </a:r>
            <a:r>
              <a:rPr lang="en" sz="1200" u="sng">
                <a:solidFill>
                  <a:schemeClr val="hlink"/>
                </a:solidFill>
                <a:hlinkClick r:id="rId4"/>
              </a:rPr>
              <a:t>https://thenounproject.com/term/runner/64045</a:t>
            </a:r>
            <a:r>
              <a:rPr lang="en"/>
              <a:t> </a:t>
            </a:r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224" y="278499"/>
            <a:ext cx="1843500" cy="190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47351" y="329917"/>
            <a:ext cx="1315850" cy="17033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38223" y="4742500"/>
            <a:ext cx="881426" cy="30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/>
          <p:nvPr>
            <p:ph type="ctrTitle"/>
          </p:nvPr>
        </p:nvSpPr>
        <p:spPr>
          <a:xfrm>
            <a:off x="1617550" y="2148300"/>
            <a:ext cx="6201600" cy="84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    What’s required?</a:t>
            </a:r>
            <a:endParaRPr sz="3600"/>
          </a:p>
        </p:txBody>
      </p:sp>
      <p:sp>
        <p:nvSpPr>
          <p:cNvPr id="124" name="Google Shape;124;p22"/>
          <p:cNvSpPr txBox="1"/>
          <p:nvPr/>
        </p:nvSpPr>
        <p:spPr>
          <a:xfrm>
            <a:off x="1291175" y="0"/>
            <a:ext cx="8699400" cy="6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solidFill>
                  <a:schemeClr val="dk1"/>
                </a:solidFill>
              </a:rPr>
              <a:t>Ingredients: 500-question test bank</a:t>
            </a:r>
            <a:endParaRPr/>
          </a:p>
        </p:txBody>
      </p:sp>
      <p:pic>
        <p:nvPicPr>
          <p:cNvPr id="125" name="Google Shape;12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899" y="122749"/>
            <a:ext cx="940925" cy="97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>
            <p:ph type="ctrTitle"/>
          </p:nvPr>
        </p:nvSpPr>
        <p:spPr>
          <a:xfrm>
            <a:off x="1962750" y="4271000"/>
            <a:ext cx="6201600" cy="84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    2 grants</a:t>
            </a:r>
            <a:endParaRPr sz="3600"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9 business faculty</a:t>
            </a:r>
            <a:endParaRPr sz="3600"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3 guest speakers</a:t>
            </a:r>
            <a:endParaRPr sz="3600"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4 librarians</a:t>
            </a:r>
            <a:endParaRPr sz="3600"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1.5 days</a:t>
            </a:r>
            <a:endParaRPr sz="3600"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a lot of food and logistics</a:t>
            </a:r>
            <a:endParaRPr sz="3600"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1 robot and 1 cat</a:t>
            </a:r>
            <a:endParaRPr sz="3600"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editorial work afterwards</a:t>
            </a:r>
            <a:endParaRPr sz="3600"/>
          </a:p>
        </p:txBody>
      </p:sp>
      <p:sp>
        <p:nvSpPr>
          <p:cNvPr id="131" name="Google Shape;131;p23"/>
          <p:cNvSpPr txBox="1"/>
          <p:nvPr/>
        </p:nvSpPr>
        <p:spPr>
          <a:xfrm>
            <a:off x="1291175" y="0"/>
            <a:ext cx="8699400" cy="6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solidFill>
                  <a:schemeClr val="dk1"/>
                </a:solidFill>
              </a:rPr>
              <a:t>Ingredients: 400-question test bank</a:t>
            </a:r>
            <a:endParaRPr/>
          </a:p>
        </p:txBody>
      </p:sp>
      <p:pic>
        <p:nvPicPr>
          <p:cNvPr id="132" name="Google Shape;13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899" y="122749"/>
            <a:ext cx="940925" cy="97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03025"/>
            <a:ext cx="9083051" cy="150957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4"/>
          <p:cNvSpPr txBox="1"/>
          <p:nvPr/>
        </p:nvSpPr>
        <p:spPr>
          <a:xfrm>
            <a:off x="404950" y="2041500"/>
            <a:ext cx="8678100" cy="10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+"/>
            </a:pPr>
            <a:r>
              <a:rPr lang="en" sz="3000"/>
              <a:t>Incentive funding from the Inn at Virginia Tech</a:t>
            </a:r>
            <a:endParaRPr sz="30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45720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45720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$$ used for e</a:t>
            </a:r>
            <a:r>
              <a:rPr lang="en" sz="2400"/>
              <a:t>vent support, travel, lodging, food &amp; honoraria</a:t>
            </a:r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8974" y="494576"/>
            <a:ext cx="5966056" cy="3977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375" y="135725"/>
            <a:ext cx="1917563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02100" y="135725"/>
            <a:ext cx="2739799" cy="347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90200" y="135725"/>
            <a:ext cx="2277550" cy="288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3233250"/>
            <a:ext cx="11509724" cy="175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6"/>
          <p:cNvSpPr txBox="1"/>
          <p:nvPr/>
        </p:nvSpPr>
        <p:spPr>
          <a:xfrm>
            <a:off x="2226800" y="1188475"/>
            <a:ext cx="5764800" cy="10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PLANNING</a:t>
            </a:r>
            <a:endParaRPr sz="6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9" name="Google Shape;15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375" y="0"/>
            <a:ext cx="7715244" cy="5143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0438" y="83638"/>
            <a:ext cx="6581224" cy="497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224" y="278499"/>
            <a:ext cx="1843500" cy="190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01" y="45876"/>
            <a:ext cx="1177038" cy="121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6096" y="394650"/>
            <a:ext cx="2481975" cy="32381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72" name="Google Shape;17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60975" y="475932"/>
            <a:ext cx="2255375" cy="264092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73" name="Google Shape;173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43926" y="1390750"/>
            <a:ext cx="2255376" cy="30026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74" name="Google Shape;174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81201" y="2301066"/>
            <a:ext cx="2784626" cy="233975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3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1" name="Google Shape;18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375" y="0"/>
            <a:ext cx="7715244" cy="5143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3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8" name="Google Shape;18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5338"/>
            <a:ext cx="9144000" cy="4972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5927" y="399288"/>
            <a:ext cx="3308500" cy="42828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65" name="Google Shape;65;p14"/>
          <p:cNvSpPr txBox="1"/>
          <p:nvPr>
            <p:ph idx="1" type="subTitle"/>
          </p:nvPr>
        </p:nvSpPr>
        <p:spPr>
          <a:xfrm>
            <a:off x="4669850" y="483325"/>
            <a:ext cx="43323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17 chapters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440+ pages </a:t>
            </a:r>
            <a:r>
              <a:rPr lang="en" sz="600"/>
              <a:t>(2016)</a:t>
            </a:r>
            <a:endParaRPr sz="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372 pages (2018)</a:t>
            </a:r>
            <a:endParaRPr sz="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Free online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</a:rPr>
              <a:t>(2016) </a:t>
            </a:r>
            <a:r>
              <a:rPr lang="en" sz="1000" u="sng">
                <a:solidFill>
                  <a:srgbClr val="666666"/>
                </a:solidFill>
                <a:highlight>
                  <a:srgbClr val="FFFFFF"/>
                </a:highlight>
                <a:hlinkClick r:id="rId4"/>
              </a:rPr>
              <a:t>http://hdl.handle.net/10919/70961</a:t>
            </a:r>
            <a:endParaRPr sz="1000">
              <a:solidFill>
                <a:srgbClr val="66666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666666"/>
                </a:solidFill>
              </a:rPr>
              <a:t>(2018) </a:t>
            </a:r>
            <a:r>
              <a:rPr lang="en" sz="1000" u="sng">
                <a:solidFill>
                  <a:srgbClr val="666666"/>
                </a:solidFill>
                <a:highlight>
                  <a:srgbClr val="FFFFFF"/>
                </a:highlight>
                <a:hlinkClick r:id="rId5"/>
              </a:rPr>
              <a:t>http://hdl.handle.net/10919/84848</a:t>
            </a:r>
            <a:endParaRPr sz="1000">
              <a:solidFill>
                <a:srgbClr val="66666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Editable (</a:t>
            </a:r>
            <a:r>
              <a:rPr lang="en" u="sng">
                <a:solidFill>
                  <a:schemeClr val="hlink"/>
                </a:solidFill>
                <a:hlinkClick r:id="rId6"/>
              </a:rPr>
              <a:t>CC BY NC SA</a:t>
            </a:r>
            <a:r>
              <a:rPr lang="en"/>
              <a:t>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Print options</a:t>
            </a:r>
            <a:endParaRPr/>
          </a:p>
        </p:txBody>
      </p:sp>
      <p:pic>
        <p:nvPicPr>
          <p:cNvPr descr="CC BY NC SA.png" id="66" name="Google Shape;66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921781" y="4394226"/>
            <a:ext cx="891419" cy="31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120300" y="4831500"/>
            <a:ext cx="89034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Credits for cover images: “</a:t>
            </a:r>
            <a:r>
              <a:rPr lang="en" sz="600" u="sng">
                <a:solidFill>
                  <a:schemeClr val="hlink"/>
                </a:solidFill>
                <a:hlinkClick r:id="rId8"/>
              </a:rPr>
              <a:t>Hong Kong Skyscrapers</a:t>
            </a:r>
            <a:r>
              <a:rPr lang="en" sz="600"/>
              <a:t>” by Estial, cropped and modified by Trevor Finney </a:t>
            </a:r>
            <a:r>
              <a:rPr lang="en" sz="600" u="sng">
                <a:solidFill>
                  <a:schemeClr val="hlink"/>
                </a:solidFill>
                <a:hlinkClick r:id="rId9"/>
              </a:rPr>
              <a:t>CC BY-SA 4.0</a:t>
            </a:r>
            <a:r>
              <a:rPr lang="en" sz="600"/>
              <a:t>. “</a:t>
            </a:r>
            <a:r>
              <a:rPr lang="en" sz="600" u="sng">
                <a:solidFill>
                  <a:schemeClr val="hlink"/>
                </a:solidFill>
                <a:hlinkClick r:id="rId10"/>
              </a:rPr>
              <a:t>Paris vue d’ensemble tour Eiffel</a:t>
            </a:r>
            <a:r>
              <a:rPr lang="en" sz="600"/>
              <a:t>” by Taxiarchos228, cropped and modified by Poke2001 and Trevor Finney </a:t>
            </a:r>
            <a:r>
              <a:rPr lang="en" sz="600" u="sng">
                <a:solidFill>
                  <a:schemeClr val="hlink"/>
                </a:solidFill>
                <a:hlinkClick r:id="rId11"/>
              </a:rPr>
              <a:t>CC BY 3.0</a:t>
            </a:r>
            <a:r>
              <a:rPr lang="en" sz="600"/>
              <a:t> “</a:t>
            </a:r>
            <a:r>
              <a:rPr lang="en" sz="600" u="sng">
                <a:solidFill>
                  <a:schemeClr val="hlink"/>
                </a:solidFill>
                <a:hlinkClick r:id="rId12"/>
              </a:rPr>
              <a:t>London Bridge</a:t>
            </a:r>
            <a:r>
              <a:rPr lang="en" sz="600"/>
              <a:t>” by Skitterphoto, cropped and modified by Trevor Finney. Public Domain. “</a:t>
            </a:r>
            <a:r>
              <a:rPr lang="en" sz="600" u="sng">
                <a:solidFill>
                  <a:schemeClr val="hlink"/>
                </a:solidFill>
                <a:hlinkClick r:id="rId13"/>
              </a:rPr>
              <a:t>New York</a:t>
            </a:r>
            <a:r>
              <a:rPr lang="en" sz="600"/>
              <a:t>” by Mscamilaalmeida, cropped and modified by Trevor Finney. Public Domain</a:t>
            </a:r>
            <a:endParaRPr sz="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3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5" name="Google Shape;19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2845"/>
            <a:ext cx="9143999" cy="50778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3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2" name="Google Shape;20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375" y="0"/>
            <a:ext cx="7715244" cy="5143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9" name="Google Shape;20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4400" y="0"/>
            <a:ext cx="9144001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3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6" name="Google Shape;216;p35"/>
          <p:cNvPicPr preferRelativeResize="0"/>
          <p:nvPr/>
        </p:nvPicPr>
        <p:blipFill rotWithShape="1">
          <a:blip r:embed="rId3">
            <a:alphaModFix/>
          </a:blip>
          <a:srcRect b="48054" l="39813" r="44056" t="14169"/>
          <a:stretch/>
        </p:blipFill>
        <p:spPr>
          <a:xfrm>
            <a:off x="2964941" y="0"/>
            <a:ext cx="3904286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Giant spreadsheet!</a:t>
            </a:r>
            <a:endParaRPr/>
          </a:p>
        </p:txBody>
      </p:sp>
      <p:sp>
        <p:nvSpPr>
          <p:cNvPr id="222" name="Google Shape;222;p3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7"/>
          <p:cNvSpPr txBox="1"/>
          <p:nvPr>
            <p:ph idx="1" type="subTitle"/>
          </p:nvPr>
        </p:nvSpPr>
        <p:spPr>
          <a:xfrm>
            <a:off x="311700" y="1716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License &amp; approved uses</a:t>
            </a:r>
            <a:endParaRPr/>
          </a:p>
        </p:txBody>
      </p:sp>
      <p:pic>
        <p:nvPicPr>
          <p:cNvPr id="228" name="Google Shape;22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16600"/>
            <a:ext cx="8839199" cy="36762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5269" y="0"/>
            <a:ext cx="747346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9"/>
          <p:cNvSpPr txBox="1"/>
          <p:nvPr>
            <p:ph idx="1" type="subTitle"/>
          </p:nvPr>
        </p:nvSpPr>
        <p:spPr>
          <a:xfrm>
            <a:off x="311700" y="1716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Distribution (to instructors -- not students)</a:t>
            </a:r>
            <a:endParaRPr sz="2400"/>
          </a:p>
        </p:txBody>
      </p:sp>
      <p:pic>
        <p:nvPicPr>
          <p:cNvPr id="239" name="Google Shape;23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16600"/>
            <a:ext cx="8755448" cy="3874499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9"/>
          <p:cNvSpPr txBox="1"/>
          <p:nvPr/>
        </p:nvSpPr>
        <p:spPr>
          <a:xfrm>
            <a:off x="6064200" y="-17100"/>
            <a:ext cx="3079800" cy="11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Restricted file in DSpace repository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OR via a request form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+"/>
            </a:pPr>
            <a:r>
              <a:rPr lang="en"/>
              <a:t>manual authentication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0"/>
          <p:cNvSpPr txBox="1"/>
          <p:nvPr>
            <p:ph type="ctrTitle"/>
          </p:nvPr>
        </p:nvSpPr>
        <p:spPr>
          <a:xfrm>
            <a:off x="311708" y="12451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Looking forward to future sprints!</a:t>
            </a:r>
            <a:endParaRPr/>
          </a:p>
        </p:txBody>
      </p:sp>
      <p:pic>
        <p:nvPicPr>
          <p:cNvPr id="246" name="Google Shape;24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699" y="2781224"/>
            <a:ext cx="1843500" cy="190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1"/>
          <p:cNvSpPr txBox="1"/>
          <p:nvPr>
            <p:ph type="ctrTitle"/>
          </p:nvPr>
        </p:nvSpPr>
        <p:spPr>
          <a:xfrm>
            <a:off x="311708" y="25717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Thanks!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                               </a:t>
            </a:r>
            <a:r>
              <a:rPr lang="en" sz="3600"/>
              <a:t>Anita Walz @arwalz</a:t>
            </a:r>
            <a:endParaRPr sz="3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9" cy="4789683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7838575" y="4573050"/>
            <a:ext cx="1035300" cy="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May 2018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877" y="374475"/>
            <a:ext cx="6419701" cy="368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7500" y="878723"/>
            <a:ext cx="4706500" cy="1223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82" name="Google Shape;82;p16"/>
          <p:cNvSpPr txBox="1"/>
          <p:nvPr/>
        </p:nvSpPr>
        <p:spPr>
          <a:xfrm>
            <a:off x="7008525" y="4358425"/>
            <a:ext cx="1986900" cy="6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1st edition (2016)</a:t>
            </a:r>
            <a:endParaRPr b="1"/>
          </a:p>
        </p:txBody>
      </p:sp>
      <p:sp>
        <p:nvSpPr>
          <p:cNvPr id="83" name="Google Shape;83;p16"/>
          <p:cNvSpPr txBox="1"/>
          <p:nvPr/>
        </p:nvSpPr>
        <p:spPr>
          <a:xfrm>
            <a:off x="7082675" y="1724675"/>
            <a:ext cx="18843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 of June 27, 2019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076" y="243750"/>
            <a:ext cx="6717201" cy="4079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2875" y="967375"/>
            <a:ext cx="3332325" cy="12874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92" name="Google Shape;92;p17"/>
          <p:cNvSpPr txBox="1"/>
          <p:nvPr/>
        </p:nvSpPr>
        <p:spPr>
          <a:xfrm>
            <a:off x="7008525" y="4358425"/>
            <a:ext cx="1986900" cy="6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2nd</a:t>
            </a:r>
            <a:r>
              <a:rPr b="1" lang="en"/>
              <a:t> edition (2018)</a:t>
            </a:r>
            <a:endParaRPr b="1"/>
          </a:p>
        </p:txBody>
      </p:sp>
      <p:sp>
        <p:nvSpPr>
          <p:cNvPr id="93" name="Google Shape;93;p17"/>
          <p:cNvSpPr txBox="1"/>
          <p:nvPr/>
        </p:nvSpPr>
        <p:spPr>
          <a:xfrm>
            <a:off x="7111125" y="1883525"/>
            <a:ext cx="18843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June 27, 2019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LOTS O’ EMAILS</a:t>
            </a:r>
            <a:endParaRPr/>
          </a:p>
        </p:txBody>
      </p:sp>
      <p:sp>
        <p:nvSpPr>
          <p:cNvPr id="99" name="Google Shape;99;p18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538" y="303625"/>
            <a:ext cx="8792924" cy="426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4950" y="139725"/>
            <a:ext cx="7147599" cy="4682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 txBox="1"/>
          <p:nvPr/>
        </p:nvSpPr>
        <p:spPr>
          <a:xfrm>
            <a:off x="3643325" y="4822025"/>
            <a:ext cx="5500800" cy="4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CC BY SA 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https://thatpsychprof.com/the-great-psychology-testbank-sprint/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ctrTitle"/>
          </p:nvPr>
        </p:nvSpPr>
        <p:spPr>
          <a:xfrm>
            <a:off x="18600" y="2735225"/>
            <a:ext cx="91068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508000" lvl="0" marL="457200" rtl="0" algn="l">
              <a:spcBef>
                <a:spcPts val="0"/>
              </a:spcBef>
              <a:spcAft>
                <a:spcPts val="0"/>
              </a:spcAft>
              <a:buSzPts val="4400"/>
              <a:buChar char="-"/>
            </a:pPr>
            <a:r>
              <a:rPr lang="en" sz="4400"/>
              <a:t>Develop a 500 question testbank</a:t>
            </a:r>
            <a:endParaRPr sz="4400"/>
          </a:p>
          <a:p>
            <a:pPr indent="-533400" lvl="0" marL="457200" rtl="0" algn="l">
              <a:spcBef>
                <a:spcPts val="0"/>
              </a:spcBef>
              <a:spcAft>
                <a:spcPts val="0"/>
              </a:spcAft>
              <a:buSzPts val="4800"/>
              <a:buChar char="-"/>
            </a:pPr>
            <a:r>
              <a:rPr lang="en" sz="4800"/>
              <a:t>Learn how to do this</a:t>
            </a:r>
            <a:endParaRPr sz="4800"/>
          </a:p>
          <a:p>
            <a:pPr indent="-533400" lvl="0" marL="457200" rtl="0" algn="l">
              <a:spcBef>
                <a:spcPts val="0"/>
              </a:spcBef>
              <a:spcAft>
                <a:spcPts val="0"/>
              </a:spcAft>
              <a:buSzPts val="4800"/>
              <a:buChar char="-"/>
            </a:pPr>
            <a:r>
              <a:rPr lang="en" sz="4800"/>
              <a:t>Help others learn to do this</a:t>
            </a:r>
            <a:endParaRPr sz="4800"/>
          </a:p>
          <a:p>
            <a:pPr indent="-533400" lvl="0" marL="457200" rtl="0" algn="l">
              <a:spcBef>
                <a:spcPts val="0"/>
              </a:spcBef>
              <a:spcAft>
                <a:spcPts val="0"/>
              </a:spcAft>
              <a:buSzPts val="4800"/>
              <a:buChar char="-"/>
            </a:pPr>
            <a:r>
              <a:rPr lang="en" sz="4800"/>
              <a:t>Have fun</a:t>
            </a:r>
            <a:endParaRPr sz="4800"/>
          </a:p>
        </p:txBody>
      </p:sp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750" y="219025"/>
            <a:ext cx="1432325" cy="147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