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83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82" r:id="rId13"/>
    <p:sldId id="268" r:id="rId14"/>
    <p:sldId id="269" r:id="rId15"/>
    <p:sldId id="293" r:id="rId16"/>
    <p:sldId id="284" r:id="rId17"/>
    <p:sldId id="285" r:id="rId18"/>
    <p:sldId id="286" r:id="rId19"/>
    <p:sldId id="277" r:id="rId20"/>
    <p:sldId id="278" r:id="rId21"/>
    <p:sldId id="279" r:id="rId22"/>
    <p:sldId id="280" r:id="rId23"/>
    <p:sldId id="281" r:id="rId24"/>
    <p:sldId id="294" r:id="rId25"/>
    <p:sldId id="295" r:id="rId26"/>
    <p:sldId id="288" r:id="rId27"/>
    <p:sldId id="289" r:id="rId28"/>
    <p:sldId id="290" r:id="rId29"/>
    <p:sldId id="291" r:id="rId30"/>
    <p:sldId id="292" r:id="rId31"/>
    <p:sldId id="27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7CF43-0AA3-42B6-879A-BA2AE38196B3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BD8EE-C230-4AB5-9655-DFF0DF41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9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B3103-B301-48E1-BC13-B651945238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16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B3103-B301-48E1-BC13-B651945238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94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82400" cy="5148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7FB79-6F9D-430F-9458-9F13CF019D7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7159" y="228600"/>
            <a:ext cx="88392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630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50991"/>
            <a:ext cx="5644896" cy="5148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496" y="1152097"/>
            <a:ext cx="5644896" cy="5148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7FB79-6F9D-430F-9458-9F13CF019D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7159" y="228600"/>
            <a:ext cx="88392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1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59" y="228600"/>
            <a:ext cx="88392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7FB79-6F9D-430F-9458-9F13CF019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87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143000"/>
            <a:ext cx="7315200" cy="51480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1" y="1143000"/>
            <a:ext cx="4011084" cy="51480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7159" y="228600"/>
            <a:ext cx="88392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77600" y="6492876"/>
            <a:ext cx="914400" cy="365125"/>
          </a:xfrm>
        </p:spPr>
        <p:txBody>
          <a:bodyPr/>
          <a:lstStyle>
            <a:lvl1pPr>
              <a:defRPr/>
            </a:lvl1pPr>
          </a:lstStyle>
          <a:p>
            <a:fld id="{6117FB79-6F9D-430F-9458-9F13CF019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9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" y="137160"/>
            <a:ext cx="12070080" cy="557784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" y="6492240"/>
            <a:ext cx="9022080" cy="36576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" y="5760720"/>
            <a:ext cx="9022080" cy="685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6096000" cy="9144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96000" y="0"/>
            <a:ext cx="3657600" cy="91440"/>
          </a:xfrm>
          <a:prstGeom prst="rect">
            <a:avLst/>
          </a:prstGeom>
          <a:solidFill>
            <a:srgbClr val="DE7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753600" y="0"/>
            <a:ext cx="2438400" cy="914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1573" y="5827776"/>
            <a:ext cx="3040427" cy="10302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8" y="6169152"/>
            <a:ext cx="2506133" cy="472440"/>
          </a:xfrm>
          <a:prstGeom prst="rect">
            <a:avLst/>
          </a:prstGeom>
        </p:spPr>
      </p:pic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179871" y="6562404"/>
            <a:ext cx="3609623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9pPr>
          </a:lstStyle>
          <a:p>
            <a:pPr>
              <a:defRPr/>
            </a:pPr>
            <a:r>
              <a:rPr lang="en-US" sz="1200" i="1" dirty="0" smtClean="0">
                <a:solidFill>
                  <a:srgbClr val="000000"/>
                </a:solidFill>
              </a:rPr>
              <a:t>College of Engineering</a:t>
            </a:r>
          </a:p>
        </p:txBody>
      </p:sp>
    </p:spTree>
    <p:extLst>
      <p:ext uri="{BB962C8B-B14F-4D97-AF65-F5344CB8AC3E}">
        <p14:creationId xmlns:p14="http://schemas.microsoft.com/office/powerpoint/2010/main" val="116848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" y="137160"/>
            <a:ext cx="12070080" cy="466344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" y="6080760"/>
            <a:ext cx="9022080" cy="73152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" y="4846320"/>
            <a:ext cx="12070080" cy="118872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6096000" cy="9144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96000" y="0"/>
            <a:ext cx="3657600" cy="91440"/>
          </a:xfrm>
          <a:prstGeom prst="rect">
            <a:avLst/>
          </a:prstGeom>
          <a:solidFill>
            <a:srgbClr val="DE7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753600" y="0"/>
            <a:ext cx="2438400" cy="914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1573" y="5742432"/>
            <a:ext cx="3040427" cy="11155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8" y="6169152"/>
            <a:ext cx="2506133" cy="472440"/>
          </a:xfrm>
          <a:prstGeom prst="rect">
            <a:avLst/>
          </a:prstGeom>
        </p:spPr>
      </p:pic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179871" y="6562404"/>
            <a:ext cx="3609623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9pPr>
          </a:lstStyle>
          <a:p>
            <a:pPr>
              <a:defRPr/>
            </a:pPr>
            <a:r>
              <a:rPr lang="en-US" sz="1200" i="1" dirty="0" smtClean="0">
                <a:solidFill>
                  <a:srgbClr val="000000"/>
                </a:solidFill>
              </a:rPr>
              <a:t>College of Engineering</a:t>
            </a:r>
          </a:p>
        </p:txBody>
      </p:sp>
    </p:spTree>
    <p:extLst>
      <p:ext uri="{BB962C8B-B14F-4D97-AF65-F5344CB8AC3E}">
        <p14:creationId xmlns:p14="http://schemas.microsoft.com/office/powerpoint/2010/main" val="2887719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A01E5F-6819-4D6E-B035-9E3B26E5F666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FB79-6F9D-430F-9458-9F13CF019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80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4D3381-6E65-42E8-8222-E4D00BA65ED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A1CB2-97BE-4D02-B7B2-EB11621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02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348" y="6169152"/>
            <a:ext cx="2506133" cy="4724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1136" y="118872"/>
            <a:ext cx="2333291" cy="8762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143000"/>
            <a:ext cx="11582400" cy="51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77600" y="6492240"/>
            <a:ext cx="91440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solidFill>
                  <a:srgbClr val="DE7F00"/>
                </a:solidFill>
              </a:defRPr>
            </a:lvl1pPr>
          </a:lstStyle>
          <a:p>
            <a:fld id="{6117FB79-6F9D-430F-9458-9F13CF019D7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179871" y="6562404"/>
            <a:ext cx="3609623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9pPr>
          </a:lstStyle>
          <a:p>
            <a:pPr>
              <a:defRPr/>
            </a:pPr>
            <a:r>
              <a:rPr lang="en-US" sz="1200" i="1" dirty="0" smtClean="0">
                <a:solidFill>
                  <a:srgbClr val="000000"/>
                </a:solidFill>
              </a:rPr>
              <a:t>College of Engineering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6096000" cy="9144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096000" y="0"/>
            <a:ext cx="3657600" cy="91440"/>
          </a:xfrm>
          <a:prstGeom prst="rect">
            <a:avLst/>
          </a:prstGeom>
          <a:solidFill>
            <a:srgbClr val="DE7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9753600" y="0"/>
            <a:ext cx="2438400" cy="914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7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kern="1200" cap="none" spc="-60">
          <a:solidFill>
            <a:srgbClr val="0092D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ts val="600"/>
        </a:spcAft>
        <a:buClr>
          <a:srgbClr val="0092D2"/>
        </a:buClr>
        <a:buFont typeface="Arial" charset="0"/>
        <a:defRPr sz="2000" b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0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microsoft.com/office/2007/relationships/hdphoto" Target="../media/hdphoto2.wdp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microsoft.com/office/2007/relationships/hdphoto" Target="../media/hdphoto2.wdp"/><Relationship Id="rId7" Type="http://schemas.openxmlformats.org/officeDocument/2006/relationships/image" Target="../media/image1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15.png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15.png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5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9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0.png"/><Relationship Id="rId5" Type="http://schemas.openxmlformats.org/officeDocument/2006/relationships/image" Target="../media/image160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Bio-Inspired Trailing Edge Noise Control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5157" y="3602038"/>
            <a:ext cx="11561686" cy="165576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Ian Clark, Nathan Alexander, and William Devenport, </a:t>
            </a:r>
            <a:r>
              <a:rPr lang="en-US" i="1" dirty="0"/>
              <a:t>Virginia Tech</a:t>
            </a:r>
          </a:p>
          <a:p>
            <a:r>
              <a:rPr lang="en-US" dirty="0"/>
              <a:t>Stewart </a:t>
            </a:r>
            <a:r>
              <a:rPr lang="en-US" dirty="0" err="1"/>
              <a:t>Glegg</a:t>
            </a:r>
            <a:r>
              <a:rPr lang="en-US" dirty="0"/>
              <a:t>, </a:t>
            </a:r>
            <a:r>
              <a:rPr lang="en-US" i="1" dirty="0"/>
              <a:t>Florida Atlantic University</a:t>
            </a:r>
            <a:r>
              <a:rPr lang="en-US" dirty="0"/>
              <a:t>, Justin </a:t>
            </a:r>
            <a:r>
              <a:rPr lang="en-US" dirty="0" err="1"/>
              <a:t>Jaworski</a:t>
            </a:r>
            <a:r>
              <a:rPr lang="en-US" dirty="0"/>
              <a:t>, </a:t>
            </a:r>
            <a:r>
              <a:rPr lang="en-US" i="1" dirty="0"/>
              <a:t>Lehigh University</a:t>
            </a:r>
          </a:p>
          <a:p>
            <a:r>
              <a:rPr lang="en-US" dirty="0"/>
              <a:t>Nigel </a:t>
            </a:r>
            <a:r>
              <a:rPr lang="en-US" dirty="0" err="1"/>
              <a:t>Peake</a:t>
            </a:r>
            <a:r>
              <a:rPr lang="en-US" dirty="0"/>
              <a:t> and </a:t>
            </a:r>
            <a:r>
              <a:rPr lang="en-US" dirty="0" err="1"/>
              <a:t>Conor</a:t>
            </a:r>
            <a:r>
              <a:rPr lang="en-US" dirty="0"/>
              <a:t> Daly, </a:t>
            </a:r>
            <a:r>
              <a:rPr lang="en-US" i="1" dirty="0"/>
              <a:t>Cambridge University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84548" y="5624714"/>
            <a:ext cx="1007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Work supported by ONR </a:t>
            </a:r>
            <a:r>
              <a:rPr lang="en-US" dirty="0"/>
              <a:t>under grants </a:t>
            </a:r>
            <a:r>
              <a:rPr lang="en-US" dirty="0" smtClean="0"/>
              <a:t>N00014-13-1-0244, N00014-14-1-0242, N62909-12-1-7116 </a:t>
            </a:r>
            <a:r>
              <a:rPr lang="en-US" dirty="0"/>
              <a:t>(NICOP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934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420" y="1887346"/>
            <a:ext cx="5699495" cy="4483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Finlets – Configuration 5</a:t>
            </a:r>
            <a:endParaRPr lang="en-US" dirty="0"/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8914035" y="1090585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801349" y="1062835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305" y="168897"/>
            <a:ext cx="1620037" cy="1652953"/>
          </a:xfrm>
          <a:prstGeom prst="ellipse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812753" y="1042240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9044202" y="743156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993986" y="72508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ChangeAspect="1"/>
          </p:cNvCxnSpPr>
          <p:nvPr/>
        </p:nvCxnSpPr>
        <p:spPr>
          <a:xfrm>
            <a:off x="8481743" y="440871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470284" y="538650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466986" y="4721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215176" y="7568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994266" y="107211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038209" y="1382311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584971" y="1417702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8030614" y="1710219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139284" y="17532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20" name="Picture 2" descr="E:\DCIM\102___01\IMG_05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185966"/>
            <a:ext cx="5111640" cy="383373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747085" y="1374031"/>
            <a:ext cx="2586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Thickness – 0.5mm</a:t>
            </a:r>
          </a:p>
          <a:p>
            <a:r>
              <a:rPr lang="en-US" sz="2000" dirty="0" smtClean="0"/>
              <a:t>Spacing – 4mm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77882" y="1374031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Height – 4mm</a:t>
            </a:r>
          </a:p>
          <a:p>
            <a:r>
              <a:rPr lang="en-US" sz="2000" dirty="0" smtClean="0"/>
              <a:t>10mm Extension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1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Content Placeholder 4"/>
          <p:cNvPicPr>
            <a:picLocks noGrp="1"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30"/>
          <a:stretch/>
        </p:blipFill>
        <p:spPr bwMode="auto">
          <a:xfrm>
            <a:off x="772485" y="2081814"/>
            <a:ext cx="7621064" cy="305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Finlets – Configuration 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23744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429000" y="57266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Section</a:t>
            </a:r>
            <a:endParaRPr lang="en-US" dirty="0"/>
          </a:p>
        </p:txBody>
      </p:sp>
      <p:sp>
        <p:nvSpPr>
          <p:cNvPr id="23" name="Right Brace 22"/>
          <p:cNvSpPr/>
          <p:nvPr/>
        </p:nvSpPr>
        <p:spPr>
          <a:xfrm rot="5400000">
            <a:off x="3848100" y="2324100"/>
            <a:ext cx="381000" cy="6248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362200" y="56504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Airfoil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181600" y="571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743200" y="4419600"/>
            <a:ext cx="1219200" cy="1295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4724400" y="4648200"/>
            <a:ext cx="6096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538949" y="3008376"/>
            <a:ext cx="228600" cy="11064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791200" y="54864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Treatment Location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4800600" y="3810000"/>
            <a:ext cx="1295400" cy="175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Thickness – 0.5mm</a:t>
                </a:r>
              </a:p>
              <a:p>
                <a:r>
                  <a:rPr lang="en-US" sz="2000" dirty="0" smtClean="0"/>
                  <a:t>Spacing – 4mm </a:t>
                </a:r>
              </a:p>
              <a:p>
                <a:r>
                  <a:rPr lang="en-US" sz="2000" dirty="0" smtClean="0"/>
                  <a:t>Height – 4mm</a:t>
                </a:r>
              </a:p>
              <a:p>
                <a:r>
                  <a:rPr lang="en-US" sz="2000" dirty="0" smtClean="0"/>
                  <a:t>10mm Extension</a:t>
                </a:r>
              </a:p>
              <a:p>
                <a:r>
                  <a:rPr lang="en-US" sz="2000" dirty="0" smtClean="0"/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dirty="0" smtClean="0"/>
                  <a:t> 20mm)</a:t>
                </a:r>
                <a:endParaRPr lang="en-US" sz="20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blipFill rotWithShape="0">
                <a:blip r:embed="rId3"/>
                <a:stretch>
                  <a:fillRect l="-2101" t="-1873" b="-6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11</a:t>
            </a:fld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12477" y="2556124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12477" y="3091001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12477" y="3625878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12477" y="4160755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08551" y="4695632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cxnSpLocks/>
          </p:cNvCxnSpPr>
          <p:nvPr/>
        </p:nvCxnSpPr>
        <p:spPr>
          <a:xfrm flipH="1">
            <a:off x="8914035" y="1090585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8801349" y="1062835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305" y="168897"/>
            <a:ext cx="1620037" cy="1652953"/>
          </a:xfrm>
          <a:prstGeom prst="ellipse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8812753" y="1042240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9044202" y="743156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8993986" y="72508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 noChangeAspect="1"/>
          </p:cNvCxnSpPr>
          <p:nvPr/>
        </p:nvCxnSpPr>
        <p:spPr>
          <a:xfrm>
            <a:off x="8481743" y="440871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9470284" y="538650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9215176" y="7568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8994266" y="107211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8038209" y="1382311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8584971" y="1417702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8030614" y="1710219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8139284" y="17532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9466986" y="4721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1958234" y="1585092"/>
            <a:ext cx="4770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Re = 3M, Tripped, 3000 Hz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bright="22000" contras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000">
            <a:off x="8726601" y="3614593"/>
            <a:ext cx="2544761" cy="3049632"/>
          </a:xfrm>
          <a:prstGeom prst="rect">
            <a:avLst/>
          </a:prstGeom>
        </p:spPr>
      </p:pic>
      <p:sp>
        <p:nvSpPr>
          <p:cNvPr id="4" name="Frame 3"/>
          <p:cNvSpPr/>
          <p:nvPr/>
        </p:nvSpPr>
        <p:spPr>
          <a:xfrm>
            <a:off x="8610600" y="3545652"/>
            <a:ext cx="2840940" cy="3178636"/>
          </a:xfrm>
          <a:prstGeom prst="frame">
            <a:avLst>
              <a:gd name="adj1" fmla="val 9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Content Placeholder 4"/>
          <p:cNvPicPr>
            <a:picLocks noGrp="1"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96"/>
          <a:stretch/>
        </p:blipFill>
        <p:spPr bwMode="auto">
          <a:xfrm>
            <a:off x="772485" y="2077374"/>
            <a:ext cx="7621064" cy="305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Finlets – Configuration 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23744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429000" y="57266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Section</a:t>
            </a:r>
            <a:endParaRPr lang="en-US" dirty="0"/>
          </a:p>
        </p:txBody>
      </p:sp>
      <p:sp>
        <p:nvSpPr>
          <p:cNvPr id="23" name="Right Brace 22"/>
          <p:cNvSpPr/>
          <p:nvPr/>
        </p:nvSpPr>
        <p:spPr>
          <a:xfrm rot="5400000">
            <a:off x="3848100" y="2324100"/>
            <a:ext cx="381000" cy="6248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362200" y="56504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Airfoil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181600" y="571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743200" y="4419600"/>
            <a:ext cx="1219200" cy="1295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4724400" y="4648200"/>
            <a:ext cx="6096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12</a:t>
            </a:fld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12477" y="2556124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12477" y="3091001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12477" y="3625878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12477" y="4160755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08551" y="4695632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cxnSpLocks/>
          </p:cNvCxnSpPr>
          <p:nvPr/>
        </p:nvCxnSpPr>
        <p:spPr>
          <a:xfrm flipH="1">
            <a:off x="8914035" y="1090585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8801349" y="1062835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305" y="168897"/>
            <a:ext cx="1620037" cy="1652953"/>
          </a:xfrm>
          <a:prstGeom prst="ellipse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8812753" y="1042240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9044202" y="743156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8993986" y="72508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 noChangeAspect="1"/>
          </p:cNvCxnSpPr>
          <p:nvPr/>
        </p:nvCxnSpPr>
        <p:spPr>
          <a:xfrm>
            <a:off x="8481743" y="440871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9470284" y="538650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9215176" y="7568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8994266" y="107211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8038209" y="1382311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8584971" y="1417702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8030614" y="1710219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8139284" y="17532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9466986" y="4721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4136994" y="3346882"/>
            <a:ext cx="954350" cy="572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210365" y="5721658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Integration Region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5029201" y="3919492"/>
            <a:ext cx="1282872" cy="18138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958234" y="1585092"/>
            <a:ext cx="4770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Re = 3M, Tripped, 3000 Hz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27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000">
            <a:off x="8726601" y="3610154"/>
            <a:ext cx="2544761" cy="30496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Thickness – 0.5mm</a:t>
                </a:r>
              </a:p>
              <a:p>
                <a:r>
                  <a:rPr lang="en-US" sz="2000" dirty="0" smtClean="0"/>
                  <a:t>Spacing – 4mm </a:t>
                </a:r>
              </a:p>
              <a:p>
                <a:r>
                  <a:rPr lang="en-US" sz="2000" dirty="0" smtClean="0"/>
                  <a:t>Height – 4mm</a:t>
                </a:r>
              </a:p>
              <a:p>
                <a:r>
                  <a:rPr lang="en-US" sz="2000" dirty="0" smtClean="0"/>
                  <a:t>10mm Extension</a:t>
                </a:r>
              </a:p>
              <a:p>
                <a:r>
                  <a:rPr lang="en-US" sz="2000" dirty="0" smtClean="0"/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dirty="0" smtClean="0"/>
                  <a:t> 20mm)</a:t>
                </a:r>
                <a:endParaRPr lang="en-US" sz="20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blipFill rotWithShape="0">
                <a:blip r:embed="rId6"/>
                <a:stretch>
                  <a:fillRect l="-2101" t="-1873" b="-6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Frame 45"/>
          <p:cNvSpPr/>
          <p:nvPr/>
        </p:nvSpPr>
        <p:spPr>
          <a:xfrm>
            <a:off x="8610600" y="3545652"/>
            <a:ext cx="2840940" cy="3178636"/>
          </a:xfrm>
          <a:prstGeom prst="frame">
            <a:avLst>
              <a:gd name="adj1" fmla="val 9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55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7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000">
            <a:off x="9575755" y="4090493"/>
            <a:ext cx="2020340" cy="2421168"/>
          </a:xfrm>
          <a:prstGeom prst="rect">
            <a:avLst/>
          </a:prstGeom>
        </p:spPr>
      </p:pic>
      <p:sp>
        <p:nvSpPr>
          <p:cNvPr id="29" name="Frame 28"/>
          <p:cNvSpPr/>
          <p:nvPr/>
        </p:nvSpPr>
        <p:spPr>
          <a:xfrm>
            <a:off x="9355689" y="3894405"/>
            <a:ext cx="2385030" cy="2781043"/>
          </a:xfrm>
          <a:prstGeom prst="frame">
            <a:avLst>
              <a:gd name="adj1" fmla="val 9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285" y="1815368"/>
            <a:ext cx="8377876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Configuration 5 </a:t>
            </a:r>
            <a:r>
              <a:rPr lang="en-US" dirty="0" err="1" smtClean="0"/>
              <a:t>Finlet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423744" y="1436491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10713" y="3626767"/>
            <a:ext cx="2084066" cy="154447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798648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13</a:t>
            </a:fld>
            <a:endParaRPr lang="en-US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H="1">
            <a:off x="8914035" y="1090585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801349" y="1062835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305" y="168897"/>
            <a:ext cx="1620037" cy="1652953"/>
          </a:xfrm>
          <a:prstGeom prst="ellipse">
            <a:avLst/>
          </a:prstGeom>
        </p:spPr>
      </p:pic>
      <p:cxnSp>
        <p:nvCxnSpPr>
          <p:cNvPr id="50" name="Straight Connector 49"/>
          <p:cNvCxnSpPr/>
          <p:nvPr/>
        </p:nvCxnSpPr>
        <p:spPr>
          <a:xfrm>
            <a:off x="8812753" y="1042240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9044202" y="743156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93986" y="72508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 noChangeAspect="1"/>
          </p:cNvCxnSpPr>
          <p:nvPr/>
        </p:nvCxnSpPr>
        <p:spPr>
          <a:xfrm>
            <a:off x="8481743" y="440871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9470284" y="538650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9215176" y="7568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8994266" y="107211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8038209" y="1382311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8584971" y="1417702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8030614" y="1710219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139284" y="17532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9466986" y="4721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Thickness – 0.5mm</a:t>
                </a:r>
              </a:p>
              <a:p>
                <a:r>
                  <a:rPr lang="en-US" sz="2000" dirty="0" smtClean="0"/>
                  <a:t>Spacing – 4mm </a:t>
                </a:r>
              </a:p>
              <a:p>
                <a:r>
                  <a:rPr lang="en-US" sz="2000" dirty="0" smtClean="0"/>
                  <a:t>Height – 4mm</a:t>
                </a:r>
              </a:p>
              <a:p>
                <a:r>
                  <a:rPr lang="en-US" sz="2000" dirty="0" smtClean="0"/>
                  <a:t>10mm Extension</a:t>
                </a:r>
              </a:p>
              <a:p>
                <a:r>
                  <a:rPr lang="en-US" sz="2000" dirty="0" smtClean="0"/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dirty="0" smtClean="0"/>
                  <a:t> 15mm)</a:t>
                </a:r>
                <a:endParaRPr lang="en-US" sz="20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blipFill rotWithShape="0">
                <a:blip r:embed="rId8"/>
                <a:stretch>
                  <a:fillRect l="-2101" t="-1873" b="-6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396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7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000">
            <a:off x="9575755" y="4090493"/>
            <a:ext cx="2020340" cy="2421168"/>
          </a:xfrm>
          <a:prstGeom prst="rect">
            <a:avLst/>
          </a:prstGeom>
        </p:spPr>
      </p:pic>
      <p:sp>
        <p:nvSpPr>
          <p:cNvPr id="28" name="Frame 27"/>
          <p:cNvSpPr/>
          <p:nvPr/>
        </p:nvSpPr>
        <p:spPr>
          <a:xfrm>
            <a:off x="9355689" y="3894405"/>
            <a:ext cx="2385030" cy="2781043"/>
          </a:xfrm>
          <a:prstGeom prst="frame">
            <a:avLst>
              <a:gd name="adj1" fmla="val 9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285" y="1815368"/>
            <a:ext cx="8377876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Configuration 5 Finlet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423744" y="1436491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98648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  <a:r>
              <a:rPr lang="en-US" dirty="0" smtClean="0"/>
              <a:t>.0°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14</a:t>
            </a:fld>
            <a:endParaRPr lang="en-US"/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H="1">
            <a:off x="8914035" y="1090585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801349" y="1062835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305" y="168897"/>
            <a:ext cx="1620037" cy="1652953"/>
          </a:xfrm>
          <a:prstGeom prst="ellipse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8812753" y="1042240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9044202" y="743156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993986" y="72508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>
            <a:off x="8481743" y="440871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9470284" y="538650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9215176" y="7568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8994266" y="107211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8038209" y="1382311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8584971" y="1417702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8030614" y="1710219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139284" y="17532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9466986" y="4721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10713" y="3626767"/>
            <a:ext cx="2084066" cy="15444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Thickness – 0.5mm</a:t>
                </a:r>
              </a:p>
              <a:p>
                <a:r>
                  <a:rPr lang="en-US" sz="2000" dirty="0" smtClean="0"/>
                  <a:t>Spacing – 4mm </a:t>
                </a:r>
              </a:p>
              <a:p>
                <a:r>
                  <a:rPr lang="en-US" sz="2000" dirty="0" smtClean="0"/>
                  <a:t>Height – 4mm</a:t>
                </a:r>
              </a:p>
              <a:p>
                <a:r>
                  <a:rPr lang="en-US" sz="2000" dirty="0" smtClean="0"/>
                  <a:t>10mm Extension</a:t>
                </a:r>
              </a:p>
              <a:p>
                <a:r>
                  <a:rPr lang="en-US" sz="2000" dirty="0" smtClean="0"/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dirty="0" smtClean="0"/>
                  <a:t> 30mm)</a:t>
                </a:r>
                <a:endParaRPr lang="en-US" sz="20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blipFill rotWithShape="0">
                <a:blip r:embed="rId8"/>
                <a:stretch>
                  <a:fillRect l="-2101" t="-1873" b="-6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956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7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000">
            <a:off x="9575755" y="4090493"/>
            <a:ext cx="2020340" cy="2421168"/>
          </a:xfrm>
          <a:prstGeom prst="rect">
            <a:avLst/>
          </a:prstGeom>
        </p:spPr>
      </p:pic>
      <p:sp>
        <p:nvSpPr>
          <p:cNvPr id="28" name="Frame 27"/>
          <p:cNvSpPr/>
          <p:nvPr/>
        </p:nvSpPr>
        <p:spPr>
          <a:xfrm>
            <a:off x="9355689" y="3894405"/>
            <a:ext cx="2385030" cy="2781043"/>
          </a:xfrm>
          <a:prstGeom prst="frame">
            <a:avLst>
              <a:gd name="adj1" fmla="val 9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301" y="1815368"/>
            <a:ext cx="8377876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Configuration 5 Finlet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423744" y="1436491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98648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6.9°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15</a:t>
            </a:fld>
            <a:endParaRPr lang="en-US"/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H="1">
            <a:off x="8914035" y="1090585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801349" y="1062835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305" y="168897"/>
            <a:ext cx="1620037" cy="1652953"/>
          </a:xfrm>
          <a:prstGeom prst="ellipse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8812753" y="1042240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9044202" y="743156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993986" y="72508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>
            <a:off x="8481743" y="440871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9470284" y="538650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9215176" y="7568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8994266" y="107211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8038209" y="1382311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8584971" y="1417702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8030614" y="1710219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139284" y="17532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9466986" y="4721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10713" y="3626767"/>
            <a:ext cx="2084066" cy="15444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Thickness – 0.5mm</a:t>
                </a:r>
              </a:p>
              <a:p>
                <a:r>
                  <a:rPr lang="en-US" sz="2000" dirty="0" smtClean="0"/>
                  <a:t>Spacing – 4mm </a:t>
                </a:r>
              </a:p>
              <a:p>
                <a:r>
                  <a:rPr lang="en-US" sz="2000" dirty="0" smtClean="0"/>
                  <a:t>Height – 4mm</a:t>
                </a:r>
              </a:p>
              <a:p>
                <a:r>
                  <a:rPr lang="en-US" sz="2000" dirty="0" smtClean="0"/>
                  <a:t>10mm Extension</a:t>
                </a:r>
              </a:p>
              <a:p>
                <a:r>
                  <a:rPr lang="en-US" sz="2000" dirty="0" smtClean="0"/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dirty="0" smtClean="0"/>
                  <a:t> 40mm)</a:t>
                </a:r>
                <a:endParaRPr lang="en-US" sz="20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blipFill rotWithShape="0">
                <a:blip r:embed="rId8"/>
                <a:stretch>
                  <a:fillRect l="-2101" t="-1873" b="-6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44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</a:t>
            </a:r>
            <a:r>
              <a:rPr lang="en-US" dirty="0" err="1" smtClean="0"/>
              <a:t>Finlet</a:t>
            </a:r>
            <a:r>
              <a:rPr lang="en-US" dirty="0" smtClean="0"/>
              <a:t>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314" y="1047012"/>
            <a:ext cx="5081315" cy="471999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Spacing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In general, smaller </a:t>
            </a:r>
            <a:r>
              <a:rPr lang="en-US" dirty="0" err="1" smtClean="0"/>
              <a:t>finlet</a:t>
            </a:r>
            <a:r>
              <a:rPr lang="en-US" dirty="0" smtClean="0"/>
              <a:t> spacing improves performance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However, very small </a:t>
            </a:r>
            <a:r>
              <a:rPr lang="en-US" dirty="0" err="1" smtClean="0"/>
              <a:t>spacings</a:t>
            </a:r>
            <a:r>
              <a:rPr lang="en-US" dirty="0" smtClean="0"/>
              <a:t> cause vortex shedding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Height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Increased height improves performance, particularly at high angle of attack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Trailing Edge Extension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Removing the trailing edge extension improves performance, particularly at high angle of attack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7390" y="1840055"/>
            <a:ext cx="7154120" cy="3676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15880" y="1589526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90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</a:t>
            </a:r>
            <a:r>
              <a:rPr lang="en-US" dirty="0" err="1" smtClean="0"/>
              <a:t>Finlet</a:t>
            </a:r>
            <a:r>
              <a:rPr lang="en-US" dirty="0" smtClean="0"/>
              <a:t>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314" y="1047012"/>
            <a:ext cx="5081315" cy="471999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Spacing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 general, smaller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finlet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spacing improves performance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However, very small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spacings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cause vortex shedding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Height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Increased height improves performance, particularly at high angle of attack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Trailing Edge Extension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Removing the trailing edge extension improves performance, particularly at high angle of attack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54237" y="599991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8209" y="784590"/>
            <a:ext cx="5616006" cy="28860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1400" y="3857849"/>
            <a:ext cx="5622815" cy="28895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54236" y="3670595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6.9°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25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</a:t>
            </a:r>
            <a:r>
              <a:rPr lang="en-US" dirty="0" err="1" smtClean="0"/>
              <a:t>Finlet</a:t>
            </a:r>
            <a:r>
              <a:rPr lang="en-US" dirty="0" smtClean="0"/>
              <a:t>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314" y="1047012"/>
            <a:ext cx="5081315" cy="471999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Spacing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 general, smaller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finlet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spacing improves performance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However, very small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spacings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cause vortex shedding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Height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Increased height improves performance, particularly at high angle of attack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Trailing Edge Extension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Removing the trailing edge extension improves performance, particularly at high angle of attack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54237" y="599991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54236" y="3670595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6.9°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1397" y="784657"/>
            <a:ext cx="5622815" cy="28895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1396" y="3851695"/>
            <a:ext cx="5622815" cy="288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physical mechanisms are we exploiting?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187" y="1617265"/>
            <a:ext cx="4994137" cy="3122720"/>
          </a:xfrm>
        </p:spPr>
        <p:txBody>
          <a:bodyPr/>
          <a:lstStyle/>
          <a:p>
            <a:r>
              <a:rPr lang="en-US" dirty="0"/>
              <a:t>Break up of the boundary layer eddies? </a:t>
            </a:r>
          </a:p>
          <a:p>
            <a:r>
              <a:rPr lang="en-US" dirty="0"/>
              <a:t>Displacing those structures away from the surface/edge?</a:t>
            </a:r>
          </a:p>
          <a:p>
            <a:r>
              <a:rPr lang="en-US" dirty="0"/>
              <a:t>Shear sheltering of the edge</a:t>
            </a:r>
            <a:r>
              <a:rPr lang="en-US" dirty="0" smtClean="0"/>
              <a:t>?</a:t>
            </a:r>
          </a:p>
          <a:p>
            <a:r>
              <a:rPr lang="en-US" dirty="0" smtClean="0"/>
              <a:t>Suppression of trailing edge shedding?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19</a:t>
            </a:fld>
            <a:endParaRPr lang="en-US"/>
          </a:p>
        </p:txBody>
      </p:sp>
      <p:sp>
        <p:nvSpPr>
          <p:cNvPr id="5" name="Freeform 4"/>
          <p:cNvSpPr/>
          <p:nvPr/>
        </p:nvSpPr>
        <p:spPr>
          <a:xfrm rot="3809750" flipH="1">
            <a:off x="9115436" y="2221548"/>
            <a:ext cx="356457" cy="45719"/>
          </a:xfrm>
          <a:custGeom>
            <a:avLst/>
            <a:gdLst>
              <a:gd name="connsiteX0" fmla="*/ 0 w 2368601"/>
              <a:gd name="connsiteY0" fmla="*/ 311044 h 1066131"/>
              <a:gd name="connsiteX1" fmla="*/ 85819 w 2368601"/>
              <a:gd name="connsiteY1" fmla="*/ 293882 h 1066131"/>
              <a:gd name="connsiteX2" fmla="*/ 223129 w 2368601"/>
              <a:gd name="connsiteY2" fmla="*/ 156594 h 1066131"/>
              <a:gd name="connsiteX3" fmla="*/ 326112 w 2368601"/>
              <a:gd name="connsiteY3" fmla="*/ 53627 h 1066131"/>
              <a:gd name="connsiteX4" fmla="*/ 446258 w 2368601"/>
              <a:gd name="connsiteY4" fmla="*/ 2144 h 1066131"/>
              <a:gd name="connsiteX5" fmla="*/ 566404 w 2368601"/>
              <a:gd name="connsiteY5" fmla="*/ 19305 h 1066131"/>
              <a:gd name="connsiteX6" fmla="*/ 789534 w 2368601"/>
              <a:gd name="connsiteY6" fmla="*/ 105110 h 1066131"/>
              <a:gd name="connsiteX7" fmla="*/ 2368601 w 2368601"/>
              <a:gd name="connsiteY7" fmla="*/ 1066131 h 1066131"/>
              <a:gd name="connsiteX8" fmla="*/ 2368601 w 2368601"/>
              <a:gd name="connsiteY8" fmla="*/ 1066131 h 1066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8601" h="1066131">
                <a:moveTo>
                  <a:pt x="0" y="311044"/>
                </a:moveTo>
                <a:cubicBezTo>
                  <a:pt x="24315" y="315334"/>
                  <a:pt x="48631" y="319624"/>
                  <a:pt x="85819" y="293882"/>
                </a:cubicBezTo>
                <a:cubicBezTo>
                  <a:pt x="123007" y="268140"/>
                  <a:pt x="223129" y="156594"/>
                  <a:pt x="223129" y="156594"/>
                </a:cubicBezTo>
                <a:cubicBezTo>
                  <a:pt x="263178" y="116551"/>
                  <a:pt x="288924" y="79369"/>
                  <a:pt x="326112" y="53627"/>
                </a:cubicBezTo>
                <a:cubicBezTo>
                  <a:pt x="363300" y="27885"/>
                  <a:pt x="406209" y="7864"/>
                  <a:pt x="446258" y="2144"/>
                </a:cubicBezTo>
                <a:cubicBezTo>
                  <a:pt x="486307" y="-3576"/>
                  <a:pt x="509191" y="2144"/>
                  <a:pt x="566404" y="19305"/>
                </a:cubicBezTo>
                <a:cubicBezTo>
                  <a:pt x="623617" y="36466"/>
                  <a:pt x="489168" y="-69361"/>
                  <a:pt x="789534" y="105110"/>
                </a:cubicBezTo>
                <a:cubicBezTo>
                  <a:pt x="1089900" y="279581"/>
                  <a:pt x="2368601" y="1066131"/>
                  <a:pt x="2368601" y="1066131"/>
                </a:cubicBezTo>
                <a:lnTo>
                  <a:pt x="2368601" y="1066131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 rot="1779363">
            <a:off x="6437925" y="1940664"/>
            <a:ext cx="4949232" cy="1166954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8588145" y="2191439"/>
            <a:ext cx="782352" cy="7777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 rot="597813">
            <a:off x="9292907" y="2095480"/>
            <a:ext cx="336617" cy="433205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 rot="1779363">
            <a:off x="8828171" y="2653691"/>
            <a:ext cx="2683116" cy="1166954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9265440" y="2306888"/>
            <a:ext cx="1064154" cy="490402"/>
          </a:xfrm>
          <a:custGeom>
            <a:avLst/>
            <a:gdLst>
              <a:gd name="connsiteX0" fmla="*/ 0 w 2368601"/>
              <a:gd name="connsiteY0" fmla="*/ 311044 h 1066131"/>
              <a:gd name="connsiteX1" fmla="*/ 85819 w 2368601"/>
              <a:gd name="connsiteY1" fmla="*/ 293882 h 1066131"/>
              <a:gd name="connsiteX2" fmla="*/ 223129 w 2368601"/>
              <a:gd name="connsiteY2" fmla="*/ 156594 h 1066131"/>
              <a:gd name="connsiteX3" fmla="*/ 326112 w 2368601"/>
              <a:gd name="connsiteY3" fmla="*/ 53627 h 1066131"/>
              <a:gd name="connsiteX4" fmla="*/ 446258 w 2368601"/>
              <a:gd name="connsiteY4" fmla="*/ 2144 h 1066131"/>
              <a:gd name="connsiteX5" fmla="*/ 566404 w 2368601"/>
              <a:gd name="connsiteY5" fmla="*/ 19305 h 1066131"/>
              <a:gd name="connsiteX6" fmla="*/ 789534 w 2368601"/>
              <a:gd name="connsiteY6" fmla="*/ 105110 h 1066131"/>
              <a:gd name="connsiteX7" fmla="*/ 2368601 w 2368601"/>
              <a:gd name="connsiteY7" fmla="*/ 1066131 h 1066131"/>
              <a:gd name="connsiteX8" fmla="*/ 2368601 w 2368601"/>
              <a:gd name="connsiteY8" fmla="*/ 1066131 h 1066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8601" h="1066131">
                <a:moveTo>
                  <a:pt x="0" y="311044"/>
                </a:moveTo>
                <a:cubicBezTo>
                  <a:pt x="24315" y="315334"/>
                  <a:pt x="48631" y="319624"/>
                  <a:pt x="85819" y="293882"/>
                </a:cubicBezTo>
                <a:cubicBezTo>
                  <a:pt x="123007" y="268140"/>
                  <a:pt x="223129" y="156594"/>
                  <a:pt x="223129" y="156594"/>
                </a:cubicBezTo>
                <a:cubicBezTo>
                  <a:pt x="263178" y="116551"/>
                  <a:pt x="288924" y="79369"/>
                  <a:pt x="326112" y="53627"/>
                </a:cubicBezTo>
                <a:cubicBezTo>
                  <a:pt x="363300" y="27885"/>
                  <a:pt x="406209" y="7864"/>
                  <a:pt x="446258" y="2144"/>
                </a:cubicBezTo>
                <a:cubicBezTo>
                  <a:pt x="486307" y="-3576"/>
                  <a:pt x="509191" y="2144"/>
                  <a:pt x="566404" y="19305"/>
                </a:cubicBezTo>
                <a:cubicBezTo>
                  <a:pt x="623617" y="36466"/>
                  <a:pt x="489168" y="-69361"/>
                  <a:pt x="789534" y="105110"/>
                </a:cubicBezTo>
                <a:cubicBezTo>
                  <a:pt x="1089900" y="279581"/>
                  <a:pt x="2368601" y="1066131"/>
                  <a:pt x="2368601" y="1066131"/>
                </a:cubicBezTo>
                <a:lnTo>
                  <a:pt x="2368601" y="1066131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517311" y="1986290"/>
            <a:ext cx="384089" cy="20508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 rot="597813">
            <a:off x="9559607" y="2247880"/>
            <a:ext cx="336617" cy="433205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/>
          <p:cNvSpPr/>
          <p:nvPr/>
        </p:nvSpPr>
        <p:spPr>
          <a:xfrm rot="1779363">
            <a:off x="9094871" y="2806091"/>
            <a:ext cx="2683116" cy="1166954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9532140" y="2459288"/>
            <a:ext cx="1064154" cy="490402"/>
          </a:xfrm>
          <a:custGeom>
            <a:avLst/>
            <a:gdLst>
              <a:gd name="connsiteX0" fmla="*/ 0 w 2368601"/>
              <a:gd name="connsiteY0" fmla="*/ 311044 h 1066131"/>
              <a:gd name="connsiteX1" fmla="*/ 85819 w 2368601"/>
              <a:gd name="connsiteY1" fmla="*/ 293882 h 1066131"/>
              <a:gd name="connsiteX2" fmla="*/ 223129 w 2368601"/>
              <a:gd name="connsiteY2" fmla="*/ 156594 h 1066131"/>
              <a:gd name="connsiteX3" fmla="*/ 326112 w 2368601"/>
              <a:gd name="connsiteY3" fmla="*/ 53627 h 1066131"/>
              <a:gd name="connsiteX4" fmla="*/ 446258 w 2368601"/>
              <a:gd name="connsiteY4" fmla="*/ 2144 h 1066131"/>
              <a:gd name="connsiteX5" fmla="*/ 566404 w 2368601"/>
              <a:gd name="connsiteY5" fmla="*/ 19305 h 1066131"/>
              <a:gd name="connsiteX6" fmla="*/ 789534 w 2368601"/>
              <a:gd name="connsiteY6" fmla="*/ 105110 h 1066131"/>
              <a:gd name="connsiteX7" fmla="*/ 2368601 w 2368601"/>
              <a:gd name="connsiteY7" fmla="*/ 1066131 h 1066131"/>
              <a:gd name="connsiteX8" fmla="*/ 2368601 w 2368601"/>
              <a:gd name="connsiteY8" fmla="*/ 1066131 h 1066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8601" h="1066131">
                <a:moveTo>
                  <a:pt x="0" y="311044"/>
                </a:moveTo>
                <a:cubicBezTo>
                  <a:pt x="24315" y="315334"/>
                  <a:pt x="48631" y="319624"/>
                  <a:pt x="85819" y="293882"/>
                </a:cubicBezTo>
                <a:cubicBezTo>
                  <a:pt x="123007" y="268140"/>
                  <a:pt x="223129" y="156594"/>
                  <a:pt x="223129" y="156594"/>
                </a:cubicBezTo>
                <a:cubicBezTo>
                  <a:pt x="263178" y="116551"/>
                  <a:pt x="288924" y="79369"/>
                  <a:pt x="326112" y="53627"/>
                </a:cubicBezTo>
                <a:cubicBezTo>
                  <a:pt x="363300" y="27885"/>
                  <a:pt x="406209" y="7864"/>
                  <a:pt x="446258" y="2144"/>
                </a:cubicBezTo>
                <a:cubicBezTo>
                  <a:pt x="486307" y="-3576"/>
                  <a:pt x="509191" y="2144"/>
                  <a:pt x="566404" y="19305"/>
                </a:cubicBezTo>
                <a:cubicBezTo>
                  <a:pt x="623617" y="36466"/>
                  <a:pt x="489168" y="-69361"/>
                  <a:pt x="789534" y="105110"/>
                </a:cubicBezTo>
                <a:cubicBezTo>
                  <a:pt x="1089900" y="279581"/>
                  <a:pt x="2368601" y="1066131"/>
                  <a:pt x="2368601" y="1066131"/>
                </a:cubicBezTo>
                <a:lnTo>
                  <a:pt x="2368601" y="1066131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0074964" y="2924290"/>
            <a:ext cx="515791" cy="6893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 rot="597813">
            <a:off x="9788207" y="2374880"/>
            <a:ext cx="336617" cy="433205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/>
          <p:cNvSpPr/>
          <p:nvPr/>
        </p:nvSpPr>
        <p:spPr>
          <a:xfrm rot="1779363">
            <a:off x="9323471" y="2933091"/>
            <a:ext cx="2683116" cy="1166954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9836941" y="2624388"/>
            <a:ext cx="428317" cy="211002"/>
          </a:xfrm>
          <a:custGeom>
            <a:avLst/>
            <a:gdLst>
              <a:gd name="connsiteX0" fmla="*/ 0 w 2368601"/>
              <a:gd name="connsiteY0" fmla="*/ 311044 h 1066131"/>
              <a:gd name="connsiteX1" fmla="*/ 85819 w 2368601"/>
              <a:gd name="connsiteY1" fmla="*/ 293882 h 1066131"/>
              <a:gd name="connsiteX2" fmla="*/ 223129 w 2368601"/>
              <a:gd name="connsiteY2" fmla="*/ 156594 h 1066131"/>
              <a:gd name="connsiteX3" fmla="*/ 326112 w 2368601"/>
              <a:gd name="connsiteY3" fmla="*/ 53627 h 1066131"/>
              <a:gd name="connsiteX4" fmla="*/ 446258 w 2368601"/>
              <a:gd name="connsiteY4" fmla="*/ 2144 h 1066131"/>
              <a:gd name="connsiteX5" fmla="*/ 566404 w 2368601"/>
              <a:gd name="connsiteY5" fmla="*/ 19305 h 1066131"/>
              <a:gd name="connsiteX6" fmla="*/ 789534 w 2368601"/>
              <a:gd name="connsiteY6" fmla="*/ 105110 h 1066131"/>
              <a:gd name="connsiteX7" fmla="*/ 2368601 w 2368601"/>
              <a:gd name="connsiteY7" fmla="*/ 1066131 h 1066131"/>
              <a:gd name="connsiteX8" fmla="*/ 2368601 w 2368601"/>
              <a:gd name="connsiteY8" fmla="*/ 1066131 h 1066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8601" h="1066131">
                <a:moveTo>
                  <a:pt x="0" y="311044"/>
                </a:moveTo>
                <a:cubicBezTo>
                  <a:pt x="24315" y="315334"/>
                  <a:pt x="48631" y="319624"/>
                  <a:pt x="85819" y="293882"/>
                </a:cubicBezTo>
                <a:cubicBezTo>
                  <a:pt x="123007" y="268140"/>
                  <a:pt x="223129" y="156594"/>
                  <a:pt x="223129" y="156594"/>
                </a:cubicBezTo>
                <a:cubicBezTo>
                  <a:pt x="263178" y="116551"/>
                  <a:pt x="288924" y="79369"/>
                  <a:pt x="326112" y="53627"/>
                </a:cubicBezTo>
                <a:cubicBezTo>
                  <a:pt x="363300" y="27885"/>
                  <a:pt x="406209" y="7864"/>
                  <a:pt x="446258" y="2144"/>
                </a:cubicBezTo>
                <a:cubicBezTo>
                  <a:pt x="486307" y="-3576"/>
                  <a:pt x="509191" y="2144"/>
                  <a:pt x="566404" y="19305"/>
                </a:cubicBezTo>
                <a:cubicBezTo>
                  <a:pt x="623617" y="36466"/>
                  <a:pt x="489168" y="-69361"/>
                  <a:pt x="789534" y="105110"/>
                </a:cubicBezTo>
                <a:cubicBezTo>
                  <a:pt x="1089900" y="279581"/>
                  <a:pt x="2368601" y="1066131"/>
                  <a:pt x="2368601" y="1066131"/>
                </a:cubicBezTo>
                <a:lnTo>
                  <a:pt x="2368601" y="1066131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9602704" y="2833939"/>
            <a:ext cx="656917" cy="6893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461215" y="1418347"/>
                <a:ext cx="9044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S</a:t>
                </a:r>
                <a:r>
                  <a:rPr lang="en-US" dirty="0" smtClean="0"/>
                  <a:t>pacing</a:t>
                </a:r>
                <a:endParaRPr lang="en-US" dirty="0"/>
              </a:p>
              <a:p>
                <a:pPr algn="ctr"/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1215" y="1418347"/>
                <a:ext cx="904415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11486" t="-5660" r="-12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490141" y="2414106"/>
                <a:ext cx="8239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</a:t>
                </a:r>
                <a:r>
                  <a:rPr lang="en-US" dirty="0" smtClean="0"/>
                  <a:t>pan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0141" y="2414106"/>
                <a:ext cx="823944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6667" t="-8197" r="-814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>
          <a:xfrm>
            <a:off x="6464714" y="1961184"/>
            <a:ext cx="4470400" cy="25992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8306214" y="3256584"/>
            <a:ext cx="987450" cy="57161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318638" y="3570645"/>
                <a:ext cx="25305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Correlation lengthscale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8638" y="3570645"/>
                <a:ext cx="2530501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169" t="-10000" r="-650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val 24"/>
          <p:cNvSpPr/>
          <p:nvPr/>
        </p:nvSpPr>
        <p:spPr>
          <a:xfrm>
            <a:off x="3826370" y="5004192"/>
            <a:ext cx="1283728" cy="124256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77424" y="5618647"/>
            <a:ext cx="2963499" cy="13655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3402955" y="4635520"/>
            <a:ext cx="573641" cy="451401"/>
          </a:xfrm>
          <a:custGeom>
            <a:avLst/>
            <a:gdLst>
              <a:gd name="connsiteX0" fmla="*/ 41031 w 573641"/>
              <a:gd name="connsiteY0" fmla="*/ 409636 h 451401"/>
              <a:gd name="connsiteX1" fmla="*/ 61 w 573641"/>
              <a:gd name="connsiteY1" fmla="*/ 314054 h 451401"/>
              <a:gd name="connsiteX2" fmla="*/ 95658 w 573641"/>
              <a:gd name="connsiteY2" fmla="*/ 81927 h 451401"/>
              <a:gd name="connsiteX3" fmla="*/ 163941 w 573641"/>
              <a:gd name="connsiteY3" fmla="*/ 68272 h 451401"/>
              <a:gd name="connsiteX4" fmla="*/ 259538 w 573641"/>
              <a:gd name="connsiteY4" fmla="*/ 81927 h 451401"/>
              <a:gd name="connsiteX5" fmla="*/ 204911 w 573641"/>
              <a:gd name="connsiteY5" fmla="*/ 327709 h 451401"/>
              <a:gd name="connsiteX6" fmla="*/ 177598 w 573641"/>
              <a:gd name="connsiteY6" fmla="*/ 368672 h 451401"/>
              <a:gd name="connsiteX7" fmla="*/ 136628 w 573641"/>
              <a:gd name="connsiteY7" fmla="*/ 395982 h 451401"/>
              <a:gd name="connsiteX8" fmla="*/ 177598 w 573641"/>
              <a:gd name="connsiteY8" fmla="*/ 191163 h 451401"/>
              <a:gd name="connsiteX9" fmla="*/ 259538 w 573641"/>
              <a:gd name="connsiteY9" fmla="*/ 163854 h 451401"/>
              <a:gd name="connsiteX10" fmla="*/ 546328 w 573641"/>
              <a:gd name="connsiteY10" fmla="*/ 259436 h 451401"/>
              <a:gd name="connsiteX11" fmla="*/ 559985 w 573641"/>
              <a:gd name="connsiteY11" fmla="*/ 300400 h 451401"/>
              <a:gd name="connsiteX12" fmla="*/ 491701 w 573641"/>
              <a:gd name="connsiteY12" fmla="*/ 423291 h 451401"/>
              <a:gd name="connsiteX13" fmla="*/ 382448 w 573641"/>
              <a:gd name="connsiteY13" fmla="*/ 382327 h 451401"/>
              <a:gd name="connsiteX14" fmla="*/ 355135 w 573641"/>
              <a:gd name="connsiteY14" fmla="*/ 341363 h 451401"/>
              <a:gd name="connsiteX15" fmla="*/ 327821 w 573641"/>
              <a:gd name="connsiteY15" fmla="*/ 314054 h 451401"/>
              <a:gd name="connsiteX16" fmla="*/ 259538 w 573641"/>
              <a:gd name="connsiteY16" fmla="*/ 355018 h 451401"/>
              <a:gd name="connsiteX17" fmla="*/ 218568 w 573641"/>
              <a:gd name="connsiteY17" fmla="*/ 368672 h 451401"/>
              <a:gd name="connsiteX18" fmla="*/ 191254 w 573641"/>
              <a:gd name="connsiteY18" fmla="*/ 286745 h 451401"/>
              <a:gd name="connsiteX19" fmla="*/ 218568 w 573641"/>
              <a:gd name="connsiteY19" fmla="*/ 232127 h 451401"/>
              <a:gd name="connsiteX20" fmla="*/ 314165 w 573641"/>
              <a:gd name="connsiteY20" fmla="*/ 163854 h 451401"/>
              <a:gd name="connsiteX21" fmla="*/ 396105 w 573641"/>
              <a:gd name="connsiteY21" fmla="*/ 177509 h 451401"/>
              <a:gd name="connsiteX22" fmla="*/ 382448 w 573641"/>
              <a:gd name="connsiteY22" fmla="*/ 273091 h 451401"/>
              <a:gd name="connsiteX23" fmla="*/ 300508 w 573641"/>
              <a:gd name="connsiteY23" fmla="*/ 327709 h 451401"/>
              <a:gd name="connsiteX24" fmla="*/ 245881 w 573641"/>
              <a:gd name="connsiteY24" fmla="*/ 355018 h 451401"/>
              <a:gd name="connsiteX25" fmla="*/ 232224 w 573641"/>
              <a:gd name="connsiteY25" fmla="*/ 314054 h 451401"/>
              <a:gd name="connsiteX26" fmla="*/ 245881 w 573641"/>
              <a:gd name="connsiteY26" fmla="*/ 273091 h 451401"/>
              <a:gd name="connsiteX27" fmla="*/ 273194 w 573641"/>
              <a:gd name="connsiteY27" fmla="*/ 341363 h 451401"/>
              <a:gd name="connsiteX28" fmla="*/ 82001 w 573641"/>
              <a:gd name="connsiteY28" fmla="*/ 409636 h 451401"/>
              <a:gd name="connsiteX29" fmla="*/ 54688 w 573641"/>
              <a:gd name="connsiteY29" fmla="*/ 327709 h 451401"/>
              <a:gd name="connsiteX30" fmla="*/ 68344 w 573641"/>
              <a:gd name="connsiteY30" fmla="*/ 273091 h 451401"/>
              <a:gd name="connsiteX31" fmla="*/ 177598 w 573641"/>
              <a:gd name="connsiteY31" fmla="*/ 273091 h 451401"/>
              <a:gd name="connsiteX32" fmla="*/ 41031 w 573641"/>
              <a:gd name="connsiteY32" fmla="*/ 286745 h 451401"/>
              <a:gd name="connsiteX33" fmla="*/ 95658 w 573641"/>
              <a:gd name="connsiteY33" fmla="*/ 27309 h 451401"/>
              <a:gd name="connsiteX34" fmla="*/ 136628 w 573641"/>
              <a:gd name="connsiteY34" fmla="*/ 0 h 451401"/>
              <a:gd name="connsiteX35" fmla="*/ 382448 w 573641"/>
              <a:gd name="connsiteY35" fmla="*/ 68272 h 451401"/>
              <a:gd name="connsiteX36" fmla="*/ 409761 w 573641"/>
              <a:gd name="connsiteY36" fmla="*/ 109236 h 451401"/>
              <a:gd name="connsiteX37" fmla="*/ 423418 w 573641"/>
              <a:gd name="connsiteY37" fmla="*/ 150200 h 451401"/>
              <a:gd name="connsiteX38" fmla="*/ 368791 w 573641"/>
              <a:gd name="connsiteY38" fmla="*/ 163854 h 451401"/>
              <a:gd name="connsiteX39" fmla="*/ 327821 w 573641"/>
              <a:gd name="connsiteY39" fmla="*/ 150200 h 451401"/>
              <a:gd name="connsiteX40" fmla="*/ 409761 w 573641"/>
              <a:gd name="connsiteY40" fmla="*/ 27309 h 451401"/>
              <a:gd name="connsiteX41" fmla="*/ 491701 w 573641"/>
              <a:gd name="connsiteY41" fmla="*/ 54618 h 451401"/>
              <a:gd name="connsiteX42" fmla="*/ 532671 w 573641"/>
              <a:gd name="connsiteY42" fmla="*/ 122891 h 451401"/>
              <a:gd name="connsiteX43" fmla="*/ 546328 w 573641"/>
              <a:gd name="connsiteY43" fmla="*/ 177509 h 451401"/>
              <a:gd name="connsiteX44" fmla="*/ 573641 w 573641"/>
              <a:gd name="connsiteY44" fmla="*/ 327709 h 451401"/>
              <a:gd name="connsiteX45" fmla="*/ 559985 w 573641"/>
              <a:gd name="connsiteY45" fmla="*/ 395982 h 451401"/>
              <a:gd name="connsiteX46" fmla="*/ 450731 w 573641"/>
              <a:gd name="connsiteY46" fmla="*/ 355018 h 451401"/>
              <a:gd name="connsiteX47" fmla="*/ 382448 w 573641"/>
              <a:gd name="connsiteY47" fmla="*/ 382327 h 451401"/>
              <a:gd name="connsiteX48" fmla="*/ 327821 w 573641"/>
              <a:gd name="connsiteY48" fmla="*/ 368672 h 451401"/>
              <a:gd name="connsiteX49" fmla="*/ 341478 w 573641"/>
              <a:gd name="connsiteY49" fmla="*/ 423291 h 451401"/>
              <a:gd name="connsiteX50" fmla="*/ 163941 w 573641"/>
              <a:gd name="connsiteY50" fmla="*/ 423291 h 45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73641" h="451401">
                <a:moveTo>
                  <a:pt x="41031" y="409636"/>
                </a:moveTo>
                <a:cubicBezTo>
                  <a:pt x="27374" y="377775"/>
                  <a:pt x="-1513" y="348682"/>
                  <a:pt x="61" y="314054"/>
                </a:cubicBezTo>
                <a:cubicBezTo>
                  <a:pt x="3454" y="239425"/>
                  <a:pt x="8776" y="114503"/>
                  <a:pt x="95658" y="81927"/>
                </a:cubicBezTo>
                <a:cubicBezTo>
                  <a:pt x="117392" y="73778"/>
                  <a:pt x="141180" y="72824"/>
                  <a:pt x="163941" y="68272"/>
                </a:cubicBezTo>
                <a:cubicBezTo>
                  <a:pt x="195807" y="72824"/>
                  <a:pt x="249358" y="51390"/>
                  <a:pt x="259538" y="81927"/>
                </a:cubicBezTo>
                <a:cubicBezTo>
                  <a:pt x="283570" y="154014"/>
                  <a:pt x="243866" y="259548"/>
                  <a:pt x="204911" y="327709"/>
                </a:cubicBezTo>
                <a:cubicBezTo>
                  <a:pt x="196768" y="341957"/>
                  <a:pt x="189203" y="357068"/>
                  <a:pt x="177598" y="368672"/>
                </a:cubicBezTo>
                <a:cubicBezTo>
                  <a:pt x="165992" y="380277"/>
                  <a:pt x="150285" y="386879"/>
                  <a:pt x="136628" y="395982"/>
                </a:cubicBezTo>
                <a:cubicBezTo>
                  <a:pt x="110142" y="316537"/>
                  <a:pt x="96899" y="304124"/>
                  <a:pt x="177598" y="191163"/>
                </a:cubicBezTo>
                <a:cubicBezTo>
                  <a:pt x="194334" y="167737"/>
                  <a:pt x="232225" y="172957"/>
                  <a:pt x="259538" y="163854"/>
                </a:cubicBezTo>
                <a:cubicBezTo>
                  <a:pt x="486024" y="189015"/>
                  <a:pt x="477652" y="122105"/>
                  <a:pt x="546328" y="259436"/>
                </a:cubicBezTo>
                <a:cubicBezTo>
                  <a:pt x="552766" y="272310"/>
                  <a:pt x="555433" y="286745"/>
                  <a:pt x="559985" y="300400"/>
                </a:cubicBezTo>
                <a:cubicBezTo>
                  <a:pt x="557036" y="309247"/>
                  <a:pt x="532585" y="423291"/>
                  <a:pt x="491701" y="423291"/>
                </a:cubicBezTo>
                <a:cubicBezTo>
                  <a:pt x="452808" y="423291"/>
                  <a:pt x="418866" y="395982"/>
                  <a:pt x="382448" y="382327"/>
                </a:cubicBezTo>
                <a:cubicBezTo>
                  <a:pt x="373344" y="368672"/>
                  <a:pt x="365388" y="354177"/>
                  <a:pt x="355135" y="341363"/>
                </a:cubicBezTo>
                <a:cubicBezTo>
                  <a:pt x="347091" y="331310"/>
                  <a:pt x="340566" y="312233"/>
                  <a:pt x="327821" y="314054"/>
                </a:cubicBezTo>
                <a:cubicBezTo>
                  <a:pt x="301545" y="317807"/>
                  <a:pt x="283279" y="343149"/>
                  <a:pt x="259538" y="355018"/>
                </a:cubicBezTo>
                <a:cubicBezTo>
                  <a:pt x="246662" y="361455"/>
                  <a:pt x="232225" y="364121"/>
                  <a:pt x="218568" y="368672"/>
                </a:cubicBezTo>
                <a:cubicBezTo>
                  <a:pt x="209463" y="341363"/>
                  <a:pt x="191254" y="315532"/>
                  <a:pt x="191254" y="286745"/>
                </a:cubicBezTo>
                <a:cubicBezTo>
                  <a:pt x="191254" y="266389"/>
                  <a:pt x="206735" y="248690"/>
                  <a:pt x="218568" y="232127"/>
                </a:cubicBezTo>
                <a:cubicBezTo>
                  <a:pt x="249328" y="189070"/>
                  <a:pt x="268203" y="186831"/>
                  <a:pt x="314165" y="163854"/>
                </a:cubicBezTo>
                <a:cubicBezTo>
                  <a:pt x="341478" y="168406"/>
                  <a:pt x="381428" y="154029"/>
                  <a:pt x="396105" y="177509"/>
                </a:cubicBezTo>
                <a:cubicBezTo>
                  <a:pt x="413164" y="204800"/>
                  <a:pt x="394403" y="243209"/>
                  <a:pt x="382448" y="273091"/>
                </a:cubicBezTo>
                <a:cubicBezTo>
                  <a:pt x="364681" y="317501"/>
                  <a:pt x="334915" y="312965"/>
                  <a:pt x="300508" y="327709"/>
                </a:cubicBezTo>
                <a:cubicBezTo>
                  <a:pt x="281796" y="335727"/>
                  <a:pt x="264090" y="345915"/>
                  <a:pt x="245881" y="355018"/>
                </a:cubicBezTo>
                <a:cubicBezTo>
                  <a:pt x="241329" y="341363"/>
                  <a:pt x="232224" y="328448"/>
                  <a:pt x="232224" y="314054"/>
                </a:cubicBezTo>
                <a:cubicBezTo>
                  <a:pt x="232224" y="299661"/>
                  <a:pt x="233905" y="265108"/>
                  <a:pt x="245881" y="273091"/>
                </a:cubicBezTo>
                <a:cubicBezTo>
                  <a:pt x="266276" y="286686"/>
                  <a:pt x="264090" y="318606"/>
                  <a:pt x="273194" y="341363"/>
                </a:cubicBezTo>
                <a:cubicBezTo>
                  <a:pt x="240583" y="439182"/>
                  <a:pt x="251644" y="494445"/>
                  <a:pt x="82001" y="409636"/>
                </a:cubicBezTo>
                <a:cubicBezTo>
                  <a:pt x="56253" y="396764"/>
                  <a:pt x="54688" y="327709"/>
                  <a:pt x="54688" y="327709"/>
                </a:cubicBezTo>
                <a:cubicBezTo>
                  <a:pt x="59240" y="309503"/>
                  <a:pt x="55073" y="286360"/>
                  <a:pt x="68344" y="273091"/>
                </a:cubicBezTo>
                <a:cubicBezTo>
                  <a:pt x="97479" y="243960"/>
                  <a:pt x="148463" y="265808"/>
                  <a:pt x="177598" y="273091"/>
                </a:cubicBezTo>
                <a:cubicBezTo>
                  <a:pt x="161900" y="288786"/>
                  <a:pt x="71611" y="402930"/>
                  <a:pt x="41031" y="286745"/>
                </a:cubicBezTo>
                <a:cubicBezTo>
                  <a:pt x="14472" y="185838"/>
                  <a:pt x="22400" y="85906"/>
                  <a:pt x="95658" y="27309"/>
                </a:cubicBezTo>
                <a:cubicBezTo>
                  <a:pt x="108475" y="17057"/>
                  <a:pt x="122971" y="9103"/>
                  <a:pt x="136628" y="0"/>
                </a:cubicBezTo>
                <a:cubicBezTo>
                  <a:pt x="182707" y="9214"/>
                  <a:pt x="324750" y="10582"/>
                  <a:pt x="382448" y="68272"/>
                </a:cubicBezTo>
                <a:cubicBezTo>
                  <a:pt x="394054" y="79876"/>
                  <a:pt x="402421" y="94557"/>
                  <a:pt x="409761" y="109236"/>
                </a:cubicBezTo>
                <a:cubicBezTo>
                  <a:pt x="416199" y="122110"/>
                  <a:pt x="418866" y="136545"/>
                  <a:pt x="423418" y="150200"/>
                </a:cubicBezTo>
                <a:cubicBezTo>
                  <a:pt x="405209" y="154751"/>
                  <a:pt x="387560" y="163854"/>
                  <a:pt x="368791" y="163854"/>
                </a:cubicBezTo>
                <a:cubicBezTo>
                  <a:pt x="354396" y="163854"/>
                  <a:pt x="329411" y="164507"/>
                  <a:pt x="327821" y="150200"/>
                </a:cubicBezTo>
                <a:cubicBezTo>
                  <a:pt x="314903" y="33949"/>
                  <a:pt x="341117" y="44467"/>
                  <a:pt x="409761" y="27309"/>
                </a:cubicBezTo>
                <a:cubicBezTo>
                  <a:pt x="437074" y="36412"/>
                  <a:pt x="468974" y="36944"/>
                  <a:pt x="491701" y="54618"/>
                </a:cubicBezTo>
                <a:cubicBezTo>
                  <a:pt x="512652" y="70911"/>
                  <a:pt x="521890" y="98638"/>
                  <a:pt x="532671" y="122891"/>
                </a:cubicBezTo>
                <a:cubicBezTo>
                  <a:pt x="540294" y="140040"/>
                  <a:pt x="542256" y="159190"/>
                  <a:pt x="546328" y="177509"/>
                </a:cubicBezTo>
                <a:cubicBezTo>
                  <a:pt x="559055" y="234768"/>
                  <a:pt x="563757" y="268413"/>
                  <a:pt x="573641" y="327709"/>
                </a:cubicBezTo>
                <a:cubicBezTo>
                  <a:pt x="569089" y="350467"/>
                  <a:pt x="572860" y="376672"/>
                  <a:pt x="559985" y="395982"/>
                </a:cubicBezTo>
                <a:cubicBezTo>
                  <a:pt x="526172" y="446694"/>
                  <a:pt x="459776" y="362253"/>
                  <a:pt x="450731" y="355018"/>
                </a:cubicBezTo>
                <a:cubicBezTo>
                  <a:pt x="427970" y="364121"/>
                  <a:pt x="406812" y="379620"/>
                  <a:pt x="382448" y="382327"/>
                </a:cubicBezTo>
                <a:cubicBezTo>
                  <a:pt x="363793" y="384399"/>
                  <a:pt x="341094" y="355401"/>
                  <a:pt x="327821" y="368672"/>
                </a:cubicBezTo>
                <a:cubicBezTo>
                  <a:pt x="314550" y="381941"/>
                  <a:pt x="359282" y="417357"/>
                  <a:pt x="341478" y="423291"/>
                </a:cubicBezTo>
                <a:cubicBezTo>
                  <a:pt x="285335" y="442003"/>
                  <a:pt x="223120" y="423291"/>
                  <a:pt x="163941" y="423291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urved Connector 27"/>
          <p:cNvCxnSpPr/>
          <p:nvPr/>
        </p:nvCxnSpPr>
        <p:spPr>
          <a:xfrm flipV="1">
            <a:off x="1559360" y="4485313"/>
            <a:ext cx="4315510" cy="887546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56368" y="5727884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cylinder with defined porosity 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5192041" y="5659611"/>
            <a:ext cx="532610" cy="204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18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/>
              <a:t>Wind turbines are regulated for noise which limits their size, location, and operation.</a:t>
            </a:r>
          </a:p>
          <a:p>
            <a:r>
              <a:rPr lang="en-US" sz="2000" dirty="0" smtClean="0"/>
              <a:t>A significant percentage of wind </a:t>
            </a:r>
            <a:r>
              <a:rPr lang="en-US" sz="2000" dirty="0" smtClean="0"/>
              <a:t>turbines are de-rated to comply with these regulations.</a:t>
            </a:r>
          </a:p>
          <a:p>
            <a:r>
              <a:rPr lang="en-US" sz="2000" dirty="0" smtClean="0"/>
              <a:t>This results in a </a:t>
            </a:r>
            <a:r>
              <a:rPr lang="en-US" sz="2000" dirty="0" smtClean="0"/>
              <a:t>loss of Annual </a:t>
            </a:r>
            <a:r>
              <a:rPr lang="en-US" sz="2000" dirty="0" smtClean="0"/>
              <a:t>Energy Production for each decibel of noise reduction required.</a:t>
            </a:r>
          </a:p>
          <a:p>
            <a:r>
              <a:rPr lang="en-US" sz="2000" dirty="0" smtClean="0"/>
              <a:t>We seek to reduce or eliminate the dominant noise source of wind turbines, which is trailing edge noise at the outer portion of the blades (where the most power is produced).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085" y="1032600"/>
            <a:ext cx="3866479" cy="514826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6986" y="6180863"/>
            <a:ext cx="5457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Credit: </a:t>
            </a:r>
            <a:r>
              <a:rPr lang="en-US" sz="1200" dirty="0" err="1"/>
              <a:t>Oerlemans</a:t>
            </a:r>
            <a:r>
              <a:rPr lang="en-US" sz="1200" dirty="0"/>
              <a:t>, S., et al. (2007). "Location and quantification of noise sources on a wind turbine." </a:t>
            </a:r>
            <a:r>
              <a:rPr lang="en-US" sz="1200" u="sng" dirty="0"/>
              <a:t>Journal of Sound and Vibration</a:t>
            </a:r>
            <a:r>
              <a:rPr lang="en-US" sz="1200" dirty="0"/>
              <a:t> </a:t>
            </a:r>
            <a:r>
              <a:rPr lang="en-US" sz="1200" b="1" dirty="0"/>
              <a:t>299</a:t>
            </a:r>
            <a:r>
              <a:rPr lang="en-US" sz="1200" dirty="0"/>
              <a:t>(4-5): 869-883.</a:t>
            </a:r>
          </a:p>
        </p:txBody>
      </p:sp>
    </p:spTree>
    <p:extLst>
      <p:ext uri="{BB962C8B-B14F-4D97-AF65-F5344CB8AC3E}">
        <p14:creationId xmlns:p14="http://schemas.microsoft.com/office/powerpoint/2010/main" val="5214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A new, bio-inspired surface treatment for the suppression of trailing edge noise has been </a:t>
            </a:r>
            <a:r>
              <a:rPr lang="en-US" dirty="0" smtClean="0"/>
              <a:t>demonstrated.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The treatment could be combined with existing trailing edge modifications (serrations, etc.) to maximize noise control.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The treatment is effective throughout a wide parameter range and is not highly dependent on a particular geometry, but </a:t>
            </a:r>
            <a:r>
              <a:rPr lang="en-US" dirty="0" smtClean="0"/>
              <a:t>there appears to be strong potential for optimization.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The treatment has been shown to be </a:t>
            </a:r>
            <a:r>
              <a:rPr lang="en-US" dirty="0" smtClean="0"/>
              <a:t>effective over an angle of attack range that extends over </a:t>
            </a:r>
            <a:r>
              <a:rPr lang="en-US" dirty="0"/>
              <a:t>8</a:t>
            </a:r>
            <a:r>
              <a:rPr lang="en-US" dirty="0" smtClean="0"/>
              <a:t> degrees from zero lift.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Drag data suggests that the impact of </a:t>
            </a:r>
            <a:r>
              <a:rPr lang="en-US" dirty="0" err="1" smtClean="0"/>
              <a:t>finlets</a:t>
            </a:r>
            <a:r>
              <a:rPr lang="en-US" dirty="0" smtClean="0"/>
              <a:t> is limited to an increase in skin friction from the additional wetted area.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8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5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Configurations - Finlets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75599" y="2003155"/>
          <a:ext cx="8643109" cy="43524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6756"/>
                <a:gridCol w="1340265"/>
                <a:gridCol w="543207"/>
                <a:gridCol w="407664"/>
                <a:gridCol w="407664"/>
                <a:gridCol w="407664"/>
                <a:gridCol w="407664"/>
                <a:gridCol w="407664"/>
                <a:gridCol w="265455"/>
                <a:gridCol w="265455"/>
                <a:gridCol w="265455"/>
                <a:gridCol w="265455"/>
                <a:gridCol w="142208"/>
                <a:gridCol w="2910533"/>
              </a:tblGrid>
              <a:tr h="788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Config</a:t>
                      </a:r>
                      <a:r>
                        <a:rPr lang="en-US" sz="1100" u="none" strike="noStrike" dirty="0">
                          <a:effectLst/>
                        </a:rPr>
                        <a:t>#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Runs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Type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Height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Spacing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Thickness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TE </a:t>
                      </a:r>
                      <a:r>
                        <a:rPr lang="en-US" sz="1100" u="none" strike="noStrike" dirty="0" smtClean="0">
                          <a:effectLst/>
                        </a:rPr>
                        <a:t>extension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Substrate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Suction only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Cp/lift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Drag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Acoustics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vert="vert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All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Control cases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ctr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133-154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Blank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683-704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Blank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791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ctr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463-484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Fin anchor case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419-440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extension w. C3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243-264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Effects of fin spacing w. C3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ctr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804-825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331-352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727-748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Effects of height w. C3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287-308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Effect of fractal length w. </a:t>
                      </a:r>
                      <a:r>
                        <a:rPr lang="en-US" sz="1100" u="none" strike="noStrike" dirty="0" smtClean="0">
                          <a:effectLst/>
                        </a:rPr>
                        <a:t>C3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760-781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Effect of fractal </a:t>
                      </a:r>
                      <a:r>
                        <a:rPr lang="en-US" sz="1100" u="none" strike="noStrike" dirty="0" smtClean="0">
                          <a:effectLst/>
                        </a:rPr>
                        <a:t>length/height </a:t>
                      </a:r>
                      <a:r>
                        <a:rPr lang="en-US" sz="1100" u="none" strike="noStrike" dirty="0">
                          <a:effectLst/>
                        </a:rPr>
                        <a:t>w. </a:t>
                      </a:r>
                      <a:r>
                        <a:rPr lang="en-US" sz="1100" u="none" strike="noStrike" dirty="0" smtClean="0">
                          <a:effectLst/>
                        </a:rPr>
                        <a:t>C3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375-396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Effect of fin height, w. </a:t>
                      </a:r>
                      <a:r>
                        <a:rPr lang="en-US" sz="1100" u="none" strike="noStrike" dirty="0" smtClean="0">
                          <a:effectLst/>
                        </a:rPr>
                        <a:t>C5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639-660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fin thickness w. C5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507-528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no pressure side treatment w. C1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551-572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no pressure side treatment w. C3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90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980-1001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no pressure side treatment w. C8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  <a:tr h="1790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1112-1122, 1134-1144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High suction-side treatment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5" marR="9505" marT="9505" marB="0" anchor="b"/>
                </a:tc>
              </a:tr>
            </a:tbl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7382229" y="-458090"/>
            <a:ext cx="4917558" cy="3312704"/>
            <a:chOff x="7382229" y="-458090"/>
            <a:chExt cx="4917558" cy="3312704"/>
          </a:xfrm>
        </p:grpSpPr>
        <p:sp>
          <p:nvSpPr>
            <p:cNvPr id="26" name="Freeform 25"/>
            <p:cNvSpPr/>
            <p:nvPr/>
          </p:nvSpPr>
          <p:spPr>
            <a:xfrm>
              <a:off x="7453460" y="509047"/>
              <a:ext cx="1036948" cy="1483151"/>
            </a:xfrm>
            <a:custGeom>
              <a:avLst/>
              <a:gdLst>
                <a:gd name="connsiteX0" fmla="*/ 263950 w 1036948"/>
                <a:gd name="connsiteY0" fmla="*/ 1483151 h 1483151"/>
                <a:gd name="connsiteX1" fmla="*/ 1036948 w 1036948"/>
                <a:gd name="connsiteY1" fmla="*/ 37708 h 1483151"/>
                <a:gd name="connsiteX2" fmla="*/ 766713 w 1036948"/>
                <a:gd name="connsiteY2" fmla="*/ 0 h 1483151"/>
                <a:gd name="connsiteX3" fmla="*/ 0 w 1036948"/>
                <a:gd name="connsiteY3" fmla="*/ 1454871 h 1483151"/>
                <a:gd name="connsiteX4" fmla="*/ 263950 w 1036948"/>
                <a:gd name="connsiteY4" fmla="*/ 1483151 h 148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6948" h="1483151">
                  <a:moveTo>
                    <a:pt x="263950" y="1483151"/>
                  </a:moveTo>
                  <a:lnTo>
                    <a:pt x="1036948" y="37708"/>
                  </a:lnTo>
                  <a:lnTo>
                    <a:pt x="766713" y="0"/>
                  </a:lnTo>
                  <a:lnTo>
                    <a:pt x="0" y="1454871"/>
                  </a:lnTo>
                  <a:lnTo>
                    <a:pt x="263950" y="148315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0716333" y="1069376"/>
              <a:ext cx="926599" cy="1310128"/>
              <a:chOff x="10716333" y="1069376"/>
              <a:chExt cx="926599" cy="1310128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10716333" y="2287288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10789647" y="2151968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10862961" y="2016644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10936275" y="1881320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1009589" y="1745996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11082903" y="1610672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11156217" y="1475348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11229531" y="1340024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11302845" y="1204700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11376161" y="1069376"/>
                <a:ext cx="266771" cy="92216"/>
              </a:xfrm>
              <a:custGeom>
                <a:avLst/>
                <a:gdLst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312230"/>
                  <a:gd name="connsiteY0" fmla="*/ 80093 h 86768"/>
                  <a:gd name="connsiteX1" fmla="*/ 70081 w 312230"/>
                  <a:gd name="connsiteY1" fmla="*/ 86768 h 86768"/>
                  <a:gd name="connsiteX2" fmla="*/ 256966 w 312230"/>
                  <a:gd name="connsiteY2" fmla="*/ 70082 h 86768"/>
                  <a:gd name="connsiteX3" fmla="*/ 297013 w 312230"/>
                  <a:gd name="connsiteY3" fmla="*/ 16686 h 86768"/>
                  <a:gd name="connsiteX4" fmla="*/ 30035 w 312230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256966 w 297013"/>
                  <a:gd name="connsiteY2" fmla="*/ 70082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9709 w 297013"/>
                  <a:gd name="connsiteY2" fmla="*/ 77266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67688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6768"/>
                  <a:gd name="connsiteX1" fmla="*/ 70081 w 297013"/>
                  <a:gd name="connsiteY1" fmla="*/ 86768 h 86768"/>
                  <a:gd name="connsiteX2" fmla="*/ 183861 w 297013"/>
                  <a:gd name="connsiteY2" fmla="*/ 74871 h 86768"/>
                  <a:gd name="connsiteX3" fmla="*/ 297013 w 297013"/>
                  <a:gd name="connsiteY3" fmla="*/ 16686 h 86768"/>
                  <a:gd name="connsiteX4" fmla="*/ 30035 w 297013"/>
                  <a:gd name="connsiteY4" fmla="*/ 0 h 86768"/>
                  <a:gd name="connsiteX0" fmla="*/ 0 w 297013"/>
                  <a:gd name="connsiteY0" fmla="*/ 80093 h 80093"/>
                  <a:gd name="connsiteX1" fmla="*/ 183861 w 297013"/>
                  <a:gd name="connsiteY1" fmla="*/ 74871 h 80093"/>
                  <a:gd name="connsiteX2" fmla="*/ 297013 w 297013"/>
                  <a:gd name="connsiteY2" fmla="*/ 16686 h 80093"/>
                  <a:gd name="connsiteX3" fmla="*/ 30035 w 297013"/>
                  <a:gd name="connsiteY3" fmla="*/ 0 h 80093"/>
                  <a:gd name="connsiteX0" fmla="*/ 0 w 297013"/>
                  <a:gd name="connsiteY0" fmla="*/ 80093 h 83850"/>
                  <a:gd name="connsiteX1" fmla="*/ 183861 w 297013"/>
                  <a:gd name="connsiteY1" fmla="*/ 74871 h 83850"/>
                  <a:gd name="connsiteX2" fmla="*/ 297013 w 297013"/>
                  <a:gd name="connsiteY2" fmla="*/ 16686 h 83850"/>
                  <a:gd name="connsiteX3" fmla="*/ 30035 w 297013"/>
                  <a:gd name="connsiteY3" fmla="*/ 0 h 83850"/>
                  <a:gd name="connsiteX0" fmla="*/ 0 w 302862"/>
                  <a:gd name="connsiteY0" fmla="*/ 80093 h 85725"/>
                  <a:gd name="connsiteX1" fmla="*/ 189710 w 302862"/>
                  <a:gd name="connsiteY1" fmla="*/ 74871 h 85725"/>
                  <a:gd name="connsiteX2" fmla="*/ 302862 w 302862"/>
                  <a:gd name="connsiteY2" fmla="*/ 16686 h 85725"/>
                  <a:gd name="connsiteX3" fmla="*/ 35884 w 302862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862" h="85725">
                    <a:moveTo>
                      <a:pt x="0" y="80093"/>
                    </a:moveTo>
                    <a:cubicBezTo>
                      <a:pt x="99303" y="90323"/>
                      <a:pt x="139233" y="85439"/>
                      <a:pt x="189710" y="74871"/>
                    </a:cubicBezTo>
                    <a:cubicBezTo>
                      <a:pt x="240187" y="64303"/>
                      <a:pt x="282199" y="47522"/>
                      <a:pt x="302862" y="16686"/>
                    </a:cubicBezTo>
                    <a:lnTo>
                      <a:pt x="35884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Freeform 12"/>
            <p:cNvSpPr/>
            <p:nvPr/>
          </p:nvSpPr>
          <p:spPr>
            <a:xfrm>
              <a:off x="10679161" y="922127"/>
              <a:ext cx="783035" cy="1493949"/>
            </a:xfrm>
            <a:custGeom>
              <a:avLst/>
              <a:gdLst>
                <a:gd name="connsiteX0" fmla="*/ 0 w 780460"/>
                <a:gd name="connsiteY0" fmla="*/ 1493949 h 1493949"/>
                <a:gd name="connsiteX1" fmla="*/ 780460 w 780460"/>
                <a:gd name="connsiteY1" fmla="*/ 51515 h 1493949"/>
                <a:gd name="connsiteX2" fmla="*/ 777884 w 780460"/>
                <a:gd name="connsiteY2" fmla="*/ 0 h 1493949"/>
                <a:gd name="connsiteX3" fmla="*/ 0 w 780460"/>
                <a:gd name="connsiteY3" fmla="*/ 1493949 h 1493949"/>
                <a:gd name="connsiteX0" fmla="*/ 2575 w 783035"/>
                <a:gd name="connsiteY0" fmla="*/ 1493949 h 1493949"/>
                <a:gd name="connsiteX1" fmla="*/ 783035 w 783035"/>
                <a:gd name="connsiteY1" fmla="*/ 51515 h 1493949"/>
                <a:gd name="connsiteX2" fmla="*/ 780459 w 783035"/>
                <a:gd name="connsiteY2" fmla="*/ 0 h 1493949"/>
                <a:gd name="connsiteX3" fmla="*/ 0 w 783035"/>
                <a:gd name="connsiteY3" fmla="*/ 1455313 h 1493949"/>
                <a:gd name="connsiteX4" fmla="*/ 2575 w 783035"/>
                <a:gd name="connsiteY4" fmla="*/ 1493949 h 149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035" h="1493949">
                  <a:moveTo>
                    <a:pt x="2575" y="1493949"/>
                  </a:moveTo>
                  <a:lnTo>
                    <a:pt x="783035" y="51515"/>
                  </a:lnTo>
                  <a:lnTo>
                    <a:pt x="780459" y="0"/>
                  </a:lnTo>
                  <a:cubicBezTo>
                    <a:pt x="663691" y="219799"/>
                    <a:pt x="116768" y="1235514"/>
                    <a:pt x="0" y="1455313"/>
                  </a:cubicBezTo>
                  <a:lnTo>
                    <a:pt x="2575" y="149394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382229" y="-458090"/>
              <a:ext cx="4917558" cy="3312704"/>
              <a:chOff x="592323" y="1779271"/>
              <a:chExt cx="4917558" cy="3312704"/>
            </a:xfrm>
          </p:grpSpPr>
          <p:grpSp>
            <p:nvGrpSpPr>
              <p:cNvPr id="6" name="Group 5"/>
              <p:cNvGrpSpPr>
                <a:grpSpLocks noChangeAspect="1"/>
              </p:cNvGrpSpPr>
              <p:nvPr/>
            </p:nvGrpSpPr>
            <p:grpSpPr>
              <a:xfrm>
                <a:off x="592323" y="2700668"/>
                <a:ext cx="4676774" cy="2391307"/>
                <a:chOff x="209550" y="2176873"/>
                <a:chExt cx="5638800" cy="2883206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2" cstate="screen">
                  <a:clrChange>
                    <a:clrFrom>
                      <a:srgbClr val="FFFFFD"/>
                    </a:clrFrom>
                    <a:clrTo>
                      <a:srgbClr val="FFFFFD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209550" y="2176873"/>
                  <a:ext cx="5638800" cy="2883206"/>
                </a:xfrm>
                <a:prstGeom prst="rect">
                  <a:avLst/>
                </a:prstGeom>
              </p:spPr>
            </p:pic>
            <p:sp>
              <p:nvSpPr>
                <p:cNvPr id="9" name="Freeform 8"/>
                <p:cNvSpPr>
                  <a:spLocks noChangeAspect="1"/>
                </p:cNvSpPr>
                <p:nvPr/>
              </p:nvSpPr>
              <p:spPr>
                <a:xfrm>
                  <a:off x="294659" y="3986615"/>
                  <a:ext cx="3890530" cy="1020447"/>
                </a:xfrm>
                <a:custGeom>
                  <a:avLst/>
                  <a:gdLst>
                    <a:gd name="connsiteX0" fmla="*/ 0 w 2809592"/>
                    <a:gd name="connsiteY0" fmla="*/ 0 h 781616"/>
                    <a:gd name="connsiteX1" fmla="*/ 2809592 w 2809592"/>
                    <a:gd name="connsiteY1" fmla="*/ 374210 h 781616"/>
                    <a:gd name="connsiteX2" fmla="*/ 2688879 w 2809592"/>
                    <a:gd name="connsiteY2" fmla="*/ 407406 h 781616"/>
                    <a:gd name="connsiteX3" fmla="*/ 1382162 w 2809592"/>
                    <a:gd name="connsiteY3" fmla="*/ 519065 h 781616"/>
                    <a:gd name="connsiteX4" fmla="*/ 558297 w 2809592"/>
                    <a:gd name="connsiteY4" fmla="*/ 651850 h 781616"/>
                    <a:gd name="connsiteX5" fmla="*/ 36214 w 2809592"/>
                    <a:gd name="connsiteY5" fmla="*/ 781616 h 781616"/>
                    <a:gd name="connsiteX6" fmla="*/ 0 w 2809592"/>
                    <a:gd name="connsiteY6" fmla="*/ 0 h 781616"/>
                    <a:gd name="connsiteX0" fmla="*/ 0 w 2809592"/>
                    <a:gd name="connsiteY0" fmla="*/ 0 h 781616"/>
                    <a:gd name="connsiteX1" fmla="*/ 2809592 w 2809592"/>
                    <a:gd name="connsiteY1" fmla="*/ 374210 h 781616"/>
                    <a:gd name="connsiteX2" fmla="*/ 1382162 w 2809592"/>
                    <a:gd name="connsiteY2" fmla="*/ 519065 h 781616"/>
                    <a:gd name="connsiteX3" fmla="*/ 558297 w 2809592"/>
                    <a:gd name="connsiteY3" fmla="*/ 651850 h 781616"/>
                    <a:gd name="connsiteX4" fmla="*/ 36214 w 2809592"/>
                    <a:gd name="connsiteY4" fmla="*/ 781616 h 781616"/>
                    <a:gd name="connsiteX5" fmla="*/ 0 w 2809592"/>
                    <a:gd name="connsiteY5" fmla="*/ 0 h 781616"/>
                    <a:gd name="connsiteX0" fmla="*/ 0 w 2809592"/>
                    <a:gd name="connsiteY0" fmla="*/ 0 h 814147"/>
                    <a:gd name="connsiteX1" fmla="*/ 2809592 w 2809592"/>
                    <a:gd name="connsiteY1" fmla="*/ 374210 h 814147"/>
                    <a:gd name="connsiteX2" fmla="*/ 1382162 w 2809592"/>
                    <a:gd name="connsiteY2" fmla="*/ 519065 h 814147"/>
                    <a:gd name="connsiteX3" fmla="*/ 558297 w 2809592"/>
                    <a:gd name="connsiteY3" fmla="*/ 651850 h 814147"/>
                    <a:gd name="connsiteX4" fmla="*/ 36214 w 2809592"/>
                    <a:gd name="connsiteY4" fmla="*/ 781616 h 814147"/>
                    <a:gd name="connsiteX5" fmla="*/ 0 w 2809592"/>
                    <a:gd name="connsiteY5" fmla="*/ 0 h 814147"/>
                    <a:gd name="connsiteX0" fmla="*/ 0 w 2809592"/>
                    <a:gd name="connsiteY0" fmla="*/ 0 h 781616"/>
                    <a:gd name="connsiteX1" fmla="*/ 2809592 w 2809592"/>
                    <a:gd name="connsiteY1" fmla="*/ 374210 h 781616"/>
                    <a:gd name="connsiteX2" fmla="*/ 1382162 w 2809592"/>
                    <a:gd name="connsiteY2" fmla="*/ 519065 h 781616"/>
                    <a:gd name="connsiteX3" fmla="*/ 558297 w 2809592"/>
                    <a:gd name="connsiteY3" fmla="*/ 651850 h 781616"/>
                    <a:gd name="connsiteX4" fmla="*/ 36214 w 2809592"/>
                    <a:gd name="connsiteY4" fmla="*/ 781616 h 781616"/>
                    <a:gd name="connsiteX5" fmla="*/ 0 w 2809592"/>
                    <a:gd name="connsiteY5" fmla="*/ 0 h 781616"/>
                    <a:gd name="connsiteX0" fmla="*/ 0 w 2809592"/>
                    <a:gd name="connsiteY0" fmla="*/ 0 h 873056"/>
                    <a:gd name="connsiteX1" fmla="*/ 2809592 w 2809592"/>
                    <a:gd name="connsiteY1" fmla="*/ 374210 h 873056"/>
                    <a:gd name="connsiteX2" fmla="*/ 1382162 w 2809592"/>
                    <a:gd name="connsiteY2" fmla="*/ 519065 h 873056"/>
                    <a:gd name="connsiteX3" fmla="*/ 558297 w 2809592"/>
                    <a:gd name="connsiteY3" fmla="*/ 651850 h 873056"/>
                    <a:gd name="connsiteX4" fmla="*/ 127654 w 2809592"/>
                    <a:gd name="connsiteY4" fmla="*/ 873056 h 873056"/>
                    <a:gd name="connsiteX0" fmla="*/ 0 w 2809592"/>
                    <a:gd name="connsiteY0" fmla="*/ 0 h 782522"/>
                    <a:gd name="connsiteX1" fmla="*/ 2809592 w 2809592"/>
                    <a:gd name="connsiteY1" fmla="*/ 374210 h 782522"/>
                    <a:gd name="connsiteX2" fmla="*/ 1382162 w 2809592"/>
                    <a:gd name="connsiteY2" fmla="*/ 519065 h 782522"/>
                    <a:gd name="connsiteX3" fmla="*/ 558297 w 2809592"/>
                    <a:gd name="connsiteY3" fmla="*/ 651850 h 782522"/>
                    <a:gd name="connsiteX4" fmla="*/ 103512 w 2809592"/>
                    <a:gd name="connsiteY4" fmla="*/ 782522 h 782522"/>
                    <a:gd name="connsiteX0" fmla="*/ 0 w 2809592"/>
                    <a:gd name="connsiteY0" fmla="*/ 0 h 782522"/>
                    <a:gd name="connsiteX1" fmla="*/ 2809592 w 2809592"/>
                    <a:gd name="connsiteY1" fmla="*/ 374210 h 782522"/>
                    <a:gd name="connsiteX2" fmla="*/ 1382162 w 2809592"/>
                    <a:gd name="connsiteY2" fmla="*/ 519065 h 782522"/>
                    <a:gd name="connsiteX3" fmla="*/ 558297 w 2809592"/>
                    <a:gd name="connsiteY3" fmla="*/ 651850 h 782522"/>
                    <a:gd name="connsiteX4" fmla="*/ 103512 w 2809592"/>
                    <a:gd name="connsiteY4" fmla="*/ 782522 h 782522"/>
                    <a:gd name="connsiteX0" fmla="*/ 0 w 2809592"/>
                    <a:gd name="connsiteY0" fmla="*/ 0 h 782522"/>
                    <a:gd name="connsiteX1" fmla="*/ 2809592 w 2809592"/>
                    <a:gd name="connsiteY1" fmla="*/ 374210 h 782522"/>
                    <a:gd name="connsiteX2" fmla="*/ 2790720 w 2809592"/>
                    <a:gd name="connsiteY2" fmla="*/ 420761 h 782522"/>
                    <a:gd name="connsiteX3" fmla="*/ 1382162 w 2809592"/>
                    <a:gd name="connsiteY3" fmla="*/ 519065 h 782522"/>
                    <a:gd name="connsiteX4" fmla="*/ 558297 w 2809592"/>
                    <a:gd name="connsiteY4" fmla="*/ 651850 h 782522"/>
                    <a:gd name="connsiteX5" fmla="*/ 103512 w 2809592"/>
                    <a:gd name="connsiteY5" fmla="*/ 782522 h 782522"/>
                    <a:gd name="connsiteX0" fmla="*/ 0 w 2860668"/>
                    <a:gd name="connsiteY0" fmla="*/ 0 h 782522"/>
                    <a:gd name="connsiteX1" fmla="*/ 2860668 w 2860668"/>
                    <a:gd name="connsiteY1" fmla="*/ 380595 h 782522"/>
                    <a:gd name="connsiteX2" fmla="*/ 2790720 w 2860668"/>
                    <a:gd name="connsiteY2" fmla="*/ 420761 h 782522"/>
                    <a:gd name="connsiteX3" fmla="*/ 1382162 w 2860668"/>
                    <a:gd name="connsiteY3" fmla="*/ 519065 h 782522"/>
                    <a:gd name="connsiteX4" fmla="*/ 558297 w 2860668"/>
                    <a:gd name="connsiteY4" fmla="*/ 651850 h 782522"/>
                    <a:gd name="connsiteX5" fmla="*/ 103512 w 2860668"/>
                    <a:gd name="connsiteY5" fmla="*/ 782522 h 782522"/>
                    <a:gd name="connsiteX0" fmla="*/ 0 w 2874173"/>
                    <a:gd name="connsiteY0" fmla="*/ 0 h 782522"/>
                    <a:gd name="connsiteX1" fmla="*/ 2860668 w 2874173"/>
                    <a:gd name="connsiteY1" fmla="*/ 380595 h 782522"/>
                    <a:gd name="connsiteX2" fmla="*/ 2864141 w 2874173"/>
                    <a:gd name="connsiteY2" fmla="*/ 417569 h 782522"/>
                    <a:gd name="connsiteX3" fmla="*/ 1382162 w 2874173"/>
                    <a:gd name="connsiteY3" fmla="*/ 519065 h 782522"/>
                    <a:gd name="connsiteX4" fmla="*/ 558297 w 2874173"/>
                    <a:gd name="connsiteY4" fmla="*/ 651850 h 782522"/>
                    <a:gd name="connsiteX5" fmla="*/ 103512 w 2874173"/>
                    <a:gd name="connsiteY5" fmla="*/ 782522 h 782522"/>
                    <a:gd name="connsiteX0" fmla="*/ 0 w 2867224"/>
                    <a:gd name="connsiteY0" fmla="*/ 0 h 782522"/>
                    <a:gd name="connsiteX1" fmla="*/ 2860668 w 2867224"/>
                    <a:gd name="connsiteY1" fmla="*/ 380595 h 782522"/>
                    <a:gd name="connsiteX2" fmla="*/ 2864141 w 2867224"/>
                    <a:gd name="connsiteY2" fmla="*/ 417569 h 782522"/>
                    <a:gd name="connsiteX3" fmla="*/ 1382162 w 2867224"/>
                    <a:gd name="connsiteY3" fmla="*/ 519065 h 782522"/>
                    <a:gd name="connsiteX4" fmla="*/ 558297 w 2867224"/>
                    <a:gd name="connsiteY4" fmla="*/ 651850 h 782522"/>
                    <a:gd name="connsiteX5" fmla="*/ 103512 w 2867224"/>
                    <a:gd name="connsiteY5" fmla="*/ 782522 h 782522"/>
                    <a:gd name="connsiteX0" fmla="*/ 0 w 2864141"/>
                    <a:gd name="connsiteY0" fmla="*/ 0 h 782522"/>
                    <a:gd name="connsiteX1" fmla="*/ 2860668 w 2864141"/>
                    <a:gd name="connsiteY1" fmla="*/ 380595 h 782522"/>
                    <a:gd name="connsiteX2" fmla="*/ 2864141 w 2864141"/>
                    <a:gd name="connsiteY2" fmla="*/ 417569 h 782522"/>
                    <a:gd name="connsiteX3" fmla="*/ 1382162 w 2864141"/>
                    <a:gd name="connsiteY3" fmla="*/ 519065 h 782522"/>
                    <a:gd name="connsiteX4" fmla="*/ 558297 w 2864141"/>
                    <a:gd name="connsiteY4" fmla="*/ 651850 h 782522"/>
                    <a:gd name="connsiteX5" fmla="*/ 103512 w 2864141"/>
                    <a:gd name="connsiteY5" fmla="*/ 782522 h 782522"/>
                    <a:gd name="connsiteX0" fmla="*/ 0 w 3086565"/>
                    <a:gd name="connsiteY0" fmla="*/ 0 h 809574"/>
                    <a:gd name="connsiteX1" fmla="*/ 3083092 w 3086565"/>
                    <a:gd name="connsiteY1" fmla="*/ 407647 h 809574"/>
                    <a:gd name="connsiteX2" fmla="*/ 3086565 w 3086565"/>
                    <a:gd name="connsiteY2" fmla="*/ 444621 h 809574"/>
                    <a:gd name="connsiteX3" fmla="*/ 1604586 w 3086565"/>
                    <a:gd name="connsiteY3" fmla="*/ 546117 h 809574"/>
                    <a:gd name="connsiteX4" fmla="*/ 780721 w 3086565"/>
                    <a:gd name="connsiteY4" fmla="*/ 678902 h 809574"/>
                    <a:gd name="connsiteX5" fmla="*/ 325936 w 3086565"/>
                    <a:gd name="connsiteY5" fmla="*/ 809574 h 809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86565" h="809574">
                      <a:moveTo>
                        <a:pt x="0" y="0"/>
                      </a:moveTo>
                      <a:lnTo>
                        <a:pt x="3083092" y="407647"/>
                      </a:lnTo>
                      <a:lnTo>
                        <a:pt x="3086565" y="444621"/>
                      </a:lnTo>
                      <a:lnTo>
                        <a:pt x="1604586" y="546117"/>
                      </a:lnTo>
                      <a:cubicBezTo>
                        <a:pt x="1229370" y="592390"/>
                        <a:pt x="993829" y="634993"/>
                        <a:pt x="780721" y="678902"/>
                      </a:cubicBezTo>
                      <a:cubicBezTo>
                        <a:pt x="567613" y="722811"/>
                        <a:pt x="484472" y="739259"/>
                        <a:pt x="325936" y="809574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" name="Freeform 6"/>
              <p:cNvSpPr/>
              <p:nvPr/>
            </p:nvSpPr>
            <p:spPr>
              <a:xfrm>
                <a:off x="1590627" y="1779271"/>
                <a:ext cx="3919254" cy="1428750"/>
              </a:xfrm>
              <a:custGeom>
                <a:avLst/>
                <a:gdLst>
                  <a:gd name="connsiteX0" fmla="*/ 262890 w 3893820"/>
                  <a:gd name="connsiteY0" fmla="*/ 1002030 h 1428750"/>
                  <a:gd name="connsiteX1" fmla="*/ 3398520 w 3893820"/>
                  <a:gd name="connsiteY1" fmla="*/ 1428750 h 1428750"/>
                  <a:gd name="connsiteX2" fmla="*/ 3893820 w 3893820"/>
                  <a:gd name="connsiteY2" fmla="*/ 438150 h 1428750"/>
                  <a:gd name="connsiteX3" fmla="*/ 0 w 3893820"/>
                  <a:gd name="connsiteY3" fmla="*/ 0 h 1428750"/>
                  <a:gd name="connsiteX0" fmla="*/ 0 w 3919254"/>
                  <a:gd name="connsiteY0" fmla="*/ 964960 h 1428750"/>
                  <a:gd name="connsiteX1" fmla="*/ 3423954 w 3919254"/>
                  <a:gd name="connsiteY1" fmla="*/ 1428750 h 1428750"/>
                  <a:gd name="connsiteX2" fmla="*/ 3919254 w 3919254"/>
                  <a:gd name="connsiteY2" fmla="*/ 438150 h 1428750"/>
                  <a:gd name="connsiteX3" fmla="*/ 25434 w 3919254"/>
                  <a:gd name="connsiteY3" fmla="*/ 0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19254" h="1428750">
                    <a:moveTo>
                      <a:pt x="0" y="964960"/>
                    </a:moveTo>
                    <a:lnTo>
                      <a:pt x="3423954" y="1428750"/>
                    </a:lnTo>
                    <a:lnTo>
                      <a:pt x="3919254" y="438150"/>
                    </a:lnTo>
                    <a:lnTo>
                      <a:pt x="25434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5" name="Straight Connector 24"/>
            <p:cNvCxnSpPr/>
            <p:nvPr/>
          </p:nvCxnSpPr>
          <p:spPr>
            <a:xfrm flipH="1" flipV="1">
              <a:off x="8213247" y="506280"/>
              <a:ext cx="274019" cy="373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/>
          <p:cNvCxnSpPr>
            <a:cxnSpLocks noChangeAspect="1"/>
          </p:cNvCxnSpPr>
          <p:nvPr/>
        </p:nvCxnSpPr>
        <p:spPr>
          <a:xfrm flipH="1">
            <a:off x="10498653" y="3822357"/>
            <a:ext cx="128158" cy="19770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0369768" y="3794607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0724" y="2900669"/>
            <a:ext cx="1620037" cy="1652953"/>
          </a:xfrm>
          <a:prstGeom prst="ellipse">
            <a:avLst/>
          </a:prstGeom>
        </p:spPr>
      </p:pic>
      <p:cxnSp>
        <p:nvCxnSpPr>
          <p:cNvPr id="66" name="Straight Connector 65"/>
          <p:cNvCxnSpPr/>
          <p:nvPr/>
        </p:nvCxnSpPr>
        <p:spPr>
          <a:xfrm>
            <a:off x="10381172" y="3774012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10635481" y="3476368"/>
            <a:ext cx="209632" cy="32339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0562405" y="3456855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cxnSpLocks noChangeAspect="1"/>
          </p:cNvCxnSpPr>
          <p:nvPr/>
        </p:nvCxnSpPr>
        <p:spPr>
          <a:xfrm>
            <a:off x="10050162" y="3172643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1038703" y="3270422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1084010" y="3208638"/>
            <a:ext cx="780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height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10721546" y="3472249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spacing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10569146" y="3781168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thickness</a:t>
            </a:r>
            <a:endParaRPr lang="en-US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9606628" y="4114083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0153390" y="4149474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 flipV="1">
            <a:off x="9599033" y="4441991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9347780" y="4475275"/>
            <a:ext cx="109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extension</a:t>
            </a:r>
            <a:endParaRPr lang="en-US" dirty="0"/>
          </a:p>
        </p:txBody>
      </p:sp>
      <p:cxnSp>
        <p:nvCxnSpPr>
          <p:cNvPr id="85" name="Straight Connector 84"/>
          <p:cNvCxnSpPr>
            <a:cxnSpLocks noChangeAspect="1"/>
          </p:cNvCxnSpPr>
          <p:nvPr/>
        </p:nvCxnSpPr>
        <p:spPr>
          <a:xfrm flipH="1" flipV="1">
            <a:off x="7447604" y="1930097"/>
            <a:ext cx="274019" cy="3733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7628500" y="1748653"/>
            <a:ext cx="3643" cy="207653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7627892" y="1988486"/>
            <a:ext cx="3643" cy="207653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612096" y="1479069"/>
            <a:ext cx="1054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substrate</a:t>
            </a:r>
            <a:endParaRPr lang="en-US" dirty="0"/>
          </a:p>
        </p:txBody>
      </p:sp>
      <p:cxnSp>
        <p:nvCxnSpPr>
          <p:cNvPr id="92" name="Straight Connector 91"/>
          <p:cNvCxnSpPr>
            <a:cxnSpLocks noChangeAspect="1"/>
          </p:cNvCxnSpPr>
          <p:nvPr/>
        </p:nvCxnSpPr>
        <p:spPr>
          <a:xfrm flipV="1">
            <a:off x="8521042" y="161912"/>
            <a:ext cx="185795" cy="337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cxnSpLocks noChangeAspect="1"/>
          </p:cNvCxnSpPr>
          <p:nvPr/>
        </p:nvCxnSpPr>
        <p:spPr>
          <a:xfrm flipV="1">
            <a:off x="8830092" y="363695"/>
            <a:ext cx="98362" cy="1785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cxnSpLocks noChangeAspect="1"/>
          </p:cNvCxnSpPr>
          <p:nvPr/>
        </p:nvCxnSpPr>
        <p:spPr>
          <a:xfrm flipV="1">
            <a:off x="11482982" y="558507"/>
            <a:ext cx="187009" cy="339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8677693" y="200366"/>
            <a:ext cx="2992298" cy="41284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cxnSpLocks noChangeAspect="1"/>
          </p:cNvCxnSpPr>
          <p:nvPr/>
        </p:nvCxnSpPr>
        <p:spPr>
          <a:xfrm>
            <a:off x="8899310" y="403769"/>
            <a:ext cx="2677176" cy="35920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22</a:t>
            </a:fld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9892426" y="425960"/>
            <a:ext cx="52578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101.6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9705141" y="189175"/>
            <a:ext cx="52578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114.3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7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567652" y="2290915"/>
            <a:ext cx="443842" cy="113541"/>
            <a:chOff x="10983728" y="2305430"/>
            <a:chExt cx="443842" cy="113541"/>
          </a:xfrm>
        </p:grpSpPr>
        <p:pic>
          <p:nvPicPr>
            <p:cNvPr id="55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0983728" y="2309680"/>
              <a:ext cx="178508" cy="109291"/>
            </a:xfrm>
            <a:prstGeom prst="rect">
              <a:avLst/>
            </a:prstGeom>
          </p:spPr>
        </p:pic>
        <p:pic>
          <p:nvPicPr>
            <p:cNvPr id="56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1117913" y="2309073"/>
              <a:ext cx="178508" cy="109291"/>
            </a:xfrm>
            <a:prstGeom prst="rect">
              <a:avLst/>
            </a:prstGeom>
          </p:spPr>
        </p:pic>
        <p:pic>
          <p:nvPicPr>
            <p:cNvPr id="57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1249062" y="2305430"/>
              <a:ext cx="178508" cy="109291"/>
            </a:xfrm>
            <a:prstGeom prst="rect">
              <a:avLst/>
            </a:prstGeom>
          </p:spPr>
        </p:pic>
      </p:grpSp>
      <p:grpSp>
        <p:nvGrpSpPr>
          <p:cNvPr id="59" name="Group 58"/>
          <p:cNvGrpSpPr/>
          <p:nvPr/>
        </p:nvGrpSpPr>
        <p:grpSpPr>
          <a:xfrm>
            <a:off x="10741823" y="1959506"/>
            <a:ext cx="443842" cy="113541"/>
            <a:chOff x="10983728" y="2305430"/>
            <a:chExt cx="443842" cy="113541"/>
          </a:xfrm>
        </p:grpSpPr>
        <p:pic>
          <p:nvPicPr>
            <p:cNvPr id="60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0983728" y="2309680"/>
              <a:ext cx="178508" cy="109291"/>
            </a:xfrm>
            <a:prstGeom prst="rect">
              <a:avLst/>
            </a:prstGeom>
          </p:spPr>
        </p:pic>
        <p:pic>
          <p:nvPicPr>
            <p:cNvPr id="61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1117913" y="2309073"/>
              <a:ext cx="178508" cy="109291"/>
            </a:xfrm>
            <a:prstGeom prst="rect">
              <a:avLst/>
            </a:prstGeom>
          </p:spPr>
        </p:pic>
        <p:pic>
          <p:nvPicPr>
            <p:cNvPr id="62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1249062" y="2305430"/>
              <a:ext cx="178508" cy="109291"/>
            </a:xfrm>
            <a:prstGeom prst="rect">
              <a:avLst/>
            </a:prstGeom>
          </p:spPr>
        </p:pic>
      </p:grpSp>
      <p:grpSp>
        <p:nvGrpSpPr>
          <p:cNvPr id="63" name="Group 62"/>
          <p:cNvGrpSpPr/>
          <p:nvPr/>
        </p:nvGrpSpPr>
        <p:grpSpPr>
          <a:xfrm>
            <a:off x="10915995" y="1630515"/>
            <a:ext cx="443842" cy="113541"/>
            <a:chOff x="10983728" y="2305430"/>
            <a:chExt cx="443842" cy="113541"/>
          </a:xfrm>
        </p:grpSpPr>
        <p:pic>
          <p:nvPicPr>
            <p:cNvPr id="64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0983728" y="2309680"/>
              <a:ext cx="178508" cy="109291"/>
            </a:xfrm>
            <a:prstGeom prst="rect">
              <a:avLst/>
            </a:prstGeom>
          </p:spPr>
        </p:pic>
        <p:pic>
          <p:nvPicPr>
            <p:cNvPr id="67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1117913" y="2309073"/>
              <a:ext cx="178508" cy="109291"/>
            </a:xfrm>
            <a:prstGeom prst="rect">
              <a:avLst/>
            </a:prstGeom>
          </p:spPr>
        </p:pic>
        <p:pic>
          <p:nvPicPr>
            <p:cNvPr id="71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1249062" y="2305430"/>
              <a:ext cx="178508" cy="109291"/>
            </a:xfrm>
            <a:prstGeom prst="rect">
              <a:avLst/>
            </a:prstGeom>
          </p:spPr>
        </p:pic>
      </p:grpSp>
      <p:grpSp>
        <p:nvGrpSpPr>
          <p:cNvPr id="72" name="Group 71"/>
          <p:cNvGrpSpPr/>
          <p:nvPr/>
        </p:nvGrpSpPr>
        <p:grpSpPr>
          <a:xfrm>
            <a:off x="11092586" y="1291848"/>
            <a:ext cx="443842" cy="113541"/>
            <a:chOff x="10983728" y="2305430"/>
            <a:chExt cx="443842" cy="113541"/>
          </a:xfrm>
        </p:grpSpPr>
        <p:pic>
          <p:nvPicPr>
            <p:cNvPr id="74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0983728" y="2309680"/>
              <a:ext cx="178508" cy="109291"/>
            </a:xfrm>
            <a:prstGeom prst="rect">
              <a:avLst/>
            </a:prstGeom>
          </p:spPr>
        </p:pic>
        <p:pic>
          <p:nvPicPr>
            <p:cNvPr id="79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1117913" y="2309073"/>
              <a:ext cx="178508" cy="109291"/>
            </a:xfrm>
            <a:prstGeom prst="rect">
              <a:avLst/>
            </a:prstGeom>
          </p:spPr>
        </p:pic>
        <p:pic>
          <p:nvPicPr>
            <p:cNvPr id="82" name="Content Placeholder 3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4825" flipH="1">
              <a:off x="11249062" y="2305430"/>
              <a:ext cx="178508" cy="109291"/>
            </a:xfrm>
            <a:prstGeom prst="rect">
              <a:avLst/>
            </a:prstGeom>
          </p:spPr>
        </p:pic>
      </p:grpSp>
      <p:sp>
        <p:nvSpPr>
          <p:cNvPr id="26" name="Freeform 25"/>
          <p:cNvSpPr/>
          <p:nvPr/>
        </p:nvSpPr>
        <p:spPr>
          <a:xfrm>
            <a:off x="7453461" y="435156"/>
            <a:ext cx="1218596" cy="1575515"/>
          </a:xfrm>
          <a:custGeom>
            <a:avLst/>
            <a:gdLst>
              <a:gd name="connsiteX0" fmla="*/ 263950 w 1036948"/>
              <a:gd name="connsiteY0" fmla="*/ 1483151 h 1483151"/>
              <a:gd name="connsiteX1" fmla="*/ 1036948 w 1036948"/>
              <a:gd name="connsiteY1" fmla="*/ 37708 h 1483151"/>
              <a:gd name="connsiteX2" fmla="*/ 766713 w 1036948"/>
              <a:gd name="connsiteY2" fmla="*/ 0 h 1483151"/>
              <a:gd name="connsiteX3" fmla="*/ 0 w 1036948"/>
              <a:gd name="connsiteY3" fmla="*/ 1454871 h 1483151"/>
              <a:gd name="connsiteX4" fmla="*/ 263950 w 1036948"/>
              <a:gd name="connsiteY4" fmla="*/ 1483151 h 1483151"/>
              <a:gd name="connsiteX0" fmla="*/ 263950 w 1187809"/>
              <a:gd name="connsiteY0" fmla="*/ 1483151 h 1483151"/>
              <a:gd name="connsiteX1" fmla="*/ 1187809 w 1187809"/>
              <a:gd name="connsiteY1" fmla="*/ 50024 h 1483151"/>
              <a:gd name="connsiteX2" fmla="*/ 766713 w 1187809"/>
              <a:gd name="connsiteY2" fmla="*/ 0 h 1483151"/>
              <a:gd name="connsiteX3" fmla="*/ 0 w 1187809"/>
              <a:gd name="connsiteY3" fmla="*/ 1454871 h 1483151"/>
              <a:gd name="connsiteX4" fmla="*/ 263950 w 1187809"/>
              <a:gd name="connsiteY4" fmla="*/ 1483151 h 1483151"/>
              <a:gd name="connsiteX0" fmla="*/ 411732 w 1187809"/>
              <a:gd name="connsiteY0" fmla="*/ 1501624 h 1501624"/>
              <a:gd name="connsiteX1" fmla="*/ 1187809 w 1187809"/>
              <a:gd name="connsiteY1" fmla="*/ 50024 h 1501624"/>
              <a:gd name="connsiteX2" fmla="*/ 766713 w 1187809"/>
              <a:gd name="connsiteY2" fmla="*/ 0 h 1501624"/>
              <a:gd name="connsiteX3" fmla="*/ 0 w 1187809"/>
              <a:gd name="connsiteY3" fmla="*/ 1454871 h 1501624"/>
              <a:gd name="connsiteX4" fmla="*/ 411732 w 1187809"/>
              <a:gd name="connsiteY4" fmla="*/ 1501624 h 1501624"/>
              <a:gd name="connsiteX0" fmla="*/ 411732 w 1218596"/>
              <a:gd name="connsiteY0" fmla="*/ 1519334 h 1519334"/>
              <a:gd name="connsiteX1" fmla="*/ 1218596 w 1218596"/>
              <a:gd name="connsiteY1" fmla="*/ 0 h 1519334"/>
              <a:gd name="connsiteX2" fmla="*/ 766713 w 1218596"/>
              <a:gd name="connsiteY2" fmla="*/ 17710 h 1519334"/>
              <a:gd name="connsiteX3" fmla="*/ 0 w 1218596"/>
              <a:gd name="connsiteY3" fmla="*/ 1472581 h 1519334"/>
              <a:gd name="connsiteX4" fmla="*/ 411732 w 1218596"/>
              <a:gd name="connsiteY4" fmla="*/ 1519334 h 1519334"/>
              <a:gd name="connsiteX0" fmla="*/ 411732 w 1218596"/>
              <a:gd name="connsiteY0" fmla="*/ 1575515 h 1575515"/>
              <a:gd name="connsiteX1" fmla="*/ 1218596 w 1218596"/>
              <a:gd name="connsiteY1" fmla="*/ 56181 h 1575515"/>
              <a:gd name="connsiteX2" fmla="*/ 806737 w 1218596"/>
              <a:gd name="connsiteY2" fmla="*/ 0 h 1575515"/>
              <a:gd name="connsiteX3" fmla="*/ 0 w 1218596"/>
              <a:gd name="connsiteY3" fmla="*/ 1528762 h 1575515"/>
              <a:gd name="connsiteX4" fmla="*/ 411732 w 1218596"/>
              <a:gd name="connsiteY4" fmla="*/ 1575515 h 1575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596" h="1575515">
                <a:moveTo>
                  <a:pt x="411732" y="1575515"/>
                </a:moveTo>
                <a:lnTo>
                  <a:pt x="1218596" y="56181"/>
                </a:lnTo>
                <a:lnTo>
                  <a:pt x="806737" y="0"/>
                </a:lnTo>
                <a:lnTo>
                  <a:pt x="0" y="1528762"/>
                </a:lnTo>
                <a:lnTo>
                  <a:pt x="411732" y="157551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0689397" y="870948"/>
            <a:ext cx="810331" cy="1555364"/>
          </a:xfrm>
          <a:custGeom>
            <a:avLst/>
            <a:gdLst>
              <a:gd name="connsiteX0" fmla="*/ 0 w 780460"/>
              <a:gd name="connsiteY0" fmla="*/ 1493949 h 1493949"/>
              <a:gd name="connsiteX1" fmla="*/ 780460 w 780460"/>
              <a:gd name="connsiteY1" fmla="*/ 51515 h 1493949"/>
              <a:gd name="connsiteX2" fmla="*/ 777884 w 780460"/>
              <a:gd name="connsiteY2" fmla="*/ 0 h 1493949"/>
              <a:gd name="connsiteX3" fmla="*/ 0 w 780460"/>
              <a:gd name="connsiteY3" fmla="*/ 1493949 h 1493949"/>
              <a:gd name="connsiteX0" fmla="*/ 2575 w 783035"/>
              <a:gd name="connsiteY0" fmla="*/ 1493949 h 1493949"/>
              <a:gd name="connsiteX1" fmla="*/ 783035 w 783035"/>
              <a:gd name="connsiteY1" fmla="*/ 51515 h 1493949"/>
              <a:gd name="connsiteX2" fmla="*/ 780459 w 783035"/>
              <a:gd name="connsiteY2" fmla="*/ 0 h 1493949"/>
              <a:gd name="connsiteX3" fmla="*/ 0 w 783035"/>
              <a:gd name="connsiteY3" fmla="*/ 1455313 h 1493949"/>
              <a:gd name="connsiteX4" fmla="*/ 2575 w 783035"/>
              <a:gd name="connsiteY4" fmla="*/ 1493949 h 1493949"/>
              <a:gd name="connsiteX0" fmla="*/ 2575 w 807755"/>
              <a:gd name="connsiteY0" fmla="*/ 1555364 h 1555364"/>
              <a:gd name="connsiteX1" fmla="*/ 783035 w 807755"/>
              <a:gd name="connsiteY1" fmla="*/ 112930 h 1555364"/>
              <a:gd name="connsiteX2" fmla="*/ 807755 w 807755"/>
              <a:gd name="connsiteY2" fmla="*/ 0 h 1555364"/>
              <a:gd name="connsiteX3" fmla="*/ 0 w 807755"/>
              <a:gd name="connsiteY3" fmla="*/ 1516728 h 1555364"/>
              <a:gd name="connsiteX4" fmla="*/ 2575 w 807755"/>
              <a:gd name="connsiteY4" fmla="*/ 1555364 h 1555364"/>
              <a:gd name="connsiteX0" fmla="*/ 2575 w 810331"/>
              <a:gd name="connsiteY0" fmla="*/ 1555364 h 1555364"/>
              <a:gd name="connsiteX1" fmla="*/ 810331 w 810331"/>
              <a:gd name="connsiteY1" fmla="*/ 48103 h 1555364"/>
              <a:gd name="connsiteX2" fmla="*/ 807755 w 810331"/>
              <a:gd name="connsiteY2" fmla="*/ 0 h 1555364"/>
              <a:gd name="connsiteX3" fmla="*/ 0 w 810331"/>
              <a:gd name="connsiteY3" fmla="*/ 1516728 h 1555364"/>
              <a:gd name="connsiteX4" fmla="*/ 2575 w 810331"/>
              <a:gd name="connsiteY4" fmla="*/ 1555364 h 155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331" h="1555364">
                <a:moveTo>
                  <a:pt x="2575" y="1555364"/>
                </a:moveTo>
                <a:lnTo>
                  <a:pt x="810331" y="48103"/>
                </a:lnTo>
                <a:lnTo>
                  <a:pt x="807755" y="0"/>
                </a:lnTo>
                <a:lnTo>
                  <a:pt x="0" y="1516728"/>
                </a:lnTo>
                <a:lnTo>
                  <a:pt x="2575" y="15553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9" name="Content Placeholder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735452" y="276726"/>
            <a:ext cx="4348264" cy="2208179"/>
          </a:xfrm>
          <a:prstGeom prst="rect">
            <a:avLst/>
          </a:prstGeom>
        </p:spPr>
      </p:pic>
      <p:sp>
        <p:nvSpPr>
          <p:cNvPr id="9" name="Freeform 8"/>
          <p:cNvSpPr>
            <a:spLocks noChangeAspect="1"/>
          </p:cNvSpPr>
          <p:nvPr/>
        </p:nvSpPr>
        <p:spPr>
          <a:xfrm>
            <a:off x="7452818" y="1964292"/>
            <a:ext cx="3226773" cy="846350"/>
          </a:xfrm>
          <a:custGeom>
            <a:avLst/>
            <a:gdLst>
              <a:gd name="connsiteX0" fmla="*/ 0 w 2809592"/>
              <a:gd name="connsiteY0" fmla="*/ 0 h 781616"/>
              <a:gd name="connsiteX1" fmla="*/ 2809592 w 2809592"/>
              <a:gd name="connsiteY1" fmla="*/ 374210 h 781616"/>
              <a:gd name="connsiteX2" fmla="*/ 2688879 w 2809592"/>
              <a:gd name="connsiteY2" fmla="*/ 407406 h 781616"/>
              <a:gd name="connsiteX3" fmla="*/ 1382162 w 2809592"/>
              <a:gd name="connsiteY3" fmla="*/ 519065 h 781616"/>
              <a:gd name="connsiteX4" fmla="*/ 558297 w 2809592"/>
              <a:gd name="connsiteY4" fmla="*/ 651850 h 781616"/>
              <a:gd name="connsiteX5" fmla="*/ 36214 w 2809592"/>
              <a:gd name="connsiteY5" fmla="*/ 781616 h 781616"/>
              <a:gd name="connsiteX6" fmla="*/ 0 w 2809592"/>
              <a:gd name="connsiteY6" fmla="*/ 0 h 781616"/>
              <a:gd name="connsiteX0" fmla="*/ 0 w 2809592"/>
              <a:gd name="connsiteY0" fmla="*/ 0 h 781616"/>
              <a:gd name="connsiteX1" fmla="*/ 2809592 w 2809592"/>
              <a:gd name="connsiteY1" fmla="*/ 374210 h 781616"/>
              <a:gd name="connsiteX2" fmla="*/ 1382162 w 2809592"/>
              <a:gd name="connsiteY2" fmla="*/ 519065 h 781616"/>
              <a:gd name="connsiteX3" fmla="*/ 558297 w 2809592"/>
              <a:gd name="connsiteY3" fmla="*/ 651850 h 781616"/>
              <a:gd name="connsiteX4" fmla="*/ 36214 w 2809592"/>
              <a:gd name="connsiteY4" fmla="*/ 781616 h 781616"/>
              <a:gd name="connsiteX5" fmla="*/ 0 w 2809592"/>
              <a:gd name="connsiteY5" fmla="*/ 0 h 781616"/>
              <a:gd name="connsiteX0" fmla="*/ 0 w 2809592"/>
              <a:gd name="connsiteY0" fmla="*/ 0 h 814147"/>
              <a:gd name="connsiteX1" fmla="*/ 2809592 w 2809592"/>
              <a:gd name="connsiteY1" fmla="*/ 374210 h 814147"/>
              <a:gd name="connsiteX2" fmla="*/ 1382162 w 2809592"/>
              <a:gd name="connsiteY2" fmla="*/ 519065 h 814147"/>
              <a:gd name="connsiteX3" fmla="*/ 558297 w 2809592"/>
              <a:gd name="connsiteY3" fmla="*/ 651850 h 814147"/>
              <a:gd name="connsiteX4" fmla="*/ 36214 w 2809592"/>
              <a:gd name="connsiteY4" fmla="*/ 781616 h 814147"/>
              <a:gd name="connsiteX5" fmla="*/ 0 w 2809592"/>
              <a:gd name="connsiteY5" fmla="*/ 0 h 814147"/>
              <a:gd name="connsiteX0" fmla="*/ 0 w 2809592"/>
              <a:gd name="connsiteY0" fmla="*/ 0 h 781616"/>
              <a:gd name="connsiteX1" fmla="*/ 2809592 w 2809592"/>
              <a:gd name="connsiteY1" fmla="*/ 374210 h 781616"/>
              <a:gd name="connsiteX2" fmla="*/ 1382162 w 2809592"/>
              <a:gd name="connsiteY2" fmla="*/ 519065 h 781616"/>
              <a:gd name="connsiteX3" fmla="*/ 558297 w 2809592"/>
              <a:gd name="connsiteY3" fmla="*/ 651850 h 781616"/>
              <a:gd name="connsiteX4" fmla="*/ 36214 w 2809592"/>
              <a:gd name="connsiteY4" fmla="*/ 781616 h 781616"/>
              <a:gd name="connsiteX5" fmla="*/ 0 w 2809592"/>
              <a:gd name="connsiteY5" fmla="*/ 0 h 781616"/>
              <a:gd name="connsiteX0" fmla="*/ 0 w 2809592"/>
              <a:gd name="connsiteY0" fmla="*/ 0 h 873056"/>
              <a:gd name="connsiteX1" fmla="*/ 2809592 w 2809592"/>
              <a:gd name="connsiteY1" fmla="*/ 374210 h 873056"/>
              <a:gd name="connsiteX2" fmla="*/ 1382162 w 2809592"/>
              <a:gd name="connsiteY2" fmla="*/ 519065 h 873056"/>
              <a:gd name="connsiteX3" fmla="*/ 558297 w 2809592"/>
              <a:gd name="connsiteY3" fmla="*/ 651850 h 873056"/>
              <a:gd name="connsiteX4" fmla="*/ 127654 w 2809592"/>
              <a:gd name="connsiteY4" fmla="*/ 873056 h 873056"/>
              <a:gd name="connsiteX0" fmla="*/ 0 w 2809592"/>
              <a:gd name="connsiteY0" fmla="*/ 0 h 782522"/>
              <a:gd name="connsiteX1" fmla="*/ 2809592 w 2809592"/>
              <a:gd name="connsiteY1" fmla="*/ 374210 h 782522"/>
              <a:gd name="connsiteX2" fmla="*/ 1382162 w 2809592"/>
              <a:gd name="connsiteY2" fmla="*/ 519065 h 782522"/>
              <a:gd name="connsiteX3" fmla="*/ 558297 w 2809592"/>
              <a:gd name="connsiteY3" fmla="*/ 651850 h 782522"/>
              <a:gd name="connsiteX4" fmla="*/ 103512 w 2809592"/>
              <a:gd name="connsiteY4" fmla="*/ 782522 h 782522"/>
              <a:gd name="connsiteX0" fmla="*/ 0 w 2809592"/>
              <a:gd name="connsiteY0" fmla="*/ 0 h 782522"/>
              <a:gd name="connsiteX1" fmla="*/ 2809592 w 2809592"/>
              <a:gd name="connsiteY1" fmla="*/ 374210 h 782522"/>
              <a:gd name="connsiteX2" fmla="*/ 1382162 w 2809592"/>
              <a:gd name="connsiteY2" fmla="*/ 519065 h 782522"/>
              <a:gd name="connsiteX3" fmla="*/ 558297 w 2809592"/>
              <a:gd name="connsiteY3" fmla="*/ 651850 h 782522"/>
              <a:gd name="connsiteX4" fmla="*/ 103512 w 2809592"/>
              <a:gd name="connsiteY4" fmla="*/ 782522 h 782522"/>
              <a:gd name="connsiteX0" fmla="*/ 0 w 2809592"/>
              <a:gd name="connsiteY0" fmla="*/ 0 h 782522"/>
              <a:gd name="connsiteX1" fmla="*/ 2809592 w 2809592"/>
              <a:gd name="connsiteY1" fmla="*/ 374210 h 782522"/>
              <a:gd name="connsiteX2" fmla="*/ 2790720 w 2809592"/>
              <a:gd name="connsiteY2" fmla="*/ 420761 h 782522"/>
              <a:gd name="connsiteX3" fmla="*/ 1382162 w 2809592"/>
              <a:gd name="connsiteY3" fmla="*/ 519065 h 782522"/>
              <a:gd name="connsiteX4" fmla="*/ 558297 w 2809592"/>
              <a:gd name="connsiteY4" fmla="*/ 651850 h 782522"/>
              <a:gd name="connsiteX5" fmla="*/ 103512 w 2809592"/>
              <a:gd name="connsiteY5" fmla="*/ 782522 h 782522"/>
              <a:gd name="connsiteX0" fmla="*/ 0 w 2860668"/>
              <a:gd name="connsiteY0" fmla="*/ 0 h 782522"/>
              <a:gd name="connsiteX1" fmla="*/ 2860668 w 2860668"/>
              <a:gd name="connsiteY1" fmla="*/ 380595 h 782522"/>
              <a:gd name="connsiteX2" fmla="*/ 2790720 w 2860668"/>
              <a:gd name="connsiteY2" fmla="*/ 420761 h 782522"/>
              <a:gd name="connsiteX3" fmla="*/ 1382162 w 2860668"/>
              <a:gd name="connsiteY3" fmla="*/ 519065 h 782522"/>
              <a:gd name="connsiteX4" fmla="*/ 558297 w 2860668"/>
              <a:gd name="connsiteY4" fmla="*/ 651850 h 782522"/>
              <a:gd name="connsiteX5" fmla="*/ 103512 w 2860668"/>
              <a:gd name="connsiteY5" fmla="*/ 782522 h 782522"/>
              <a:gd name="connsiteX0" fmla="*/ 0 w 2874173"/>
              <a:gd name="connsiteY0" fmla="*/ 0 h 782522"/>
              <a:gd name="connsiteX1" fmla="*/ 2860668 w 2874173"/>
              <a:gd name="connsiteY1" fmla="*/ 380595 h 782522"/>
              <a:gd name="connsiteX2" fmla="*/ 2864141 w 2874173"/>
              <a:gd name="connsiteY2" fmla="*/ 417569 h 782522"/>
              <a:gd name="connsiteX3" fmla="*/ 1382162 w 2874173"/>
              <a:gd name="connsiteY3" fmla="*/ 519065 h 782522"/>
              <a:gd name="connsiteX4" fmla="*/ 558297 w 2874173"/>
              <a:gd name="connsiteY4" fmla="*/ 651850 h 782522"/>
              <a:gd name="connsiteX5" fmla="*/ 103512 w 2874173"/>
              <a:gd name="connsiteY5" fmla="*/ 782522 h 782522"/>
              <a:gd name="connsiteX0" fmla="*/ 0 w 2867224"/>
              <a:gd name="connsiteY0" fmla="*/ 0 h 782522"/>
              <a:gd name="connsiteX1" fmla="*/ 2860668 w 2867224"/>
              <a:gd name="connsiteY1" fmla="*/ 380595 h 782522"/>
              <a:gd name="connsiteX2" fmla="*/ 2864141 w 2867224"/>
              <a:gd name="connsiteY2" fmla="*/ 417569 h 782522"/>
              <a:gd name="connsiteX3" fmla="*/ 1382162 w 2867224"/>
              <a:gd name="connsiteY3" fmla="*/ 519065 h 782522"/>
              <a:gd name="connsiteX4" fmla="*/ 558297 w 2867224"/>
              <a:gd name="connsiteY4" fmla="*/ 651850 h 782522"/>
              <a:gd name="connsiteX5" fmla="*/ 103512 w 2867224"/>
              <a:gd name="connsiteY5" fmla="*/ 782522 h 782522"/>
              <a:gd name="connsiteX0" fmla="*/ 0 w 2864141"/>
              <a:gd name="connsiteY0" fmla="*/ 0 h 782522"/>
              <a:gd name="connsiteX1" fmla="*/ 2860668 w 2864141"/>
              <a:gd name="connsiteY1" fmla="*/ 380595 h 782522"/>
              <a:gd name="connsiteX2" fmla="*/ 2864141 w 2864141"/>
              <a:gd name="connsiteY2" fmla="*/ 417569 h 782522"/>
              <a:gd name="connsiteX3" fmla="*/ 1382162 w 2864141"/>
              <a:gd name="connsiteY3" fmla="*/ 519065 h 782522"/>
              <a:gd name="connsiteX4" fmla="*/ 558297 w 2864141"/>
              <a:gd name="connsiteY4" fmla="*/ 651850 h 782522"/>
              <a:gd name="connsiteX5" fmla="*/ 103512 w 2864141"/>
              <a:gd name="connsiteY5" fmla="*/ 782522 h 782522"/>
              <a:gd name="connsiteX0" fmla="*/ 0 w 3086565"/>
              <a:gd name="connsiteY0" fmla="*/ 0 h 809574"/>
              <a:gd name="connsiteX1" fmla="*/ 3083092 w 3086565"/>
              <a:gd name="connsiteY1" fmla="*/ 407647 h 809574"/>
              <a:gd name="connsiteX2" fmla="*/ 3086565 w 3086565"/>
              <a:gd name="connsiteY2" fmla="*/ 444621 h 809574"/>
              <a:gd name="connsiteX3" fmla="*/ 1604586 w 3086565"/>
              <a:gd name="connsiteY3" fmla="*/ 546117 h 809574"/>
              <a:gd name="connsiteX4" fmla="*/ 780721 w 3086565"/>
              <a:gd name="connsiteY4" fmla="*/ 678902 h 809574"/>
              <a:gd name="connsiteX5" fmla="*/ 325936 w 3086565"/>
              <a:gd name="connsiteY5" fmla="*/ 809574 h 80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6565" h="809574">
                <a:moveTo>
                  <a:pt x="0" y="0"/>
                </a:moveTo>
                <a:lnTo>
                  <a:pt x="3083092" y="407647"/>
                </a:lnTo>
                <a:lnTo>
                  <a:pt x="3086565" y="444621"/>
                </a:lnTo>
                <a:lnTo>
                  <a:pt x="1604586" y="546117"/>
                </a:lnTo>
                <a:cubicBezTo>
                  <a:pt x="1229370" y="592390"/>
                  <a:pt x="993829" y="634993"/>
                  <a:pt x="780721" y="678902"/>
                </a:cubicBezTo>
                <a:cubicBezTo>
                  <a:pt x="567613" y="722811"/>
                  <a:pt x="484472" y="739259"/>
                  <a:pt x="325936" y="80957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8386691" y="-522744"/>
            <a:ext cx="3919254" cy="1428750"/>
          </a:xfrm>
          <a:custGeom>
            <a:avLst/>
            <a:gdLst>
              <a:gd name="connsiteX0" fmla="*/ 262890 w 3893820"/>
              <a:gd name="connsiteY0" fmla="*/ 1002030 h 1428750"/>
              <a:gd name="connsiteX1" fmla="*/ 3398520 w 3893820"/>
              <a:gd name="connsiteY1" fmla="*/ 1428750 h 1428750"/>
              <a:gd name="connsiteX2" fmla="*/ 3893820 w 3893820"/>
              <a:gd name="connsiteY2" fmla="*/ 438150 h 1428750"/>
              <a:gd name="connsiteX3" fmla="*/ 0 w 3893820"/>
              <a:gd name="connsiteY3" fmla="*/ 0 h 1428750"/>
              <a:gd name="connsiteX0" fmla="*/ 0 w 3919254"/>
              <a:gd name="connsiteY0" fmla="*/ 964960 h 1428750"/>
              <a:gd name="connsiteX1" fmla="*/ 3423954 w 3919254"/>
              <a:gd name="connsiteY1" fmla="*/ 1428750 h 1428750"/>
              <a:gd name="connsiteX2" fmla="*/ 3919254 w 3919254"/>
              <a:gd name="connsiteY2" fmla="*/ 438150 h 1428750"/>
              <a:gd name="connsiteX3" fmla="*/ 25434 w 3919254"/>
              <a:gd name="connsiteY3" fmla="*/ 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9254" h="1428750">
                <a:moveTo>
                  <a:pt x="0" y="964960"/>
                </a:moveTo>
                <a:lnTo>
                  <a:pt x="3423954" y="1428750"/>
                </a:lnTo>
                <a:lnTo>
                  <a:pt x="3919254" y="438150"/>
                </a:lnTo>
                <a:lnTo>
                  <a:pt x="25434" y="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8247114" y="444705"/>
            <a:ext cx="416594" cy="4790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cxnSpLocks noChangeAspect="1"/>
          </p:cNvCxnSpPr>
          <p:nvPr/>
        </p:nvCxnSpPr>
        <p:spPr>
          <a:xfrm flipH="1" flipV="1">
            <a:off x="7447604" y="1930097"/>
            <a:ext cx="274019" cy="3733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7628500" y="1748653"/>
            <a:ext cx="3643" cy="207653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7627892" y="1988486"/>
            <a:ext cx="3643" cy="207653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612096" y="1479069"/>
            <a:ext cx="1054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substrate</a:t>
            </a:r>
            <a:endParaRPr lang="en-US" dirty="0"/>
          </a:p>
        </p:txBody>
      </p:sp>
      <p:cxnSp>
        <p:nvCxnSpPr>
          <p:cNvPr id="92" name="Straight Connector 91"/>
          <p:cNvCxnSpPr>
            <a:cxnSpLocks noChangeAspect="1"/>
          </p:cNvCxnSpPr>
          <p:nvPr/>
        </p:nvCxnSpPr>
        <p:spPr>
          <a:xfrm flipV="1">
            <a:off x="8647272" y="189621"/>
            <a:ext cx="185795" cy="337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cxnSpLocks noChangeAspect="1"/>
          </p:cNvCxnSpPr>
          <p:nvPr/>
        </p:nvCxnSpPr>
        <p:spPr>
          <a:xfrm flipV="1">
            <a:off x="8962479" y="379089"/>
            <a:ext cx="98362" cy="1785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cxnSpLocks noChangeAspect="1"/>
          </p:cNvCxnSpPr>
          <p:nvPr/>
        </p:nvCxnSpPr>
        <p:spPr>
          <a:xfrm flipV="1">
            <a:off x="11518019" y="499547"/>
            <a:ext cx="187009" cy="339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cxnSpLocks noChangeAspect="1"/>
          </p:cNvCxnSpPr>
          <p:nvPr/>
        </p:nvCxnSpPr>
        <p:spPr>
          <a:xfrm>
            <a:off x="8811491" y="218318"/>
            <a:ext cx="2854093" cy="382946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cxnSpLocks noChangeAspect="1"/>
          </p:cNvCxnSpPr>
          <p:nvPr/>
        </p:nvCxnSpPr>
        <p:spPr>
          <a:xfrm>
            <a:off x="9033164" y="421729"/>
            <a:ext cx="2549236" cy="342041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068317" y="416030"/>
            <a:ext cx="52578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101.6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Configurations - Rails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46363" y="3201403"/>
          <a:ext cx="8661400" cy="2569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040"/>
                <a:gridCol w="1279417"/>
                <a:gridCol w="608040"/>
                <a:gridCol w="408527"/>
                <a:gridCol w="408527"/>
                <a:gridCol w="408527"/>
                <a:gridCol w="408527"/>
                <a:gridCol w="408527"/>
                <a:gridCol w="266017"/>
                <a:gridCol w="266017"/>
                <a:gridCol w="266017"/>
                <a:gridCol w="266017"/>
                <a:gridCol w="142509"/>
                <a:gridCol w="2916691"/>
              </a:tblGrid>
              <a:tr h="790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Config</a:t>
                      </a:r>
                      <a:r>
                        <a:rPr lang="en-US" sz="1100" u="none" strike="noStrike" dirty="0">
                          <a:effectLst/>
                        </a:rPr>
                        <a:t>#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Runs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Type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Height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Spacing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Diameter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TE </a:t>
                      </a:r>
                      <a:r>
                        <a:rPr lang="en-US" sz="1100" u="none" strike="noStrike" dirty="0" smtClean="0">
                          <a:effectLst/>
                        </a:rPr>
                        <a:t>extension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Substrate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Suction only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Cp/lift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Drag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Acoustics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Comment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848-869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Rail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1.25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Rod anchor case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936-957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Rail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extension w. C14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1024-1045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Rail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height w. C14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1068-1089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Rail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dia. &amp; spacing w. C14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1211-1232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Rail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spacing w. C17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1167-1188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Rail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Effect of fractal length w. C14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8505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Velvet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892-913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Velvet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Velcro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23-44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Velcro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8847" y="3022899"/>
            <a:ext cx="2130015" cy="2043953"/>
          </a:xfrm>
          <a:prstGeom prst="ellipse">
            <a:avLst/>
          </a:prstGeom>
        </p:spPr>
      </p:pic>
      <p:cxnSp>
        <p:nvCxnSpPr>
          <p:cNvPr id="37" name="Straight Arrow Connector 36"/>
          <p:cNvCxnSpPr>
            <a:cxnSpLocks/>
          </p:cNvCxnSpPr>
          <p:nvPr/>
        </p:nvCxnSpPr>
        <p:spPr>
          <a:xfrm flipH="1">
            <a:off x="10427368" y="4018873"/>
            <a:ext cx="103191" cy="204211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0361747" y="3951018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345077" y="4002612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10547685" y="3344779"/>
            <a:ext cx="316831" cy="62163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0686731" y="3324508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0511530" y="4435690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0516731" y="4446095"/>
            <a:ext cx="780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height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10721546" y="3472249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spacing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10521020" y="4005757"/>
            <a:ext cx="10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diameter</a:t>
            </a:r>
            <a:endParaRPr lang="en-US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9578554" y="4759778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9996979" y="4771106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 flipV="1">
            <a:off x="9570959" y="5087686"/>
            <a:ext cx="443325" cy="1771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9319706" y="5120970"/>
            <a:ext cx="109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extension</a:t>
            </a:r>
            <a:endParaRPr lang="en-US" dirty="0"/>
          </a:p>
        </p:txBody>
      </p:sp>
      <p:cxnSp>
        <p:nvCxnSpPr>
          <p:cNvPr id="130" name="Straight Connector 129"/>
          <p:cNvCxnSpPr>
            <a:cxnSpLocks noChangeAspect="1"/>
          </p:cNvCxnSpPr>
          <p:nvPr/>
        </p:nvCxnSpPr>
        <p:spPr>
          <a:xfrm>
            <a:off x="9564888" y="4692632"/>
            <a:ext cx="1006859" cy="1061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0016973" y="4599856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H="1" flipV="1">
            <a:off x="10528222" y="4788617"/>
            <a:ext cx="15452" cy="220530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23</a:t>
            </a:fld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9705141" y="189175"/>
            <a:ext cx="52578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114.3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13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 Thickness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580" y="1690688"/>
            <a:ext cx="6191420" cy="457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8" y="1690688"/>
            <a:ext cx="6191420" cy="4572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729789" y="3850105"/>
            <a:ext cx="409074" cy="854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51668" y="3480773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6656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ame 28"/>
          <p:cNvSpPr/>
          <p:nvPr/>
        </p:nvSpPr>
        <p:spPr>
          <a:xfrm>
            <a:off x="9355689" y="3894405"/>
            <a:ext cx="2385030" cy="2781043"/>
          </a:xfrm>
          <a:prstGeom prst="frame">
            <a:avLst>
              <a:gd name="adj1" fmla="val 9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196"/>
          <a:stretch/>
        </p:blipFill>
        <p:spPr>
          <a:xfrm>
            <a:off x="309285" y="1815368"/>
            <a:ext cx="8377876" cy="3866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Configuration 5 </a:t>
            </a:r>
            <a:r>
              <a:rPr lang="en-US" dirty="0" err="1" smtClean="0"/>
              <a:t>Finlet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423744" y="1436491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85577" y="6122908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25</a:t>
            </a:fld>
            <a:endParaRPr lang="en-US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H="1">
            <a:off x="8914035" y="1090585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801349" y="1062835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305" y="168897"/>
            <a:ext cx="1620037" cy="1652953"/>
          </a:xfrm>
          <a:prstGeom prst="ellipse">
            <a:avLst/>
          </a:prstGeom>
        </p:spPr>
      </p:pic>
      <p:cxnSp>
        <p:nvCxnSpPr>
          <p:cNvPr id="50" name="Straight Connector 49"/>
          <p:cNvCxnSpPr/>
          <p:nvPr/>
        </p:nvCxnSpPr>
        <p:spPr>
          <a:xfrm>
            <a:off x="8812753" y="1042240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9044202" y="743156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93986" y="72508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 noChangeAspect="1"/>
          </p:cNvCxnSpPr>
          <p:nvPr/>
        </p:nvCxnSpPr>
        <p:spPr>
          <a:xfrm>
            <a:off x="8481743" y="440871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9470284" y="538650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9215176" y="7568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8994266" y="107211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8038209" y="1382311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8584971" y="1417702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8030614" y="1710219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139284" y="17532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9466986" y="4721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Thickness – 0.5mm</a:t>
                </a:r>
              </a:p>
              <a:p>
                <a:r>
                  <a:rPr lang="en-US" sz="2000" dirty="0" smtClean="0"/>
                  <a:t>Spacing – 4mm </a:t>
                </a:r>
              </a:p>
              <a:p>
                <a:r>
                  <a:rPr lang="en-US" sz="2000" dirty="0" smtClean="0"/>
                  <a:t>Height – 4mm</a:t>
                </a:r>
              </a:p>
              <a:p>
                <a:r>
                  <a:rPr lang="en-US" sz="2000" dirty="0" smtClean="0"/>
                  <a:t>10mm Extension</a:t>
                </a:r>
              </a:p>
              <a:p>
                <a:r>
                  <a:rPr lang="en-US" sz="2000" dirty="0" smtClean="0"/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dirty="0" smtClean="0"/>
                  <a:t> 15mm)</a:t>
                </a:r>
                <a:endParaRPr lang="en-US" sz="20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4035" y="1795535"/>
                <a:ext cx="2902488" cy="1631216"/>
              </a:xfrm>
              <a:prstGeom prst="rect">
                <a:avLst/>
              </a:prstGeom>
              <a:blipFill rotWithShape="0">
                <a:blip r:embed="rId8"/>
                <a:stretch>
                  <a:fillRect l="-2101" t="-1873" b="-6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233189" y="5998066"/>
                <a:ext cx="488531" cy="619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3189" y="5998066"/>
                <a:ext cx="488531" cy="61901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1256021" y="56552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7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5505" y="565522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18736" y="565522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b="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4779874" y="567508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b="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6941012" y="565522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</a:t>
            </a:r>
            <a:endParaRPr lang="en-US" b="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3344088" y="565522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</a:t>
            </a:r>
            <a:endParaRPr lang="en-US" b="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4054522" y="566846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34</a:t>
            </a:r>
            <a:endParaRPr lang="en-US" b="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5497767" y="565522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</a:t>
            </a:r>
            <a:endParaRPr lang="en-US" b="0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6223119" y="56538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54</a:t>
            </a:r>
            <a:endParaRPr lang="en-US" b="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7651446" y="56538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</a:t>
            </a:r>
            <a:endParaRPr lang="en-US" b="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36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301" y="1807409"/>
            <a:ext cx="8377876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Finlets – Effect of Spacing</a:t>
            </a:r>
            <a:endParaRPr lang="en-US" dirty="0"/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8633702" y="1046062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521016" y="1018312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1972" y="124374"/>
            <a:ext cx="1620037" cy="1652953"/>
          </a:xfrm>
          <a:prstGeom prst="ellipse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532420" y="997717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8763869" y="698633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713653" y="680560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ChangeAspect="1"/>
          </p:cNvCxnSpPr>
          <p:nvPr/>
        </p:nvCxnSpPr>
        <p:spPr>
          <a:xfrm>
            <a:off x="8201410" y="396348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189951" y="494127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35258" y="4323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713933" y="102759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757876" y="1337788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304638" y="1373179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750281" y="1665696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58951" y="17087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325658" y="1493986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98648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26</a:t>
            </a:fld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934843" y="712282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1,4, 6, 10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8898724" y="2303328"/>
            <a:ext cx="34101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Thickness – 0.5mm</a:t>
            </a:r>
          </a:p>
          <a:p>
            <a:r>
              <a:rPr lang="en-US" sz="2000" dirty="0" smtClean="0"/>
              <a:t>Spacing – 1,4, 6, 10mm </a:t>
            </a:r>
          </a:p>
          <a:p>
            <a:r>
              <a:rPr lang="en-US" sz="2000" dirty="0" smtClean="0"/>
              <a:t>Height – 4mm</a:t>
            </a:r>
          </a:p>
          <a:p>
            <a:r>
              <a:rPr lang="en-US" sz="2000" dirty="0" smtClean="0"/>
              <a:t>10mm Extension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662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550" y="1817391"/>
            <a:ext cx="8377876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Finlets – Effect of Height</a:t>
            </a:r>
            <a:endParaRPr lang="en-US" dirty="0"/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8786046" y="1081393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673360" y="105364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4316" y="159705"/>
            <a:ext cx="1620037" cy="1652953"/>
          </a:xfrm>
          <a:prstGeom prst="ellipse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684764" y="1033048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8916213" y="733964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865997" y="715891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ChangeAspect="1"/>
          </p:cNvCxnSpPr>
          <p:nvPr/>
        </p:nvCxnSpPr>
        <p:spPr>
          <a:xfrm>
            <a:off x="8353754" y="431679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342295" y="529458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387602" y="46767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4,8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087187" y="7476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866277" y="106292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910220" y="1373119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456982" y="1408510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902625" y="1701027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930370" y="17581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8989151" y="2303328"/>
            <a:ext cx="28847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Thickness – 0.5mm</a:t>
            </a:r>
          </a:p>
          <a:p>
            <a:r>
              <a:rPr lang="en-US" sz="2000" dirty="0" smtClean="0"/>
              <a:t>Spacing – 4mm </a:t>
            </a:r>
          </a:p>
          <a:p>
            <a:r>
              <a:rPr lang="en-US" sz="2000" dirty="0" smtClean="0"/>
              <a:t>Height – 4, 8mm</a:t>
            </a:r>
          </a:p>
          <a:p>
            <a:r>
              <a:rPr lang="en-US" sz="2000" dirty="0" smtClean="0"/>
              <a:t>10mm Extension</a:t>
            </a:r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3133634" y="1470009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98648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1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550" y="1812194"/>
            <a:ext cx="8377876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Finlets – Effect of Height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133634" y="1470009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98648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6.9°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28</a:t>
            </a:fld>
            <a:endParaRPr lang="en-US"/>
          </a:p>
        </p:txBody>
      </p:sp>
      <p:cxnSp>
        <p:nvCxnSpPr>
          <p:cNvPr id="28" name="Straight Arrow Connector 27"/>
          <p:cNvCxnSpPr>
            <a:cxnSpLocks/>
          </p:cNvCxnSpPr>
          <p:nvPr/>
        </p:nvCxnSpPr>
        <p:spPr>
          <a:xfrm flipH="1">
            <a:off x="8786046" y="1081393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673360" y="105364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4316" y="159705"/>
            <a:ext cx="1620037" cy="1652953"/>
          </a:xfrm>
          <a:prstGeom prst="ellipse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>
            <a:off x="8684764" y="1033048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916213" y="733964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865997" y="715891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 noChangeAspect="1"/>
          </p:cNvCxnSpPr>
          <p:nvPr/>
        </p:nvCxnSpPr>
        <p:spPr>
          <a:xfrm>
            <a:off x="8353754" y="431679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9342295" y="529458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387602" y="46767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4,8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9087187" y="7476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866277" y="106292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7910220" y="1373119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8456982" y="1408510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7902625" y="1701027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930370" y="17581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8989151" y="2303328"/>
            <a:ext cx="28847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Thickness – 0.5mm</a:t>
            </a:r>
          </a:p>
          <a:p>
            <a:r>
              <a:rPr lang="en-US" sz="2000" dirty="0" smtClean="0"/>
              <a:t>Spacing – 4mm </a:t>
            </a:r>
          </a:p>
          <a:p>
            <a:r>
              <a:rPr lang="en-US" sz="2000" dirty="0" smtClean="0"/>
              <a:t>Height – 4, 8mm</a:t>
            </a:r>
          </a:p>
          <a:p>
            <a:r>
              <a:rPr lang="en-US" sz="2000" dirty="0" smtClean="0"/>
              <a:t>10mm Extension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4803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075" y="1815368"/>
            <a:ext cx="8377876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Finlets – Effect of Extension</a:t>
            </a:r>
            <a:endParaRPr lang="en-US" dirty="0"/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9005662" y="1084103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892976" y="105635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3932" y="162415"/>
            <a:ext cx="1620037" cy="1652953"/>
          </a:xfrm>
          <a:prstGeom prst="ellipse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904380" y="1035758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9135829" y="736674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085613" y="718601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ChangeAspect="1"/>
          </p:cNvCxnSpPr>
          <p:nvPr/>
        </p:nvCxnSpPr>
        <p:spPr>
          <a:xfrm>
            <a:off x="8573370" y="434389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561911" y="532168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07218" y="4703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306803" y="7503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085893" y="106563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129836" y="1375829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676598" y="1411220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8122241" y="1703737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149986" y="176084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0,10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005662" y="2303107"/>
            <a:ext cx="31510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Thickness – 0.5mm</a:t>
            </a:r>
          </a:p>
          <a:p>
            <a:r>
              <a:rPr lang="en-US" sz="2000" dirty="0" smtClean="0"/>
              <a:t>Spacing – 1mm </a:t>
            </a:r>
          </a:p>
          <a:p>
            <a:r>
              <a:rPr lang="en-US" sz="2000" dirty="0" smtClean="0"/>
              <a:t>Height – 4mm</a:t>
            </a:r>
          </a:p>
          <a:p>
            <a:r>
              <a:rPr lang="en-US" sz="2000" dirty="0" smtClean="0"/>
              <a:t>0, 10mm Extension</a:t>
            </a:r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3150764" y="1459855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98648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204" y="1149187"/>
            <a:ext cx="4451323" cy="4863042"/>
          </a:xfrm>
        </p:spPr>
        <p:txBody>
          <a:bodyPr>
            <a:normAutofit/>
          </a:bodyPr>
          <a:lstStyle/>
          <a:p>
            <a:r>
              <a:rPr lang="en-US" dirty="0" smtClean="0"/>
              <a:t>Certain species of owl that fly silently above 1.5kHz have down-like hairs on their feathers.</a:t>
            </a:r>
          </a:p>
          <a:p>
            <a:r>
              <a:rPr lang="en-US" dirty="0" smtClean="0"/>
              <a:t>These hairs tend to form a canopy suspended over the surface of the feather.</a:t>
            </a:r>
          </a:p>
          <a:p>
            <a:r>
              <a:rPr lang="en-US" dirty="0" smtClean="0"/>
              <a:t>A similar structure has been shown to attenuate pressure fluctuations at the underlying surface.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3</a:t>
            </a:fld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5390616" y="1248874"/>
            <a:ext cx="6659888" cy="4443274"/>
            <a:chOff x="928688" y="1571625"/>
            <a:chExt cx="5772150" cy="383894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28688" y="1571625"/>
              <a:ext cx="2743200" cy="1844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9716"/>
            <a:stretch/>
          </p:blipFill>
          <p:spPr bwMode="auto">
            <a:xfrm>
              <a:off x="3976688" y="1571625"/>
              <a:ext cx="2724150" cy="1821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9963" y="3586304"/>
              <a:ext cx="2701925" cy="1824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961268" y="4196948"/>
                <a:ext cx="273158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Canopy height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1600" dirty="0" smtClean="0"/>
                  <a:t> 0.5mm</a:t>
                </a:r>
              </a:p>
              <a:p>
                <a:r>
                  <a:rPr lang="en-US" sz="1600" dirty="0" smtClean="0"/>
                  <a:t>Individual hair Re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1600" dirty="0" smtClean="0"/>
                  <a:t> 7</a:t>
                </a:r>
              </a:p>
              <a:p>
                <a:r>
                  <a:rPr lang="en-US" sz="1600" dirty="0" smtClean="0"/>
                  <a:t>Canopy open area ratio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1600" dirty="0" smtClean="0"/>
                  <a:t> 70%</a:t>
                </a:r>
                <a:endParaRPr lang="en-US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268" y="4196948"/>
                <a:ext cx="2731582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1116" t="-2190" r="-446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474532" y="1296005"/>
            <a:ext cx="2129191" cy="35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Clr>
                <a:srgbClr val="0092D2"/>
              </a:buClr>
              <a:buFont typeface="Arial" charset="0"/>
              <a:defRPr sz="2000" b="1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Base Layer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8961268" y="1278115"/>
            <a:ext cx="2129191" cy="35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Clr>
                <a:srgbClr val="0092D2"/>
              </a:buClr>
              <a:buFont typeface="Arial" charset="0"/>
              <a:defRPr sz="2000" b="1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Middle Layer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438239" y="3580708"/>
            <a:ext cx="2129191" cy="35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Clr>
                <a:srgbClr val="0092D2"/>
              </a:buClr>
              <a:buFont typeface="Arial" charset="0"/>
              <a:defRPr sz="2000" b="1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2D2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Canopy Layer</a:t>
            </a:r>
          </a:p>
        </p:txBody>
      </p:sp>
    </p:spTree>
    <p:extLst>
      <p:ext uri="{BB962C8B-B14F-4D97-AF65-F5344CB8AC3E}">
        <p14:creationId xmlns:p14="http://schemas.microsoft.com/office/powerpoint/2010/main" val="2000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075" y="1815368"/>
            <a:ext cx="8377876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Finlets – Effect of Extension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150764" y="1459855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98648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6.9°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30</a:t>
            </a:fld>
            <a:endParaRPr lang="en-US"/>
          </a:p>
        </p:txBody>
      </p:sp>
      <p:cxnSp>
        <p:nvCxnSpPr>
          <p:cNvPr id="28" name="Straight Arrow Connector 27"/>
          <p:cNvCxnSpPr>
            <a:cxnSpLocks/>
          </p:cNvCxnSpPr>
          <p:nvPr/>
        </p:nvCxnSpPr>
        <p:spPr>
          <a:xfrm flipH="1">
            <a:off x="9005662" y="1084103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892976" y="105635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3932" y="162415"/>
            <a:ext cx="1620037" cy="1652953"/>
          </a:xfrm>
          <a:prstGeom prst="ellipse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>
            <a:off x="8904380" y="1035758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9135829" y="736674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085613" y="718601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 noChangeAspect="1"/>
          </p:cNvCxnSpPr>
          <p:nvPr/>
        </p:nvCxnSpPr>
        <p:spPr>
          <a:xfrm>
            <a:off x="8573370" y="434389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9561911" y="532168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607218" y="4703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9306803" y="7503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085893" y="106563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8129836" y="1375829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8676598" y="1411220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8122241" y="1703737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149986" y="176084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0,10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9005662" y="2303107"/>
            <a:ext cx="31510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Thickness – 0.5mm</a:t>
            </a:r>
          </a:p>
          <a:p>
            <a:r>
              <a:rPr lang="en-US" sz="2000" dirty="0" smtClean="0"/>
              <a:t>Spacing – 1mm </a:t>
            </a:r>
          </a:p>
          <a:p>
            <a:r>
              <a:rPr lang="en-US" sz="2000" dirty="0" smtClean="0"/>
              <a:t>Height – 4mm</a:t>
            </a:r>
          </a:p>
          <a:p>
            <a:r>
              <a:rPr lang="en-US" sz="2000" dirty="0" smtClean="0"/>
              <a:t>0, 10mm Extension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361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550" y="1819398"/>
            <a:ext cx="8377876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Rails vs Finlets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324408" y="1459855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98648" y="6211614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cxnSp>
        <p:nvCxnSpPr>
          <p:cNvPr id="29" name="Straight Arrow Connector 28"/>
          <p:cNvCxnSpPr>
            <a:cxnSpLocks/>
          </p:cNvCxnSpPr>
          <p:nvPr/>
        </p:nvCxnSpPr>
        <p:spPr>
          <a:xfrm flipH="1">
            <a:off x="11197051" y="2212121"/>
            <a:ext cx="118230" cy="2142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1084365" y="2184371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55321" y="1290433"/>
            <a:ext cx="1620037" cy="1652953"/>
          </a:xfrm>
          <a:prstGeom prst="ellipse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>
            <a:off x="11095769" y="2163776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11327218" y="1864692"/>
            <a:ext cx="186609" cy="32483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1277002" y="1846619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>
            <a:off x="10764759" y="1562407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11753300" y="1660186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1798607" y="15984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498192" y="1878341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1, 4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1277282" y="219365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0321225" y="2503847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0867987" y="2539238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10313630" y="2831755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0422300" y="287476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8020291" y="260719"/>
            <a:ext cx="1901688" cy="1931946"/>
            <a:chOff x="8928847" y="3022899"/>
            <a:chExt cx="2391926" cy="2429984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28847" y="3022899"/>
              <a:ext cx="2130015" cy="2043953"/>
            </a:xfrm>
            <a:prstGeom prst="ellipse">
              <a:avLst/>
            </a:prstGeom>
          </p:spPr>
        </p:pic>
        <p:cxnSp>
          <p:nvCxnSpPr>
            <p:cNvPr id="51" name="Straight Arrow Connector 50"/>
            <p:cNvCxnSpPr>
              <a:cxnSpLocks/>
            </p:cNvCxnSpPr>
            <p:nvPr/>
          </p:nvCxnSpPr>
          <p:spPr>
            <a:xfrm flipH="1">
              <a:off x="10427368" y="4018873"/>
              <a:ext cx="103191" cy="2042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non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0361747" y="3951018"/>
              <a:ext cx="557896" cy="58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0345077" y="4002612"/>
              <a:ext cx="557896" cy="58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10547685" y="3344779"/>
              <a:ext cx="316831" cy="62163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0686731" y="3324508"/>
              <a:ext cx="557896" cy="58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10511530" y="4435690"/>
              <a:ext cx="8670" cy="22866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10516731" y="4446095"/>
              <a:ext cx="379458" cy="464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0721546" y="3472249"/>
              <a:ext cx="599227" cy="464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2.5</a:t>
              </a:r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521020" y="4005757"/>
              <a:ext cx="746413" cy="464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1.25</a:t>
              </a:r>
              <a:endParaRPr lang="en-US" dirty="0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9578554" y="4759778"/>
              <a:ext cx="5406" cy="37991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med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9996979" y="4771106"/>
              <a:ext cx="5406" cy="37991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med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 flipV="1">
              <a:off x="9570959" y="5087686"/>
              <a:ext cx="443325" cy="1771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9971417" y="4988341"/>
              <a:ext cx="526642" cy="464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cxnSp>
          <p:nvCxnSpPr>
            <p:cNvPr id="64" name="Straight Connector 63"/>
            <p:cNvCxnSpPr>
              <a:cxnSpLocks noChangeAspect="1"/>
            </p:cNvCxnSpPr>
            <p:nvPr/>
          </p:nvCxnSpPr>
          <p:spPr>
            <a:xfrm>
              <a:off x="9564888" y="4692632"/>
              <a:ext cx="1006859" cy="1061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10016973" y="4599856"/>
              <a:ext cx="557896" cy="587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 flipV="1">
              <a:off x="10528222" y="4788617"/>
              <a:ext cx="15452" cy="22053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3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34" t="6113" r="8126" b="5384"/>
          <a:stretch/>
        </p:blipFill>
        <p:spPr>
          <a:xfrm>
            <a:off x="6591043" y="2676524"/>
            <a:ext cx="4591307" cy="367665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64" t="6260" r="8152" b="4834"/>
          <a:stretch/>
        </p:blipFill>
        <p:spPr>
          <a:xfrm>
            <a:off x="1409699" y="2655889"/>
            <a:ext cx="4572001" cy="3669374"/>
          </a:xfrm>
          <a:prstGeom prst="rect">
            <a:avLst/>
          </a:prstGeom>
        </p:spPr>
      </p:pic>
      <p:pic>
        <p:nvPicPr>
          <p:cNvPr id="37" name="Content Placeholder 3" descr="IMG_2467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6198" y="902338"/>
            <a:ext cx="2146389" cy="16097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 rot="16200000">
                <a:off x="581379" y="4263622"/>
                <a:ext cx="1253005" cy="3419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𝑆𝑃𝐿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81379" y="4263622"/>
                <a:ext cx="1253005" cy="341922"/>
              </a:xfrm>
              <a:prstGeom prst="rect">
                <a:avLst/>
              </a:prstGeom>
              <a:blipFill rotWithShape="0">
                <a:blip r:embed="rId5"/>
                <a:stretch>
                  <a:fillRect t="-488" r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3034969" y="6278623"/>
                <a:ext cx="1274384" cy="3173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𝐹𝑟𝑒𝑞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969" y="6278623"/>
                <a:ext cx="1274384" cy="317384"/>
              </a:xfrm>
              <a:prstGeom prst="rect">
                <a:avLst/>
              </a:prstGeom>
              <a:blipFill rotWithShape="0">
                <a:blip r:embed="rId6"/>
                <a:stretch>
                  <a:fillRect t="-1923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 rot="16200000">
                <a:off x="5795286" y="4229545"/>
                <a:ext cx="1171187" cy="3282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𝑆𝑃𝐿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795286" y="4229545"/>
                <a:ext cx="1171187" cy="328257"/>
              </a:xfrm>
              <a:prstGeom prst="rect">
                <a:avLst/>
              </a:prstGeom>
              <a:blipFill rotWithShape="0">
                <a:blip r:embed="rId7"/>
                <a:stretch>
                  <a:fillRect t="-2083" r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8188669" y="6309619"/>
                <a:ext cx="1274384" cy="3173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𝐹𝑟𝑒𝑞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8669" y="6309619"/>
                <a:ext cx="1274384" cy="317384"/>
              </a:xfrm>
              <a:prstGeom prst="rect">
                <a:avLst/>
              </a:prstGeom>
              <a:blipFill rotWithShape="0">
                <a:blip r:embed="rId8"/>
                <a:stretch>
                  <a:fillRect t="-1923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Box 73"/>
          <p:cNvSpPr txBox="1"/>
          <p:nvPr/>
        </p:nvSpPr>
        <p:spPr>
          <a:xfrm>
            <a:off x="2516198" y="5476012"/>
            <a:ext cx="3137270" cy="57554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Solid – Roughness</a:t>
            </a:r>
          </a:p>
          <a:p>
            <a:r>
              <a:rPr lang="en-US" sz="1400" dirty="0" smtClean="0"/>
              <a:t>Dotted – Roughness with Canopy</a:t>
            </a:r>
            <a:endParaRPr lang="en-US" sz="1400" dirty="0"/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2582827" y="3349877"/>
            <a:ext cx="880110" cy="1392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286611" y="3021560"/>
            <a:ext cx="1239955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Increasing </a:t>
            </a:r>
            <a:r>
              <a:rPr lang="en-US" sz="1600" dirty="0" err="1" smtClean="0"/>
              <a:t>U</a:t>
            </a:r>
            <a:r>
              <a:rPr lang="en-US" sz="1600" baseline="-25000" dirty="0" err="1" smtClean="0"/>
              <a:t>j</a:t>
            </a:r>
            <a:endParaRPr lang="en-US" sz="1600" dirty="0"/>
          </a:p>
        </p:txBody>
      </p:sp>
      <p:sp>
        <p:nvSpPr>
          <p:cNvPr id="77" name="TextBox 318"/>
          <p:cNvSpPr txBox="1"/>
          <p:nvPr/>
        </p:nvSpPr>
        <p:spPr>
          <a:xfrm>
            <a:off x="1638107" y="4537683"/>
            <a:ext cx="754834" cy="15234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kern="1200" dirty="0" err="1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</a:t>
            </a:r>
            <a:r>
              <a:rPr lang="en-US" sz="1400" baseline="-25000" dirty="0" err="1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j</a:t>
            </a:r>
            <a:r>
              <a:rPr lang="en-US" sz="1400" dirty="0" smtClean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= …</a:t>
            </a:r>
            <a:endParaRPr lang="en-US" sz="1400" kern="1200" dirty="0" smtClean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5B9BD5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60</a:t>
            </a:r>
            <a:r>
              <a:rPr lang="en-US" sz="1400" kern="1200" dirty="0" smtClean="0">
                <a:solidFill>
                  <a:srgbClr val="5B9BD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rgbClr val="5B9BD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m/s</a:t>
            </a:r>
            <a:endParaRPr lang="en-US" sz="1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00FF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50</a:t>
            </a:r>
            <a:r>
              <a:rPr lang="en-US" sz="1400" kern="12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m/s</a:t>
            </a:r>
            <a:endParaRPr lang="en-US" sz="1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40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m/s</a:t>
            </a:r>
            <a:endParaRPr lang="en-US" sz="1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2D05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30</a:t>
            </a:r>
            <a:r>
              <a:rPr lang="en-US" sz="1400" kern="1200" dirty="0" smtClean="0">
                <a:solidFill>
                  <a:srgbClr val="92D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m/s</a:t>
            </a:r>
            <a:endParaRPr lang="en-US" sz="1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20</a:t>
            </a:r>
            <a:r>
              <a:rPr lang="en-US" sz="1400" kern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m/s</a:t>
            </a:r>
            <a:endParaRPr lang="en-US" sz="1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7556100" y="3016328"/>
            <a:ext cx="866186" cy="1154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8565152" y="2800730"/>
            <a:ext cx="1239955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Increasing </a:t>
            </a:r>
            <a:r>
              <a:rPr lang="en-US" sz="1600" dirty="0" err="1" smtClean="0"/>
              <a:t>U</a:t>
            </a:r>
            <a:r>
              <a:rPr lang="en-US" sz="1600" baseline="-25000" dirty="0" err="1" smtClean="0"/>
              <a:t>j</a:t>
            </a:r>
            <a:endParaRPr lang="en-US" sz="1600" dirty="0"/>
          </a:p>
        </p:txBody>
      </p:sp>
      <p:grpSp>
        <p:nvGrpSpPr>
          <p:cNvPr id="2" name="Group 1"/>
          <p:cNvGrpSpPr/>
          <p:nvPr/>
        </p:nvGrpSpPr>
        <p:grpSpPr>
          <a:xfrm>
            <a:off x="5878581" y="955526"/>
            <a:ext cx="5451517" cy="1860481"/>
            <a:chOff x="5793914" y="-1889274"/>
            <a:chExt cx="5451517" cy="1860481"/>
          </a:xfrm>
        </p:grpSpPr>
        <p:sp>
          <p:nvSpPr>
            <p:cNvPr id="38" name="Rectangle 37"/>
            <p:cNvSpPr/>
            <p:nvPr/>
          </p:nvSpPr>
          <p:spPr>
            <a:xfrm>
              <a:off x="7399295" y="-734984"/>
              <a:ext cx="384613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8065492" y="-889102"/>
              <a:ext cx="2903075" cy="150829"/>
            </a:xfrm>
            <a:custGeom>
              <a:avLst/>
              <a:gdLst>
                <a:gd name="connsiteX0" fmla="*/ 0 w 2884602"/>
                <a:gd name="connsiteY0" fmla="*/ 37707 h 56561"/>
                <a:gd name="connsiteX1" fmla="*/ 490194 w 2884602"/>
                <a:gd name="connsiteY1" fmla="*/ 0 h 56561"/>
                <a:gd name="connsiteX2" fmla="*/ 2479250 w 2884602"/>
                <a:gd name="connsiteY2" fmla="*/ 0 h 56561"/>
                <a:gd name="connsiteX3" fmla="*/ 2884602 w 2884602"/>
                <a:gd name="connsiteY3" fmla="*/ 56561 h 56561"/>
                <a:gd name="connsiteX0" fmla="*/ 0 w 2903075"/>
                <a:gd name="connsiteY0" fmla="*/ 55025 h 56561"/>
                <a:gd name="connsiteX1" fmla="*/ 508667 w 2903075"/>
                <a:gd name="connsiteY1" fmla="*/ 0 h 56561"/>
                <a:gd name="connsiteX2" fmla="*/ 2497723 w 2903075"/>
                <a:gd name="connsiteY2" fmla="*/ 0 h 56561"/>
                <a:gd name="connsiteX3" fmla="*/ 2903075 w 2903075"/>
                <a:gd name="connsiteY3" fmla="*/ 56561 h 5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3075" h="56561">
                  <a:moveTo>
                    <a:pt x="0" y="55025"/>
                  </a:moveTo>
                  <a:lnTo>
                    <a:pt x="508667" y="0"/>
                  </a:lnTo>
                  <a:lnTo>
                    <a:pt x="2497723" y="0"/>
                  </a:lnTo>
                  <a:lnTo>
                    <a:pt x="2903075" y="56561"/>
                  </a:ln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9506984" y="-726389"/>
              <a:ext cx="60960" cy="13556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 rot="697599">
              <a:off x="7112287" y="-1782010"/>
              <a:ext cx="2199117" cy="332640"/>
              <a:chOff x="6459104" y="844838"/>
              <a:chExt cx="2199117" cy="332640"/>
            </a:xfrm>
          </p:grpSpPr>
          <p:grpSp>
            <p:nvGrpSpPr>
              <p:cNvPr id="53" name="Group 52"/>
              <p:cNvGrpSpPr>
                <a:grpSpLocks noChangeAspect="1"/>
              </p:cNvGrpSpPr>
              <p:nvPr/>
            </p:nvGrpSpPr>
            <p:grpSpPr>
              <a:xfrm rot="900000">
                <a:off x="6459104" y="844838"/>
                <a:ext cx="457200" cy="64008"/>
                <a:chOff x="6329131" y="3648074"/>
                <a:chExt cx="753763" cy="73781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610350" y="3648075"/>
                  <a:ext cx="390525" cy="4762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7000876" y="3648074"/>
                  <a:ext cx="82018" cy="476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>
                  <a:off x="6329131" y="3667010"/>
                  <a:ext cx="276791" cy="54845"/>
                </a:xfrm>
                <a:custGeom>
                  <a:avLst/>
                  <a:gdLst>
                    <a:gd name="connsiteX0" fmla="*/ 276791 w 276791"/>
                    <a:gd name="connsiteY0" fmla="*/ 475 h 54845"/>
                    <a:gd name="connsiteX1" fmla="*/ 155695 w 276791"/>
                    <a:gd name="connsiteY1" fmla="*/ 7889 h 54845"/>
                    <a:gd name="connsiteX2" fmla="*/ 0 w 276791"/>
                    <a:gd name="connsiteY2" fmla="*/ 54845 h 54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791" h="54845">
                      <a:moveTo>
                        <a:pt x="276791" y="475"/>
                      </a:moveTo>
                      <a:cubicBezTo>
                        <a:pt x="239309" y="-349"/>
                        <a:pt x="201827" y="-1173"/>
                        <a:pt x="155695" y="7889"/>
                      </a:cubicBezTo>
                      <a:cubicBezTo>
                        <a:pt x="109563" y="16951"/>
                        <a:pt x="54781" y="35898"/>
                        <a:pt x="0" y="54845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4" name="Straight Connector 53"/>
              <p:cNvCxnSpPr/>
              <p:nvPr/>
            </p:nvCxnSpPr>
            <p:spPr>
              <a:xfrm rot="900000" flipH="1" flipV="1">
                <a:off x="7012301" y="1177478"/>
                <a:ext cx="16459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Arrow Connector 57"/>
            <p:cNvCxnSpPr/>
            <p:nvPr/>
          </p:nvCxnSpPr>
          <p:spPr>
            <a:xfrm flipV="1">
              <a:off x="7538862" y="-1186002"/>
              <a:ext cx="5489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9322363" y="-1889274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129</a:t>
              </a:r>
              <a:r>
                <a:rPr lang="en-US" sz="1400" dirty="0" smtClean="0">
                  <a:sym typeface="Symbol" panose="05050102010706020507" pitchFamily="18" charset="2"/>
                </a:rPr>
                <a:t></a:t>
              </a:r>
              <a:endParaRPr lang="en-US" sz="14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951806" y="-730789"/>
              <a:ext cx="60960" cy="13556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0056708" y="-730628"/>
              <a:ext cx="60960" cy="13556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8593667" y="-830689"/>
              <a:ext cx="1968573" cy="90515"/>
            </a:xfrm>
            <a:custGeom>
              <a:avLst/>
              <a:gdLst>
                <a:gd name="connsiteX0" fmla="*/ 0 w 1968573"/>
                <a:gd name="connsiteY0" fmla="*/ 64455 h 90515"/>
                <a:gd name="connsiteX1" fmla="*/ 76200 w 1968573"/>
                <a:gd name="connsiteY1" fmla="*/ 39055 h 90515"/>
                <a:gd name="connsiteX2" fmla="*/ 177800 w 1968573"/>
                <a:gd name="connsiteY2" fmla="*/ 13655 h 90515"/>
                <a:gd name="connsiteX3" fmla="*/ 215900 w 1968573"/>
                <a:gd name="connsiteY3" fmla="*/ 26355 h 90515"/>
                <a:gd name="connsiteX4" fmla="*/ 228600 w 1968573"/>
                <a:gd name="connsiteY4" fmla="*/ 64455 h 90515"/>
                <a:gd name="connsiteX5" fmla="*/ 266700 w 1968573"/>
                <a:gd name="connsiteY5" fmla="*/ 51755 h 90515"/>
                <a:gd name="connsiteX6" fmla="*/ 317500 w 1968573"/>
                <a:gd name="connsiteY6" fmla="*/ 39055 h 90515"/>
                <a:gd name="connsiteX7" fmla="*/ 355600 w 1968573"/>
                <a:gd name="connsiteY7" fmla="*/ 51755 h 90515"/>
                <a:gd name="connsiteX8" fmla="*/ 406400 w 1968573"/>
                <a:gd name="connsiteY8" fmla="*/ 77155 h 90515"/>
                <a:gd name="connsiteX9" fmla="*/ 520700 w 1968573"/>
                <a:gd name="connsiteY9" fmla="*/ 39055 h 90515"/>
                <a:gd name="connsiteX10" fmla="*/ 571500 w 1968573"/>
                <a:gd name="connsiteY10" fmla="*/ 26355 h 90515"/>
                <a:gd name="connsiteX11" fmla="*/ 609600 w 1968573"/>
                <a:gd name="connsiteY11" fmla="*/ 13655 h 90515"/>
                <a:gd name="connsiteX12" fmla="*/ 596900 w 1968573"/>
                <a:gd name="connsiteY12" fmla="*/ 51755 h 90515"/>
                <a:gd name="connsiteX13" fmla="*/ 673100 w 1968573"/>
                <a:gd name="connsiteY13" fmla="*/ 13655 h 90515"/>
                <a:gd name="connsiteX14" fmla="*/ 685800 w 1968573"/>
                <a:gd name="connsiteY14" fmla="*/ 51755 h 90515"/>
                <a:gd name="connsiteX15" fmla="*/ 762000 w 1968573"/>
                <a:gd name="connsiteY15" fmla="*/ 13655 h 90515"/>
                <a:gd name="connsiteX16" fmla="*/ 812800 w 1968573"/>
                <a:gd name="connsiteY16" fmla="*/ 26355 h 90515"/>
                <a:gd name="connsiteX17" fmla="*/ 850900 w 1968573"/>
                <a:gd name="connsiteY17" fmla="*/ 51755 h 90515"/>
                <a:gd name="connsiteX18" fmla="*/ 914400 w 1968573"/>
                <a:gd name="connsiteY18" fmla="*/ 64455 h 90515"/>
                <a:gd name="connsiteX19" fmla="*/ 952500 w 1968573"/>
                <a:gd name="connsiteY19" fmla="*/ 51755 h 90515"/>
                <a:gd name="connsiteX20" fmla="*/ 1003300 w 1968573"/>
                <a:gd name="connsiteY20" fmla="*/ 64455 h 90515"/>
                <a:gd name="connsiteX21" fmla="*/ 1041400 w 1968573"/>
                <a:gd name="connsiteY21" fmla="*/ 77155 h 90515"/>
                <a:gd name="connsiteX22" fmla="*/ 1143000 w 1968573"/>
                <a:gd name="connsiteY22" fmla="*/ 39055 h 90515"/>
                <a:gd name="connsiteX23" fmla="*/ 1181100 w 1968573"/>
                <a:gd name="connsiteY23" fmla="*/ 51755 h 90515"/>
                <a:gd name="connsiteX24" fmla="*/ 1219200 w 1968573"/>
                <a:gd name="connsiteY24" fmla="*/ 26355 h 90515"/>
                <a:gd name="connsiteX25" fmla="*/ 1231900 w 1968573"/>
                <a:gd name="connsiteY25" fmla="*/ 64455 h 90515"/>
                <a:gd name="connsiteX26" fmla="*/ 1308100 w 1968573"/>
                <a:gd name="connsiteY26" fmla="*/ 13655 h 90515"/>
                <a:gd name="connsiteX27" fmla="*/ 1358900 w 1968573"/>
                <a:gd name="connsiteY27" fmla="*/ 26355 h 90515"/>
                <a:gd name="connsiteX28" fmla="*/ 1371600 w 1968573"/>
                <a:gd name="connsiteY28" fmla="*/ 64455 h 90515"/>
                <a:gd name="connsiteX29" fmla="*/ 1447800 w 1968573"/>
                <a:gd name="connsiteY29" fmla="*/ 26355 h 90515"/>
                <a:gd name="connsiteX30" fmla="*/ 1460500 w 1968573"/>
                <a:gd name="connsiteY30" fmla="*/ 64455 h 90515"/>
                <a:gd name="connsiteX31" fmla="*/ 1536700 w 1968573"/>
                <a:gd name="connsiteY31" fmla="*/ 39055 h 90515"/>
                <a:gd name="connsiteX32" fmla="*/ 1574800 w 1968573"/>
                <a:gd name="connsiteY32" fmla="*/ 26355 h 90515"/>
                <a:gd name="connsiteX33" fmla="*/ 1625600 w 1968573"/>
                <a:gd name="connsiteY33" fmla="*/ 39055 h 90515"/>
                <a:gd name="connsiteX34" fmla="*/ 1638300 w 1968573"/>
                <a:gd name="connsiteY34" fmla="*/ 77155 h 90515"/>
                <a:gd name="connsiteX35" fmla="*/ 1714500 w 1968573"/>
                <a:gd name="connsiteY35" fmla="*/ 26355 h 90515"/>
                <a:gd name="connsiteX36" fmla="*/ 1701800 w 1968573"/>
                <a:gd name="connsiteY36" fmla="*/ 64455 h 90515"/>
                <a:gd name="connsiteX37" fmla="*/ 1739900 w 1968573"/>
                <a:gd name="connsiteY37" fmla="*/ 51755 h 90515"/>
                <a:gd name="connsiteX38" fmla="*/ 1765300 w 1968573"/>
                <a:gd name="connsiteY38" fmla="*/ 51755 h 90515"/>
                <a:gd name="connsiteX39" fmla="*/ 1841500 w 1968573"/>
                <a:gd name="connsiteY39" fmla="*/ 26355 h 90515"/>
                <a:gd name="connsiteX40" fmla="*/ 1892300 w 1968573"/>
                <a:gd name="connsiteY40" fmla="*/ 13655 h 90515"/>
                <a:gd name="connsiteX41" fmla="*/ 1917700 w 1968573"/>
                <a:gd name="connsiteY41" fmla="*/ 39055 h 90515"/>
                <a:gd name="connsiteX42" fmla="*/ 1930400 w 1968573"/>
                <a:gd name="connsiteY42" fmla="*/ 77155 h 90515"/>
                <a:gd name="connsiteX43" fmla="*/ 1968500 w 1968573"/>
                <a:gd name="connsiteY43" fmla="*/ 64455 h 90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68573" h="90515">
                  <a:moveTo>
                    <a:pt x="0" y="64455"/>
                  </a:moveTo>
                  <a:cubicBezTo>
                    <a:pt x="25400" y="55988"/>
                    <a:pt x="50456" y="46410"/>
                    <a:pt x="76200" y="39055"/>
                  </a:cubicBezTo>
                  <a:cubicBezTo>
                    <a:pt x="109766" y="29465"/>
                    <a:pt x="177800" y="13655"/>
                    <a:pt x="177800" y="13655"/>
                  </a:cubicBezTo>
                  <a:cubicBezTo>
                    <a:pt x="190500" y="17888"/>
                    <a:pt x="206434" y="16889"/>
                    <a:pt x="215900" y="26355"/>
                  </a:cubicBezTo>
                  <a:cubicBezTo>
                    <a:pt x="225366" y="35821"/>
                    <a:pt x="216626" y="58468"/>
                    <a:pt x="228600" y="64455"/>
                  </a:cubicBezTo>
                  <a:cubicBezTo>
                    <a:pt x="240574" y="70442"/>
                    <a:pt x="253828" y="55433"/>
                    <a:pt x="266700" y="51755"/>
                  </a:cubicBezTo>
                  <a:cubicBezTo>
                    <a:pt x="283483" y="46960"/>
                    <a:pt x="300567" y="43288"/>
                    <a:pt x="317500" y="39055"/>
                  </a:cubicBezTo>
                  <a:cubicBezTo>
                    <a:pt x="330200" y="43288"/>
                    <a:pt x="342213" y="51755"/>
                    <a:pt x="355600" y="51755"/>
                  </a:cubicBezTo>
                  <a:cubicBezTo>
                    <a:pt x="412044" y="51755"/>
                    <a:pt x="383822" y="9422"/>
                    <a:pt x="406400" y="77155"/>
                  </a:cubicBezTo>
                  <a:cubicBezTo>
                    <a:pt x="493739" y="18929"/>
                    <a:pt x="453640" y="16702"/>
                    <a:pt x="520700" y="39055"/>
                  </a:cubicBezTo>
                  <a:cubicBezTo>
                    <a:pt x="537633" y="34822"/>
                    <a:pt x="554717" y="31150"/>
                    <a:pt x="571500" y="26355"/>
                  </a:cubicBezTo>
                  <a:cubicBezTo>
                    <a:pt x="584372" y="22677"/>
                    <a:pt x="600134" y="4189"/>
                    <a:pt x="609600" y="13655"/>
                  </a:cubicBezTo>
                  <a:cubicBezTo>
                    <a:pt x="619066" y="23121"/>
                    <a:pt x="587434" y="42289"/>
                    <a:pt x="596900" y="51755"/>
                  </a:cubicBezTo>
                  <a:cubicBezTo>
                    <a:pt x="607416" y="62271"/>
                    <a:pt x="671822" y="14507"/>
                    <a:pt x="673100" y="13655"/>
                  </a:cubicBezTo>
                  <a:cubicBezTo>
                    <a:pt x="677333" y="26355"/>
                    <a:pt x="673826" y="45768"/>
                    <a:pt x="685800" y="51755"/>
                  </a:cubicBezTo>
                  <a:cubicBezTo>
                    <a:pt x="700823" y="59266"/>
                    <a:pt x="755583" y="17933"/>
                    <a:pt x="762000" y="13655"/>
                  </a:cubicBezTo>
                  <a:cubicBezTo>
                    <a:pt x="789123" y="95025"/>
                    <a:pt x="752619" y="26355"/>
                    <a:pt x="812800" y="26355"/>
                  </a:cubicBezTo>
                  <a:cubicBezTo>
                    <a:pt x="828064" y="26355"/>
                    <a:pt x="838200" y="43288"/>
                    <a:pt x="850900" y="51755"/>
                  </a:cubicBezTo>
                  <a:cubicBezTo>
                    <a:pt x="936625" y="-5395"/>
                    <a:pt x="845608" y="36938"/>
                    <a:pt x="914400" y="64455"/>
                  </a:cubicBezTo>
                  <a:cubicBezTo>
                    <a:pt x="926829" y="69427"/>
                    <a:pt x="939800" y="55988"/>
                    <a:pt x="952500" y="51755"/>
                  </a:cubicBezTo>
                  <a:cubicBezTo>
                    <a:pt x="976845" y="124791"/>
                    <a:pt x="946287" y="73957"/>
                    <a:pt x="1003300" y="64455"/>
                  </a:cubicBezTo>
                  <a:cubicBezTo>
                    <a:pt x="1016505" y="62254"/>
                    <a:pt x="1028700" y="72922"/>
                    <a:pt x="1041400" y="77155"/>
                  </a:cubicBezTo>
                  <a:cubicBezTo>
                    <a:pt x="1080815" y="50878"/>
                    <a:pt x="1088073" y="39055"/>
                    <a:pt x="1143000" y="39055"/>
                  </a:cubicBezTo>
                  <a:cubicBezTo>
                    <a:pt x="1156387" y="39055"/>
                    <a:pt x="1168400" y="47522"/>
                    <a:pt x="1181100" y="51755"/>
                  </a:cubicBezTo>
                  <a:cubicBezTo>
                    <a:pt x="1193800" y="43288"/>
                    <a:pt x="1204392" y="22653"/>
                    <a:pt x="1219200" y="26355"/>
                  </a:cubicBezTo>
                  <a:cubicBezTo>
                    <a:pt x="1232187" y="29602"/>
                    <a:pt x="1218648" y="66348"/>
                    <a:pt x="1231900" y="64455"/>
                  </a:cubicBezTo>
                  <a:cubicBezTo>
                    <a:pt x="1262120" y="60138"/>
                    <a:pt x="1308100" y="13655"/>
                    <a:pt x="1308100" y="13655"/>
                  </a:cubicBezTo>
                  <a:cubicBezTo>
                    <a:pt x="1340022" y="109420"/>
                    <a:pt x="1293248" y="9942"/>
                    <a:pt x="1358900" y="26355"/>
                  </a:cubicBezTo>
                  <a:cubicBezTo>
                    <a:pt x="1371887" y="29602"/>
                    <a:pt x="1367367" y="51755"/>
                    <a:pt x="1371600" y="64455"/>
                  </a:cubicBezTo>
                  <a:cubicBezTo>
                    <a:pt x="1378017" y="60177"/>
                    <a:pt x="1432777" y="18844"/>
                    <a:pt x="1447800" y="26355"/>
                  </a:cubicBezTo>
                  <a:cubicBezTo>
                    <a:pt x="1459774" y="32342"/>
                    <a:pt x="1456267" y="51755"/>
                    <a:pt x="1460500" y="64455"/>
                  </a:cubicBezTo>
                  <a:lnTo>
                    <a:pt x="1536700" y="39055"/>
                  </a:lnTo>
                  <a:lnTo>
                    <a:pt x="1574800" y="26355"/>
                  </a:lnTo>
                  <a:cubicBezTo>
                    <a:pt x="1606722" y="122120"/>
                    <a:pt x="1559948" y="22642"/>
                    <a:pt x="1625600" y="39055"/>
                  </a:cubicBezTo>
                  <a:cubicBezTo>
                    <a:pt x="1638587" y="42302"/>
                    <a:pt x="1634067" y="64455"/>
                    <a:pt x="1638300" y="77155"/>
                  </a:cubicBezTo>
                  <a:cubicBezTo>
                    <a:pt x="1663700" y="60222"/>
                    <a:pt x="1724153" y="-2605"/>
                    <a:pt x="1714500" y="26355"/>
                  </a:cubicBezTo>
                  <a:cubicBezTo>
                    <a:pt x="1710267" y="39055"/>
                    <a:pt x="1692334" y="54989"/>
                    <a:pt x="1701800" y="64455"/>
                  </a:cubicBezTo>
                  <a:cubicBezTo>
                    <a:pt x="1711266" y="73921"/>
                    <a:pt x="1727200" y="55988"/>
                    <a:pt x="1739900" y="51755"/>
                  </a:cubicBezTo>
                  <a:cubicBezTo>
                    <a:pt x="1853223" y="-61568"/>
                    <a:pt x="1734667" y="45628"/>
                    <a:pt x="1765300" y="51755"/>
                  </a:cubicBezTo>
                  <a:cubicBezTo>
                    <a:pt x="1791554" y="57006"/>
                    <a:pt x="1815525" y="32849"/>
                    <a:pt x="1841500" y="26355"/>
                  </a:cubicBezTo>
                  <a:lnTo>
                    <a:pt x="1892300" y="13655"/>
                  </a:lnTo>
                  <a:cubicBezTo>
                    <a:pt x="1863271" y="100741"/>
                    <a:pt x="1878995" y="19703"/>
                    <a:pt x="1917700" y="39055"/>
                  </a:cubicBezTo>
                  <a:cubicBezTo>
                    <a:pt x="1929674" y="45042"/>
                    <a:pt x="1926167" y="64455"/>
                    <a:pt x="1930400" y="77155"/>
                  </a:cubicBezTo>
                  <a:cubicBezTo>
                    <a:pt x="1972022" y="49407"/>
                    <a:pt x="1968500" y="36491"/>
                    <a:pt x="1968500" y="6445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Arc 62"/>
            <p:cNvSpPr/>
            <p:nvPr/>
          </p:nvSpPr>
          <p:spPr>
            <a:xfrm>
              <a:off x="7813344" y="-1788559"/>
              <a:ext cx="2107474" cy="1759766"/>
            </a:xfrm>
            <a:prstGeom prst="arc">
              <a:avLst>
                <a:gd name="adj1" fmla="val 13417508"/>
                <a:gd name="adj2" fmla="val 0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Curved Connector 63"/>
            <p:cNvCxnSpPr/>
            <p:nvPr/>
          </p:nvCxnSpPr>
          <p:spPr>
            <a:xfrm rot="10800000" flipV="1">
              <a:off x="8784943" y="-619397"/>
              <a:ext cx="739822" cy="432072"/>
            </a:xfrm>
            <a:prstGeom prst="curvedConnector2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urved Connector 43"/>
            <p:cNvCxnSpPr/>
            <p:nvPr/>
          </p:nvCxnSpPr>
          <p:spPr>
            <a:xfrm rot="5400000">
              <a:off x="5692240" y="-1748105"/>
              <a:ext cx="1655719" cy="1452371"/>
            </a:xfrm>
            <a:prstGeom prst="curvedConnector3">
              <a:avLst>
                <a:gd name="adj1" fmla="val 50000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745133" y="10183707"/>
            <a:ext cx="685800" cy="365760"/>
          </a:xfrm>
        </p:spPr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307159" y="228600"/>
            <a:ext cx="8839200" cy="685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0" kern="1200" cap="none" spc="-60">
                <a:solidFill>
                  <a:srgbClr val="0092D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/>
              <a:t>Unidirectional Fabric Canopy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561681" y="1010507"/>
            <a:ext cx="328370" cy="560910"/>
          </a:xfrm>
          <a:prstGeom prst="straightConnector1">
            <a:avLst/>
          </a:prstGeom>
          <a:ln w="28575">
            <a:solidFill>
              <a:schemeClr val="bg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898238" y="983077"/>
            <a:ext cx="61587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Flow</a:t>
            </a:r>
            <a:endParaRPr lang="en-US" sz="1600" dirty="0"/>
          </a:p>
        </p:txBody>
      </p:sp>
      <p:sp>
        <p:nvSpPr>
          <p:cNvPr id="45" name="Slide Number Placeholder 3"/>
          <p:cNvSpPr txBox="1">
            <a:spLocks/>
          </p:cNvSpPr>
          <p:nvPr/>
        </p:nvSpPr>
        <p:spPr>
          <a:xfrm>
            <a:off x="11277600" y="6492240"/>
            <a:ext cx="91440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400" b="1" kern="1200">
                <a:solidFill>
                  <a:srgbClr val="DE7F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338806" y="1326026"/>
            <a:ext cx="61587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Flow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56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199" y="1416050"/>
            <a:ext cx="5286375" cy="4351338"/>
          </a:xfrm>
        </p:spPr>
        <p:txBody>
          <a:bodyPr/>
          <a:lstStyle/>
          <a:p>
            <a:r>
              <a:rPr lang="en-US" dirty="0" smtClean="0"/>
              <a:t>The canopy can greatly suppress surface pressure fluctuations. Would it therefore not also suppress trailing edge noise?</a:t>
            </a:r>
          </a:p>
          <a:p>
            <a:r>
              <a:rPr lang="en-US" dirty="0"/>
              <a:t>How could a canopy be applied to an airfoil</a:t>
            </a:r>
            <a:r>
              <a:rPr lang="en-US" dirty="0" smtClean="0"/>
              <a:t>?</a:t>
            </a:r>
          </a:p>
          <a:p>
            <a:r>
              <a:rPr lang="en-US" dirty="0"/>
              <a:t>Could the hoped-for beneficial effects be achieved </a:t>
            </a:r>
            <a:r>
              <a:rPr lang="en-US" dirty="0" smtClean="0"/>
              <a:t>without </a:t>
            </a:r>
            <a:r>
              <a:rPr lang="en-US" dirty="0"/>
              <a:t>significant adverse effects on the aerodynamics?</a:t>
            </a:r>
          </a:p>
          <a:p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6200774" y="2190751"/>
            <a:ext cx="4124325" cy="1143000"/>
          </a:xfrm>
          <a:custGeom>
            <a:avLst/>
            <a:gdLst>
              <a:gd name="connsiteX0" fmla="*/ 0 w 4105314"/>
              <a:gd name="connsiteY0" fmla="*/ 0 h 1127885"/>
              <a:gd name="connsiteX1" fmla="*/ 1666875 w 4105314"/>
              <a:gd name="connsiteY1" fmla="*/ 295275 h 1127885"/>
              <a:gd name="connsiteX2" fmla="*/ 4105275 w 4105314"/>
              <a:gd name="connsiteY2" fmla="*/ 1123950 h 1127885"/>
              <a:gd name="connsiteX3" fmla="*/ 1724025 w 4105314"/>
              <a:gd name="connsiteY3" fmla="*/ 600075 h 1127885"/>
              <a:gd name="connsiteX4" fmla="*/ 0 w 4105314"/>
              <a:gd name="connsiteY4" fmla="*/ 409575 h 1127885"/>
              <a:gd name="connsiteX0" fmla="*/ 0 w 4105314"/>
              <a:gd name="connsiteY0" fmla="*/ 0 h 1127885"/>
              <a:gd name="connsiteX1" fmla="*/ 1666875 w 4105314"/>
              <a:gd name="connsiteY1" fmla="*/ 295275 h 1127885"/>
              <a:gd name="connsiteX2" fmla="*/ 4105275 w 4105314"/>
              <a:gd name="connsiteY2" fmla="*/ 1123950 h 1127885"/>
              <a:gd name="connsiteX3" fmla="*/ 1724025 w 4105314"/>
              <a:gd name="connsiteY3" fmla="*/ 600075 h 1127885"/>
              <a:gd name="connsiteX4" fmla="*/ 0 w 4105314"/>
              <a:gd name="connsiteY4" fmla="*/ 409575 h 1127885"/>
              <a:gd name="connsiteX0" fmla="*/ 0 w 4124364"/>
              <a:gd name="connsiteY0" fmla="*/ 0 h 1146812"/>
              <a:gd name="connsiteX1" fmla="*/ 1666875 w 4124364"/>
              <a:gd name="connsiteY1" fmla="*/ 295275 h 1146812"/>
              <a:gd name="connsiteX2" fmla="*/ 4124325 w 4124364"/>
              <a:gd name="connsiteY2" fmla="*/ 1143000 h 1146812"/>
              <a:gd name="connsiteX3" fmla="*/ 1724025 w 4124364"/>
              <a:gd name="connsiteY3" fmla="*/ 600075 h 1146812"/>
              <a:gd name="connsiteX4" fmla="*/ 0 w 4124364"/>
              <a:gd name="connsiteY4" fmla="*/ 409575 h 1146812"/>
              <a:gd name="connsiteX0" fmla="*/ 0 w 4124364"/>
              <a:gd name="connsiteY0" fmla="*/ 0 h 1146812"/>
              <a:gd name="connsiteX1" fmla="*/ 1666875 w 4124364"/>
              <a:gd name="connsiteY1" fmla="*/ 295275 h 1146812"/>
              <a:gd name="connsiteX2" fmla="*/ 4124325 w 4124364"/>
              <a:gd name="connsiteY2" fmla="*/ 1143000 h 1146812"/>
              <a:gd name="connsiteX3" fmla="*/ 1724025 w 4124364"/>
              <a:gd name="connsiteY3" fmla="*/ 600075 h 1146812"/>
              <a:gd name="connsiteX4" fmla="*/ 0 w 4124364"/>
              <a:gd name="connsiteY4" fmla="*/ 409575 h 1146812"/>
              <a:gd name="connsiteX0" fmla="*/ 0 w 4124325"/>
              <a:gd name="connsiteY0" fmla="*/ 0 h 1143000"/>
              <a:gd name="connsiteX1" fmla="*/ 1666875 w 4124325"/>
              <a:gd name="connsiteY1" fmla="*/ 295275 h 1143000"/>
              <a:gd name="connsiteX2" fmla="*/ 4124325 w 4124325"/>
              <a:gd name="connsiteY2" fmla="*/ 1143000 h 1143000"/>
              <a:gd name="connsiteX3" fmla="*/ 1724025 w 4124325"/>
              <a:gd name="connsiteY3" fmla="*/ 600075 h 1143000"/>
              <a:gd name="connsiteX4" fmla="*/ 0 w 4124325"/>
              <a:gd name="connsiteY4" fmla="*/ 409575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24325" h="1143000">
                <a:moveTo>
                  <a:pt x="0" y="0"/>
                </a:moveTo>
                <a:cubicBezTo>
                  <a:pt x="491331" y="53975"/>
                  <a:pt x="979488" y="104775"/>
                  <a:pt x="1666875" y="295275"/>
                </a:cubicBezTo>
                <a:cubicBezTo>
                  <a:pt x="2354262" y="485775"/>
                  <a:pt x="3457575" y="892175"/>
                  <a:pt x="4124325" y="1143000"/>
                </a:cubicBezTo>
                <a:cubicBezTo>
                  <a:pt x="3448050" y="984250"/>
                  <a:pt x="2411412" y="722312"/>
                  <a:pt x="1724025" y="600075"/>
                </a:cubicBezTo>
                <a:cubicBezTo>
                  <a:pt x="1036638" y="477838"/>
                  <a:pt x="519906" y="445294"/>
                  <a:pt x="0" y="409575"/>
                </a:cubicBezTo>
              </a:path>
            </a:pathLst>
          </a:cu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562725" y="2085607"/>
            <a:ext cx="4286250" cy="1048144"/>
          </a:xfrm>
          <a:custGeom>
            <a:avLst/>
            <a:gdLst>
              <a:gd name="connsiteX0" fmla="*/ 0 w 4286250"/>
              <a:gd name="connsiteY0" fmla="*/ 9893 h 1048144"/>
              <a:gd name="connsiteX1" fmla="*/ 142875 w 4286250"/>
              <a:gd name="connsiteY1" fmla="*/ 9893 h 1048144"/>
              <a:gd name="connsiteX2" fmla="*/ 314325 w 4286250"/>
              <a:gd name="connsiteY2" fmla="*/ 19418 h 1048144"/>
              <a:gd name="connsiteX3" fmla="*/ 438150 w 4286250"/>
              <a:gd name="connsiteY3" fmla="*/ 19418 h 1048144"/>
              <a:gd name="connsiteX4" fmla="*/ 609600 w 4286250"/>
              <a:gd name="connsiteY4" fmla="*/ 28943 h 1048144"/>
              <a:gd name="connsiteX5" fmla="*/ 638175 w 4286250"/>
              <a:gd name="connsiteY5" fmla="*/ 47993 h 1048144"/>
              <a:gd name="connsiteX6" fmla="*/ 695325 w 4286250"/>
              <a:gd name="connsiteY6" fmla="*/ 67043 h 1048144"/>
              <a:gd name="connsiteX7" fmla="*/ 752475 w 4286250"/>
              <a:gd name="connsiteY7" fmla="*/ 95618 h 1048144"/>
              <a:gd name="connsiteX8" fmla="*/ 800100 w 4286250"/>
              <a:gd name="connsiteY8" fmla="*/ 105143 h 1048144"/>
              <a:gd name="connsiteX9" fmla="*/ 866775 w 4286250"/>
              <a:gd name="connsiteY9" fmla="*/ 124193 h 1048144"/>
              <a:gd name="connsiteX10" fmla="*/ 1047750 w 4286250"/>
              <a:gd name="connsiteY10" fmla="*/ 105143 h 1048144"/>
              <a:gd name="connsiteX11" fmla="*/ 1114425 w 4286250"/>
              <a:gd name="connsiteY11" fmla="*/ 124193 h 1048144"/>
              <a:gd name="connsiteX12" fmla="*/ 1171575 w 4286250"/>
              <a:gd name="connsiteY12" fmla="*/ 133718 h 1048144"/>
              <a:gd name="connsiteX13" fmla="*/ 1200150 w 4286250"/>
              <a:gd name="connsiteY13" fmla="*/ 143243 h 1048144"/>
              <a:gd name="connsiteX14" fmla="*/ 1362075 w 4286250"/>
              <a:gd name="connsiteY14" fmla="*/ 162293 h 1048144"/>
              <a:gd name="connsiteX15" fmla="*/ 1419225 w 4286250"/>
              <a:gd name="connsiteY15" fmla="*/ 181343 h 1048144"/>
              <a:gd name="connsiteX16" fmla="*/ 1447800 w 4286250"/>
              <a:gd name="connsiteY16" fmla="*/ 190868 h 1048144"/>
              <a:gd name="connsiteX17" fmla="*/ 1543050 w 4286250"/>
              <a:gd name="connsiteY17" fmla="*/ 200393 h 1048144"/>
              <a:gd name="connsiteX18" fmla="*/ 1571625 w 4286250"/>
              <a:gd name="connsiteY18" fmla="*/ 209918 h 1048144"/>
              <a:gd name="connsiteX19" fmla="*/ 1666875 w 4286250"/>
              <a:gd name="connsiteY19" fmla="*/ 267068 h 1048144"/>
              <a:gd name="connsiteX20" fmla="*/ 1733550 w 4286250"/>
              <a:gd name="connsiteY20" fmla="*/ 276593 h 1048144"/>
              <a:gd name="connsiteX21" fmla="*/ 1771650 w 4286250"/>
              <a:gd name="connsiteY21" fmla="*/ 286118 h 1048144"/>
              <a:gd name="connsiteX22" fmla="*/ 1828800 w 4286250"/>
              <a:gd name="connsiteY22" fmla="*/ 295643 h 1048144"/>
              <a:gd name="connsiteX23" fmla="*/ 2019300 w 4286250"/>
              <a:gd name="connsiteY23" fmla="*/ 286118 h 1048144"/>
              <a:gd name="connsiteX24" fmla="*/ 2095500 w 4286250"/>
              <a:gd name="connsiteY24" fmla="*/ 333743 h 1048144"/>
              <a:gd name="connsiteX25" fmla="*/ 2133600 w 4286250"/>
              <a:gd name="connsiteY25" fmla="*/ 362318 h 1048144"/>
              <a:gd name="connsiteX26" fmla="*/ 2190750 w 4286250"/>
              <a:gd name="connsiteY26" fmla="*/ 381368 h 1048144"/>
              <a:gd name="connsiteX27" fmla="*/ 2219325 w 4286250"/>
              <a:gd name="connsiteY27" fmla="*/ 390893 h 1048144"/>
              <a:gd name="connsiteX28" fmla="*/ 2247900 w 4286250"/>
              <a:gd name="connsiteY28" fmla="*/ 400418 h 1048144"/>
              <a:gd name="connsiteX29" fmla="*/ 2276475 w 4286250"/>
              <a:gd name="connsiteY29" fmla="*/ 419468 h 1048144"/>
              <a:gd name="connsiteX30" fmla="*/ 2314575 w 4286250"/>
              <a:gd name="connsiteY30" fmla="*/ 438518 h 1048144"/>
              <a:gd name="connsiteX31" fmla="*/ 2343150 w 4286250"/>
              <a:gd name="connsiteY31" fmla="*/ 467093 h 1048144"/>
              <a:gd name="connsiteX32" fmla="*/ 2419350 w 4286250"/>
              <a:gd name="connsiteY32" fmla="*/ 505193 h 1048144"/>
              <a:gd name="connsiteX33" fmla="*/ 2581275 w 4286250"/>
              <a:gd name="connsiteY33" fmla="*/ 495668 h 1048144"/>
              <a:gd name="connsiteX34" fmla="*/ 2619375 w 4286250"/>
              <a:gd name="connsiteY34" fmla="*/ 486143 h 1048144"/>
              <a:gd name="connsiteX35" fmla="*/ 2667000 w 4286250"/>
              <a:gd name="connsiteY35" fmla="*/ 543293 h 1048144"/>
              <a:gd name="connsiteX36" fmla="*/ 2695575 w 4286250"/>
              <a:gd name="connsiteY36" fmla="*/ 552818 h 1048144"/>
              <a:gd name="connsiteX37" fmla="*/ 2819400 w 4286250"/>
              <a:gd name="connsiteY37" fmla="*/ 562343 h 1048144"/>
              <a:gd name="connsiteX38" fmla="*/ 2876550 w 4286250"/>
              <a:gd name="connsiteY38" fmla="*/ 600443 h 1048144"/>
              <a:gd name="connsiteX39" fmla="*/ 3019425 w 4286250"/>
              <a:gd name="connsiteY39" fmla="*/ 629018 h 1048144"/>
              <a:gd name="connsiteX40" fmla="*/ 3105150 w 4286250"/>
              <a:gd name="connsiteY40" fmla="*/ 667118 h 1048144"/>
              <a:gd name="connsiteX41" fmla="*/ 3171825 w 4286250"/>
              <a:gd name="connsiteY41" fmla="*/ 714743 h 1048144"/>
              <a:gd name="connsiteX42" fmla="*/ 3181350 w 4286250"/>
              <a:gd name="connsiteY42" fmla="*/ 743318 h 1048144"/>
              <a:gd name="connsiteX43" fmla="*/ 3238500 w 4286250"/>
              <a:gd name="connsiteY43" fmla="*/ 781418 h 1048144"/>
              <a:gd name="connsiteX44" fmla="*/ 3276600 w 4286250"/>
              <a:gd name="connsiteY44" fmla="*/ 771893 h 1048144"/>
              <a:gd name="connsiteX45" fmla="*/ 3343275 w 4286250"/>
              <a:gd name="connsiteY45" fmla="*/ 781418 h 1048144"/>
              <a:gd name="connsiteX46" fmla="*/ 3429000 w 4286250"/>
              <a:gd name="connsiteY46" fmla="*/ 790943 h 1048144"/>
              <a:gd name="connsiteX47" fmla="*/ 3467100 w 4286250"/>
              <a:gd name="connsiteY47" fmla="*/ 800468 h 1048144"/>
              <a:gd name="connsiteX48" fmla="*/ 3524250 w 4286250"/>
              <a:gd name="connsiteY48" fmla="*/ 829043 h 1048144"/>
              <a:gd name="connsiteX49" fmla="*/ 3629025 w 4286250"/>
              <a:gd name="connsiteY49" fmla="*/ 838568 h 1048144"/>
              <a:gd name="connsiteX50" fmla="*/ 3781425 w 4286250"/>
              <a:gd name="connsiteY50" fmla="*/ 857618 h 1048144"/>
              <a:gd name="connsiteX51" fmla="*/ 3810000 w 4286250"/>
              <a:gd name="connsiteY51" fmla="*/ 876668 h 1048144"/>
              <a:gd name="connsiteX52" fmla="*/ 3848100 w 4286250"/>
              <a:gd name="connsiteY52" fmla="*/ 905243 h 1048144"/>
              <a:gd name="connsiteX53" fmla="*/ 3952875 w 4286250"/>
              <a:gd name="connsiteY53" fmla="*/ 924293 h 1048144"/>
              <a:gd name="connsiteX54" fmla="*/ 3981450 w 4286250"/>
              <a:gd name="connsiteY54" fmla="*/ 933818 h 1048144"/>
              <a:gd name="connsiteX55" fmla="*/ 4010025 w 4286250"/>
              <a:gd name="connsiteY55" fmla="*/ 952868 h 1048144"/>
              <a:gd name="connsiteX56" fmla="*/ 4048125 w 4286250"/>
              <a:gd name="connsiteY56" fmla="*/ 981443 h 1048144"/>
              <a:gd name="connsiteX57" fmla="*/ 4105275 w 4286250"/>
              <a:gd name="connsiteY57" fmla="*/ 1000493 h 1048144"/>
              <a:gd name="connsiteX58" fmla="*/ 4162425 w 4286250"/>
              <a:gd name="connsiteY58" fmla="*/ 1019543 h 1048144"/>
              <a:gd name="connsiteX59" fmla="*/ 4191000 w 4286250"/>
              <a:gd name="connsiteY59" fmla="*/ 1029068 h 1048144"/>
              <a:gd name="connsiteX60" fmla="*/ 4286250 w 4286250"/>
              <a:gd name="connsiteY60" fmla="*/ 1048118 h 1048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86250" h="1048144">
                <a:moveTo>
                  <a:pt x="0" y="9893"/>
                </a:moveTo>
                <a:cubicBezTo>
                  <a:pt x="84861" y="-7079"/>
                  <a:pt x="19794" y="1101"/>
                  <a:pt x="142875" y="9893"/>
                </a:cubicBezTo>
                <a:cubicBezTo>
                  <a:pt x="199968" y="13971"/>
                  <a:pt x="257175" y="16243"/>
                  <a:pt x="314325" y="19418"/>
                </a:cubicBezTo>
                <a:cubicBezTo>
                  <a:pt x="383105" y="42345"/>
                  <a:pt x="301337" y="19418"/>
                  <a:pt x="438150" y="19418"/>
                </a:cubicBezTo>
                <a:cubicBezTo>
                  <a:pt x="495388" y="19418"/>
                  <a:pt x="552450" y="25768"/>
                  <a:pt x="609600" y="28943"/>
                </a:cubicBezTo>
                <a:cubicBezTo>
                  <a:pt x="619125" y="35293"/>
                  <a:pt x="627714" y="43344"/>
                  <a:pt x="638175" y="47993"/>
                </a:cubicBezTo>
                <a:cubicBezTo>
                  <a:pt x="656525" y="56148"/>
                  <a:pt x="678617" y="55904"/>
                  <a:pt x="695325" y="67043"/>
                </a:cubicBezTo>
                <a:cubicBezTo>
                  <a:pt x="723261" y="85667"/>
                  <a:pt x="720927" y="87731"/>
                  <a:pt x="752475" y="95618"/>
                </a:cubicBezTo>
                <a:cubicBezTo>
                  <a:pt x="768181" y="99545"/>
                  <a:pt x="784296" y="101631"/>
                  <a:pt x="800100" y="105143"/>
                </a:cubicBezTo>
                <a:cubicBezTo>
                  <a:pt x="835980" y="113116"/>
                  <a:pt x="834954" y="113586"/>
                  <a:pt x="866775" y="124193"/>
                </a:cubicBezTo>
                <a:cubicBezTo>
                  <a:pt x="927100" y="117843"/>
                  <a:pt x="987092" y="105143"/>
                  <a:pt x="1047750" y="105143"/>
                </a:cubicBezTo>
                <a:cubicBezTo>
                  <a:pt x="1070864" y="105143"/>
                  <a:pt x="1091903" y="118996"/>
                  <a:pt x="1114425" y="124193"/>
                </a:cubicBezTo>
                <a:cubicBezTo>
                  <a:pt x="1133243" y="128536"/>
                  <a:pt x="1152722" y="129528"/>
                  <a:pt x="1171575" y="133718"/>
                </a:cubicBezTo>
                <a:cubicBezTo>
                  <a:pt x="1181376" y="135896"/>
                  <a:pt x="1190410" y="140808"/>
                  <a:pt x="1200150" y="143243"/>
                </a:cubicBezTo>
                <a:cubicBezTo>
                  <a:pt x="1259730" y="158138"/>
                  <a:pt x="1291942" y="156449"/>
                  <a:pt x="1362075" y="162293"/>
                </a:cubicBezTo>
                <a:lnTo>
                  <a:pt x="1419225" y="181343"/>
                </a:lnTo>
                <a:cubicBezTo>
                  <a:pt x="1428750" y="184518"/>
                  <a:pt x="1437810" y="189869"/>
                  <a:pt x="1447800" y="190868"/>
                </a:cubicBezTo>
                <a:lnTo>
                  <a:pt x="1543050" y="200393"/>
                </a:lnTo>
                <a:cubicBezTo>
                  <a:pt x="1552575" y="203568"/>
                  <a:pt x="1562848" y="205042"/>
                  <a:pt x="1571625" y="209918"/>
                </a:cubicBezTo>
                <a:cubicBezTo>
                  <a:pt x="1591782" y="221116"/>
                  <a:pt x="1638566" y="259347"/>
                  <a:pt x="1666875" y="267068"/>
                </a:cubicBezTo>
                <a:cubicBezTo>
                  <a:pt x="1688535" y="272975"/>
                  <a:pt x="1711461" y="272577"/>
                  <a:pt x="1733550" y="276593"/>
                </a:cubicBezTo>
                <a:cubicBezTo>
                  <a:pt x="1746430" y="278935"/>
                  <a:pt x="1758813" y="283551"/>
                  <a:pt x="1771650" y="286118"/>
                </a:cubicBezTo>
                <a:cubicBezTo>
                  <a:pt x="1790588" y="289906"/>
                  <a:pt x="1809750" y="292468"/>
                  <a:pt x="1828800" y="295643"/>
                </a:cubicBezTo>
                <a:cubicBezTo>
                  <a:pt x="1942091" y="267320"/>
                  <a:pt x="1878909" y="274419"/>
                  <a:pt x="2019300" y="286118"/>
                </a:cubicBezTo>
                <a:cubicBezTo>
                  <a:pt x="2127231" y="367066"/>
                  <a:pt x="1990902" y="268369"/>
                  <a:pt x="2095500" y="333743"/>
                </a:cubicBezTo>
                <a:cubicBezTo>
                  <a:pt x="2108962" y="342157"/>
                  <a:pt x="2119401" y="355218"/>
                  <a:pt x="2133600" y="362318"/>
                </a:cubicBezTo>
                <a:cubicBezTo>
                  <a:pt x="2151561" y="371298"/>
                  <a:pt x="2171700" y="375018"/>
                  <a:pt x="2190750" y="381368"/>
                </a:cubicBezTo>
                <a:lnTo>
                  <a:pt x="2219325" y="390893"/>
                </a:lnTo>
                <a:cubicBezTo>
                  <a:pt x="2228850" y="394068"/>
                  <a:pt x="2239546" y="394849"/>
                  <a:pt x="2247900" y="400418"/>
                </a:cubicBezTo>
                <a:cubicBezTo>
                  <a:pt x="2257425" y="406768"/>
                  <a:pt x="2266536" y="413788"/>
                  <a:pt x="2276475" y="419468"/>
                </a:cubicBezTo>
                <a:cubicBezTo>
                  <a:pt x="2288803" y="426513"/>
                  <a:pt x="2303021" y="430265"/>
                  <a:pt x="2314575" y="438518"/>
                </a:cubicBezTo>
                <a:cubicBezTo>
                  <a:pt x="2325536" y="446348"/>
                  <a:pt x="2331786" y="459861"/>
                  <a:pt x="2343150" y="467093"/>
                </a:cubicBezTo>
                <a:cubicBezTo>
                  <a:pt x="2367108" y="482339"/>
                  <a:pt x="2419350" y="505193"/>
                  <a:pt x="2419350" y="505193"/>
                </a:cubicBezTo>
                <a:cubicBezTo>
                  <a:pt x="2473325" y="502018"/>
                  <a:pt x="2527450" y="500794"/>
                  <a:pt x="2581275" y="495668"/>
                </a:cubicBezTo>
                <a:cubicBezTo>
                  <a:pt x="2594307" y="494427"/>
                  <a:pt x="2606788" y="482547"/>
                  <a:pt x="2619375" y="486143"/>
                </a:cubicBezTo>
                <a:cubicBezTo>
                  <a:pt x="2647593" y="494205"/>
                  <a:pt x="2647661" y="527822"/>
                  <a:pt x="2667000" y="543293"/>
                </a:cubicBezTo>
                <a:cubicBezTo>
                  <a:pt x="2674840" y="549565"/>
                  <a:pt x="2685612" y="551573"/>
                  <a:pt x="2695575" y="552818"/>
                </a:cubicBezTo>
                <a:cubicBezTo>
                  <a:pt x="2736652" y="557953"/>
                  <a:pt x="2778125" y="559168"/>
                  <a:pt x="2819400" y="562343"/>
                </a:cubicBezTo>
                <a:lnTo>
                  <a:pt x="2876550" y="600443"/>
                </a:lnTo>
                <a:cubicBezTo>
                  <a:pt x="2936936" y="640700"/>
                  <a:pt x="2893717" y="618542"/>
                  <a:pt x="3019425" y="629018"/>
                </a:cubicBezTo>
                <a:cubicBezTo>
                  <a:pt x="3160860" y="713879"/>
                  <a:pt x="2990693" y="618065"/>
                  <a:pt x="3105150" y="667118"/>
                </a:cubicBezTo>
                <a:cubicBezTo>
                  <a:pt x="3115983" y="671761"/>
                  <a:pt x="3167488" y="711490"/>
                  <a:pt x="3171825" y="714743"/>
                </a:cubicBezTo>
                <a:cubicBezTo>
                  <a:pt x="3175000" y="724268"/>
                  <a:pt x="3175781" y="734964"/>
                  <a:pt x="3181350" y="743318"/>
                </a:cubicBezTo>
                <a:cubicBezTo>
                  <a:pt x="3201735" y="773896"/>
                  <a:pt x="3208542" y="771432"/>
                  <a:pt x="3238500" y="781418"/>
                </a:cubicBezTo>
                <a:cubicBezTo>
                  <a:pt x="3251200" y="778243"/>
                  <a:pt x="3263509" y="771893"/>
                  <a:pt x="3276600" y="771893"/>
                </a:cubicBezTo>
                <a:cubicBezTo>
                  <a:pt x="3299051" y="771893"/>
                  <a:pt x="3320998" y="778633"/>
                  <a:pt x="3343275" y="781418"/>
                </a:cubicBezTo>
                <a:cubicBezTo>
                  <a:pt x="3371804" y="784984"/>
                  <a:pt x="3400425" y="787768"/>
                  <a:pt x="3429000" y="790943"/>
                </a:cubicBezTo>
                <a:cubicBezTo>
                  <a:pt x="3441700" y="794118"/>
                  <a:pt x="3455068" y="795311"/>
                  <a:pt x="3467100" y="800468"/>
                </a:cubicBezTo>
                <a:cubicBezTo>
                  <a:pt x="3504828" y="816637"/>
                  <a:pt x="3484114" y="823309"/>
                  <a:pt x="3524250" y="829043"/>
                </a:cubicBezTo>
                <a:cubicBezTo>
                  <a:pt x="3558967" y="834003"/>
                  <a:pt x="3594170" y="834695"/>
                  <a:pt x="3629025" y="838568"/>
                </a:cubicBezTo>
                <a:cubicBezTo>
                  <a:pt x="3679907" y="844222"/>
                  <a:pt x="3730625" y="851268"/>
                  <a:pt x="3781425" y="857618"/>
                </a:cubicBezTo>
                <a:cubicBezTo>
                  <a:pt x="3790950" y="863968"/>
                  <a:pt x="3800685" y="870014"/>
                  <a:pt x="3810000" y="876668"/>
                </a:cubicBezTo>
                <a:cubicBezTo>
                  <a:pt x="3822918" y="885895"/>
                  <a:pt x="3834317" y="897367"/>
                  <a:pt x="3848100" y="905243"/>
                </a:cubicBezTo>
                <a:cubicBezTo>
                  <a:pt x="3872768" y="919339"/>
                  <a:pt x="3938587" y="922507"/>
                  <a:pt x="3952875" y="924293"/>
                </a:cubicBezTo>
                <a:cubicBezTo>
                  <a:pt x="3962400" y="927468"/>
                  <a:pt x="3972470" y="929328"/>
                  <a:pt x="3981450" y="933818"/>
                </a:cubicBezTo>
                <a:cubicBezTo>
                  <a:pt x="3991689" y="938938"/>
                  <a:pt x="4000710" y="946214"/>
                  <a:pt x="4010025" y="952868"/>
                </a:cubicBezTo>
                <a:cubicBezTo>
                  <a:pt x="4022943" y="962095"/>
                  <a:pt x="4033926" y="974343"/>
                  <a:pt x="4048125" y="981443"/>
                </a:cubicBezTo>
                <a:cubicBezTo>
                  <a:pt x="4066086" y="990423"/>
                  <a:pt x="4086225" y="994143"/>
                  <a:pt x="4105275" y="1000493"/>
                </a:cubicBezTo>
                <a:lnTo>
                  <a:pt x="4162425" y="1019543"/>
                </a:lnTo>
                <a:cubicBezTo>
                  <a:pt x="4171950" y="1022718"/>
                  <a:pt x="4181260" y="1026633"/>
                  <a:pt x="4191000" y="1029068"/>
                </a:cubicBezTo>
                <a:cubicBezTo>
                  <a:pt x="4273360" y="1049658"/>
                  <a:pt x="4241018" y="1048118"/>
                  <a:pt x="4286250" y="104811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543675" y="2905125"/>
            <a:ext cx="4181475" cy="1050136"/>
          </a:xfrm>
          <a:custGeom>
            <a:avLst/>
            <a:gdLst>
              <a:gd name="connsiteX0" fmla="*/ 0 w 4181475"/>
              <a:gd name="connsiteY0" fmla="*/ 28575 h 1050136"/>
              <a:gd name="connsiteX1" fmla="*/ 104775 w 4181475"/>
              <a:gd name="connsiteY1" fmla="*/ 0 h 1050136"/>
              <a:gd name="connsiteX2" fmla="*/ 180975 w 4181475"/>
              <a:gd name="connsiteY2" fmla="*/ 9525 h 1050136"/>
              <a:gd name="connsiteX3" fmla="*/ 266700 w 4181475"/>
              <a:gd name="connsiteY3" fmla="*/ 38100 h 1050136"/>
              <a:gd name="connsiteX4" fmla="*/ 333375 w 4181475"/>
              <a:gd name="connsiteY4" fmla="*/ 76200 h 1050136"/>
              <a:gd name="connsiteX5" fmla="*/ 371475 w 4181475"/>
              <a:gd name="connsiteY5" fmla="*/ 85725 h 1050136"/>
              <a:gd name="connsiteX6" fmla="*/ 571500 w 4181475"/>
              <a:gd name="connsiteY6" fmla="*/ 104775 h 1050136"/>
              <a:gd name="connsiteX7" fmla="*/ 609600 w 4181475"/>
              <a:gd name="connsiteY7" fmla="*/ 114300 h 1050136"/>
              <a:gd name="connsiteX8" fmla="*/ 876300 w 4181475"/>
              <a:gd name="connsiteY8" fmla="*/ 133350 h 1050136"/>
              <a:gd name="connsiteX9" fmla="*/ 981075 w 4181475"/>
              <a:gd name="connsiteY9" fmla="*/ 152400 h 1050136"/>
              <a:gd name="connsiteX10" fmla="*/ 1009650 w 4181475"/>
              <a:gd name="connsiteY10" fmla="*/ 161925 h 1050136"/>
              <a:gd name="connsiteX11" fmla="*/ 1152525 w 4181475"/>
              <a:gd name="connsiteY11" fmla="*/ 190500 h 1050136"/>
              <a:gd name="connsiteX12" fmla="*/ 1228725 w 4181475"/>
              <a:gd name="connsiteY12" fmla="*/ 209550 h 1050136"/>
              <a:gd name="connsiteX13" fmla="*/ 1257300 w 4181475"/>
              <a:gd name="connsiteY13" fmla="*/ 219075 h 1050136"/>
              <a:gd name="connsiteX14" fmla="*/ 1285875 w 4181475"/>
              <a:gd name="connsiteY14" fmla="*/ 238125 h 1050136"/>
              <a:gd name="connsiteX15" fmla="*/ 1409700 w 4181475"/>
              <a:gd name="connsiteY15" fmla="*/ 238125 h 1050136"/>
              <a:gd name="connsiteX16" fmla="*/ 1438275 w 4181475"/>
              <a:gd name="connsiteY16" fmla="*/ 257175 h 1050136"/>
              <a:gd name="connsiteX17" fmla="*/ 1504950 w 4181475"/>
              <a:gd name="connsiteY17" fmla="*/ 285750 h 1050136"/>
              <a:gd name="connsiteX18" fmla="*/ 1704975 w 4181475"/>
              <a:gd name="connsiteY18" fmla="*/ 295275 h 1050136"/>
              <a:gd name="connsiteX19" fmla="*/ 1771650 w 4181475"/>
              <a:gd name="connsiteY19" fmla="*/ 314325 h 1050136"/>
              <a:gd name="connsiteX20" fmla="*/ 1885950 w 4181475"/>
              <a:gd name="connsiteY20" fmla="*/ 304800 h 1050136"/>
              <a:gd name="connsiteX21" fmla="*/ 1981200 w 4181475"/>
              <a:gd name="connsiteY21" fmla="*/ 314325 h 1050136"/>
              <a:gd name="connsiteX22" fmla="*/ 2038350 w 4181475"/>
              <a:gd name="connsiteY22" fmla="*/ 333375 h 1050136"/>
              <a:gd name="connsiteX23" fmla="*/ 2066925 w 4181475"/>
              <a:gd name="connsiteY23" fmla="*/ 342900 h 1050136"/>
              <a:gd name="connsiteX24" fmla="*/ 2095500 w 4181475"/>
              <a:gd name="connsiteY24" fmla="*/ 371475 h 1050136"/>
              <a:gd name="connsiteX25" fmla="*/ 2247900 w 4181475"/>
              <a:gd name="connsiteY25" fmla="*/ 400050 h 1050136"/>
              <a:gd name="connsiteX26" fmla="*/ 2381250 w 4181475"/>
              <a:gd name="connsiteY26" fmla="*/ 400050 h 1050136"/>
              <a:gd name="connsiteX27" fmla="*/ 2409825 w 4181475"/>
              <a:gd name="connsiteY27" fmla="*/ 381000 h 1050136"/>
              <a:gd name="connsiteX28" fmla="*/ 2466975 w 4181475"/>
              <a:gd name="connsiteY28" fmla="*/ 419100 h 1050136"/>
              <a:gd name="connsiteX29" fmla="*/ 2495550 w 4181475"/>
              <a:gd name="connsiteY29" fmla="*/ 447675 h 1050136"/>
              <a:gd name="connsiteX30" fmla="*/ 2543175 w 4181475"/>
              <a:gd name="connsiteY30" fmla="*/ 466725 h 1050136"/>
              <a:gd name="connsiteX31" fmla="*/ 2676525 w 4181475"/>
              <a:gd name="connsiteY31" fmla="*/ 523875 h 1050136"/>
              <a:gd name="connsiteX32" fmla="*/ 2752725 w 4181475"/>
              <a:gd name="connsiteY32" fmla="*/ 533400 h 1050136"/>
              <a:gd name="connsiteX33" fmla="*/ 2800350 w 4181475"/>
              <a:gd name="connsiteY33" fmla="*/ 542925 h 1050136"/>
              <a:gd name="connsiteX34" fmla="*/ 2895600 w 4181475"/>
              <a:gd name="connsiteY34" fmla="*/ 552450 h 1050136"/>
              <a:gd name="connsiteX35" fmla="*/ 3057525 w 4181475"/>
              <a:gd name="connsiteY35" fmla="*/ 581025 h 1050136"/>
              <a:gd name="connsiteX36" fmla="*/ 3162300 w 4181475"/>
              <a:gd name="connsiteY36" fmla="*/ 600075 h 1050136"/>
              <a:gd name="connsiteX37" fmla="*/ 3257550 w 4181475"/>
              <a:gd name="connsiteY37" fmla="*/ 628650 h 1050136"/>
              <a:gd name="connsiteX38" fmla="*/ 3286125 w 4181475"/>
              <a:gd name="connsiteY38" fmla="*/ 638175 h 1050136"/>
              <a:gd name="connsiteX39" fmla="*/ 3314700 w 4181475"/>
              <a:gd name="connsiteY39" fmla="*/ 647700 h 1050136"/>
              <a:gd name="connsiteX40" fmla="*/ 3409950 w 4181475"/>
              <a:gd name="connsiteY40" fmla="*/ 676275 h 1050136"/>
              <a:gd name="connsiteX41" fmla="*/ 3438525 w 4181475"/>
              <a:gd name="connsiteY41" fmla="*/ 695325 h 1050136"/>
              <a:gd name="connsiteX42" fmla="*/ 3505200 w 4181475"/>
              <a:gd name="connsiteY42" fmla="*/ 723900 h 1050136"/>
              <a:gd name="connsiteX43" fmla="*/ 3524250 w 4181475"/>
              <a:gd name="connsiteY43" fmla="*/ 752475 h 1050136"/>
              <a:gd name="connsiteX44" fmla="*/ 3552825 w 4181475"/>
              <a:gd name="connsiteY44" fmla="*/ 771525 h 1050136"/>
              <a:gd name="connsiteX45" fmla="*/ 3590925 w 4181475"/>
              <a:gd name="connsiteY45" fmla="*/ 800100 h 1050136"/>
              <a:gd name="connsiteX46" fmla="*/ 3619500 w 4181475"/>
              <a:gd name="connsiteY46" fmla="*/ 809625 h 1050136"/>
              <a:gd name="connsiteX47" fmla="*/ 3657600 w 4181475"/>
              <a:gd name="connsiteY47" fmla="*/ 828675 h 1050136"/>
              <a:gd name="connsiteX48" fmla="*/ 3695700 w 4181475"/>
              <a:gd name="connsiteY48" fmla="*/ 838200 h 1050136"/>
              <a:gd name="connsiteX49" fmla="*/ 3724275 w 4181475"/>
              <a:gd name="connsiteY49" fmla="*/ 847725 h 1050136"/>
              <a:gd name="connsiteX50" fmla="*/ 3743325 w 4181475"/>
              <a:gd name="connsiteY50" fmla="*/ 876300 h 1050136"/>
              <a:gd name="connsiteX51" fmla="*/ 3800475 w 4181475"/>
              <a:gd name="connsiteY51" fmla="*/ 895350 h 1050136"/>
              <a:gd name="connsiteX52" fmla="*/ 3829050 w 4181475"/>
              <a:gd name="connsiteY52" fmla="*/ 923925 h 1050136"/>
              <a:gd name="connsiteX53" fmla="*/ 3886200 w 4181475"/>
              <a:gd name="connsiteY53" fmla="*/ 962025 h 1050136"/>
              <a:gd name="connsiteX54" fmla="*/ 3914775 w 4181475"/>
              <a:gd name="connsiteY54" fmla="*/ 981075 h 1050136"/>
              <a:gd name="connsiteX55" fmla="*/ 3943350 w 4181475"/>
              <a:gd name="connsiteY55" fmla="*/ 1000125 h 1050136"/>
              <a:gd name="connsiteX56" fmla="*/ 4038600 w 4181475"/>
              <a:gd name="connsiteY56" fmla="*/ 1019175 h 1050136"/>
              <a:gd name="connsiteX57" fmla="*/ 4086225 w 4181475"/>
              <a:gd name="connsiteY57" fmla="*/ 1028700 h 1050136"/>
              <a:gd name="connsiteX58" fmla="*/ 4181475 w 4181475"/>
              <a:gd name="connsiteY58" fmla="*/ 1047750 h 1050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181475" h="1050136">
                <a:moveTo>
                  <a:pt x="0" y="28575"/>
                </a:moveTo>
                <a:cubicBezTo>
                  <a:pt x="38254" y="13274"/>
                  <a:pt x="61599" y="0"/>
                  <a:pt x="104775" y="0"/>
                </a:cubicBezTo>
                <a:cubicBezTo>
                  <a:pt x="130373" y="0"/>
                  <a:pt x="155726" y="5317"/>
                  <a:pt x="180975" y="9525"/>
                </a:cubicBezTo>
                <a:cubicBezTo>
                  <a:pt x="208260" y="14072"/>
                  <a:pt x="242711" y="26106"/>
                  <a:pt x="266700" y="38100"/>
                </a:cubicBezTo>
                <a:cubicBezTo>
                  <a:pt x="321970" y="65735"/>
                  <a:pt x="266579" y="51152"/>
                  <a:pt x="333375" y="76200"/>
                </a:cubicBezTo>
                <a:cubicBezTo>
                  <a:pt x="345632" y="80797"/>
                  <a:pt x="358888" y="82129"/>
                  <a:pt x="371475" y="85725"/>
                </a:cubicBezTo>
                <a:cubicBezTo>
                  <a:pt x="471498" y="114303"/>
                  <a:pt x="292274" y="89262"/>
                  <a:pt x="571500" y="104775"/>
                </a:cubicBezTo>
                <a:cubicBezTo>
                  <a:pt x="584200" y="107950"/>
                  <a:pt x="596720" y="111958"/>
                  <a:pt x="609600" y="114300"/>
                </a:cubicBezTo>
                <a:cubicBezTo>
                  <a:pt x="703813" y="131430"/>
                  <a:pt x="768442" y="128214"/>
                  <a:pt x="876300" y="133350"/>
                </a:cubicBezTo>
                <a:cubicBezTo>
                  <a:pt x="989248" y="161587"/>
                  <a:pt x="810430" y="118271"/>
                  <a:pt x="981075" y="152400"/>
                </a:cubicBezTo>
                <a:cubicBezTo>
                  <a:pt x="990920" y="154369"/>
                  <a:pt x="999849" y="159747"/>
                  <a:pt x="1009650" y="161925"/>
                </a:cubicBezTo>
                <a:cubicBezTo>
                  <a:pt x="1057062" y="172461"/>
                  <a:pt x="1105407" y="178720"/>
                  <a:pt x="1152525" y="190500"/>
                </a:cubicBezTo>
                <a:cubicBezTo>
                  <a:pt x="1177925" y="196850"/>
                  <a:pt x="1203887" y="201271"/>
                  <a:pt x="1228725" y="209550"/>
                </a:cubicBezTo>
                <a:cubicBezTo>
                  <a:pt x="1238250" y="212725"/>
                  <a:pt x="1248320" y="214585"/>
                  <a:pt x="1257300" y="219075"/>
                </a:cubicBezTo>
                <a:cubicBezTo>
                  <a:pt x="1267539" y="224195"/>
                  <a:pt x="1276350" y="231775"/>
                  <a:pt x="1285875" y="238125"/>
                </a:cubicBezTo>
                <a:cubicBezTo>
                  <a:pt x="1339380" y="224749"/>
                  <a:pt x="1338391" y="220298"/>
                  <a:pt x="1409700" y="238125"/>
                </a:cubicBezTo>
                <a:cubicBezTo>
                  <a:pt x="1420806" y="240901"/>
                  <a:pt x="1428336" y="251495"/>
                  <a:pt x="1438275" y="257175"/>
                </a:cubicBezTo>
                <a:cubicBezTo>
                  <a:pt x="1448010" y="262738"/>
                  <a:pt x="1489312" y="284447"/>
                  <a:pt x="1504950" y="285750"/>
                </a:cubicBezTo>
                <a:cubicBezTo>
                  <a:pt x="1571470" y="291293"/>
                  <a:pt x="1638300" y="292100"/>
                  <a:pt x="1704975" y="295275"/>
                </a:cubicBezTo>
                <a:cubicBezTo>
                  <a:pt x="1718450" y="299767"/>
                  <a:pt x="1759690" y="314325"/>
                  <a:pt x="1771650" y="314325"/>
                </a:cubicBezTo>
                <a:cubicBezTo>
                  <a:pt x="1809882" y="314325"/>
                  <a:pt x="1847850" y="307975"/>
                  <a:pt x="1885950" y="304800"/>
                </a:cubicBezTo>
                <a:cubicBezTo>
                  <a:pt x="1917700" y="307975"/>
                  <a:pt x="1949838" y="308445"/>
                  <a:pt x="1981200" y="314325"/>
                </a:cubicBezTo>
                <a:cubicBezTo>
                  <a:pt x="2000937" y="318026"/>
                  <a:pt x="2019300" y="327025"/>
                  <a:pt x="2038350" y="333375"/>
                </a:cubicBezTo>
                <a:lnTo>
                  <a:pt x="2066925" y="342900"/>
                </a:lnTo>
                <a:cubicBezTo>
                  <a:pt x="2076450" y="352425"/>
                  <a:pt x="2084539" y="363645"/>
                  <a:pt x="2095500" y="371475"/>
                </a:cubicBezTo>
                <a:cubicBezTo>
                  <a:pt x="2143243" y="405577"/>
                  <a:pt x="2185562" y="394855"/>
                  <a:pt x="2247900" y="400050"/>
                </a:cubicBezTo>
                <a:cubicBezTo>
                  <a:pt x="2302341" y="418197"/>
                  <a:pt x="2292334" y="419103"/>
                  <a:pt x="2381250" y="400050"/>
                </a:cubicBezTo>
                <a:cubicBezTo>
                  <a:pt x="2392444" y="397651"/>
                  <a:pt x="2400300" y="387350"/>
                  <a:pt x="2409825" y="381000"/>
                </a:cubicBezTo>
                <a:cubicBezTo>
                  <a:pt x="2428875" y="393700"/>
                  <a:pt x="2450786" y="402911"/>
                  <a:pt x="2466975" y="419100"/>
                </a:cubicBezTo>
                <a:cubicBezTo>
                  <a:pt x="2476500" y="428625"/>
                  <a:pt x="2484127" y="440536"/>
                  <a:pt x="2495550" y="447675"/>
                </a:cubicBezTo>
                <a:cubicBezTo>
                  <a:pt x="2510049" y="456737"/>
                  <a:pt x="2527651" y="459560"/>
                  <a:pt x="2543175" y="466725"/>
                </a:cubicBezTo>
                <a:cubicBezTo>
                  <a:pt x="2574478" y="481173"/>
                  <a:pt x="2636881" y="518920"/>
                  <a:pt x="2676525" y="523875"/>
                </a:cubicBezTo>
                <a:cubicBezTo>
                  <a:pt x="2701925" y="527050"/>
                  <a:pt x="2727425" y="529508"/>
                  <a:pt x="2752725" y="533400"/>
                </a:cubicBezTo>
                <a:cubicBezTo>
                  <a:pt x="2768726" y="535862"/>
                  <a:pt x="2784303" y="540785"/>
                  <a:pt x="2800350" y="542925"/>
                </a:cubicBezTo>
                <a:cubicBezTo>
                  <a:pt x="2831978" y="547142"/>
                  <a:pt x="2863910" y="548722"/>
                  <a:pt x="2895600" y="552450"/>
                </a:cubicBezTo>
                <a:cubicBezTo>
                  <a:pt x="2973247" y="561585"/>
                  <a:pt x="2970664" y="564739"/>
                  <a:pt x="3057525" y="581025"/>
                </a:cubicBezTo>
                <a:cubicBezTo>
                  <a:pt x="3123697" y="593432"/>
                  <a:pt x="3101561" y="586577"/>
                  <a:pt x="3162300" y="600075"/>
                </a:cubicBezTo>
                <a:cubicBezTo>
                  <a:pt x="3205486" y="609672"/>
                  <a:pt x="3210062" y="612821"/>
                  <a:pt x="3257550" y="628650"/>
                </a:cubicBezTo>
                <a:lnTo>
                  <a:pt x="3286125" y="638175"/>
                </a:lnTo>
                <a:cubicBezTo>
                  <a:pt x="3295650" y="641350"/>
                  <a:pt x="3304855" y="645731"/>
                  <a:pt x="3314700" y="647700"/>
                </a:cubicBezTo>
                <a:cubicBezTo>
                  <a:pt x="3359315" y="656623"/>
                  <a:pt x="3368179" y="655390"/>
                  <a:pt x="3409950" y="676275"/>
                </a:cubicBezTo>
                <a:cubicBezTo>
                  <a:pt x="3420189" y="681395"/>
                  <a:pt x="3428586" y="689645"/>
                  <a:pt x="3438525" y="695325"/>
                </a:cubicBezTo>
                <a:cubicBezTo>
                  <a:pt x="3471481" y="714157"/>
                  <a:pt x="3473142" y="713214"/>
                  <a:pt x="3505200" y="723900"/>
                </a:cubicBezTo>
                <a:cubicBezTo>
                  <a:pt x="3511550" y="733425"/>
                  <a:pt x="3516155" y="744380"/>
                  <a:pt x="3524250" y="752475"/>
                </a:cubicBezTo>
                <a:cubicBezTo>
                  <a:pt x="3532345" y="760570"/>
                  <a:pt x="3543510" y="764871"/>
                  <a:pt x="3552825" y="771525"/>
                </a:cubicBezTo>
                <a:cubicBezTo>
                  <a:pt x="3565743" y="780752"/>
                  <a:pt x="3577142" y="792224"/>
                  <a:pt x="3590925" y="800100"/>
                </a:cubicBezTo>
                <a:cubicBezTo>
                  <a:pt x="3599642" y="805081"/>
                  <a:pt x="3610272" y="805670"/>
                  <a:pt x="3619500" y="809625"/>
                </a:cubicBezTo>
                <a:cubicBezTo>
                  <a:pt x="3632551" y="815218"/>
                  <a:pt x="3644305" y="823689"/>
                  <a:pt x="3657600" y="828675"/>
                </a:cubicBezTo>
                <a:cubicBezTo>
                  <a:pt x="3669857" y="833272"/>
                  <a:pt x="3683113" y="834604"/>
                  <a:pt x="3695700" y="838200"/>
                </a:cubicBezTo>
                <a:cubicBezTo>
                  <a:pt x="3705354" y="840958"/>
                  <a:pt x="3714750" y="844550"/>
                  <a:pt x="3724275" y="847725"/>
                </a:cubicBezTo>
                <a:cubicBezTo>
                  <a:pt x="3730625" y="857250"/>
                  <a:pt x="3733617" y="870233"/>
                  <a:pt x="3743325" y="876300"/>
                </a:cubicBezTo>
                <a:cubicBezTo>
                  <a:pt x="3760353" y="886943"/>
                  <a:pt x="3800475" y="895350"/>
                  <a:pt x="3800475" y="895350"/>
                </a:cubicBezTo>
                <a:cubicBezTo>
                  <a:pt x="3810000" y="904875"/>
                  <a:pt x="3818417" y="915655"/>
                  <a:pt x="3829050" y="923925"/>
                </a:cubicBezTo>
                <a:cubicBezTo>
                  <a:pt x="3847122" y="937981"/>
                  <a:pt x="3867150" y="949325"/>
                  <a:pt x="3886200" y="962025"/>
                </a:cubicBezTo>
                <a:lnTo>
                  <a:pt x="3914775" y="981075"/>
                </a:lnTo>
                <a:cubicBezTo>
                  <a:pt x="3924300" y="987425"/>
                  <a:pt x="3932125" y="997880"/>
                  <a:pt x="3943350" y="1000125"/>
                </a:cubicBezTo>
                <a:lnTo>
                  <a:pt x="4038600" y="1019175"/>
                </a:lnTo>
                <a:lnTo>
                  <a:pt x="4086225" y="1028700"/>
                </a:lnTo>
                <a:cubicBezTo>
                  <a:pt x="4133292" y="1060078"/>
                  <a:pt x="4103352" y="1047750"/>
                  <a:pt x="4181475" y="104775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696075" y="2238375"/>
            <a:ext cx="1095375" cy="104775"/>
          </a:xfrm>
          <a:custGeom>
            <a:avLst/>
            <a:gdLst>
              <a:gd name="connsiteX0" fmla="*/ 0 w 1095375"/>
              <a:gd name="connsiteY0" fmla="*/ 0 h 104775"/>
              <a:gd name="connsiteX1" fmla="*/ 619125 w 1095375"/>
              <a:gd name="connsiteY1" fmla="*/ 38100 h 104775"/>
              <a:gd name="connsiteX2" fmla="*/ 1095375 w 1095375"/>
              <a:gd name="connsiteY2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375" h="104775">
                <a:moveTo>
                  <a:pt x="0" y="0"/>
                </a:moveTo>
                <a:cubicBezTo>
                  <a:pt x="218281" y="10319"/>
                  <a:pt x="436563" y="20638"/>
                  <a:pt x="619125" y="38100"/>
                </a:cubicBezTo>
                <a:cubicBezTo>
                  <a:pt x="801687" y="55562"/>
                  <a:pt x="948531" y="80168"/>
                  <a:pt x="1095375" y="10477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7277100" y="2333625"/>
            <a:ext cx="1028700" cy="123825"/>
          </a:xfrm>
          <a:custGeom>
            <a:avLst/>
            <a:gdLst>
              <a:gd name="connsiteX0" fmla="*/ 0 w 1028700"/>
              <a:gd name="connsiteY0" fmla="*/ 0 h 123825"/>
              <a:gd name="connsiteX1" fmla="*/ 533400 w 1028700"/>
              <a:gd name="connsiteY1" fmla="*/ 38100 h 123825"/>
              <a:gd name="connsiteX2" fmla="*/ 1028700 w 1028700"/>
              <a:gd name="connsiteY2" fmla="*/ 123825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23825">
                <a:moveTo>
                  <a:pt x="0" y="0"/>
                </a:moveTo>
                <a:cubicBezTo>
                  <a:pt x="180975" y="8731"/>
                  <a:pt x="361950" y="17462"/>
                  <a:pt x="533400" y="38100"/>
                </a:cubicBezTo>
                <a:cubicBezTo>
                  <a:pt x="704850" y="58738"/>
                  <a:pt x="866775" y="91281"/>
                  <a:pt x="1028700" y="12382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7696200" y="2447925"/>
            <a:ext cx="885825" cy="114300"/>
          </a:xfrm>
          <a:custGeom>
            <a:avLst/>
            <a:gdLst>
              <a:gd name="connsiteX0" fmla="*/ 0 w 885825"/>
              <a:gd name="connsiteY0" fmla="*/ 0 h 114300"/>
              <a:gd name="connsiteX1" fmla="*/ 466725 w 885825"/>
              <a:gd name="connsiteY1" fmla="*/ 19050 h 114300"/>
              <a:gd name="connsiteX2" fmla="*/ 885825 w 885825"/>
              <a:gd name="connsiteY2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5825" h="114300">
                <a:moveTo>
                  <a:pt x="0" y="0"/>
                </a:moveTo>
                <a:cubicBezTo>
                  <a:pt x="159544" y="0"/>
                  <a:pt x="319088" y="0"/>
                  <a:pt x="466725" y="19050"/>
                </a:cubicBezTo>
                <a:cubicBezTo>
                  <a:pt x="614362" y="38100"/>
                  <a:pt x="750093" y="76200"/>
                  <a:pt x="885825" y="1143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8277225" y="2595208"/>
            <a:ext cx="723900" cy="128942"/>
          </a:xfrm>
          <a:custGeom>
            <a:avLst/>
            <a:gdLst>
              <a:gd name="connsiteX0" fmla="*/ 0 w 723900"/>
              <a:gd name="connsiteY0" fmla="*/ 5117 h 128942"/>
              <a:gd name="connsiteX1" fmla="*/ 352425 w 723900"/>
              <a:gd name="connsiteY1" fmla="*/ 14642 h 128942"/>
              <a:gd name="connsiteX2" fmla="*/ 723900 w 723900"/>
              <a:gd name="connsiteY2" fmla="*/ 128942 h 128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3900" h="128942">
                <a:moveTo>
                  <a:pt x="0" y="5117"/>
                </a:moveTo>
                <a:cubicBezTo>
                  <a:pt x="115887" y="-439"/>
                  <a:pt x="231775" y="-5995"/>
                  <a:pt x="352425" y="14642"/>
                </a:cubicBezTo>
                <a:cubicBezTo>
                  <a:pt x="473075" y="35279"/>
                  <a:pt x="598487" y="82110"/>
                  <a:pt x="723900" y="12894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8753475" y="2744477"/>
            <a:ext cx="638175" cy="93973"/>
          </a:xfrm>
          <a:custGeom>
            <a:avLst/>
            <a:gdLst>
              <a:gd name="connsiteX0" fmla="*/ 0 w 638175"/>
              <a:gd name="connsiteY0" fmla="*/ 8248 h 93973"/>
              <a:gd name="connsiteX1" fmla="*/ 238125 w 638175"/>
              <a:gd name="connsiteY1" fmla="*/ 8248 h 93973"/>
              <a:gd name="connsiteX2" fmla="*/ 638175 w 638175"/>
              <a:gd name="connsiteY2" fmla="*/ 93973 h 9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8175" h="93973">
                <a:moveTo>
                  <a:pt x="0" y="8248"/>
                </a:moveTo>
                <a:cubicBezTo>
                  <a:pt x="65881" y="1104"/>
                  <a:pt x="131763" y="-6039"/>
                  <a:pt x="238125" y="8248"/>
                </a:cubicBezTo>
                <a:cubicBezTo>
                  <a:pt x="344487" y="22535"/>
                  <a:pt x="491331" y="58254"/>
                  <a:pt x="638175" y="9397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9229725" y="2868877"/>
            <a:ext cx="847725" cy="179123"/>
          </a:xfrm>
          <a:custGeom>
            <a:avLst/>
            <a:gdLst>
              <a:gd name="connsiteX0" fmla="*/ 0 w 847725"/>
              <a:gd name="connsiteY0" fmla="*/ 45773 h 179123"/>
              <a:gd name="connsiteX1" fmla="*/ 238125 w 847725"/>
              <a:gd name="connsiteY1" fmla="*/ 7673 h 179123"/>
              <a:gd name="connsiteX2" fmla="*/ 847725 w 847725"/>
              <a:gd name="connsiteY2" fmla="*/ 179123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7725" h="179123">
                <a:moveTo>
                  <a:pt x="0" y="45773"/>
                </a:moveTo>
                <a:cubicBezTo>
                  <a:pt x="48419" y="15610"/>
                  <a:pt x="96838" y="-14552"/>
                  <a:pt x="238125" y="7673"/>
                </a:cubicBezTo>
                <a:cubicBezTo>
                  <a:pt x="379413" y="29898"/>
                  <a:pt x="613569" y="104510"/>
                  <a:pt x="847725" y="17912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9686925" y="3063850"/>
            <a:ext cx="723900" cy="98450"/>
          </a:xfrm>
          <a:custGeom>
            <a:avLst/>
            <a:gdLst>
              <a:gd name="connsiteX0" fmla="*/ 0 w 723900"/>
              <a:gd name="connsiteY0" fmla="*/ 31775 h 98450"/>
              <a:gd name="connsiteX1" fmla="*/ 238125 w 723900"/>
              <a:gd name="connsiteY1" fmla="*/ 3200 h 98450"/>
              <a:gd name="connsiteX2" fmla="*/ 723900 w 723900"/>
              <a:gd name="connsiteY2" fmla="*/ 98450 h 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3900" h="98450">
                <a:moveTo>
                  <a:pt x="0" y="31775"/>
                </a:moveTo>
                <a:cubicBezTo>
                  <a:pt x="58737" y="11931"/>
                  <a:pt x="117475" y="-7912"/>
                  <a:pt x="238125" y="3200"/>
                </a:cubicBezTo>
                <a:cubicBezTo>
                  <a:pt x="358775" y="14312"/>
                  <a:pt x="541337" y="56381"/>
                  <a:pt x="723900" y="9845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6724650" y="2647950"/>
            <a:ext cx="933450" cy="161925"/>
          </a:xfrm>
          <a:custGeom>
            <a:avLst/>
            <a:gdLst>
              <a:gd name="connsiteX0" fmla="*/ 0 w 933450"/>
              <a:gd name="connsiteY0" fmla="*/ 0 h 161925"/>
              <a:gd name="connsiteX1" fmla="*/ 590550 w 933450"/>
              <a:gd name="connsiteY1" fmla="*/ 104775 h 161925"/>
              <a:gd name="connsiteX2" fmla="*/ 933450 w 933450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450" h="161925">
                <a:moveTo>
                  <a:pt x="0" y="0"/>
                </a:moveTo>
                <a:lnTo>
                  <a:pt x="590550" y="104775"/>
                </a:lnTo>
                <a:lnTo>
                  <a:pt x="933450" y="16192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7410450" y="2714625"/>
            <a:ext cx="771525" cy="228600"/>
          </a:xfrm>
          <a:custGeom>
            <a:avLst/>
            <a:gdLst>
              <a:gd name="connsiteX0" fmla="*/ 0 w 771525"/>
              <a:gd name="connsiteY0" fmla="*/ 0 h 228600"/>
              <a:gd name="connsiteX1" fmla="*/ 400050 w 771525"/>
              <a:gd name="connsiteY1" fmla="*/ 161925 h 228600"/>
              <a:gd name="connsiteX2" fmla="*/ 771525 w 771525"/>
              <a:gd name="connsiteY2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1525" h="228600">
                <a:moveTo>
                  <a:pt x="0" y="0"/>
                </a:moveTo>
                <a:cubicBezTo>
                  <a:pt x="135731" y="61912"/>
                  <a:pt x="271463" y="123825"/>
                  <a:pt x="400050" y="161925"/>
                </a:cubicBezTo>
                <a:cubicBezTo>
                  <a:pt x="528638" y="200025"/>
                  <a:pt x="650081" y="214312"/>
                  <a:pt x="771525" y="2286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932247" y="2800350"/>
            <a:ext cx="573578" cy="180975"/>
          </a:xfrm>
          <a:custGeom>
            <a:avLst/>
            <a:gdLst>
              <a:gd name="connsiteX0" fmla="*/ 2078 w 573578"/>
              <a:gd name="connsiteY0" fmla="*/ 0 h 180975"/>
              <a:gd name="connsiteX1" fmla="*/ 87803 w 573578"/>
              <a:gd name="connsiteY1" fmla="*/ 85725 h 180975"/>
              <a:gd name="connsiteX2" fmla="*/ 573578 w 573578"/>
              <a:gd name="connsiteY2" fmla="*/ 180975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578" h="180975">
                <a:moveTo>
                  <a:pt x="2078" y="0"/>
                </a:moveTo>
                <a:cubicBezTo>
                  <a:pt x="-2685" y="27781"/>
                  <a:pt x="-7447" y="55562"/>
                  <a:pt x="87803" y="85725"/>
                </a:cubicBezTo>
                <a:cubicBezTo>
                  <a:pt x="183053" y="115888"/>
                  <a:pt x="378315" y="148431"/>
                  <a:pt x="573578" y="18097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8410575" y="2886075"/>
            <a:ext cx="542925" cy="209550"/>
          </a:xfrm>
          <a:custGeom>
            <a:avLst/>
            <a:gdLst>
              <a:gd name="connsiteX0" fmla="*/ 0 w 542925"/>
              <a:gd name="connsiteY0" fmla="*/ 0 h 209550"/>
              <a:gd name="connsiteX1" fmla="*/ 104775 w 542925"/>
              <a:gd name="connsiteY1" fmla="*/ 104775 h 209550"/>
              <a:gd name="connsiteX2" fmla="*/ 542925 w 542925"/>
              <a:gd name="connsiteY2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2925" h="209550">
                <a:moveTo>
                  <a:pt x="0" y="0"/>
                </a:moveTo>
                <a:cubicBezTo>
                  <a:pt x="7144" y="34925"/>
                  <a:pt x="14288" y="69850"/>
                  <a:pt x="104775" y="104775"/>
                </a:cubicBezTo>
                <a:cubicBezTo>
                  <a:pt x="195262" y="139700"/>
                  <a:pt x="369093" y="174625"/>
                  <a:pt x="542925" y="20955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8810625" y="2971800"/>
            <a:ext cx="571500" cy="228600"/>
          </a:xfrm>
          <a:custGeom>
            <a:avLst/>
            <a:gdLst>
              <a:gd name="connsiteX0" fmla="*/ 0 w 571500"/>
              <a:gd name="connsiteY0" fmla="*/ 0 h 228600"/>
              <a:gd name="connsiteX1" fmla="*/ 123825 w 571500"/>
              <a:gd name="connsiteY1" fmla="*/ 123825 h 228600"/>
              <a:gd name="connsiteX2" fmla="*/ 571500 w 571500"/>
              <a:gd name="connsiteY2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1500" h="228600">
                <a:moveTo>
                  <a:pt x="0" y="0"/>
                </a:moveTo>
                <a:cubicBezTo>
                  <a:pt x="14287" y="42862"/>
                  <a:pt x="28575" y="85725"/>
                  <a:pt x="123825" y="123825"/>
                </a:cubicBezTo>
                <a:cubicBezTo>
                  <a:pt x="219075" y="161925"/>
                  <a:pt x="395287" y="195262"/>
                  <a:pt x="571500" y="2286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9191625" y="3057525"/>
            <a:ext cx="571500" cy="257175"/>
          </a:xfrm>
          <a:custGeom>
            <a:avLst/>
            <a:gdLst>
              <a:gd name="connsiteX0" fmla="*/ 0 w 571500"/>
              <a:gd name="connsiteY0" fmla="*/ 0 h 257175"/>
              <a:gd name="connsiteX1" fmla="*/ 95250 w 571500"/>
              <a:gd name="connsiteY1" fmla="*/ 123825 h 257175"/>
              <a:gd name="connsiteX2" fmla="*/ 571500 w 571500"/>
              <a:gd name="connsiteY2" fmla="*/ 257175 h 25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1500" h="257175">
                <a:moveTo>
                  <a:pt x="0" y="0"/>
                </a:moveTo>
                <a:cubicBezTo>
                  <a:pt x="0" y="40481"/>
                  <a:pt x="0" y="80962"/>
                  <a:pt x="95250" y="123825"/>
                </a:cubicBezTo>
                <a:cubicBezTo>
                  <a:pt x="190500" y="166688"/>
                  <a:pt x="381000" y="211931"/>
                  <a:pt x="571500" y="25717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9667875" y="3200400"/>
            <a:ext cx="619125" cy="295275"/>
          </a:xfrm>
          <a:custGeom>
            <a:avLst/>
            <a:gdLst>
              <a:gd name="connsiteX0" fmla="*/ 0 w 619125"/>
              <a:gd name="connsiteY0" fmla="*/ 0 h 295275"/>
              <a:gd name="connsiteX1" fmla="*/ 200025 w 619125"/>
              <a:gd name="connsiteY1" fmla="*/ 152400 h 295275"/>
              <a:gd name="connsiteX2" fmla="*/ 619125 w 619125"/>
              <a:gd name="connsiteY2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9125" h="295275">
                <a:moveTo>
                  <a:pt x="0" y="0"/>
                </a:moveTo>
                <a:cubicBezTo>
                  <a:pt x="48419" y="51594"/>
                  <a:pt x="96838" y="103188"/>
                  <a:pt x="200025" y="152400"/>
                </a:cubicBezTo>
                <a:cubicBezTo>
                  <a:pt x="303213" y="201613"/>
                  <a:pt x="461169" y="248444"/>
                  <a:pt x="619125" y="29527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9553575" y="2057398"/>
            <a:ext cx="2103120" cy="2103120"/>
            <a:chOff x="9553575" y="2057398"/>
            <a:chExt cx="2103120" cy="2103120"/>
          </a:xfrm>
        </p:grpSpPr>
        <p:sp>
          <p:nvSpPr>
            <p:cNvPr id="26" name="Arc 25"/>
            <p:cNvSpPr>
              <a:spLocks noChangeAspect="1"/>
            </p:cNvSpPr>
            <p:nvPr/>
          </p:nvSpPr>
          <p:spPr>
            <a:xfrm>
              <a:off x="9553575" y="2057398"/>
              <a:ext cx="2103120" cy="2103120"/>
            </a:xfrm>
            <a:prstGeom prst="arc">
              <a:avLst>
                <a:gd name="adj1" fmla="val 13596360"/>
                <a:gd name="adj2" fmla="val 0"/>
              </a:avLst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>
              <a:spLocks noChangeAspect="1"/>
            </p:cNvSpPr>
            <p:nvPr/>
          </p:nvSpPr>
          <p:spPr>
            <a:xfrm>
              <a:off x="9848850" y="2390775"/>
              <a:ext cx="1512568" cy="1512568"/>
            </a:xfrm>
            <a:prstGeom prst="arc">
              <a:avLst>
                <a:gd name="adj1" fmla="val 13596360"/>
                <a:gd name="adj2" fmla="val 0"/>
              </a:avLst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Freeform 28"/>
          <p:cNvSpPr/>
          <p:nvPr/>
        </p:nvSpPr>
        <p:spPr>
          <a:xfrm>
            <a:off x="6372225" y="1638300"/>
            <a:ext cx="2505075" cy="361950"/>
          </a:xfrm>
          <a:custGeom>
            <a:avLst/>
            <a:gdLst>
              <a:gd name="connsiteX0" fmla="*/ 0 w 2505075"/>
              <a:gd name="connsiteY0" fmla="*/ 0 h 361950"/>
              <a:gd name="connsiteX1" fmla="*/ 1524000 w 2505075"/>
              <a:gd name="connsiteY1" fmla="*/ 161925 h 361950"/>
              <a:gd name="connsiteX2" fmla="*/ 2505075 w 2505075"/>
              <a:gd name="connsiteY2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5075" h="361950">
                <a:moveTo>
                  <a:pt x="0" y="0"/>
                </a:moveTo>
                <a:cubicBezTo>
                  <a:pt x="553243" y="50800"/>
                  <a:pt x="1106487" y="101600"/>
                  <a:pt x="1524000" y="161925"/>
                </a:cubicBezTo>
                <a:cubicBezTo>
                  <a:pt x="1941513" y="222250"/>
                  <a:pt x="2223294" y="292100"/>
                  <a:pt x="2505075" y="361950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324600" y="3248025"/>
            <a:ext cx="2085975" cy="247650"/>
          </a:xfrm>
          <a:custGeom>
            <a:avLst/>
            <a:gdLst>
              <a:gd name="connsiteX0" fmla="*/ 0 w 2505075"/>
              <a:gd name="connsiteY0" fmla="*/ 0 h 361950"/>
              <a:gd name="connsiteX1" fmla="*/ 1524000 w 2505075"/>
              <a:gd name="connsiteY1" fmla="*/ 161925 h 361950"/>
              <a:gd name="connsiteX2" fmla="*/ 2505075 w 2505075"/>
              <a:gd name="connsiteY2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5075" h="361950">
                <a:moveTo>
                  <a:pt x="0" y="0"/>
                </a:moveTo>
                <a:cubicBezTo>
                  <a:pt x="553243" y="50800"/>
                  <a:pt x="1106487" y="101600"/>
                  <a:pt x="1524000" y="161925"/>
                </a:cubicBezTo>
                <a:cubicBezTo>
                  <a:pt x="1941513" y="222250"/>
                  <a:pt x="2223294" y="292100"/>
                  <a:pt x="2505075" y="361950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 rot="10800000">
            <a:off x="9391650" y="2733673"/>
            <a:ext cx="2103120" cy="2103120"/>
            <a:chOff x="9553575" y="2057398"/>
            <a:chExt cx="2103120" cy="2103120"/>
          </a:xfrm>
        </p:grpSpPr>
        <p:sp>
          <p:nvSpPr>
            <p:cNvPr id="33" name="Arc 32"/>
            <p:cNvSpPr>
              <a:spLocks noChangeAspect="1"/>
            </p:cNvSpPr>
            <p:nvPr/>
          </p:nvSpPr>
          <p:spPr>
            <a:xfrm>
              <a:off x="9553575" y="2057398"/>
              <a:ext cx="2103120" cy="2103120"/>
            </a:xfrm>
            <a:prstGeom prst="arc">
              <a:avLst>
                <a:gd name="adj1" fmla="val 13596360"/>
                <a:gd name="adj2" fmla="val 0"/>
              </a:avLst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c 33"/>
            <p:cNvSpPr>
              <a:spLocks noChangeAspect="1"/>
            </p:cNvSpPr>
            <p:nvPr/>
          </p:nvSpPr>
          <p:spPr>
            <a:xfrm>
              <a:off x="9848850" y="2390775"/>
              <a:ext cx="1512568" cy="1512568"/>
            </a:xfrm>
            <a:prstGeom prst="arc">
              <a:avLst>
                <a:gd name="adj1" fmla="val 13596360"/>
                <a:gd name="adj2" fmla="val 0"/>
              </a:avLst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8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Practical Concepts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283637" y="1642165"/>
            <a:ext cx="4348264" cy="2208179"/>
          </a:xfrm>
        </p:spPr>
      </p:pic>
      <p:sp>
        <p:nvSpPr>
          <p:cNvPr id="6" name="Freeform 5"/>
          <p:cNvSpPr/>
          <p:nvPr/>
        </p:nvSpPr>
        <p:spPr>
          <a:xfrm>
            <a:off x="7418829" y="3376193"/>
            <a:ext cx="2809592" cy="782522"/>
          </a:xfrm>
          <a:custGeom>
            <a:avLst/>
            <a:gdLst>
              <a:gd name="connsiteX0" fmla="*/ 0 w 2809592"/>
              <a:gd name="connsiteY0" fmla="*/ 0 h 781616"/>
              <a:gd name="connsiteX1" fmla="*/ 2809592 w 2809592"/>
              <a:gd name="connsiteY1" fmla="*/ 374210 h 781616"/>
              <a:gd name="connsiteX2" fmla="*/ 2688879 w 2809592"/>
              <a:gd name="connsiteY2" fmla="*/ 407406 h 781616"/>
              <a:gd name="connsiteX3" fmla="*/ 1382162 w 2809592"/>
              <a:gd name="connsiteY3" fmla="*/ 519065 h 781616"/>
              <a:gd name="connsiteX4" fmla="*/ 558297 w 2809592"/>
              <a:gd name="connsiteY4" fmla="*/ 651850 h 781616"/>
              <a:gd name="connsiteX5" fmla="*/ 36214 w 2809592"/>
              <a:gd name="connsiteY5" fmla="*/ 781616 h 781616"/>
              <a:gd name="connsiteX6" fmla="*/ 0 w 2809592"/>
              <a:gd name="connsiteY6" fmla="*/ 0 h 781616"/>
              <a:gd name="connsiteX0" fmla="*/ 0 w 2809592"/>
              <a:gd name="connsiteY0" fmla="*/ 0 h 781616"/>
              <a:gd name="connsiteX1" fmla="*/ 2809592 w 2809592"/>
              <a:gd name="connsiteY1" fmla="*/ 374210 h 781616"/>
              <a:gd name="connsiteX2" fmla="*/ 1382162 w 2809592"/>
              <a:gd name="connsiteY2" fmla="*/ 519065 h 781616"/>
              <a:gd name="connsiteX3" fmla="*/ 558297 w 2809592"/>
              <a:gd name="connsiteY3" fmla="*/ 651850 h 781616"/>
              <a:gd name="connsiteX4" fmla="*/ 36214 w 2809592"/>
              <a:gd name="connsiteY4" fmla="*/ 781616 h 781616"/>
              <a:gd name="connsiteX5" fmla="*/ 0 w 2809592"/>
              <a:gd name="connsiteY5" fmla="*/ 0 h 781616"/>
              <a:gd name="connsiteX0" fmla="*/ 0 w 2809592"/>
              <a:gd name="connsiteY0" fmla="*/ 0 h 814147"/>
              <a:gd name="connsiteX1" fmla="*/ 2809592 w 2809592"/>
              <a:gd name="connsiteY1" fmla="*/ 374210 h 814147"/>
              <a:gd name="connsiteX2" fmla="*/ 1382162 w 2809592"/>
              <a:gd name="connsiteY2" fmla="*/ 519065 h 814147"/>
              <a:gd name="connsiteX3" fmla="*/ 558297 w 2809592"/>
              <a:gd name="connsiteY3" fmla="*/ 651850 h 814147"/>
              <a:gd name="connsiteX4" fmla="*/ 36214 w 2809592"/>
              <a:gd name="connsiteY4" fmla="*/ 781616 h 814147"/>
              <a:gd name="connsiteX5" fmla="*/ 0 w 2809592"/>
              <a:gd name="connsiteY5" fmla="*/ 0 h 814147"/>
              <a:gd name="connsiteX0" fmla="*/ 0 w 2809592"/>
              <a:gd name="connsiteY0" fmla="*/ 0 h 781616"/>
              <a:gd name="connsiteX1" fmla="*/ 2809592 w 2809592"/>
              <a:gd name="connsiteY1" fmla="*/ 374210 h 781616"/>
              <a:gd name="connsiteX2" fmla="*/ 1382162 w 2809592"/>
              <a:gd name="connsiteY2" fmla="*/ 519065 h 781616"/>
              <a:gd name="connsiteX3" fmla="*/ 558297 w 2809592"/>
              <a:gd name="connsiteY3" fmla="*/ 651850 h 781616"/>
              <a:gd name="connsiteX4" fmla="*/ 36214 w 2809592"/>
              <a:gd name="connsiteY4" fmla="*/ 781616 h 781616"/>
              <a:gd name="connsiteX5" fmla="*/ 0 w 2809592"/>
              <a:gd name="connsiteY5" fmla="*/ 0 h 781616"/>
              <a:gd name="connsiteX0" fmla="*/ 0 w 2809592"/>
              <a:gd name="connsiteY0" fmla="*/ 0 h 873056"/>
              <a:gd name="connsiteX1" fmla="*/ 2809592 w 2809592"/>
              <a:gd name="connsiteY1" fmla="*/ 374210 h 873056"/>
              <a:gd name="connsiteX2" fmla="*/ 1382162 w 2809592"/>
              <a:gd name="connsiteY2" fmla="*/ 519065 h 873056"/>
              <a:gd name="connsiteX3" fmla="*/ 558297 w 2809592"/>
              <a:gd name="connsiteY3" fmla="*/ 651850 h 873056"/>
              <a:gd name="connsiteX4" fmla="*/ 127654 w 2809592"/>
              <a:gd name="connsiteY4" fmla="*/ 873056 h 873056"/>
              <a:gd name="connsiteX0" fmla="*/ 0 w 2809592"/>
              <a:gd name="connsiteY0" fmla="*/ 0 h 782522"/>
              <a:gd name="connsiteX1" fmla="*/ 2809592 w 2809592"/>
              <a:gd name="connsiteY1" fmla="*/ 374210 h 782522"/>
              <a:gd name="connsiteX2" fmla="*/ 1382162 w 2809592"/>
              <a:gd name="connsiteY2" fmla="*/ 519065 h 782522"/>
              <a:gd name="connsiteX3" fmla="*/ 558297 w 2809592"/>
              <a:gd name="connsiteY3" fmla="*/ 651850 h 782522"/>
              <a:gd name="connsiteX4" fmla="*/ 103512 w 2809592"/>
              <a:gd name="connsiteY4" fmla="*/ 782522 h 782522"/>
              <a:gd name="connsiteX0" fmla="*/ 0 w 2809592"/>
              <a:gd name="connsiteY0" fmla="*/ 0 h 782522"/>
              <a:gd name="connsiteX1" fmla="*/ 2809592 w 2809592"/>
              <a:gd name="connsiteY1" fmla="*/ 374210 h 782522"/>
              <a:gd name="connsiteX2" fmla="*/ 1382162 w 2809592"/>
              <a:gd name="connsiteY2" fmla="*/ 519065 h 782522"/>
              <a:gd name="connsiteX3" fmla="*/ 558297 w 2809592"/>
              <a:gd name="connsiteY3" fmla="*/ 651850 h 782522"/>
              <a:gd name="connsiteX4" fmla="*/ 103512 w 2809592"/>
              <a:gd name="connsiteY4" fmla="*/ 782522 h 7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9592" h="782522">
                <a:moveTo>
                  <a:pt x="0" y="0"/>
                </a:moveTo>
                <a:lnTo>
                  <a:pt x="2809592" y="374210"/>
                </a:lnTo>
                <a:lnTo>
                  <a:pt x="1382162" y="519065"/>
                </a:lnTo>
                <a:cubicBezTo>
                  <a:pt x="1006946" y="565338"/>
                  <a:pt x="771405" y="607941"/>
                  <a:pt x="558297" y="651850"/>
                </a:cubicBezTo>
                <a:cubicBezTo>
                  <a:pt x="345189" y="695759"/>
                  <a:pt x="262048" y="712207"/>
                  <a:pt x="103512" y="782522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7870677" y="994799"/>
            <a:ext cx="3893820" cy="1428750"/>
          </a:xfrm>
          <a:custGeom>
            <a:avLst/>
            <a:gdLst>
              <a:gd name="connsiteX0" fmla="*/ 262890 w 3893820"/>
              <a:gd name="connsiteY0" fmla="*/ 1002030 h 1428750"/>
              <a:gd name="connsiteX1" fmla="*/ 3398520 w 3893820"/>
              <a:gd name="connsiteY1" fmla="*/ 1428750 h 1428750"/>
              <a:gd name="connsiteX2" fmla="*/ 3893820 w 3893820"/>
              <a:gd name="connsiteY2" fmla="*/ 438150 h 1428750"/>
              <a:gd name="connsiteX3" fmla="*/ 0 w 3893820"/>
              <a:gd name="connsiteY3" fmla="*/ 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3820" h="1428750">
                <a:moveTo>
                  <a:pt x="262890" y="1002030"/>
                </a:moveTo>
                <a:lnTo>
                  <a:pt x="3398520" y="1428750"/>
                </a:lnTo>
                <a:lnTo>
                  <a:pt x="3893820" y="43815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893143" y="804697"/>
            <a:ext cx="4917558" cy="3312704"/>
            <a:chOff x="592323" y="1779271"/>
            <a:chExt cx="4917558" cy="3312704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592323" y="2700668"/>
              <a:ext cx="4676774" cy="2391307"/>
              <a:chOff x="209550" y="2176873"/>
              <a:chExt cx="5638800" cy="288320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209550" y="2176873"/>
                <a:ext cx="5638800" cy="2883206"/>
              </a:xfrm>
              <a:prstGeom prst="rect">
                <a:avLst/>
              </a:prstGeom>
            </p:spPr>
          </p:pic>
          <p:sp>
            <p:nvSpPr>
              <p:cNvPr id="7" name="Freeform 6"/>
              <p:cNvSpPr>
                <a:spLocks noChangeAspect="1"/>
              </p:cNvSpPr>
              <p:nvPr/>
            </p:nvSpPr>
            <p:spPr>
              <a:xfrm>
                <a:off x="590550" y="4013137"/>
                <a:ext cx="3541414" cy="986348"/>
              </a:xfrm>
              <a:custGeom>
                <a:avLst/>
                <a:gdLst>
                  <a:gd name="connsiteX0" fmla="*/ 0 w 2809592"/>
                  <a:gd name="connsiteY0" fmla="*/ 0 h 781616"/>
                  <a:gd name="connsiteX1" fmla="*/ 2809592 w 2809592"/>
                  <a:gd name="connsiteY1" fmla="*/ 374210 h 781616"/>
                  <a:gd name="connsiteX2" fmla="*/ 2688879 w 2809592"/>
                  <a:gd name="connsiteY2" fmla="*/ 407406 h 781616"/>
                  <a:gd name="connsiteX3" fmla="*/ 1382162 w 2809592"/>
                  <a:gd name="connsiteY3" fmla="*/ 519065 h 781616"/>
                  <a:gd name="connsiteX4" fmla="*/ 558297 w 2809592"/>
                  <a:gd name="connsiteY4" fmla="*/ 651850 h 781616"/>
                  <a:gd name="connsiteX5" fmla="*/ 36214 w 2809592"/>
                  <a:gd name="connsiteY5" fmla="*/ 781616 h 781616"/>
                  <a:gd name="connsiteX6" fmla="*/ 0 w 2809592"/>
                  <a:gd name="connsiteY6" fmla="*/ 0 h 781616"/>
                  <a:gd name="connsiteX0" fmla="*/ 0 w 2809592"/>
                  <a:gd name="connsiteY0" fmla="*/ 0 h 781616"/>
                  <a:gd name="connsiteX1" fmla="*/ 2809592 w 2809592"/>
                  <a:gd name="connsiteY1" fmla="*/ 374210 h 781616"/>
                  <a:gd name="connsiteX2" fmla="*/ 1382162 w 2809592"/>
                  <a:gd name="connsiteY2" fmla="*/ 519065 h 781616"/>
                  <a:gd name="connsiteX3" fmla="*/ 558297 w 2809592"/>
                  <a:gd name="connsiteY3" fmla="*/ 651850 h 781616"/>
                  <a:gd name="connsiteX4" fmla="*/ 36214 w 2809592"/>
                  <a:gd name="connsiteY4" fmla="*/ 781616 h 781616"/>
                  <a:gd name="connsiteX5" fmla="*/ 0 w 2809592"/>
                  <a:gd name="connsiteY5" fmla="*/ 0 h 781616"/>
                  <a:gd name="connsiteX0" fmla="*/ 0 w 2809592"/>
                  <a:gd name="connsiteY0" fmla="*/ 0 h 814147"/>
                  <a:gd name="connsiteX1" fmla="*/ 2809592 w 2809592"/>
                  <a:gd name="connsiteY1" fmla="*/ 374210 h 814147"/>
                  <a:gd name="connsiteX2" fmla="*/ 1382162 w 2809592"/>
                  <a:gd name="connsiteY2" fmla="*/ 519065 h 814147"/>
                  <a:gd name="connsiteX3" fmla="*/ 558297 w 2809592"/>
                  <a:gd name="connsiteY3" fmla="*/ 651850 h 814147"/>
                  <a:gd name="connsiteX4" fmla="*/ 36214 w 2809592"/>
                  <a:gd name="connsiteY4" fmla="*/ 781616 h 814147"/>
                  <a:gd name="connsiteX5" fmla="*/ 0 w 2809592"/>
                  <a:gd name="connsiteY5" fmla="*/ 0 h 814147"/>
                  <a:gd name="connsiteX0" fmla="*/ 0 w 2809592"/>
                  <a:gd name="connsiteY0" fmla="*/ 0 h 781616"/>
                  <a:gd name="connsiteX1" fmla="*/ 2809592 w 2809592"/>
                  <a:gd name="connsiteY1" fmla="*/ 374210 h 781616"/>
                  <a:gd name="connsiteX2" fmla="*/ 1382162 w 2809592"/>
                  <a:gd name="connsiteY2" fmla="*/ 519065 h 781616"/>
                  <a:gd name="connsiteX3" fmla="*/ 558297 w 2809592"/>
                  <a:gd name="connsiteY3" fmla="*/ 651850 h 781616"/>
                  <a:gd name="connsiteX4" fmla="*/ 36214 w 2809592"/>
                  <a:gd name="connsiteY4" fmla="*/ 781616 h 781616"/>
                  <a:gd name="connsiteX5" fmla="*/ 0 w 2809592"/>
                  <a:gd name="connsiteY5" fmla="*/ 0 h 781616"/>
                  <a:gd name="connsiteX0" fmla="*/ 0 w 2809592"/>
                  <a:gd name="connsiteY0" fmla="*/ 0 h 873056"/>
                  <a:gd name="connsiteX1" fmla="*/ 2809592 w 2809592"/>
                  <a:gd name="connsiteY1" fmla="*/ 374210 h 873056"/>
                  <a:gd name="connsiteX2" fmla="*/ 1382162 w 2809592"/>
                  <a:gd name="connsiteY2" fmla="*/ 519065 h 873056"/>
                  <a:gd name="connsiteX3" fmla="*/ 558297 w 2809592"/>
                  <a:gd name="connsiteY3" fmla="*/ 651850 h 873056"/>
                  <a:gd name="connsiteX4" fmla="*/ 127654 w 2809592"/>
                  <a:gd name="connsiteY4" fmla="*/ 873056 h 873056"/>
                  <a:gd name="connsiteX0" fmla="*/ 0 w 2809592"/>
                  <a:gd name="connsiteY0" fmla="*/ 0 h 782522"/>
                  <a:gd name="connsiteX1" fmla="*/ 2809592 w 2809592"/>
                  <a:gd name="connsiteY1" fmla="*/ 374210 h 782522"/>
                  <a:gd name="connsiteX2" fmla="*/ 1382162 w 2809592"/>
                  <a:gd name="connsiteY2" fmla="*/ 519065 h 782522"/>
                  <a:gd name="connsiteX3" fmla="*/ 558297 w 2809592"/>
                  <a:gd name="connsiteY3" fmla="*/ 651850 h 782522"/>
                  <a:gd name="connsiteX4" fmla="*/ 103512 w 2809592"/>
                  <a:gd name="connsiteY4" fmla="*/ 782522 h 782522"/>
                  <a:gd name="connsiteX0" fmla="*/ 0 w 2809592"/>
                  <a:gd name="connsiteY0" fmla="*/ 0 h 782522"/>
                  <a:gd name="connsiteX1" fmla="*/ 2809592 w 2809592"/>
                  <a:gd name="connsiteY1" fmla="*/ 374210 h 782522"/>
                  <a:gd name="connsiteX2" fmla="*/ 1382162 w 2809592"/>
                  <a:gd name="connsiteY2" fmla="*/ 519065 h 782522"/>
                  <a:gd name="connsiteX3" fmla="*/ 558297 w 2809592"/>
                  <a:gd name="connsiteY3" fmla="*/ 651850 h 782522"/>
                  <a:gd name="connsiteX4" fmla="*/ 103512 w 2809592"/>
                  <a:gd name="connsiteY4" fmla="*/ 782522 h 782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592" h="782522">
                    <a:moveTo>
                      <a:pt x="0" y="0"/>
                    </a:moveTo>
                    <a:lnTo>
                      <a:pt x="2809592" y="374210"/>
                    </a:lnTo>
                    <a:lnTo>
                      <a:pt x="1382162" y="519065"/>
                    </a:lnTo>
                    <a:cubicBezTo>
                      <a:pt x="1006946" y="565338"/>
                      <a:pt x="771405" y="607941"/>
                      <a:pt x="558297" y="651850"/>
                    </a:cubicBezTo>
                    <a:cubicBezTo>
                      <a:pt x="345189" y="695759"/>
                      <a:pt x="262048" y="712207"/>
                      <a:pt x="103512" y="782522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Freeform 10"/>
            <p:cNvSpPr/>
            <p:nvPr/>
          </p:nvSpPr>
          <p:spPr>
            <a:xfrm>
              <a:off x="1590627" y="1779271"/>
              <a:ext cx="3919254" cy="1428750"/>
            </a:xfrm>
            <a:custGeom>
              <a:avLst/>
              <a:gdLst>
                <a:gd name="connsiteX0" fmla="*/ 262890 w 3893820"/>
                <a:gd name="connsiteY0" fmla="*/ 1002030 h 1428750"/>
                <a:gd name="connsiteX1" fmla="*/ 3398520 w 3893820"/>
                <a:gd name="connsiteY1" fmla="*/ 1428750 h 1428750"/>
                <a:gd name="connsiteX2" fmla="*/ 3893820 w 3893820"/>
                <a:gd name="connsiteY2" fmla="*/ 438150 h 1428750"/>
                <a:gd name="connsiteX3" fmla="*/ 0 w 3893820"/>
                <a:gd name="connsiteY3" fmla="*/ 0 h 1428750"/>
                <a:gd name="connsiteX0" fmla="*/ 0 w 3919254"/>
                <a:gd name="connsiteY0" fmla="*/ 964960 h 1428750"/>
                <a:gd name="connsiteX1" fmla="*/ 3423954 w 3919254"/>
                <a:gd name="connsiteY1" fmla="*/ 1428750 h 1428750"/>
                <a:gd name="connsiteX2" fmla="*/ 3919254 w 3919254"/>
                <a:gd name="connsiteY2" fmla="*/ 438150 h 1428750"/>
                <a:gd name="connsiteX3" fmla="*/ 25434 w 3919254"/>
                <a:gd name="connsiteY3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19254" h="1428750">
                  <a:moveTo>
                    <a:pt x="0" y="964960"/>
                  </a:moveTo>
                  <a:lnTo>
                    <a:pt x="3423954" y="1428750"/>
                  </a:lnTo>
                  <a:lnTo>
                    <a:pt x="3919254" y="438150"/>
                  </a:lnTo>
                  <a:lnTo>
                    <a:pt x="25434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265766" y="4014546"/>
            <a:ext cx="1139736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Finlets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8551794" y="4037285"/>
            <a:ext cx="98409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Rails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575408" y="608379"/>
            <a:ext cx="35688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Flow-aligned elements on top and bottom surfaces manipulate boundary layers ahead of the trailing edge.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440464" y="2879744"/>
            <a:ext cx="7861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Trailing edge region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757987" y="2997142"/>
            <a:ext cx="7861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Trailing edge region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879000" y="1708877"/>
            <a:ext cx="786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Flow</a:t>
            </a:r>
            <a:endParaRPr lang="en-US" sz="14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652359" y="1999437"/>
            <a:ext cx="1061070" cy="164836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036248" y="1990921"/>
            <a:ext cx="786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Flow</a:t>
            </a:r>
            <a:endParaRPr lang="en-US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711341" y="2223727"/>
            <a:ext cx="1061070" cy="190102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225645" y="1272772"/>
            <a:ext cx="420914" cy="74388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434999" y="1118883"/>
            <a:ext cx="374188" cy="117981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flipH="1">
            <a:off x="4253627" y="5760975"/>
            <a:ext cx="128158" cy="19770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124742" y="5733225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5698" y="4839287"/>
            <a:ext cx="1620037" cy="1652953"/>
          </a:xfrm>
          <a:prstGeom prst="ellipse">
            <a:avLst/>
          </a:prstGeom>
        </p:spPr>
      </p:pic>
      <p:cxnSp>
        <p:nvCxnSpPr>
          <p:cNvPr id="32" name="Straight Connector 31"/>
          <p:cNvCxnSpPr/>
          <p:nvPr/>
        </p:nvCxnSpPr>
        <p:spPr>
          <a:xfrm>
            <a:off x="4136146" y="5712630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4390455" y="5414986"/>
            <a:ext cx="209632" cy="32339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317379" y="5395473"/>
            <a:ext cx="557896" cy="58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 noChangeAspect="1"/>
          </p:cNvCxnSpPr>
          <p:nvPr/>
        </p:nvCxnSpPr>
        <p:spPr>
          <a:xfrm>
            <a:off x="3805136" y="5111261"/>
            <a:ext cx="1066019" cy="11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793677" y="5209040"/>
            <a:ext cx="8670" cy="22866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783375" y="5186877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height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4450939" y="5425267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spacing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4324120" y="5719786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361602" y="6052701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908364" y="6088092"/>
            <a:ext cx="5406" cy="379911"/>
          </a:xfrm>
          <a:prstGeom prst="straightConnector1">
            <a:avLst/>
          </a:prstGeom>
          <a:ln>
            <a:solidFill>
              <a:schemeClr val="tx1"/>
            </a:solidFill>
            <a:headEnd type="non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3354007" y="6380609"/>
            <a:ext cx="563376" cy="3467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102754" y="6413893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extension</a:t>
            </a:r>
            <a:endParaRPr lang="en-US" sz="14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633" y="4816698"/>
            <a:ext cx="2063377" cy="193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63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Experiment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427" y="1476564"/>
            <a:ext cx="4774534" cy="357861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39164" y="1049233"/>
            <a:ext cx="4922199" cy="35063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4320" y="5259080"/>
                <a:ext cx="5159426" cy="944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117 microphone phase array for far field acoustics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Surface pressure taps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and lift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Wake rake for drag measurements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20" y="5259080"/>
                <a:ext cx="5159426" cy="944746"/>
              </a:xfrm>
              <a:prstGeom prst="rect">
                <a:avLst/>
              </a:prstGeom>
              <a:blipFill rotWithShape="0">
                <a:blip r:embed="rId5"/>
                <a:stretch>
                  <a:fillRect l="-827" t="-3871" r="-8274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31151" y="5269661"/>
                <a:ext cx="5018361" cy="12225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0.8-m chord DU96-W180 airfoil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Tripped (0.5mm zigzag tape) at 5%/10%</a:t>
                </a:r>
                <a:r>
                  <a:rPr lang="en-US" i="1" dirty="0"/>
                  <a:t> </a:t>
                </a:r>
                <a:r>
                  <a:rPr lang="en-US" dirty="0" smtClean="0"/>
                  <a:t>chord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Flow conditions - </a:t>
                </a:r>
                <a:r>
                  <a:rPr lang="en-US" i="1" dirty="0" smtClean="0"/>
                  <a:t>M</a:t>
                </a:r>
                <a:r>
                  <a:rPr lang="en-US" dirty="0" smtClean="0"/>
                  <a:t>=0.15, 0.18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2.5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3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 smtClean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−4°</m:t>
                    </m:r>
                  </m:oMath>
                </a14:m>
                <a:r>
                  <a:rPr lang="en-US" dirty="0" smtClean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15°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𝑧𝑒𝑟𝑜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𝑙𝑖𝑓𝑡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=−2.5°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1151" y="5269661"/>
                <a:ext cx="5018361" cy="1222579"/>
              </a:xfrm>
              <a:prstGeom prst="rect">
                <a:avLst/>
              </a:prstGeom>
              <a:blipFill rotWithShape="0">
                <a:blip r:embed="rId6"/>
                <a:stretch>
                  <a:fillRect l="-851" t="-2488" r="-5711" b="-49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49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4"/>
          <p:cNvPicPr>
            <a:picLocks noGrp="1"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67"/>
          <a:stretch/>
        </p:blipFill>
        <p:spPr bwMode="auto">
          <a:xfrm>
            <a:off x="663814" y="1322773"/>
            <a:ext cx="7621064" cy="305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Airfoil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326090" y="5443696"/>
            <a:ext cx="15371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331346" y="495875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Section</a:t>
            </a:r>
            <a:endParaRPr lang="en-US" dirty="0"/>
          </a:p>
        </p:txBody>
      </p:sp>
      <p:sp>
        <p:nvSpPr>
          <p:cNvPr id="23" name="Right Brace 22"/>
          <p:cNvSpPr/>
          <p:nvPr/>
        </p:nvSpPr>
        <p:spPr>
          <a:xfrm rot="5400000">
            <a:off x="3750446" y="1556182"/>
            <a:ext cx="381000" cy="6248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264546" y="488255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Airfoil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083946" y="4947082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645546" y="3651682"/>
            <a:ext cx="1219200" cy="1295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4626746" y="3880282"/>
            <a:ext cx="6096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860580" y="817174"/>
            <a:ext cx="4770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Re = 3M, Tripped, 3000 Hz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8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14823" y="1788206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14823" y="2323083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14823" y="2857960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14823" y="3392837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10897" y="3927714"/>
            <a:ext cx="483833" cy="4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039340" y="2578964"/>
            <a:ext cx="954350" cy="572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112711" y="495374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Integration Region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4931547" y="3151574"/>
            <a:ext cx="1282872" cy="18138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1281" y="2213756"/>
            <a:ext cx="4121581" cy="324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5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1686" y="1307550"/>
            <a:ext cx="8399531" cy="4306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Airfoil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325922" y="1488581"/>
            <a:ext cx="70393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-2.5°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2464956" y="855158"/>
            <a:ext cx="248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Integrated Spectra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9BD-F877-45F5-BC25-4B76F64F8279}" type="slidenum">
              <a:rPr lang="en-US" smtClean="0"/>
              <a:t>9</a:t>
            </a:fld>
            <a:endParaRPr lang="en-US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8629" y="992732"/>
            <a:ext cx="3522580" cy="1410866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9012" y="2417630"/>
            <a:ext cx="3532197" cy="1420365"/>
          </a:xfrm>
          <a:prstGeom prst="rect">
            <a:avLst/>
          </a:prstGeom>
        </p:spPr>
      </p:pic>
      <p:pic>
        <p:nvPicPr>
          <p:cNvPr id="11" name="Content Placeholder 4"/>
          <p:cNvPicPr>
            <a:picLocks noGrp="1"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09012" y="3852027"/>
            <a:ext cx="3532196" cy="1421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Content Placeholder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9011" y="5287926"/>
            <a:ext cx="3532197" cy="14044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25922" y="2933340"/>
            <a:ext cx="70393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-0.5°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25922" y="4378099"/>
            <a:ext cx="70393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3.0°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25922" y="5822858"/>
            <a:ext cx="70393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6.9°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337977" y="625731"/>
            <a:ext cx="1332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3000 Hz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05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Defense v7</Template>
  <TotalTime>442</TotalTime>
  <Words>1657</Words>
  <Application>Microsoft Office PowerPoint</Application>
  <PresentationFormat>Widescreen</PresentationFormat>
  <Paragraphs>681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MS Mincho</vt:lpstr>
      <vt:lpstr>ＭＳ Ｐゴシック</vt:lpstr>
      <vt:lpstr>Arial</vt:lpstr>
      <vt:lpstr>Arial Black</vt:lpstr>
      <vt:lpstr>Calibri</vt:lpstr>
      <vt:lpstr>Cambria Math</vt:lpstr>
      <vt:lpstr>Symbol</vt:lpstr>
      <vt:lpstr>Times New Roman</vt:lpstr>
      <vt:lpstr>Essential</vt:lpstr>
      <vt:lpstr>Bio-Inspired Trailing Edge Noise Control</vt:lpstr>
      <vt:lpstr>Motivation</vt:lpstr>
      <vt:lpstr>Inspiration</vt:lpstr>
      <vt:lpstr>PowerPoint Presentation</vt:lpstr>
      <vt:lpstr>The Idea</vt:lpstr>
      <vt:lpstr>Two Practical Concepts</vt:lpstr>
      <vt:lpstr>The Experiment</vt:lpstr>
      <vt:lpstr>Clean Airfoil</vt:lpstr>
      <vt:lpstr>Clean Airfoil</vt:lpstr>
      <vt:lpstr>Finlets – Configuration 5</vt:lpstr>
      <vt:lpstr>Finlets – Configuration 5</vt:lpstr>
      <vt:lpstr>Finlets – Configuration 5</vt:lpstr>
      <vt:lpstr>Effect of Configuration 5 Finlet</vt:lpstr>
      <vt:lpstr>Effect of Configuration 5 Finlet</vt:lpstr>
      <vt:lpstr>Effect of Configuration 5 Finlet</vt:lpstr>
      <vt:lpstr>Effects of Finlet Geometry</vt:lpstr>
      <vt:lpstr>Effects of Finlet Geometry</vt:lpstr>
      <vt:lpstr>Effects of Finlet Geometry</vt:lpstr>
      <vt:lpstr>What physical mechanisms are we exploiting? </vt:lpstr>
      <vt:lpstr>Conclusions</vt:lpstr>
      <vt:lpstr>Extras</vt:lpstr>
      <vt:lpstr>Configurations - Finlets</vt:lpstr>
      <vt:lpstr>Configurations - Rails</vt:lpstr>
      <vt:lpstr>BL Thickness</vt:lpstr>
      <vt:lpstr>Effect of Configuration 5 Finlet</vt:lpstr>
      <vt:lpstr>Finlets – Effect of Spacing</vt:lpstr>
      <vt:lpstr>Finlets – Effect of Height</vt:lpstr>
      <vt:lpstr>Finlets – Effect of Height</vt:lpstr>
      <vt:lpstr>Finlets – Effect of Extension</vt:lpstr>
      <vt:lpstr>Finlets – Effect of Extension</vt:lpstr>
      <vt:lpstr>Rails vs Finlets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</dc:creator>
  <cp:lastModifiedBy>Ian Clark</cp:lastModifiedBy>
  <cp:revision>33</cp:revision>
  <dcterms:created xsi:type="dcterms:W3CDTF">2015-02-02T19:25:07Z</dcterms:created>
  <dcterms:modified xsi:type="dcterms:W3CDTF">2015-06-09T21:32:38Z</dcterms:modified>
</cp:coreProperties>
</file>