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9377600" cy="3950176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5200" kern="1200">
        <a:solidFill>
          <a:schemeClr val="tx1"/>
        </a:solidFill>
        <a:latin typeface="Arial" charset="0"/>
        <a:ea typeface="+mn-ea"/>
        <a:cs typeface="+mn-cs"/>
      </a:defRPr>
    </a:lvl1pPr>
    <a:lvl2pPr marL="1058035" algn="l" rtl="0" fontAlgn="base">
      <a:spcBef>
        <a:spcPct val="0"/>
      </a:spcBef>
      <a:spcAft>
        <a:spcPct val="0"/>
      </a:spcAft>
      <a:defRPr sz="15200" kern="1200">
        <a:solidFill>
          <a:schemeClr val="tx1"/>
        </a:solidFill>
        <a:latin typeface="Arial" charset="0"/>
        <a:ea typeface="+mn-ea"/>
        <a:cs typeface="+mn-cs"/>
      </a:defRPr>
    </a:lvl2pPr>
    <a:lvl3pPr marL="2116071" algn="l" rtl="0" fontAlgn="base">
      <a:spcBef>
        <a:spcPct val="0"/>
      </a:spcBef>
      <a:spcAft>
        <a:spcPct val="0"/>
      </a:spcAft>
      <a:defRPr sz="15200" kern="1200">
        <a:solidFill>
          <a:schemeClr val="tx1"/>
        </a:solidFill>
        <a:latin typeface="Arial" charset="0"/>
        <a:ea typeface="+mn-ea"/>
        <a:cs typeface="+mn-cs"/>
      </a:defRPr>
    </a:lvl3pPr>
    <a:lvl4pPr marL="3174106" algn="l" rtl="0" fontAlgn="base">
      <a:spcBef>
        <a:spcPct val="0"/>
      </a:spcBef>
      <a:spcAft>
        <a:spcPct val="0"/>
      </a:spcAft>
      <a:defRPr sz="15200" kern="1200">
        <a:solidFill>
          <a:schemeClr val="tx1"/>
        </a:solidFill>
        <a:latin typeface="Arial" charset="0"/>
        <a:ea typeface="+mn-ea"/>
        <a:cs typeface="+mn-cs"/>
      </a:defRPr>
    </a:lvl4pPr>
    <a:lvl5pPr marL="4232142" algn="l" rtl="0" fontAlgn="base">
      <a:spcBef>
        <a:spcPct val="0"/>
      </a:spcBef>
      <a:spcAft>
        <a:spcPct val="0"/>
      </a:spcAft>
      <a:defRPr sz="15200" kern="1200">
        <a:solidFill>
          <a:schemeClr val="tx1"/>
        </a:solidFill>
        <a:latin typeface="Arial" charset="0"/>
        <a:ea typeface="+mn-ea"/>
        <a:cs typeface="+mn-cs"/>
      </a:defRPr>
    </a:lvl5pPr>
    <a:lvl6pPr marL="5290177" algn="l" defTabSz="2116071" rtl="0" eaLnBrk="1" latinLnBrk="0" hangingPunct="1">
      <a:defRPr sz="15200" kern="1200">
        <a:solidFill>
          <a:schemeClr val="tx1"/>
        </a:solidFill>
        <a:latin typeface="Arial" charset="0"/>
        <a:ea typeface="+mn-ea"/>
        <a:cs typeface="+mn-cs"/>
      </a:defRPr>
    </a:lvl6pPr>
    <a:lvl7pPr marL="6348213" algn="l" defTabSz="2116071" rtl="0" eaLnBrk="1" latinLnBrk="0" hangingPunct="1">
      <a:defRPr sz="15200" kern="1200">
        <a:solidFill>
          <a:schemeClr val="tx1"/>
        </a:solidFill>
        <a:latin typeface="Arial" charset="0"/>
        <a:ea typeface="+mn-ea"/>
        <a:cs typeface="+mn-cs"/>
      </a:defRPr>
    </a:lvl7pPr>
    <a:lvl8pPr marL="7406247" algn="l" defTabSz="2116071" rtl="0" eaLnBrk="1" latinLnBrk="0" hangingPunct="1">
      <a:defRPr sz="15200" kern="1200">
        <a:solidFill>
          <a:schemeClr val="tx1"/>
        </a:solidFill>
        <a:latin typeface="Arial" charset="0"/>
        <a:ea typeface="+mn-ea"/>
        <a:cs typeface="+mn-cs"/>
      </a:defRPr>
    </a:lvl8pPr>
    <a:lvl9pPr marL="8464282" algn="l" defTabSz="2116071" rtl="0" eaLnBrk="1" latinLnBrk="0" hangingPunct="1">
      <a:defRPr sz="15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42">
          <p15:clr>
            <a:srgbClr val="A4A3A4"/>
          </p15:clr>
        </p15:guide>
        <p15:guide id="2" pos="155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2545C2F-3804-2C2E-E224-93075DC00401}" name="Khatiwada, Priyenka" initials="PK" userId="S::pkhatiwada99@vt.edu::436cd9e4-03d7-4aef-92b1-150999b952b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2139"/>
    <a:srgbClr val="C2E0F6"/>
    <a:srgbClr val="00579E"/>
    <a:srgbClr val="B86868"/>
    <a:srgbClr val="A81C00"/>
    <a:srgbClr val="A74F4F"/>
    <a:srgbClr val="003F7E"/>
    <a:srgbClr val="004E8E"/>
    <a:srgbClr val="007ADE"/>
    <a:srgbClr val="006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2" autoAdjust="0"/>
    <p:restoredTop sz="94629" autoAdjust="0"/>
  </p:normalViewPr>
  <p:slideViewPr>
    <p:cSldViewPr snapToGrid="0">
      <p:cViewPr varScale="1">
        <p:scale>
          <a:sx n="18" d="100"/>
          <a:sy n="18" d="100"/>
        </p:scale>
        <p:origin x="1422" y="114"/>
      </p:cViewPr>
      <p:guideLst>
        <p:guide orient="horz" pos="12442"/>
        <p:guide pos="155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822" y="-9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239" cy="35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0" tIns="45215" rIns="90430" bIns="45215" numCol="1" anchor="t" anchorCtr="0" compatLnSpc="1">
            <a:prstTxWarp prst="textNoShape">
              <a:avLst/>
            </a:prstTxWarp>
          </a:bodyPr>
          <a:lstStyle>
            <a:lvl1pPr defTabSz="903328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165" y="0"/>
            <a:ext cx="4029239" cy="35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0" tIns="45215" rIns="90430" bIns="45215" numCol="1" anchor="t" anchorCtr="0" compatLnSpc="1">
            <a:prstTxWarp prst="textNoShape">
              <a:avLst/>
            </a:prstTxWarp>
          </a:bodyPr>
          <a:lstStyle>
            <a:lvl1pPr algn="r" defTabSz="903328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7743"/>
            <a:ext cx="4029239" cy="35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0" tIns="45215" rIns="90430" bIns="45215" numCol="1" anchor="b" anchorCtr="0" compatLnSpc="1">
            <a:prstTxWarp prst="textNoShape">
              <a:avLst/>
            </a:prstTxWarp>
          </a:bodyPr>
          <a:lstStyle>
            <a:lvl1pPr defTabSz="903328"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165" y="6657743"/>
            <a:ext cx="4029239" cy="35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0" tIns="45215" rIns="90430" bIns="45215" numCol="1" anchor="b" anchorCtr="0" compatLnSpc="1">
            <a:prstTxWarp prst="textNoShape">
              <a:avLst/>
            </a:prstTxWarp>
          </a:bodyPr>
          <a:lstStyle>
            <a:lvl1pPr algn="r" defTabSz="903328">
              <a:defRPr sz="1200"/>
            </a:lvl1pPr>
          </a:lstStyle>
          <a:p>
            <a:fld id="{A4263AF1-FB77-4D55-8039-9B0ADB452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52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239" cy="35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7" tIns="46358" rIns="92717" bIns="46358" numCol="1" anchor="t" anchorCtr="0" compatLnSpc="1">
            <a:prstTxWarp prst="textNoShape">
              <a:avLst/>
            </a:prstTxWarp>
          </a:bodyPr>
          <a:lstStyle>
            <a:lvl1pPr defTabSz="926902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165" y="0"/>
            <a:ext cx="4029239" cy="35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7" tIns="46358" rIns="92717" bIns="46358" numCol="1" anchor="t" anchorCtr="0" compatLnSpc="1">
            <a:prstTxWarp prst="textNoShape">
              <a:avLst/>
            </a:prstTxWarp>
          </a:bodyPr>
          <a:lstStyle>
            <a:lvl1pPr algn="r" defTabSz="926902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03550" y="525463"/>
            <a:ext cx="3286125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441" y="3330653"/>
            <a:ext cx="7437519" cy="315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7" tIns="46358" rIns="92717" bIns="463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7743"/>
            <a:ext cx="4029239" cy="35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7" tIns="46358" rIns="92717" bIns="46358" numCol="1" anchor="b" anchorCtr="0" compatLnSpc="1">
            <a:prstTxWarp prst="textNoShape">
              <a:avLst/>
            </a:prstTxWarp>
          </a:bodyPr>
          <a:lstStyle>
            <a:lvl1pPr defTabSz="926902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165" y="6657743"/>
            <a:ext cx="4029239" cy="35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7" tIns="46358" rIns="92717" bIns="46358" numCol="1" anchor="b" anchorCtr="0" compatLnSpc="1">
            <a:prstTxWarp prst="textNoShape">
              <a:avLst/>
            </a:prstTxWarp>
          </a:bodyPr>
          <a:lstStyle>
            <a:lvl1pPr algn="r" defTabSz="926902">
              <a:defRPr sz="1200"/>
            </a:lvl1pPr>
          </a:lstStyle>
          <a:p>
            <a:fld id="{13EDCC59-29F3-473B-B05F-269315A27E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65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1058035" algn="l" rtl="0" fontAlgn="base">
      <a:spcBef>
        <a:spcPct val="3000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2116071" algn="l" rtl="0" fontAlgn="base">
      <a:spcBef>
        <a:spcPct val="3000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3174106" algn="l" rtl="0" fontAlgn="base">
      <a:spcBef>
        <a:spcPct val="3000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4232142" algn="l" rtl="0" fontAlgn="base">
      <a:spcBef>
        <a:spcPct val="3000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5290177" algn="l" defTabSz="2116071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6348213" algn="l" defTabSz="2116071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7406247" algn="l" defTabSz="2116071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8464282" algn="l" defTabSz="2116071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FCE6B-D15D-4144-A522-2EAC9BFE9603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3550" y="525463"/>
            <a:ext cx="3286125" cy="26289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 userDrawn="1"/>
        </p:nvSpPr>
        <p:spPr bwMode="auto">
          <a:xfrm>
            <a:off x="0" y="0"/>
            <a:ext cx="49377600" cy="39501763"/>
          </a:xfrm>
          <a:prstGeom prst="rect">
            <a:avLst/>
          </a:prstGeom>
          <a:gradFill rotWithShape="1">
            <a:gsLst>
              <a:gs pos="0">
                <a:srgbClr val="C2E0F6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211607" tIns="105803" rIns="211607" bIns="105803" anchor="ctr"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408069" y="22387381"/>
            <a:ext cx="34561463" cy="1009261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300" name="Picture 12" descr="VTC-SOM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75951" y="36952897"/>
            <a:ext cx="11987212" cy="1634476"/>
          </a:xfrm>
          <a:prstGeom prst="rect">
            <a:avLst/>
          </a:prstGeom>
          <a:noFill/>
        </p:spPr>
      </p:pic>
      <p:pic>
        <p:nvPicPr>
          <p:cNvPr id="12301" name="Picture 13" descr="CC_4C_1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1" y="35326037"/>
            <a:ext cx="9586912" cy="344421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7" y="1581139"/>
            <a:ext cx="44441269" cy="6583627"/>
          </a:xfrm>
          <a:prstGeom prst="rect">
            <a:avLst/>
          </a:prstGeom>
        </p:spPr>
        <p:txBody>
          <a:bodyPr lIns="211607" tIns="105803" rIns="211607" bIns="105803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800906" y="1581140"/>
            <a:ext cx="11108531" cy="33687749"/>
          </a:xfrm>
          <a:prstGeom prst="rect">
            <a:avLst/>
          </a:prstGeom>
        </p:spPr>
        <p:txBody>
          <a:bodyPr vert="eaVert" lIns="211607" tIns="105803" rIns="211607" bIns="105803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8168" y="1581140"/>
            <a:ext cx="32989837" cy="336877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7" y="1581139"/>
            <a:ext cx="44441269" cy="6583627"/>
          </a:xfrm>
          <a:prstGeom prst="rect">
            <a:avLst/>
          </a:prstGeom>
        </p:spPr>
        <p:txBody>
          <a:bodyPr lIns="211607" tIns="105803" rIns="211607" bIns="105803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488" y="25382017"/>
            <a:ext cx="41969531" cy="7848537"/>
          </a:xfrm>
          <a:prstGeom prst="rect">
            <a:avLst/>
          </a:prstGeom>
        </p:spPr>
        <p:txBody>
          <a:bodyPr lIns="211607" tIns="105803" rIns="211607" bIns="105803" anchor="t"/>
          <a:lstStyle>
            <a:lvl1pPr algn="l">
              <a:defRPr sz="9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0488" y="16741006"/>
            <a:ext cx="41969531" cy="8641011"/>
          </a:xfrm>
        </p:spPr>
        <p:txBody>
          <a:bodyPr anchor="b"/>
          <a:lstStyle>
            <a:lvl1pPr marL="0" indent="0">
              <a:buNone/>
              <a:defRPr sz="4700"/>
            </a:lvl1pPr>
            <a:lvl2pPr marL="1058035" indent="0">
              <a:buNone/>
              <a:defRPr sz="4200"/>
            </a:lvl2pPr>
            <a:lvl3pPr marL="2116071" indent="0">
              <a:buNone/>
              <a:defRPr sz="3700"/>
            </a:lvl3pPr>
            <a:lvl4pPr marL="3174106" indent="0">
              <a:buNone/>
              <a:defRPr sz="3300"/>
            </a:lvl4pPr>
            <a:lvl5pPr marL="4232142" indent="0">
              <a:buNone/>
              <a:defRPr sz="3300"/>
            </a:lvl5pPr>
            <a:lvl6pPr marL="5290177" indent="0">
              <a:buNone/>
              <a:defRPr sz="3300"/>
            </a:lvl6pPr>
            <a:lvl7pPr marL="6348213" indent="0">
              <a:buNone/>
              <a:defRPr sz="3300"/>
            </a:lvl7pPr>
            <a:lvl8pPr marL="7406247" indent="0">
              <a:buNone/>
              <a:defRPr sz="3300"/>
            </a:lvl8pPr>
            <a:lvl9pPr marL="8464282" indent="0">
              <a:buNone/>
              <a:defRPr sz="3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7" y="1581139"/>
            <a:ext cx="44441269" cy="6583627"/>
          </a:xfrm>
          <a:prstGeom prst="rect">
            <a:avLst/>
          </a:prstGeom>
        </p:spPr>
        <p:txBody>
          <a:bodyPr lIns="211607" tIns="105803" rIns="211607" bIns="105803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8167" y="9197268"/>
            <a:ext cx="22049184" cy="26071622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60250" y="9197268"/>
            <a:ext cx="22049186" cy="26071622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7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7" y="1581139"/>
            <a:ext cx="44441269" cy="6583627"/>
          </a:xfrm>
          <a:prstGeom prst="rect">
            <a:avLst/>
          </a:prstGeom>
        </p:spPr>
        <p:txBody>
          <a:bodyPr lIns="211607" tIns="105803" rIns="211607" bIns="105803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166" y="8842940"/>
            <a:ext cx="21817013" cy="3684239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8035" indent="0">
              <a:buNone/>
              <a:defRPr sz="4700" b="1"/>
            </a:lvl2pPr>
            <a:lvl3pPr marL="2116071" indent="0">
              <a:buNone/>
              <a:defRPr sz="4200" b="1"/>
            </a:lvl3pPr>
            <a:lvl4pPr marL="3174106" indent="0">
              <a:buNone/>
              <a:defRPr sz="3700" b="1"/>
            </a:lvl4pPr>
            <a:lvl5pPr marL="4232142" indent="0">
              <a:buNone/>
              <a:defRPr sz="3700" b="1"/>
            </a:lvl5pPr>
            <a:lvl6pPr marL="5290177" indent="0">
              <a:buNone/>
              <a:defRPr sz="3700" b="1"/>
            </a:lvl6pPr>
            <a:lvl7pPr marL="6348213" indent="0">
              <a:buNone/>
              <a:defRPr sz="3700" b="1"/>
            </a:lvl7pPr>
            <a:lvl8pPr marL="7406247" indent="0">
              <a:buNone/>
              <a:defRPr sz="3700" b="1"/>
            </a:lvl8pPr>
            <a:lvl9pPr marL="8464282" indent="0">
              <a:buNone/>
              <a:defRPr sz="3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166" y="12527182"/>
            <a:ext cx="21817013" cy="22760757"/>
          </a:xfrm>
        </p:spPr>
        <p:txBody>
          <a:bodyPr/>
          <a:lstStyle>
            <a:lvl1pPr>
              <a:defRPr sz="5500"/>
            </a:lvl1pPr>
            <a:lvl2pPr>
              <a:defRPr sz="47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81707" y="8842940"/>
            <a:ext cx="21827730" cy="3684239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8035" indent="0">
              <a:buNone/>
              <a:defRPr sz="4700" b="1"/>
            </a:lvl2pPr>
            <a:lvl3pPr marL="2116071" indent="0">
              <a:buNone/>
              <a:defRPr sz="4200" b="1"/>
            </a:lvl3pPr>
            <a:lvl4pPr marL="3174106" indent="0">
              <a:buNone/>
              <a:defRPr sz="3700" b="1"/>
            </a:lvl4pPr>
            <a:lvl5pPr marL="4232142" indent="0">
              <a:buNone/>
              <a:defRPr sz="3700" b="1"/>
            </a:lvl5pPr>
            <a:lvl6pPr marL="5290177" indent="0">
              <a:buNone/>
              <a:defRPr sz="3700" b="1"/>
            </a:lvl6pPr>
            <a:lvl7pPr marL="6348213" indent="0">
              <a:buNone/>
              <a:defRPr sz="3700" b="1"/>
            </a:lvl7pPr>
            <a:lvl8pPr marL="7406247" indent="0">
              <a:buNone/>
              <a:defRPr sz="3700" b="1"/>
            </a:lvl8pPr>
            <a:lvl9pPr marL="8464282" indent="0">
              <a:buNone/>
              <a:defRPr sz="3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81707" y="12527182"/>
            <a:ext cx="21827730" cy="22760757"/>
          </a:xfrm>
        </p:spPr>
        <p:txBody>
          <a:bodyPr/>
          <a:lstStyle>
            <a:lvl1pPr>
              <a:defRPr sz="5500"/>
            </a:lvl1pPr>
            <a:lvl2pPr>
              <a:defRPr sz="47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7" y="1581139"/>
            <a:ext cx="44441269" cy="6583627"/>
          </a:xfrm>
          <a:prstGeom prst="rect">
            <a:avLst/>
          </a:prstGeom>
        </p:spPr>
        <p:txBody>
          <a:bodyPr lIns="211607" tIns="105803" rIns="211607" bIns="105803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166" y="1573521"/>
            <a:ext cx="16244888" cy="6694115"/>
          </a:xfrm>
          <a:prstGeom prst="rect">
            <a:avLst/>
          </a:prstGeom>
        </p:spPr>
        <p:txBody>
          <a:bodyPr lIns="211607" tIns="105803" rIns="211607" bIns="105803" anchor="b"/>
          <a:lstStyle>
            <a:lvl1pPr algn="l">
              <a:defRPr sz="4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5986" y="1573521"/>
            <a:ext cx="27603450" cy="33714418"/>
          </a:xfrm>
        </p:spPr>
        <p:txBody>
          <a:bodyPr/>
          <a:lstStyle>
            <a:lvl1pPr>
              <a:defRPr sz="7400"/>
            </a:lvl1pPr>
            <a:lvl2pPr>
              <a:defRPr sz="6400"/>
            </a:lvl2pPr>
            <a:lvl3pPr>
              <a:defRPr sz="55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8166" y="8267633"/>
            <a:ext cx="16244888" cy="27020303"/>
          </a:xfrm>
        </p:spPr>
        <p:txBody>
          <a:bodyPr/>
          <a:lstStyle>
            <a:lvl1pPr marL="0" indent="0">
              <a:buNone/>
              <a:defRPr sz="3300"/>
            </a:lvl1pPr>
            <a:lvl2pPr marL="1058035" indent="0">
              <a:buNone/>
              <a:defRPr sz="2800"/>
            </a:lvl2pPr>
            <a:lvl3pPr marL="2116071" indent="0">
              <a:buNone/>
              <a:defRPr sz="2300"/>
            </a:lvl3pPr>
            <a:lvl4pPr marL="3174106" indent="0">
              <a:buNone/>
              <a:defRPr sz="2100"/>
            </a:lvl4pPr>
            <a:lvl5pPr marL="4232142" indent="0">
              <a:buNone/>
              <a:defRPr sz="2100"/>
            </a:lvl5pPr>
            <a:lvl6pPr marL="5290177" indent="0">
              <a:buNone/>
              <a:defRPr sz="2100"/>
            </a:lvl6pPr>
            <a:lvl7pPr marL="6348213" indent="0">
              <a:buNone/>
              <a:defRPr sz="2100"/>
            </a:lvl7pPr>
            <a:lvl8pPr marL="7406247" indent="0">
              <a:buNone/>
              <a:defRPr sz="2100"/>
            </a:lvl8pPr>
            <a:lvl9pPr marL="8464282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9783" y="27652759"/>
            <a:ext cx="29625131" cy="3261334"/>
          </a:xfrm>
          <a:prstGeom prst="rect">
            <a:avLst/>
          </a:prstGeom>
        </p:spPr>
        <p:txBody>
          <a:bodyPr lIns="211607" tIns="105803" rIns="211607" bIns="105803" anchor="b"/>
          <a:lstStyle>
            <a:lvl1pPr algn="l">
              <a:defRPr sz="4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679783" y="3528032"/>
            <a:ext cx="29625131" cy="23701821"/>
          </a:xfrm>
        </p:spPr>
        <p:txBody>
          <a:bodyPr/>
          <a:lstStyle>
            <a:lvl1pPr marL="0" indent="0">
              <a:buNone/>
              <a:defRPr sz="7400"/>
            </a:lvl1pPr>
            <a:lvl2pPr marL="1058035" indent="0">
              <a:buNone/>
              <a:defRPr sz="6400"/>
            </a:lvl2pPr>
            <a:lvl3pPr marL="2116071" indent="0">
              <a:buNone/>
              <a:defRPr sz="5500"/>
            </a:lvl3pPr>
            <a:lvl4pPr marL="3174106" indent="0">
              <a:buNone/>
              <a:defRPr sz="4700"/>
            </a:lvl4pPr>
            <a:lvl5pPr marL="4232142" indent="0">
              <a:buNone/>
              <a:defRPr sz="4700"/>
            </a:lvl5pPr>
            <a:lvl6pPr marL="5290177" indent="0">
              <a:buNone/>
              <a:defRPr sz="4700"/>
            </a:lvl6pPr>
            <a:lvl7pPr marL="6348213" indent="0">
              <a:buNone/>
              <a:defRPr sz="4700"/>
            </a:lvl7pPr>
            <a:lvl8pPr marL="7406247" indent="0">
              <a:buNone/>
              <a:defRPr sz="4700"/>
            </a:lvl8pPr>
            <a:lvl9pPr marL="8464282" indent="0">
              <a:buNone/>
              <a:defRPr sz="4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9783" y="30914092"/>
            <a:ext cx="29625131" cy="4636734"/>
          </a:xfrm>
        </p:spPr>
        <p:txBody>
          <a:bodyPr/>
          <a:lstStyle>
            <a:lvl1pPr marL="0" indent="0">
              <a:buNone/>
              <a:defRPr sz="3300"/>
            </a:lvl1pPr>
            <a:lvl2pPr marL="1058035" indent="0">
              <a:buNone/>
              <a:defRPr sz="2800"/>
            </a:lvl2pPr>
            <a:lvl3pPr marL="2116071" indent="0">
              <a:buNone/>
              <a:defRPr sz="2300"/>
            </a:lvl3pPr>
            <a:lvl4pPr marL="3174106" indent="0">
              <a:buNone/>
              <a:defRPr sz="2100"/>
            </a:lvl4pPr>
            <a:lvl5pPr marL="4232142" indent="0">
              <a:buNone/>
              <a:defRPr sz="2100"/>
            </a:lvl5pPr>
            <a:lvl6pPr marL="5290177" indent="0">
              <a:buNone/>
              <a:defRPr sz="2100"/>
            </a:lvl6pPr>
            <a:lvl7pPr marL="6348213" indent="0">
              <a:buNone/>
              <a:defRPr sz="2100"/>
            </a:lvl7pPr>
            <a:lvl8pPr marL="7406247" indent="0">
              <a:buNone/>
              <a:defRPr sz="2100"/>
            </a:lvl8pPr>
            <a:lvl9pPr marL="8464282" indent="0">
              <a:buNone/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E0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8167" y="9197268"/>
            <a:ext cx="44441269" cy="2607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9991" tIns="369995" rIns="739991" bIns="369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5" name="Picture 11" descr="VTC-SOM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805102" y="33611552"/>
            <a:ext cx="7883129" cy="506725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+mj-lt"/>
          <a:ea typeface="+mj-ea"/>
          <a:cs typeface="+mj-cs"/>
        </a:defRPr>
      </a:lvl1pPr>
      <a:lvl2pPr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2pPr>
      <a:lvl3pPr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3pPr>
      <a:lvl4pPr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4pPr>
      <a:lvl5pPr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5pPr>
      <a:lvl6pPr marL="1058035"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6pPr>
      <a:lvl7pPr marL="2116071"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7pPr>
      <a:lvl8pPr marL="3174106"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8pPr>
      <a:lvl9pPr marL="4232142" algn="l" defTabSz="7402575" rtl="0" fontAlgn="base">
        <a:spcBef>
          <a:spcPct val="0"/>
        </a:spcBef>
        <a:spcAft>
          <a:spcPct val="0"/>
        </a:spcAft>
        <a:defRPr sz="12200" b="1">
          <a:solidFill>
            <a:srgbClr val="FF9933"/>
          </a:solidFill>
          <a:latin typeface="Arial" charset="0"/>
        </a:defRPr>
      </a:lvl9pPr>
    </p:titleStyle>
    <p:bodyStyle>
      <a:lvl1pPr marL="2773670" indent="-2773670" algn="l" defTabSz="7402575" rtl="0" fontAlgn="base">
        <a:spcBef>
          <a:spcPct val="20000"/>
        </a:spcBef>
        <a:spcAft>
          <a:spcPct val="0"/>
        </a:spcAft>
        <a:buChar char="•"/>
        <a:defRPr sz="26200">
          <a:solidFill>
            <a:srgbClr val="003F7E"/>
          </a:solidFill>
          <a:latin typeface="+mn-lt"/>
          <a:ea typeface="+mn-ea"/>
          <a:cs typeface="+mn-cs"/>
        </a:defRPr>
      </a:lvl1pPr>
      <a:lvl2pPr marL="6013903" indent="-2314453" algn="l" defTabSz="7402575" rtl="0" fontAlgn="base">
        <a:spcBef>
          <a:spcPct val="20000"/>
        </a:spcBef>
        <a:spcAft>
          <a:spcPct val="0"/>
        </a:spcAft>
        <a:buChar char="–"/>
        <a:defRPr sz="22700">
          <a:solidFill>
            <a:srgbClr val="003F7E"/>
          </a:solidFill>
          <a:latin typeface="+mn-lt"/>
        </a:defRPr>
      </a:lvl2pPr>
      <a:lvl3pPr marL="9254136" indent="-1851562" algn="l" defTabSz="7402575" rtl="0" fontAlgn="base">
        <a:spcBef>
          <a:spcPct val="20000"/>
        </a:spcBef>
        <a:spcAft>
          <a:spcPct val="0"/>
        </a:spcAft>
        <a:buChar char="•"/>
        <a:defRPr sz="19300">
          <a:solidFill>
            <a:srgbClr val="003F7E"/>
          </a:solidFill>
          <a:latin typeface="+mn-lt"/>
        </a:defRPr>
      </a:lvl3pPr>
      <a:lvl4pPr marL="12949913" indent="-1851562" algn="l" defTabSz="7402575" rtl="0" fontAlgn="base">
        <a:spcBef>
          <a:spcPct val="20000"/>
        </a:spcBef>
        <a:spcAft>
          <a:spcPct val="0"/>
        </a:spcAft>
        <a:buChar char="–"/>
        <a:defRPr sz="16400">
          <a:solidFill>
            <a:srgbClr val="003F7E"/>
          </a:solidFill>
          <a:latin typeface="+mn-lt"/>
        </a:defRPr>
      </a:lvl4pPr>
      <a:lvl5pPr marL="16649362" indent="-1847889" algn="l" defTabSz="7402575" rtl="0" fontAlgn="base">
        <a:spcBef>
          <a:spcPct val="20000"/>
        </a:spcBef>
        <a:spcAft>
          <a:spcPct val="0"/>
        </a:spcAft>
        <a:buChar char="»"/>
        <a:defRPr sz="16400">
          <a:solidFill>
            <a:srgbClr val="003F7E"/>
          </a:solidFill>
          <a:latin typeface="+mn-lt"/>
        </a:defRPr>
      </a:lvl5pPr>
      <a:lvl6pPr marL="17707397" indent="-1847889" algn="l" defTabSz="7402575" rtl="0" fontAlgn="base">
        <a:spcBef>
          <a:spcPct val="20000"/>
        </a:spcBef>
        <a:spcAft>
          <a:spcPct val="0"/>
        </a:spcAft>
        <a:buChar char="»"/>
        <a:defRPr sz="16400">
          <a:solidFill>
            <a:srgbClr val="003F7E"/>
          </a:solidFill>
          <a:latin typeface="+mn-lt"/>
        </a:defRPr>
      </a:lvl6pPr>
      <a:lvl7pPr marL="18765432" indent="-1847889" algn="l" defTabSz="7402575" rtl="0" fontAlgn="base">
        <a:spcBef>
          <a:spcPct val="20000"/>
        </a:spcBef>
        <a:spcAft>
          <a:spcPct val="0"/>
        </a:spcAft>
        <a:buChar char="»"/>
        <a:defRPr sz="16400">
          <a:solidFill>
            <a:srgbClr val="003F7E"/>
          </a:solidFill>
          <a:latin typeface="+mn-lt"/>
        </a:defRPr>
      </a:lvl7pPr>
      <a:lvl8pPr marL="19823468" indent="-1847889" algn="l" defTabSz="7402575" rtl="0" fontAlgn="base">
        <a:spcBef>
          <a:spcPct val="20000"/>
        </a:spcBef>
        <a:spcAft>
          <a:spcPct val="0"/>
        </a:spcAft>
        <a:buChar char="»"/>
        <a:defRPr sz="16400">
          <a:solidFill>
            <a:srgbClr val="003F7E"/>
          </a:solidFill>
          <a:latin typeface="+mn-lt"/>
        </a:defRPr>
      </a:lvl8pPr>
      <a:lvl9pPr marL="20881503" indent="-1847889" algn="l" defTabSz="7402575" rtl="0" fontAlgn="base">
        <a:spcBef>
          <a:spcPct val="20000"/>
        </a:spcBef>
        <a:spcAft>
          <a:spcPct val="0"/>
        </a:spcAft>
        <a:buChar char="»"/>
        <a:defRPr sz="16400">
          <a:solidFill>
            <a:srgbClr val="003F7E"/>
          </a:solidFill>
          <a:latin typeface="+mn-lt"/>
        </a:defRPr>
      </a:lvl9pPr>
    </p:bodyStyle>
    <p:otherStyle>
      <a:defPPr>
        <a:defRPr lang="en-US"/>
      </a:defPPr>
      <a:lvl1pPr marL="0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58035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16071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174106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32142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290177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348213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406247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464282" algn="l" defTabSz="2116071" rtl="0" eaLnBrk="1" latinLnBrk="0" hangingPunct="1">
        <a:defRPr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24E768A-E346-834D-8499-BC5A12F33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4410172"/>
            <a:ext cx="10819001" cy="135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volent Health Partners with Carilion Clinic to Enhance Care Delivery in  Virginia">
            <a:extLst>
              <a:ext uri="{FF2B5EF4-FFF2-40B4-BE49-F238E27FC236}">
                <a16:creationId xmlns:a16="http://schemas.microsoft.com/office/drawing/2014/main" id="{ED5C087C-1961-CE43-79DD-24A894852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7873" y="3617752"/>
            <a:ext cx="6044418" cy="231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Rectangle 80"/>
          <p:cNvSpPr>
            <a:spLocks noChangeArrowheads="1"/>
          </p:cNvSpPr>
          <p:nvPr/>
        </p:nvSpPr>
        <p:spPr bwMode="auto">
          <a:xfrm>
            <a:off x="281354" y="7291754"/>
            <a:ext cx="15173639" cy="110378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11607" tIns="105803" rIns="211607" bIns="105803" anchor="ctr"/>
          <a:lstStyle/>
          <a:p>
            <a:endParaRPr lang="en-US"/>
          </a:p>
        </p:txBody>
      </p:sp>
      <p:sp>
        <p:nvSpPr>
          <p:cNvPr id="55" name="Rectangle 81"/>
          <p:cNvSpPr>
            <a:spLocks noChangeArrowheads="1"/>
          </p:cNvSpPr>
          <p:nvPr/>
        </p:nvSpPr>
        <p:spPr bwMode="auto">
          <a:xfrm>
            <a:off x="315308" y="17500710"/>
            <a:ext cx="15139685" cy="216543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11607" tIns="105803" rIns="211607" bIns="105803" anchor="ctr"/>
          <a:lstStyle/>
          <a:p>
            <a:endParaRPr lang="en-US"/>
          </a:p>
        </p:txBody>
      </p:sp>
      <p:sp>
        <p:nvSpPr>
          <p:cNvPr id="56" name="Rectangle 82"/>
          <p:cNvSpPr>
            <a:spLocks noChangeArrowheads="1"/>
          </p:cNvSpPr>
          <p:nvPr/>
        </p:nvSpPr>
        <p:spPr bwMode="auto">
          <a:xfrm>
            <a:off x="15755815" y="7320856"/>
            <a:ext cx="16506093" cy="31834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11607" tIns="105803" rIns="211607" bIns="105803" anchor="ctr"/>
          <a:lstStyle/>
          <a:p>
            <a:endParaRPr lang="en-US"/>
          </a:p>
        </p:txBody>
      </p:sp>
      <p:sp>
        <p:nvSpPr>
          <p:cNvPr id="57" name="Rectangle 84"/>
          <p:cNvSpPr>
            <a:spLocks noChangeArrowheads="1"/>
          </p:cNvSpPr>
          <p:nvPr/>
        </p:nvSpPr>
        <p:spPr bwMode="auto">
          <a:xfrm>
            <a:off x="32605670" y="7320856"/>
            <a:ext cx="16566977" cy="16179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11607" tIns="105803" rIns="211607" bIns="105803" anchor="ctr"/>
          <a:lstStyle/>
          <a:p>
            <a:endParaRPr lang="en-US" dirty="0"/>
          </a:p>
        </p:txBody>
      </p:sp>
      <p:sp>
        <p:nvSpPr>
          <p:cNvPr id="58" name="Rectangle 85"/>
          <p:cNvSpPr>
            <a:spLocks noChangeArrowheads="1"/>
          </p:cNvSpPr>
          <p:nvPr/>
        </p:nvSpPr>
        <p:spPr bwMode="auto">
          <a:xfrm>
            <a:off x="32562730" y="23500180"/>
            <a:ext cx="16643111" cy="15631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11607" tIns="105803" rIns="211607" bIns="105803" anchor="ctr"/>
          <a:lstStyle/>
          <a:p>
            <a:endParaRPr lang="en-US"/>
          </a:p>
        </p:txBody>
      </p:sp>
      <p:sp>
        <p:nvSpPr>
          <p:cNvPr id="59" name="Text Box 86"/>
          <p:cNvSpPr txBox="1">
            <a:spLocks noChangeArrowheads="1"/>
          </p:cNvSpPr>
          <p:nvPr/>
        </p:nvSpPr>
        <p:spPr bwMode="auto">
          <a:xfrm>
            <a:off x="703383" y="7384042"/>
            <a:ext cx="14800567" cy="99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marL="685800" indent="-685800" defTabSz="7402068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Estimated 40,000 CMC joint arthroplasties performed each year</a:t>
            </a:r>
            <a:r>
              <a:rPr lang="en-US" sz="5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85800" indent="-685800" defTabSz="7402068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Numerous CMC arthroplasty implant designs have been utilized, with none demonstrating clear superiority</a:t>
            </a:r>
            <a:r>
              <a:rPr lang="en-US" sz="5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685800" indent="-685800" defTabSz="7402068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Limited data </a:t>
            </a:r>
            <a:r>
              <a:rPr lang="en-US" sz="5400" dirty="0"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regarding Stablyx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5400" dirty="0"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hemiarthroplasty implant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400" dirty="0"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survivorship and patient satisfaction</a:t>
            </a:r>
            <a:r>
              <a:rPr lang="en-US" sz="5400" baseline="30000" dirty="0"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5400" dirty="0"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685800" indent="-685800" defTabSz="7402068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Study goal: Non-revision survival of CMC arthroplasty performed at our institution with special attention to the Stablyx implant®</a:t>
            </a:r>
          </a:p>
        </p:txBody>
      </p:sp>
      <p:sp>
        <p:nvSpPr>
          <p:cNvPr id="64" name="Text Box 96"/>
          <p:cNvSpPr txBox="1">
            <a:spLocks noChangeArrowheads="1"/>
          </p:cNvSpPr>
          <p:nvPr/>
        </p:nvSpPr>
        <p:spPr bwMode="auto">
          <a:xfrm>
            <a:off x="281354" y="5964984"/>
            <a:ext cx="15317234" cy="1359310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65" name="Text Box 97"/>
          <p:cNvSpPr txBox="1">
            <a:spLocks noChangeArrowheads="1"/>
          </p:cNvSpPr>
          <p:nvPr/>
        </p:nvSpPr>
        <p:spPr bwMode="auto">
          <a:xfrm>
            <a:off x="281353" y="17500710"/>
            <a:ext cx="15245437" cy="1359310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MATERIALS &amp; METHODS</a:t>
            </a:r>
          </a:p>
        </p:txBody>
      </p:sp>
      <p:sp>
        <p:nvSpPr>
          <p:cNvPr id="66" name="Text Box 99"/>
          <p:cNvSpPr txBox="1">
            <a:spLocks noChangeArrowheads="1"/>
          </p:cNvSpPr>
          <p:nvPr/>
        </p:nvSpPr>
        <p:spPr bwMode="auto">
          <a:xfrm>
            <a:off x="15519287" y="5964984"/>
            <a:ext cx="16929157" cy="1359310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67" name="Text Box 100"/>
          <p:cNvSpPr txBox="1">
            <a:spLocks noChangeArrowheads="1"/>
          </p:cNvSpPr>
          <p:nvPr/>
        </p:nvSpPr>
        <p:spPr bwMode="auto">
          <a:xfrm>
            <a:off x="32449478" y="5966460"/>
            <a:ext cx="16756363" cy="1359310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RESULTS (CONT.)</a:t>
            </a:r>
          </a:p>
        </p:txBody>
      </p:sp>
      <p:sp>
        <p:nvSpPr>
          <p:cNvPr id="68" name="Text Box 101"/>
          <p:cNvSpPr txBox="1">
            <a:spLocks noChangeArrowheads="1"/>
          </p:cNvSpPr>
          <p:nvPr/>
        </p:nvSpPr>
        <p:spPr bwMode="auto">
          <a:xfrm>
            <a:off x="32562730" y="23349056"/>
            <a:ext cx="16609918" cy="1359310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8000" b="1" dirty="0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69" name="Text Box 102"/>
          <p:cNvSpPr txBox="1">
            <a:spLocks noChangeArrowheads="1"/>
          </p:cNvSpPr>
          <p:nvPr/>
        </p:nvSpPr>
        <p:spPr bwMode="auto">
          <a:xfrm>
            <a:off x="1990742" y="306497"/>
            <a:ext cx="46784419" cy="443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64" tIns="63482" rIns="126964" bIns="63482">
            <a:spAutoFit/>
          </a:bodyPr>
          <a:lstStyle/>
          <a:p>
            <a:pPr algn="ctr" defTabSz="7402068"/>
            <a:r>
              <a:rPr lang="en-US" sz="8800" b="1" dirty="0"/>
              <a:t>Stablyx Hemiarthroplasty Implant Survivorship in Thumb Carpometacarpal Arthritis </a:t>
            </a:r>
          </a:p>
          <a:p>
            <a:pPr algn="ctr" defTabSz="7402068"/>
            <a:r>
              <a:rPr lang="en-US" sz="6600" dirty="0"/>
              <a:t>Kelsey M. Gray MD, Camden Novikova BS, Nick Peterman MD, </a:t>
            </a:r>
            <a:r>
              <a:rPr lang="en-US" sz="6600" dirty="0" err="1"/>
              <a:t>Micheala</a:t>
            </a:r>
            <a:r>
              <a:rPr lang="en-US" sz="6600" dirty="0"/>
              <a:t> McCarthy MD, Peter </a:t>
            </a:r>
            <a:r>
              <a:rPr lang="en-US" sz="6600" dirty="0" err="1"/>
              <a:t>Apel</a:t>
            </a:r>
            <a:r>
              <a:rPr lang="en-US" sz="6600" dirty="0"/>
              <a:t> MD PhD, </a:t>
            </a:r>
          </a:p>
          <a:p>
            <a:pPr algn="ctr" defTabSz="7402068"/>
            <a:r>
              <a:rPr lang="en-US" sz="6600" dirty="0"/>
              <a:t>Anthony E. Capito MD FACS </a:t>
            </a:r>
            <a:endParaRPr lang="en-US" sz="6000" dirty="0"/>
          </a:p>
          <a:p>
            <a:pPr algn="ctr" defTabSz="7402068"/>
            <a:r>
              <a:rPr lang="en-US" sz="6000" b="1" dirty="0"/>
              <a:t>Virginia Tech Carilion Clinic, Roanoke, VA</a:t>
            </a:r>
          </a:p>
        </p:txBody>
      </p:sp>
      <p:sp>
        <p:nvSpPr>
          <p:cNvPr id="18" name="Text Box 101"/>
          <p:cNvSpPr txBox="1">
            <a:spLocks noChangeArrowheads="1"/>
          </p:cNvSpPr>
          <p:nvPr/>
        </p:nvSpPr>
        <p:spPr bwMode="auto">
          <a:xfrm>
            <a:off x="32517348" y="36461335"/>
            <a:ext cx="16655300" cy="959201"/>
          </a:xfrm>
          <a:prstGeom prst="rect">
            <a:avLst/>
          </a:prstGeom>
          <a:solidFill>
            <a:srgbClr val="772139"/>
          </a:solidFill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algn="ctr" defTabSz="7402068">
              <a:spcBef>
                <a:spcPct val="50000"/>
              </a:spcBef>
            </a:pPr>
            <a:r>
              <a:rPr lang="en-US" sz="5400" b="1" dirty="0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19" name="Text Box 90"/>
          <p:cNvSpPr txBox="1">
            <a:spLocks noChangeArrowheads="1"/>
          </p:cNvSpPr>
          <p:nvPr/>
        </p:nvSpPr>
        <p:spPr bwMode="auto">
          <a:xfrm>
            <a:off x="32718026" y="37517266"/>
            <a:ext cx="16086489" cy="179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marL="406400" marR="0" indent="-4064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Yoon AP, Hutton DW, Chung KC. Cost-effectiveness of surgical treatment of thumb carpometacarpal joint  arthritis: a value of information study.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 Eff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Alloc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2023;21(1):28. doi:10.1186/s12962-023-00438-8</a:t>
            </a:r>
            <a:r>
              <a:rPr lang="en-US" sz="800" dirty="0">
                <a:effectLst/>
              </a:rPr>
              <a:t> </a:t>
            </a:r>
          </a:p>
          <a:p>
            <a:pPr marL="406400" marR="0" indent="-4064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Raj S, Clay R, Ramji S, et al.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Trapeziectomy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versus joint replacement for first carpometacarpal (CMC 1) joint osteoarthritis: a systematic review and meta-analysis.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Orthop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Surg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Traumatol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2022;32(6):1001-1021. doi:10.1007/s00590-021-03070-5</a:t>
            </a:r>
            <a:r>
              <a:rPr lang="en-US" sz="800" dirty="0">
                <a:effectLst/>
              </a:rPr>
              <a:t> </a:t>
            </a:r>
            <a:endParaRPr lang="en-US" sz="800" dirty="0"/>
          </a:p>
          <a:p>
            <a:pPr marL="406400" marR="0" indent="-4064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Florez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GB, Rubio F. Carpometacarpal Hemiarthroplasty.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Tech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Orthop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2018;28(1):43-48. doi:10.1053/J.OTO.2017.12.010</a:t>
            </a:r>
            <a:r>
              <a:rPr lang="en-US" sz="800" dirty="0">
                <a:effectLst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06400" marR="0" indent="-4064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87">
            <a:extLst>
              <a:ext uri="{FF2B5EF4-FFF2-40B4-BE49-F238E27FC236}">
                <a16:creationId xmlns:a16="http://schemas.microsoft.com/office/drawing/2014/main" id="{AA2DE1FF-5C9A-8857-38C1-8F1FA1A25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431" y="19154385"/>
            <a:ext cx="14892285" cy="2156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All patients who underwent a CMC arthroplasty (CPT 25447) over 10 years by 8 hand surgeons</a:t>
            </a:r>
          </a:p>
          <a:p>
            <a:pPr marL="685800" indent="-685800" defTabSz="7402068">
              <a:buFont typeface="Arial" panose="020B0604020202020204" pitchFamily="34" charset="0"/>
              <a:buChar char="•"/>
            </a:pPr>
            <a:r>
              <a:rPr lang="en-US" sz="5400" dirty="0"/>
              <a:t>4 Cohorts: </a:t>
            </a:r>
          </a:p>
          <a:p>
            <a:pPr marL="1743835" lvl="1" indent="-685800" defTabSz="7402068">
              <a:buFont typeface="Arial" panose="020B0604020202020204" pitchFamily="34" charset="0"/>
              <a:buChar char="•"/>
            </a:pPr>
            <a:r>
              <a:rPr lang="en-US" sz="5400" dirty="0"/>
              <a:t>Stablyx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5400" dirty="0"/>
              <a:t> implant arthroplasty (n=53)</a:t>
            </a:r>
          </a:p>
          <a:p>
            <a:pPr marL="1743835" lvl="1" indent="-685800" defTabSz="7402068">
              <a:buFont typeface="Arial" panose="020B0604020202020204" pitchFamily="34" charset="0"/>
              <a:buChar char="•"/>
            </a:pPr>
            <a:r>
              <a:rPr lang="en-US" sz="5400" dirty="0"/>
              <a:t>APL suspensionplasty (n=71)</a:t>
            </a:r>
          </a:p>
          <a:p>
            <a:pPr marL="1743835" lvl="1" indent="-685800" defTabSz="7402068">
              <a:buFont typeface="Arial" panose="020B0604020202020204" pitchFamily="34" charset="0"/>
              <a:buChar char="•"/>
            </a:pPr>
            <a:r>
              <a:rPr lang="en-US" sz="5400" dirty="0"/>
              <a:t>Tightrope suspensionplasty (CMC Mini </a:t>
            </a:r>
            <a:r>
              <a:rPr lang="en-US" sz="5400" dirty="0" err="1"/>
              <a:t>TightRope</a:t>
            </a:r>
            <a:r>
              <a:rPr lang="en-US" sz="5400" dirty="0"/>
              <a:t>® Fixation System, Arthrex) (n=73)</a:t>
            </a:r>
          </a:p>
          <a:p>
            <a:pPr marL="1743835" lvl="1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LRTI (n=90)</a:t>
            </a:r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Minimum 6-month follow-up period</a:t>
            </a:r>
          </a:p>
          <a:p>
            <a:pPr marL="685800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Contacted (email and phone) and sent surveys </a:t>
            </a:r>
          </a:p>
          <a:p>
            <a:pPr marL="1743835" lvl="1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Satisfaction via 5-point Likert scale </a:t>
            </a:r>
          </a:p>
          <a:p>
            <a:pPr marL="1743835" lvl="1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 err="1"/>
              <a:t>QuickDASH</a:t>
            </a:r>
            <a:endParaRPr lang="en-US" sz="5400" dirty="0"/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Chart review: demographics, revision surgeries, Eaton score, smoking status</a:t>
            </a:r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Total responses = 287 patients </a:t>
            </a:r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Primary outcome: revision-free surgical/implant survivorship </a:t>
            </a:r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Secondary outcomes: final </a:t>
            </a:r>
            <a:r>
              <a:rPr lang="en-US" sz="5400" dirty="0" err="1"/>
              <a:t>QuickDASH</a:t>
            </a:r>
            <a:r>
              <a:rPr lang="en-US" sz="5400" dirty="0"/>
              <a:t> score and overall satisfaction</a:t>
            </a:r>
          </a:p>
          <a:p>
            <a:pPr marL="685800" indent="-685800" defTabSz="7402068">
              <a:buFont typeface="Arial" panose="020B0604020202020204" pitchFamily="34" charset="0"/>
              <a:buChar char="•"/>
            </a:pPr>
            <a:endParaRPr lang="en-US" sz="5500" dirty="0"/>
          </a:p>
        </p:txBody>
      </p:sp>
      <p:sp>
        <p:nvSpPr>
          <p:cNvPr id="9" name="Text Box 89">
            <a:extLst>
              <a:ext uri="{FF2B5EF4-FFF2-40B4-BE49-F238E27FC236}">
                <a16:creationId xmlns:a16="http://schemas.microsoft.com/office/drawing/2014/main" id="{AC85E0AC-C815-00EB-14B8-6D287D0F1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5348" y="7435324"/>
            <a:ext cx="16007025" cy="436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defTabSz="7402068"/>
            <a:r>
              <a:rPr lang="en-US" sz="5500" dirty="0"/>
              <a:t>Primary Outcome: </a:t>
            </a:r>
            <a:r>
              <a:rPr lang="en-US" sz="5500" b="1" dirty="0"/>
              <a:t>Survival</a:t>
            </a:r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</p:txBody>
      </p:sp>
      <p:sp>
        <p:nvSpPr>
          <p:cNvPr id="3" name="Text Box 89">
            <a:extLst>
              <a:ext uri="{FF2B5EF4-FFF2-40B4-BE49-F238E27FC236}">
                <a16:creationId xmlns:a16="http://schemas.microsoft.com/office/drawing/2014/main" id="{4268474B-8F15-C16B-AD55-3F89FB5EB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97490" y="24854576"/>
            <a:ext cx="16007025" cy="116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marL="685800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Stablyx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5400" dirty="0"/>
              <a:t> implant had an OR of 35x for revision compared to all other surgery types</a:t>
            </a:r>
          </a:p>
          <a:p>
            <a:pPr marL="1743835" lvl="1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Lower Satisfaction</a:t>
            </a:r>
          </a:p>
          <a:p>
            <a:pPr marL="1743835" lvl="1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Similar </a:t>
            </a:r>
            <a:r>
              <a:rPr lang="en-US" sz="5400" dirty="0" err="1"/>
              <a:t>QuickDASH</a:t>
            </a:r>
            <a:endParaRPr lang="en-US" sz="5400" dirty="0"/>
          </a:p>
          <a:p>
            <a:pPr marL="685800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Smoking status had an OR of 5x revision of all arthroplasty techniques</a:t>
            </a:r>
          </a:p>
          <a:p>
            <a:pPr marL="1743835" lvl="1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Daily smokers</a:t>
            </a:r>
          </a:p>
          <a:p>
            <a:pPr marL="685800" indent="-685800" defTabSz="7402068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No surgeon effect</a:t>
            </a:r>
          </a:p>
          <a:p>
            <a:pPr marL="685800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High revision rate and low satisfaction with Stablyx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endParaRPr lang="en-US" sz="5400" dirty="0"/>
          </a:p>
          <a:p>
            <a:pPr marL="1743835" lvl="1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Implant not recommended</a:t>
            </a:r>
          </a:p>
          <a:p>
            <a:pPr marL="1743835" lvl="1" indent="-685800" defTabSz="740206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400" dirty="0"/>
              <a:t>More well established CMC arthroplasty techniques are preferred</a:t>
            </a:r>
          </a:p>
        </p:txBody>
      </p:sp>
      <p:sp>
        <p:nvSpPr>
          <p:cNvPr id="11" name="Text Box 89">
            <a:extLst>
              <a:ext uri="{FF2B5EF4-FFF2-40B4-BE49-F238E27FC236}">
                <a16:creationId xmlns:a16="http://schemas.microsoft.com/office/drawing/2014/main" id="{107B9C99-CCAA-FD6A-B60C-339CED47D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8136" y="7537899"/>
            <a:ext cx="16007025" cy="697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defTabSz="7402068">
              <a:spcAft>
                <a:spcPts val="1800"/>
              </a:spcAft>
            </a:pPr>
            <a:r>
              <a:rPr lang="en-US" sz="5500" dirty="0"/>
              <a:t>Secondary Outcome: </a:t>
            </a:r>
          </a:p>
          <a:p>
            <a:pPr defTabSz="7402068">
              <a:spcAft>
                <a:spcPts val="1800"/>
              </a:spcAft>
            </a:pPr>
            <a:r>
              <a:rPr lang="en-US" sz="5500" b="1" dirty="0" err="1"/>
              <a:t>QuickDASH</a:t>
            </a:r>
            <a:r>
              <a:rPr lang="en-US" sz="5500" dirty="0"/>
              <a:t> </a:t>
            </a:r>
          </a:p>
          <a:p>
            <a:pPr defTabSz="7402068">
              <a:spcAft>
                <a:spcPts val="3000"/>
              </a:spcAft>
            </a:pPr>
            <a:r>
              <a:rPr lang="en-US" sz="5500" dirty="0"/>
              <a:t>No difference between cohorts with a mean of 28.41 ± 22.84 for the Stablyx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5500" dirty="0"/>
              <a:t> cohort and 22.23 ± 21.17 for the AOCAT (All other CMC arthroplasty techniques) cohort  </a:t>
            </a:r>
          </a:p>
          <a:p>
            <a:pPr defTabSz="7402068">
              <a:spcAft>
                <a:spcPts val="1800"/>
              </a:spcAft>
            </a:pPr>
            <a:r>
              <a:rPr lang="en-US" sz="5500" b="1" dirty="0"/>
              <a:t>Satisfaction</a:t>
            </a:r>
            <a:endParaRPr lang="en-US" sz="55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E0E469-7F2E-1329-8EDA-F25D3085D1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11001" y="8419691"/>
            <a:ext cx="14241089" cy="10780200"/>
          </a:xfrm>
          <a:prstGeom prst="rect">
            <a:avLst/>
          </a:prstGeom>
        </p:spPr>
      </p:pic>
      <p:pic>
        <p:nvPicPr>
          <p:cNvPr id="14" name="image1.png">
            <a:extLst>
              <a:ext uri="{FF2B5EF4-FFF2-40B4-BE49-F238E27FC236}">
                <a16:creationId xmlns:a16="http://schemas.microsoft.com/office/drawing/2014/main" id="{31876AAF-8795-7ACB-8B43-683EDCA1FF0E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16520442" y="20109219"/>
            <a:ext cx="14625094" cy="7769060"/>
          </a:xfrm>
          <a:prstGeom prst="rect">
            <a:avLst/>
          </a:prstGeom>
          <a:ln/>
        </p:spPr>
      </p:pic>
      <p:sp>
        <p:nvSpPr>
          <p:cNvPr id="17" name="Text Box 89">
            <a:extLst>
              <a:ext uri="{FF2B5EF4-FFF2-40B4-BE49-F238E27FC236}">
                <a16:creationId xmlns:a16="http://schemas.microsoft.com/office/drawing/2014/main" id="{626E4652-F966-FEAE-6D40-6F00210FB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0917" y="27821232"/>
            <a:ext cx="16007025" cy="402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defTabSz="7402068"/>
            <a:r>
              <a:rPr lang="en-US" sz="4400" dirty="0"/>
              <a:t>Survival rate at 1 year: LRTI (98%), APL suspensionplasty (96%), Tightrope suspensionplasty (100.0%), Stablyx (77%)</a:t>
            </a:r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</p:txBody>
      </p:sp>
      <p:pic>
        <p:nvPicPr>
          <p:cNvPr id="22" name="image4.jpg">
            <a:extLst>
              <a:ext uri="{FF2B5EF4-FFF2-40B4-BE49-F238E27FC236}">
                <a16:creationId xmlns:a16="http://schemas.microsoft.com/office/drawing/2014/main" id="{8215808E-FB9C-D205-BF31-FCF662BBC6B6}"/>
              </a:ext>
            </a:extLst>
          </p:cNvPr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16711001" y="29673611"/>
            <a:ext cx="14243976" cy="8001052"/>
          </a:xfrm>
          <a:prstGeom prst="rect">
            <a:avLst/>
          </a:prstGeom>
          <a:ln/>
        </p:spPr>
      </p:pic>
      <p:sp>
        <p:nvSpPr>
          <p:cNvPr id="23" name="Text Box 89">
            <a:extLst>
              <a:ext uri="{FF2B5EF4-FFF2-40B4-BE49-F238E27FC236}">
                <a16:creationId xmlns:a16="http://schemas.microsoft.com/office/drawing/2014/main" id="{9E11206D-3ADB-1FB9-322C-6D5858CB2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0917" y="37544034"/>
            <a:ext cx="16007025" cy="317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defTabSz="7402068"/>
            <a:r>
              <a:rPr lang="en-US" sz="4400" dirty="0"/>
              <a:t>No significant difference was observed between revision rates per 2 year intervals</a:t>
            </a:r>
          </a:p>
          <a:p>
            <a:pPr defTabSz="7402068">
              <a:buFont typeface="Arial" charset="0"/>
              <a:buChar char="•"/>
            </a:pPr>
            <a:endParaRPr lang="en-US" sz="5500" dirty="0"/>
          </a:p>
          <a:p>
            <a:pPr defTabSz="7402068">
              <a:buFont typeface="Arial" charset="0"/>
              <a:buChar char="•"/>
            </a:pPr>
            <a:endParaRPr lang="en-US" sz="5500" dirty="0"/>
          </a:p>
        </p:txBody>
      </p:sp>
      <p:sp>
        <p:nvSpPr>
          <p:cNvPr id="28" name="Text Box 89">
            <a:extLst>
              <a:ext uri="{FF2B5EF4-FFF2-40B4-BE49-F238E27FC236}">
                <a16:creationId xmlns:a16="http://schemas.microsoft.com/office/drawing/2014/main" id="{C8311F8D-69CC-96B0-A44B-31651212D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37914" y="20465395"/>
            <a:ext cx="16007025" cy="28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964" tIns="63482" rIns="126964" bIns="63482">
            <a:spAutoFit/>
          </a:bodyPr>
          <a:lstStyle/>
          <a:p>
            <a:pPr defTabSz="7402068"/>
            <a:r>
              <a:rPr lang="en-US" sz="4400" dirty="0"/>
              <a:t>Stablyx cohort 35% were strongly dissatisfied or dissatisfied vs 6.8%  AOCAT cohort </a:t>
            </a:r>
          </a:p>
          <a:p>
            <a:pPr defTabSz="7402068"/>
            <a:r>
              <a:rPr lang="en-US" sz="4400" dirty="0"/>
              <a:t>Stabylx cohort 60% were strongly satisfied or satisfied vs. 82.5%  AOCAT cohort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6A14753-2B34-6073-25B1-A86F254474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78331" y="14407116"/>
            <a:ext cx="16217915" cy="60956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VT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A53941"/>
      </a:accent2>
      <a:accent3>
        <a:srgbClr val="FFFFFF"/>
      </a:accent3>
      <a:accent4>
        <a:srgbClr val="000000"/>
      </a:accent4>
      <a:accent5>
        <a:srgbClr val="DAEDEF"/>
      </a:accent5>
      <a:accent6>
        <a:srgbClr val="A53941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98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98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4243</TotalTime>
  <Words>498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CHS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Leslie LaConte</dc:creator>
  <cp:lastModifiedBy>Capito, Anthony E.</cp:lastModifiedBy>
  <cp:revision>130</cp:revision>
  <cp:lastPrinted>2013-11-27T18:53:19Z</cp:lastPrinted>
  <dcterms:created xsi:type="dcterms:W3CDTF">2007-12-31T17:00:41Z</dcterms:created>
  <dcterms:modified xsi:type="dcterms:W3CDTF">2025-01-28T16:12:06Z</dcterms:modified>
</cp:coreProperties>
</file>