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2"/>
  </p:notesMasterIdLst>
  <p:handoutMasterIdLst>
    <p:handoutMasterId r:id="rId23"/>
  </p:handoutMasterIdLst>
  <p:sldIdLst>
    <p:sldId id="256" r:id="rId2"/>
    <p:sldId id="259" r:id="rId3"/>
    <p:sldId id="322" r:id="rId4"/>
    <p:sldId id="262" r:id="rId5"/>
    <p:sldId id="345" r:id="rId6"/>
    <p:sldId id="344" r:id="rId7"/>
    <p:sldId id="347" r:id="rId8"/>
    <p:sldId id="348" r:id="rId9"/>
    <p:sldId id="349" r:id="rId10"/>
    <p:sldId id="354" r:id="rId11"/>
    <p:sldId id="350" r:id="rId12"/>
    <p:sldId id="351" r:id="rId13"/>
    <p:sldId id="352" r:id="rId14"/>
    <p:sldId id="353" r:id="rId15"/>
    <p:sldId id="355" r:id="rId16"/>
    <p:sldId id="356" r:id="rId17"/>
    <p:sldId id="357" r:id="rId18"/>
    <p:sldId id="343" r:id="rId19"/>
    <p:sldId id="310" r:id="rId20"/>
    <p:sldId id="34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940" autoAdjust="0"/>
  </p:normalViewPr>
  <p:slideViewPr>
    <p:cSldViewPr>
      <p:cViewPr>
        <p:scale>
          <a:sx n="58" d="100"/>
          <a:sy n="58" d="100"/>
        </p:scale>
        <p:origin x="1464" y="5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0B0A378-0D9E-4F93-B50B-3F7F8CBB569C}" type="datetimeFigureOut">
              <a:rPr lang="en-US" smtClean="0"/>
              <a:t>12/13/2017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AF4222-D498-4C90-989C-96AACB7BB2DC}" type="slidenum">
              <a:rPr lang="en-US" smtClean="0"/>
              <a:t>‹#›</a:t>
            </a:fld>
            <a:endParaRPr lang="en-US"/>
          </a:p>
        </p:txBody>
      </p:sp>
    </p:spTree>
    <p:extLst>
      <p:ext uri="{BB962C8B-B14F-4D97-AF65-F5344CB8AC3E}">
        <p14:creationId xmlns:p14="http://schemas.microsoft.com/office/powerpoint/2010/main" val="3089614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D99FE0A-256C-439B-9B6D-CCFA1F32A3BF}" type="datetimeFigureOut">
              <a:rPr lang="en-US" smtClean="0"/>
              <a:t>12/13/2017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FB05B4-4A01-4167-90A5-FF4DB77A55F1}" type="slidenum">
              <a:rPr lang="en-US" smtClean="0"/>
              <a:t>‹#›</a:t>
            </a:fld>
            <a:endParaRPr lang="en-US"/>
          </a:p>
        </p:txBody>
      </p:sp>
    </p:spTree>
    <p:extLst>
      <p:ext uri="{BB962C8B-B14F-4D97-AF65-F5344CB8AC3E}">
        <p14:creationId xmlns:p14="http://schemas.microsoft.com/office/powerpoint/2010/main" val="36810291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5D139858-9C4B-4967-986D-8FF8480537C4}" type="slidenum">
              <a:rPr lang="en-US" smtClean="0"/>
              <a:pPr>
                <a:defRPr/>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7B9B440-AE32-4CDB-911A-4D322DBA3016}"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BE31847-74CA-4292-AE42-F74C014EB233}" type="datetimeFigureOut">
              <a:rPr lang="en-US" smtClean="0"/>
              <a:t>12/13/2017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0818916-15E6-4156-BB27-48E33883EE8A}"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E31847-74CA-4292-AE42-F74C014EB233}"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0818916-15E6-4156-BB27-48E33883EE8A}"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0818916-15E6-4156-BB27-48E33883EE8A}"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BE31847-74CA-4292-AE42-F74C014EB233}"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BE31847-74CA-4292-AE42-F74C014EB233}" type="datetimeFigureOut">
              <a:rPr lang="en-US" smtClean="0"/>
              <a:t>12/13/2017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20818916-15E6-4156-BB27-48E33883EE8A}"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1BE31847-74CA-4292-AE42-F74C014EB233}" type="datetimeFigureOut">
              <a:rPr lang="en-US" smtClean="0"/>
              <a:t>12/13/2017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0818916-15E6-4156-BB27-48E33883EE8A}"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1BE31847-74CA-4292-AE42-F74C014EB233}" type="datetimeFigureOut">
              <a:rPr lang="en-US" smtClean="0"/>
              <a:t>12/13/2017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0818916-15E6-4156-BB27-48E33883EE8A}"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BE31847-74CA-4292-AE42-F74C014EB233}" type="datetimeFigureOut">
              <a:rPr lang="en-US" smtClean="0"/>
              <a:t>12/13/2017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0818916-15E6-4156-BB27-48E33883EE8A}"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BE31847-74CA-4292-AE42-F74C014EB233}" type="datetimeFigureOut">
              <a:rPr lang="en-US" smtClean="0"/>
              <a:t>12/13/2017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20818916-15E6-4156-BB27-48E33883EE8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1BE31847-74CA-4292-AE42-F74C014EB233}" type="datetimeFigureOut">
              <a:rPr lang="en-US" smtClean="0"/>
              <a:t>12/13/2017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0818916-15E6-4156-BB27-48E33883EE8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0818916-15E6-4156-BB27-48E33883EE8A}"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1BE31847-74CA-4292-AE42-F74C014EB233}" type="datetimeFigureOut">
              <a:rPr lang="en-US" smtClean="0"/>
              <a:t>12/13/2017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0818916-15E6-4156-BB27-48E33883EE8A}"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1BE31847-74CA-4292-AE42-F74C014EB233}" type="datetimeFigureOut">
              <a:rPr lang="en-US" smtClean="0"/>
              <a:t>12/13/2017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BE31847-74CA-4292-AE42-F74C014EB233}" type="datetimeFigureOut">
              <a:rPr lang="en-US" smtClean="0"/>
              <a:t>12/13/2017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0818916-15E6-4156-BB27-48E33883EE8A}"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6.xml"/><Relationship Id="rId5" Type="http://schemas.openxmlformats.org/officeDocument/2006/relationships/hyperlink" Target="mailto:kimh822@vt.edu" TargetMode="Externa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5.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bing.com/images/search?view=detailV2&amp;ccid=BG9ZF10Y&amp;id=FB059771BD24E7842C45EC7808D4A0FD1DF426F3&amp;thid=OIP.BG9ZF10YgVwqQ6H-WaMFqgEsC6&amp;mediaurl=http://4.bp.blogspot.com/-75W3Qr9iTkk/T2hqOsE4KoI/AAAAAAAAAcI/EZQxqZ6_TQw/s1600/Fat_Food___Set_by_helmuc.jpg&amp;exph=706&amp;expw=1133&amp;q=fast+food&amp;simid=608018563295609648&amp;selectedIndex=1" TargetMode="External"/><Relationship Id="rId2" Type="http://schemas.openxmlformats.org/officeDocument/2006/relationships/hyperlink" Target="https://www.bing.com/images/search?view=detailV2&amp;ccid=WDZIWyYh&amp;id=E58CDBDFA407AF98B391B7B03AB55004C5F0F797&amp;thid=OIP.WDZIWyYhBONdPWmkoF07NQEsC7&amp;mediaurl=http://images6.fanpop.com/image/photos/33400000/YUMMY-FAST-FOOD-fast-food-33414472-1680-1050.jpg&amp;exph=1050&amp;expw=1680&amp;q=fast+food&amp;simid=608016725086373343&amp;selectedIndex=0"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s://www.bing.com/images/search?view=detailV2&amp;ccid=SUSIzPXS&amp;id=88DC0D3C0E9C8F86C5ACD73D288D627C9ECE0E1D&amp;thid=OIP.SUSIzPXSOHvhSex0x4PtKAEsDI&amp;mediaurl=http://images6.fanpop.com/image/photos/33400000/YUMMY-FAST-FOOD-fast-food-33414494-4752-3168.jpg&amp;exph=3168&amp;expw=4752&amp;q=fast+food&amp;simid=608043937970392359&amp;selectedIndex=9"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19488" y="381000"/>
            <a:ext cx="7892807" cy="1524000"/>
          </a:xfrm>
        </p:spPr>
        <p:txBody>
          <a:bodyPr/>
          <a:lstStyle/>
          <a:p>
            <a:r>
              <a:rPr lang="en-US" dirty="0" smtClean="0"/>
              <a:t>Family Nutrition Program </a:t>
            </a:r>
            <a:br>
              <a:rPr lang="en-US" dirty="0" smtClean="0"/>
            </a:br>
            <a:r>
              <a:rPr lang="en-US" dirty="0" smtClean="0"/>
              <a:t>Healthier Foods-Fast </a:t>
            </a:r>
            <a:endParaRPr lang="en-US" dirty="0"/>
          </a:p>
        </p:txBody>
      </p:sp>
      <p:grpSp>
        <p:nvGrpSpPr>
          <p:cNvPr id="9" name="Group 8"/>
          <p:cNvGrpSpPr/>
          <p:nvPr/>
        </p:nvGrpSpPr>
        <p:grpSpPr>
          <a:xfrm>
            <a:off x="152400" y="5490198"/>
            <a:ext cx="8915400" cy="910602"/>
            <a:chOff x="609965" y="5821220"/>
            <a:chExt cx="8000635" cy="506718"/>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0237" y="5821220"/>
              <a:ext cx="721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solidFill>
                    <a:srgbClr val="000000"/>
                  </a:solidFill>
                  <a:miter lim="800000"/>
                  <a:headEnd/>
                  <a:tailEnd/>
                </a14:hiddenLine>
              </a:ext>
            </a:extLst>
          </p:spPr>
        </p:pic>
        <p:pic>
          <p:nvPicPr>
            <p:cNvPr id="11" name="Picture 2" descr="http://www.intra.ext.vt.edu/marketing/images/VCE-Vector-Folder/VCE-Horz-Vector/VCE-HClr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5954569"/>
              <a:ext cx="3037027" cy="31333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p:cNvCxnSpPr/>
            <p:nvPr/>
          </p:nvCxnSpPr>
          <p:spPr>
            <a:xfrm>
              <a:off x="609965" y="6327938"/>
              <a:ext cx="8000635" cy="0"/>
            </a:xfrm>
            <a:prstGeom prst="line">
              <a:avLst/>
            </a:prstGeom>
            <a:ln w="19050"/>
          </p:spPr>
          <p:style>
            <a:lnRef idx="1">
              <a:schemeClr val="dk1"/>
            </a:lnRef>
            <a:fillRef idx="0">
              <a:schemeClr val="dk1"/>
            </a:fillRef>
            <a:effectRef idx="0">
              <a:schemeClr val="dk1"/>
            </a:effectRef>
            <a:fontRef idx="minor">
              <a:schemeClr val="tx1"/>
            </a:fontRef>
          </p:style>
        </p:cxnSp>
      </p:grpSp>
      <p:sp>
        <p:nvSpPr>
          <p:cNvPr id="13" name="Subtitle 2"/>
          <p:cNvSpPr>
            <a:spLocks noGrp="1"/>
          </p:cNvSpPr>
          <p:nvPr>
            <p:ph type="subTitle" idx="1"/>
          </p:nvPr>
        </p:nvSpPr>
        <p:spPr>
          <a:xfrm>
            <a:off x="1251192" y="2983242"/>
            <a:ext cx="6629400" cy="1752600"/>
          </a:xfrm>
        </p:spPr>
        <p:txBody>
          <a:bodyPr>
            <a:normAutofit/>
          </a:bodyPr>
          <a:lstStyle/>
          <a:p>
            <a:r>
              <a:rPr lang="en-US" dirty="0" smtClean="0"/>
              <a:t>Peninsula Health District</a:t>
            </a:r>
          </a:p>
          <a:p>
            <a:r>
              <a:rPr lang="en-US" dirty="0" smtClean="0"/>
              <a:t>December 13, 2017</a:t>
            </a:r>
          </a:p>
          <a:p>
            <a:endParaRPr lang="en-US" dirty="0" smtClean="0"/>
          </a:p>
          <a:p>
            <a:r>
              <a:rPr lang="en-US" dirty="0" smtClean="0"/>
              <a:t>Kimberly </a:t>
            </a:r>
            <a:r>
              <a:rPr lang="en-US" dirty="0" err="1" smtClean="0"/>
              <a:t>hoffman</a:t>
            </a:r>
            <a:endParaRPr lang="en-US" dirty="0" smtClean="0"/>
          </a:p>
          <a:p>
            <a:r>
              <a:rPr lang="en-US" dirty="0" smtClean="0"/>
              <a:t>Snap-</a:t>
            </a:r>
            <a:r>
              <a:rPr lang="en-US" dirty="0" err="1" smtClean="0"/>
              <a:t>ed</a:t>
            </a:r>
            <a:r>
              <a:rPr lang="en-US" dirty="0"/>
              <a:t> </a:t>
            </a:r>
            <a:r>
              <a:rPr lang="en-US" dirty="0" smtClean="0"/>
              <a:t>agent</a:t>
            </a:r>
            <a:endParaRPr lang="en-US" dirty="0"/>
          </a:p>
        </p:txBody>
      </p:sp>
    </p:spTree>
    <p:extLst>
      <p:ext uri="{BB962C8B-B14F-4D97-AF65-F5344CB8AC3E}">
        <p14:creationId xmlns:p14="http://schemas.microsoft.com/office/powerpoint/2010/main" val="8017314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Big Mac, Large Fries, &amp; Large Coke</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Total Fat: 52 grams or 11.5 teaspoons</a:t>
            </a:r>
          </a:p>
          <a:p>
            <a:r>
              <a:rPr lang="en-US" dirty="0" smtClean="0"/>
              <a:t>Total Sugar: 86 grams or 21.5 teaspoons</a:t>
            </a:r>
          </a:p>
          <a:p>
            <a:r>
              <a:rPr lang="en-US" dirty="0" smtClean="0"/>
              <a:t>Total Sodium: </a:t>
            </a:r>
            <a:r>
              <a:rPr lang="en-US" dirty="0" smtClean="0"/>
              <a:t>2,600 mg</a:t>
            </a:r>
          </a:p>
          <a:p>
            <a:pPr marL="0" indent="0">
              <a:buNone/>
            </a:pPr>
            <a:r>
              <a:rPr lang="en-US" dirty="0" smtClean="0"/>
              <a:t>	</a:t>
            </a:r>
            <a:r>
              <a:rPr lang="en-US" dirty="0"/>
              <a:t>t</a:t>
            </a:r>
            <a:r>
              <a:rPr lang="en-US" dirty="0" smtClean="0"/>
              <a:t>he recommended amount daily is 2,400 mg</a:t>
            </a:r>
            <a:endParaRPr lang="en-US" dirty="0" smtClean="0"/>
          </a:p>
          <a:p>
            <a:r>
              <a:rPr lang="en-US" dirty="0" smtClean="0"/>
              <a:t>Calories: 1340</a:t>
            </a:r>
          </a:p>
          <a:p>
            <a:endParaRPr lang="en-US" dirty="0"/>
          </a:p>
          <a:p>
            <a:pPr marL="0" indent="0">
              <a:buNone/>
            </a:pPr>
            <a:endParaRPr lang="en-US" dirty="0" smtClean="0"/>
          </a:p>
          <a:p>
            <a:pPr marL="0" indent="0">
              <a:buNone/>
            </a:pPr>
            <a:endParaRPr lang="en-US" dirty="0"/>
          </a:p>
          <a:p>
            <a:pPr marL="0" indent="0">
              <a:buNone/>
            </a:pPr>
            <a:r>
              <a:rPr lang="en-US" dirty="0" smtClean="0"/>
              <a:t>*Information was retrieved by </a:t>
            </a:r>
            <a:r>
              <a:rPr lang="en-US" smtClean="0"/>
              <a:t>the </a:t>
            </a:r>
            <a:r>
              <a:rPr lang="en-US" smtClean="0"/>
              <a:t>McDonalds </a:t>
            </a:r>
            <a:r>
              <a:rPr lang="en-US" dirty="0" smtClean="0"/>
              <a:t>Nutrition Calculator </a:t>
            </a:r>
            <a:endParaRPr lang="en-US" dirty="0"/>
          </a:p>
        </p:txBody>
      </p:sp>
    </p:spTree>
    <p:extLst>
      <p:ext uri="{BB962C8B-B14F-4D97-AF65-F5344CB8AC3E}">
        <p14:creationId xmlns:p14="http://schemas.microsoft.com/office/powerpoint/2010/main" val="26974404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62990"/>
            <a:ext cx="7696200" cy="6362028"/>
          </a:xfrm>
          <a:prstGeom prst="rect">
            <a:avLst/>
          </a:prstGeom>
        </p:spPr>
      </p:pic>
    </p:spTree>
    <p:extLst>
      <p:ext uri="{BB962C8B-B14F-4D97-AF65-F5344CB8AC3E}">
        <p14:creationId xmlns:p14="http://schemas.microsoft.com/office/powerpoint/2010/main" val="17819084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3167" y="0"/>
            <a:ext cx="8013063" cy="6705600"/>
          </a:xfrm>
          <a:prstGeom prst="rect">
            <a:avLst/>
          </a:prstGeom>
        </p:spPr>
      </p:pic>
    </p:spTree>
    <p:extLst>
      <p:ext uri="{BB962C8B-B14F-4D97-AF65-F5344CB8AC3E}">
        <p14:creationId xmlns:p14="http://schemas.microsoft.com/office/powerpoint/2010/main" val="39358718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37792"/>
            <a:ext cx="5572227" cy="6896408"/>
          </a:xfrm>
          <a:prstGeom prst="rect">
            <a:avLst/>
          </a:prstGeom>
        </p:spPr>
      </p:pic>
    </p:spTree>
    <p:extLst>
      <p:ext uri="{BB962C8B-B14F-4D97-AF65-F5344CB8AC3E}">
        <p14:creationId xmlns:p14="http://schemas.microsoft.com/office/powerpoint/2010/main" val="25948266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152400"/>
            <a:ext cx="8000999" cy="6227606"/>
          </a:xfrm>
          <a:prstGeom prst="rect">
            <a:avLst/>
          </a:prstGeom>
        </p:spPr>
      </p:pic>
    </p:spTree>
    <p:extLst>
      <p:ext uri="{BB962C8B-B14F-4D97-AF65-F5344CB8AC3E}">
        <p14:creationId xmlns:p14="http://schemas.microsoft.com/office/powerpoint/2010/main" val="32861155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dirty="0" smtClean="0"/>
              <a:t>HOW CAN WE EAT HEALTHIER FAST FOOD? </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2491740"/>
            <a:ext cx="5105400" cy="3829050"/>
          </a:xfrm>
          <a:prstGeom prst="rect">
            <a:avLst/>
          </a:prstGeom>
        </p:spPr>
      </p:pic>
    </p:spTree>
    <p:extLst>
      <p:ext uri="{BB962C8B-B14F-4D97-AF65-F5344CB8AC3E}">
        <p14:creationId xmlns:p14="http://schemas.microsoft.com/office/powerpoint/2010/main" val="134109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44668" y="-46220"/>
            <a:ext cx="4489532" cy="6904220"/>
          </a:xfrm>
          <a:prstGeom prst="rect">
            <a:avLst/>
          </a:prstGeom>
        </p:spPr>
      </p:pic>
    </p:spTree>
    <p:extLst>
      <p:ext uri="{BB962C8B-B14F-4D97-AF65-F5344CB8AC3E}">
        <p14:creationId xmlns:p14="http://schemas.microsoft.com/office/powerpoint/2010/main" val="14992348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8400" y="-228600"/>
            <a:ext cx="4750497" cy="6949624"/>
          </a:xfrm>
          <a:prstGeom prst="rect">
            <a:avLst/>
          </a:prstGeom>
        </p:spPr>
      </p:pic>
    </p:spTree>
    <p:extLst>
      <p:ext uri="{BB962C8B-B14F-4D97-AF65-F5344CB8AC3E}">
        <p14:creationId xmlns:p14="http://schemas.microsoft.com/office/powerpoint/2010/main" val="18110874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9144000" cy="758952"/>
          </a:xfrm>
        </p:spPr>
        <p:txBody>
          <a:bodyPr/>
          <a:lstStyle/>
          <a:p>
            <a:r>
              <a:rPr lang="en-US" b="1" dirty="0" smtClean="0">
                <a:solidFill>
                  <a:srgbClr val="7030A0"/>
                </a:solidFill>
              </a:rPr>
              <a:t>Questions? </a:t>
            </a:r>
            <a:endParaRPr lang="en-US" b="1" dirty="0">
              <a:solidFill>
                <a:srgbClr val="7030A0"/>
              </a:solidFill>
            </a:endParaRPr>
          </a:p>
        </p:txBody>
      </p:sp>
      <p:grpSp>
        <p:nvGrpSpPr>
          <p:cNvPr id="3" name="Group 2"/>
          <p:cNvGrpSpPr/>
          <p:nvPr/>
        </p:nvGrpSpPr>
        <p:grpSpPr>
          <a:xfrm>
            <a:off x="417845" y="5919542"/>
            <a:ext cx="8343233" cy="689219"/>
            <a:chOff x="462630" y="5650706"/>
            <a:chExt cx="8343233" cy="689219"/>
          </a:xfrm>
        </p:grpSpPr>
        <p:pic>
          <p:nvPicPr>
            <p:cNvPr id="4" name="Pictur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2630" y="5733500"/>
              <a:ext cx="957262" cy="60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0">
                  <a:solidFill>
                    <a:srgbClr val="000000"/>
                  </a:solidFill>
                  <a:miter lim="800000"/>
                  <a:headEnd/>
                  <a:tailEnd/>
                </a14:hiddenLine>
              </a:ext>
            </a:extLst>
          </p:spPr>
        </p:pic>
        <p:pic>
          <p:nvPicPr>
            <p:cNvPr id="5" name="Picture 12" descr="http://www.intra.ext.vt.edu/marketing/images/VCE-Vector-Folder/VCE-Horz-Vector/VCE-HClr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0800" y="5911708"/>
              <a:ext cx="399732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8153400" y="5650706"/>
              <a:ext cx="652463" cy="681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TextBox 7"/>
          <p:cNvSpPr txBox="1"/>
          <p:nvPr/>
        </p:nvSpPr>
        <p:spPr>
          <a:xfrm>
            <a:off x="0" y="1447800"/>
            <a:ext cx="9144000" cy="4893647"/>
          </a:xfrm>
          <a:prstGeom prst="rect">
            <a:avLst/>
          </a:prstGeom>
          <a:noFill/>
        </p:spPr>
        <p:txBody>
          <a:bodyPr wrap="square" rtlCol="0">
            <a:spAutoFit/>
          </a:bodyPr>
          <a:lstStyle/>
          <a:p>
            <a:pPr algn="ctr"/>
            <a:r>
              <a:rPr lang="en-US" sz="2400" b="1" dirty="0" smtClean="0"/>
              <a:t>Kimberly Hoffman</a:t>
            </a:r>
            <a:endParaRPr lang="en-US" sz="2400" dirty="0"/>
          </a:p>
          <a:p>
            <a:pPr algn="ctr"/>
            <a:r>
              <a:rPr lang="en-US" sz="2400" dirty="0" smtClean="0"/>
              <a:t>FCS SNAP-Ed Extension Agent</a:t>
            </a:r>
            <a:endParaRPr lang="en-US" sz="2400" dirty="0"/>
          </a:p>
          <a:p>
            <a:pPr algn="ctr"/>
            <a:r>
              <a:rPr lang="en-US" sz="2400" dirty="0"/>
              <a:t>Virginia Cooperative </a:t>
            </a:r>
            <a:r>
              <a:rPr lang="en-US" sz="2400" dirty="0" smtClean="0"/>
              <a:t>Extension</a:t>
            </a:r>
          </a:p>
          <a:p>
            <a:pPr algn="ctr"/>
            <a:endParaRPr lang="en-US" sz="2400" dirty="0"/>
          </a:p>
          <a:p>
            <a:pPr algn="ctr"/>
            <a:r>
              <a:rPr lang="en-US" sz="2400" dirty="0" smtClean="0"/>
              <a:t>Isle of Wight County </a:t>
            </a:r>
            <a:r>
              <a:rPr lang="en-US" sz="2400" dirty="0"/>
              <a:t>Office</a:t>
            </a:r>
          </a:p>
          <a:p>
            <a:pPr algn="ctr"/>
            <a:r>
              <a:rPr lang="en-US" sz="2400" dirty="0" smtClean="0"/>
              <a:t>17100 Monument Circle, STE B</a:t>
            </a:r>
            <a:endParaRPr lang="en-US" sz="2400" dirty="0"/>
          </a:p>
          <a:p>
            <a:pPr algn="ctr"/>
            <a:r>
              <a:rPr lang="en-US" sz="2400" dirty="0" smtClean="0"/>
              <a:t>Isle of Wight, </a:t>
            </a:r>
            <a:r>
              <a:rPr lang="en-US" sz="2400" dirty="0"/>
              <a:t>VA </a:t>
            </a:r>
            <a:r>
              <a:rPr lang="en-US" sz="2400" dirty="0" smtClean="0"/>
              <a:t>23397</a:t>
            </a:r>
          </a:p>
          <a:p>
            <a:pPr algn="ctr"/>
            <a:endParaRPr lang="en-US" sz="2400" dirty="0"/>
          </a:p>
          <a:p>
            <a:pPr algn="ctr"/>
            <a:r>
              <a:rPr lang="en-US" sz="2400" dirty="0"/>
              <a:t>Office: </a:t>
            </a:r>
            <a:r>
              <a:rPr lang="en-US" sz="2400" dirty="0" smtClean="0"/>
              <a:t>757-365-6257</a:t>
            </a:r>
          </a:p>
          <a:p>
            <a:pPr algn="ctr"/>
            <a:r>
              <a:rPr lang="en-US" sz="2400" dirty="0" smtClean="0"/>
              <a:t>Fax: 757-357-9610</a:t>
            </a:r>
          </a:p>
          <a:p>
            <a:pPr algn="ctr"/>
            <a:endParaRPr lang="en-US" sz="2400" dirty="0" smtClean="0"/>
          </a:p>
          <a:p>
            <a:pPr algn="ctr"/>
            <a:r>
              <a:rPr lang="en-US" sz="2400" dirty="0" smtClean="0">
                <a:hlinkClick r:id="rId5"/>
              </a:rPr>
              <a:t>kimh822@vt.edu</a:t>
            </a:r>
            <a:endParaRPr lang="en-US" sz="2400" dirty="0" smtClean="0"/>
          </a:p>
          <a:p>
            <a:pPr algn="ctr"/>
            <a:endParaRPr lang="en-US" sz="2400" dirty="0"/>
          </a:p>
        </p:txBody>
      </p:sp>
    </p:spTree>
    <p:extLst>
      <p:ext uri="{BB962C8B-B14F-4D97-AF65-F5344CB8AC3E}">
        <p14:creationId xmlns:p14="http://schemas.microsoft.com/office/powerpoint/2010/main" val="21240926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 y="378625"/>
            <a:ext cx="9144000" cy="1066800"/>
          </a:xfrm>
        </p:spPr>
        <p:txBody>
          <a:bodyPr>
            <a:noAutofit/>
          </a:bodyPr>
          <a:lstStyle/>
          <a:p>
            <a:r>
              <a:rPr lang="en-US" sz="7200" b="1" dirty="0" smtClean="0">
                <a:solidFill>
                  <a:srgbClr val="00B050"/>
                </a:solidFill>
              </a:rPr>
              <a:t>Thank you!</a:t>
            </a:r>
            <a:endParaRPr lang="en-US" sz="7200" b="1" dirty="0">
              <a:solidFill>
                <a:srgbClr val="00B050"/>
              </a:solidFill>
            </a:endParaRPr>
          </a:p>
        </p:txBody>
      </p:sp>
      <p:sp>
        <p:nvSpPr>
          <p:cNvPr id="3" name="Content Placeholder 2"/>
          <p:cNvSpPr>
            <a:spLocks noGrp="1"/>
          </p:cNvSpPr>
          <p:nvPr>
            <p:ph idx="4294967295"/>
          </p:nvPr>
        </p:nvSpPr>
        <p:spPr>
          <a:xfrm>
            <a:off x="0" y="3352800"/>
            <a:ext cx="9144000" cy="1925148"/>
          </a:xfrm>
        </p:spPr>
        <p:txBody>
          <a:bodyPr>
            <a:normAutofit/>
          </a:bodyPr>
          <a:lstStyle/>
          <a:p>
            <a:pPr algn="ctr">
              <a:buNone/>
            </a:pPr>
            <a:r>
              <a:rPr lang="en-US" sz="2400" b="1" dirty="0" smtClean="0">
                <a:solidFill>
                  <a:srgbClr val="FF0000"/>
                </a:solidFill>
              </a:rPr>
              <a:t>Family Nutrition Program’s ability</a:t>
            </a:r>
          </a:p>
          <a:p>
            <a:pPr algn="ctr">
              <a:buNone/>
            </a:pPr>
            <a:r>
              <a:rPr lang="en-US" sz="2400" b="1" dirty="0" smtClean="0">
                <a:solidFill>
                  <a:srgbClr val="FF0000"/>
                </a:solidFill>
              </a:rPr>
              <a:t>to teach our communities healthy choices</a:t>
            </a:r>
          </a:p>
          <a:p>
            <a:pPr algn="ctr">
              <a:buNone/>
            </a:pPr>
            <a:r>
              <a:rPr lang="en-US" sz="2400" b="1" dirty="0" smtClean="0">
                <a:solidFill>
                  <a:srgbClr val="FF0000"/>
                </a:solidFill>
              </a:rPr>
              <a:t>depends on caring individuals like </a:t>
            </a:r>
          </a:p>
          <a:p>
            <a:pPr algn="ctr">
              <a:buNone/>
            </a:pPr>
            <a:r>
              <a:rPr lang="en-US" sz="2400" b="1" dirty="0" smtClean="0">
                <a:solidFill>
                  <a:srgbClr val="00B050"/>
                </a:solidFill>
              </a:rPr>
              <a:t>YOU!</a:t>
            </a:r>
            <a:endParaRPr lang="en-US" sz="2400" b="1" dirty="0">
              <a:solidFill>
                <a:srgbClr val="00B050"/>
              </a:solidFill>
            </a:endParaRPr>
          </a:p>
        </p:txBody>
      </p:sp>
      <p:pic>
        <p:nvPicPr>
          <p:cNvPr id="4" name="Picture 3" descr="Corners is a fun and engaging exercise that is the perfect kick off to ..."/>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 y="1564297"/>
            <a:ext cx="9144000" cy="1669631"/>
          </a:xfrm>
          <a:prstGeom prst="rect">
            <a:avLst/>
          </a:prstGeom>
        </p:spPr>
      </p:pic>
    </p:spTree>
    <p:extLst>
      <p:ext uri="{BB962C8B-B14F-4D97-AF65-F5344CB8AC3E}">
        <p14:creationId xmlns:p14="http://schemas.microsoft.com/office/powerpoint/2010/main" val="34703453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3"/>
          <p:cNvSpPr>
            <a:spLocks noChangeArrowheads="1"/>
          </p:cNvSpPr>
          <p:nvPr/>
        </p:nvSpPr>
        <p:spPr bwMode="auto">
          <a:xfrm>
            <a:off x="546100" y="1408113"/>
            <a:ext cx="82042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sz="2400" dirty="0">
                <a:latin typeface="+mn-lt"/>
                <a:cs typeface="Times New Roman" pitchFamily="18" charset="0"/>
              </a:rPr>
              <a:t>Virginia Cooperative Extension (VCE) is the educational outreach of Virginia’s land grant universities.  </a:t>
            </a:r>
          </a:p>
        </p:txBody>
      </p:sp>
      <p:sp>
        <p:nvSpPr>
          <p:cNvPr id="5123" name="Title 1"/>
          <p:cNvSpPr>
            <a:spLocks noGrp="1"/>
          </p:cNvSpPr>
          <p:nvPr>
            <p:ph type="ctrTitle"/>
          </p:nvPr>
        </p:nvSpPr>
        <p:spPr>
          <a:xfrm>
            <a:off x="261938" y="152400"/>
            <a:ext cx="8620125" cy="1219200"/>
          </a:xfrm>
        </p:spPr>
        <p:txBody>
          <a:bodyPr>
            <a:normAutofit fontScale="90000"/>
          </a:bodyPr>
          <a:lstStyle/>
          <a:p>
            <a:r>
              <a:rPr lang="en-US" sz="4000" b="1" smtClean="0">
                <a:solidFill>
                  <a:srgbClr val="7030A0"/>
                </a:solidFill>
              </a:rPr>
              <a:t>What is Virginia Cooperative Extension?</a:t>
            </a:r>
          </a:p>
        </p:txBody>
      </p:sp>
      <p:pic>
        <p:nvPicPr>
          <p:cNvPr id="5125" name="Picture 10" descr="http://www.blackcollegetv.net/images/schools/VirginiaStateUniversi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5549" y="3642518"/>
            <a:ext cx="3292475" cy="2468563"/>
          </a:xfrm>
          <a:prstGeom prst="rect">
            <a:avLst/>
          </a:prstGeom>
          <a:noFill/>
          <a:ln w="76200">
            <a:solidFill>
              <a:schemeClr val="bg1"/>
            </a:solidFill>
            <a:miter lim="800000"/>
            <a:headEnd/>
            <a:tailEnd/>
          </a:ln>
          <a:extLst>
            <a:ext uri="{909E8E84-426E-40DD-AFC4-6F175D3DCCD1}">
              <a14:hiddenFill xmlns:a14="http://schemas.microsoft.com/office/drawing/2010/main">
                <a:solidFill>
                  <a:srgbClr val="FFFFFF"/>
                </a:solidFill>
              </a14:hiddenFill>
            </a:ext>
          </a:extLst>
        </p:spPr>
      </p:pic>
      <p:sp>
        <p:nvSpPr>
          <p:cNvPr id="16" name="Rectangle 3"/>
          <p:cNvSpPr>
            <a:spLocks noChangeArrowheads="1"/>
          </p:cNvSpPr>
          <p:nvPr/>
        </p:nvSpPr>
        <p:spPr bwMode="auto">
          <a:xfrm>
            <a:off x="4761705" y="2666968"/>
            <a:ext cx="38401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sz="2400" dirty="0">
                <a:latin typeface="+mn-lt"/>
                <a:cs typeface="Times New Roman" pitchFamily="18" charset="0"/>
              </a:rPr>
              <a:t>Virginia State University </a:t>
            </a:r>
          </a:p>
          <a:p>
            <a:pPr algn="ctr">
              <a:defRPr/>
            </a:pPr>
            <a:r>
              <a:rPr lang="en-US" sz="2400" dirty="0">
                <a:latin typeface="+mn-lt"/>
                <a:cs typeface="Times New Roman" pitchFamily="18" charset="0"/>
              </a:rPr>
              <a:t> Petersburg</a:t>
            </a:r>
          </a:p>
        </p:txBody>
      </p:sp>
      <p:sp>
        <p:nvSpPr>
          <p:cNvPr id="17" name="Rectangle 3"/>
          <p:cNvSpPr>
            <a:spLocks noChangeArrowheads="1"/>
          </p:cNvSpPr>
          <p:nvPr/>
        </p:nvSpPr>
        <p:spPr bwMode="auto">
          <a:xfrm>
            <a:off x="427831" y="2665380"/>
            <a:ext cx="38385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defRPr/>
            </a:pPr>
            <a:r>
              <a:rPr lang="en-US" sz="2400" dirty="0">
                <a:latin typeface="+mn-lt"/>
                <a:cs typeface="Times New Roman" pitchFamily="18" charset="0"/>
              </a:rPr>
              <a:t>Virginia Tech  </a:t>
            </a:r>
          </a:p>
          <a:p>
            <a:pPr algn="ctr">
              <a:defRPr/>
            </a:pPr>
            <a:r>
              <a:rPr lang="en-US" sz="2400" dirty="0">
                <a:latin typeface="+mn-lt"/>
                <a:cs typeface="Times New Roman" pitchFamily="18" charset="0"/>
              </a:rPr>
              <a:t>Blacksburg </a:t>
            </a:r>
          </a:p>
        </p:txBody>
      </p:sp>
      <p:pic>
        <p:nvPicPr>
          <p:cNvPr id="5128" name="Picture 1"/>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604044" y="3575049"/>
            <a:ext cx="3486150" cy="2603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4715206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09053" y="2299271"/>
            <a:ext cx="7342775" cy="3981090"/>
          </a:xfrm>
          <a:prstGeom prst="rect">
            <a:avLst/>
          </a:prstGeom>
        </p:spPr>
        <p:txBody>
          <a:bodyPr wrap="square">
            <a:spAutoFit/>
          </a:bodyPr>
          <a:lstStyle/>
          <a:p>
            <a:pPr algn="just">
              <a:lnSpc>
                <a:spcPct val="115000"/>
              </a:lnSpc>
              <a:spcAft>
                <a:spcPts val="1000"/>
              </a:spcAft>
            </a:pPr>
            <a:r>
              <a:rPr lang="en-US" sz="1100" dirty="0">
                <a:solidFill>
                  <a:srgbClr val="000000"/>
                </a:solidFill>
                <a:ea typeface="Calibri"/>
                <a:cs typeface="Calibri"/>
              </a:rPr>
              <a:t>The U.S. Department of Agriculture (USDA) is an equal opportunity provider and employer. This material is funded by USDA’s Supplemental Nutrition Assistance Program – SNAP which provides nutrition assistance to people with low income. It can help you buy nutritious foods for a better diet. To find out more, contact your county or city Department of Social Services or to locate your county office call toll-free: 1-800-552-3431 (M-F 8:15-5:00, except holidays). By calling your local DSS office, you can get other useful information about services.</a:t>
            </a:r>
            <a:endParaRPr lang="en-US" sz="1100" dirty="0">
              <a:solidFill>
                <a:srgbClr val="000000"/>
              </a:solidFill>
              <a:ea typeface="Calibri"/>
              <a:cs typeface="Times New Roman"/>
            </a:endParaRPr>
          </a:p>
          <a:p>
            <a:pPr algn="just">
              <a:lnSpc>
                <a:spcPct val="115000"/>
              </a:lnSpc>
              <a:spcAft>
                <a:spcPts val="1000"/>
              </a:spcAft>
            </a:pPr>
            <a:endParaRPr lang="en-US" sz="5400" dirty="0">
              <a:latin typeface="Calibri"/>
              <a:ea typeface="Calibri"/>
              <a:cs typeface="Times New Roman"/>
            </a:endParaRPr>
          </a:p>
          <a:p>
            <a:pPr algn="just">
              <a:lnSpc>
                <a:spcPct val="115000"/>
              </a:lnSpc>
              <a:spcAft>
                <a:spcPts val="1000"/>
              </a:spcAft>
            </a:pPr>
            <a:endParaRPr lang="en-US" sz="1200" dirty="0" smtClean="0">
              <a:latin typeface="Calibri"/>
              <a:ea typeface="Calibri"/>
              <a:cs typeface="Calibri"/>
            </a:endParaRPr>
          </a:p>
          <a:p>
            <a:pPr algn="just">
              <a:lnSpc>
                <a:spcPct val="115000"/>
              </a:lnSpc>
              <a:spcAft>
                <a:spcPts val="1000"/>
              </a:spcAft>
            </a:pPr>
            <a:r>
              <a:rPr lang="en-US" sz="1100" dirty="0">
                <a:ea typeface="Batang" panose="02030600000101010101" pitchFamily="18" charset="-127"/>
              </a:rPr>
              <a:t>Virginia Cooperative Extension programs and employment are open to all, regardless of age, color, disability, gender, gender identity, gender expression, national origin, political affiliation, race, religion, sexual orientation, genetic information, veteran status, or any other basis protected by law. An equal opportunity/affirmative action employer. Issued in furtherance of Cooperative Extension work, Virginia Polytechnic Institute and State University, Virginia State University, and the U.S. Department of Agriculture cooperating. Edwin J. Jones, Director, Virginia Cooperative Extension, Virginia Tech, Blacksburg; M. Ray McKinnie, Interim Administrator, 1890 Extension Program, Virginia State University, Petersburg.</a:t>
            </a:r>
            <a:endParaRPr lang="en-US" sz="4800" dirty="0">
              <a:effectLst/>
              <a:ea typeface="Batang" panose="02030600000101010101" pitchFamily="18" charset="-127"/>
              <a:cs typeface="Times New Roman"/>
            </a:endParaRP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14581" y="533400"/>
            <a:ext cx="2331720" cy="1477587"/>
          </a:xfrm>
          <a:prstGeom prst="rect">
            <a:avLst/>
          </a:prstGeom>
          <a:ln w="88900">
            <a:solidFill>
              <a:schemeClr val="bg1"/>
            </a:solidFill>
            <a:miter lim="800000"/>
          </a:ln>
        </p:spPr>
      </p:pic>
      <p:pic>
        <p:nvPicPr>
          <p:cNvPr id="1026" name="Picture 2" descr="http://www.intra.ext.vt.edu/marketing/images/VCE-Vector-Folder/VCE-Vertical-Vector/VCE-Clr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597" y="3657600"/>
            <a:ext cx="2607686" cy="1021568"/>
          </a:xfrm>
          <a:prstGeom prst="rect">
            <a:avLst/>
          </a:prstGeom>
          <a:noFill/>
          <a:ln w="88900">
            <a:solidFill>
              <a:schemeClr val="bg1"/>
            </a:solidFill>
            <a:miter lim="800000"/>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7719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p:txBody>
          <a:bodyPr/>
          <a:lstStyle/>
          <a:p>
            <a:r>
              <a:rPr lang="en-US" dirty="0" smtClean="0"/>
              <a:t>SNAP-ED</a:t>
            </a:r>
            <a:endParaRPr lang="en-US" dirty="0"/>
          </a:p>
        </p:txBody>
      </p:sp>
      <p:sp>
        <p:nvSpPr>
          <p:cNvPr id="4" name="Text Placeholder 3"/>
          <p:cNvSpPr>
            <a:spLocks noGrp="1"/>
          </p:cNvSpPr>
          <p:nvPr>
            <p:ph type="body" sz="half" idx="3"/>
          </p:nvPr>
        </p:nvSpPr>
        <p:spPr/>
        <p:txBody>
          <a:bodyPr/>
          <a:lstStyle/>
          <a:p>
            <a:r>
              <a:rPr lang="en-US" dirty="0" smtClean="0"/>
              <a:t>EFNEP </a:t>
            </a:r>
            <a:endParaRPr lang="en-US" dirty="0"/>
          </a:p>
        </p:txBody>
      </p:sp>
      <p:sp>
        <p:nvSpPr>
          <p:cNvPr id="5" name="Content Placeholder 4"/>
          <p:cNvSpPr>
            <a:spLocks noGrp="1"/>
          </p:cNvSpPr>
          <p:nvPr>
            <p:ph sz="quarter" idx="4"/>
          </p:nvPr>
        </p:nvSpPr>
        <p:spPr/>
        <p:txBody>
          <a:bodyPr/>
          <a:lstStyle/>
          <a:p>
            <a:r>
              <a:rPr lang="en-US" dirty="0" smtClean="0"/>
              <a:t>Expanded Food and Nutrition Education Program </a:t>
            </a:r>
            <a:endParaRPr lang="en-US" dirty="0"/>
          </a:p>
        </p:txBody>
      </p:sp>
      <p:sp>
        <p:nvSpPr>
          <p:cNvPr id="2" name="Title 1"/>
          <p:cNvSpPr>
            <a:spLocks noGrp="1"/>
          </p:cNvSpPr>
          <p:nvPr>
            <p:ph type="title"/>
          </p:nvPr>
        </p:nvSpPr>
        <p:spPr>
          <a:xfrm>
            <a:off x="304800" y="228600"/>
            <a:ext cx="8534400" cy="758952"/>
          </a:xfrm>
        </p:spPr>
        <p:txBody>
          <a:bodyPr>
            <a:normAutofit fontScale="90000"/>
          </a:bodyPr>
          <a:lstStyle/>
          <a:p>
            <a:r>
              <a:rPr lang="en-US" sz="2800" b="1" dirty="0" smtClean="0">
                <a:solidFill>
                  <a:srgbClr val="7030A0"/>
                </a:solidFill>
              </a:rPr>
              <a:t>Virginia’s Family Nutrition Program is funded by:</a:t>
            </a:r>
            <a:endParaRPr lang="en-US" sz="2800" b="1" dirty="0">
              <a:solidFill>
                <a:srgbClr val="7030A0"/>
              </a:solidFill>
            </a:endParaRPr>
          </a:p>
        </p:txBody>
      </p:sp>
      <p:pic>
        <p:nvPicPr>
          <p:cNvPr id="7171" name="Picture 10"/>
          <p:cNvPicPr>
            <a:picLocks noChangeAspect="1" noChangeArrowheads="1"/>
          </p:cNvPicPr>
          <p:nvPr/>
        </p:nvPicPr>
        <p:blipFill>
          <a:blip r:embed="rId3" cstate="print">
            <a:clrChange>
              <a:clrFrom>
                <a:srgbClr val="FDFDFD"/>
              </a:clrFrom>
              <a:clrTo>
                <a:srgbClr val="FDFDFD">
                  <a:alpha val="0"/>
                </a:srgbClr>
              </a:clrTo>
            </a:clrChange>
            <a:extLst>
              <a:ext uri="{28A0092B-C50C-407E-A947-70E740481C1C}">
                <a14:useLocalDpi xmlns:a14="http://schemas.microsoft.com/office/drawing/2010/main" val="0"/>
              </a:ext>
            </a:extLst>
          </a:blip>
          <a:srcRect l="-3238" t="-4561" r="-3238" b="-4561"/>
          <a:stretch>
            <a:fillRect/>
          </a:stretch>
        </p:blipFill>
        <p:spPr bwMode="auto">
          <a:xfrm>
            <a:off x="990600" y="4267200"/>
            <a:ext cx="2514600" cy="1829525"/>
          </a:xfrm>
          <a:prstGeom prst="rect">
            <a:avLst/>
          </a:prstGeom>
          <a:solidFill>
            <a:schemeClr val="bg1"/>
          </a:solidFill>
          <a:ln w="12700">
            <a:solidFill>
              <a:srgbClr val="006600"/>
            </a:solidFill>
            <a:miter lim="800000"/>
            <a:headEnd/>
            <a:tailEnd/>
          </a:ln>
        </p:spPr>
      </p:pic>
      <p:sp>
        <p:nvSpPr>
          <p:cNvPr id="6" name="Content Placeholder 5"/>
          <p:cNvSpPr>
            <a:spLocks noGrp="1"/>
          </p:cNvSpPr>
          <p:nvPr>
            <p:ph sz="quarter" idx="2"/>
          </p:nvPr>
        </p:nvSpPr>
        <p:spPr>
          <a:xfrm>
            <a:off x="381000" y="2362200"/>
            <a:ext cx="4041648" cy="3818404"/>
          </a:xfrm>
        </p:spPr>
        <p:txBody>
          <a:bodyPr/>
          <a:lstStyle/>
          <a:p>
            <a:r>
              <a:rPr lang="en-US" dirty="0" smtClean="0"/>
              <a:t>Supplemental Nutrition Assistance –Education (Food Stamp Education) </a:t>
            </a:r>
            <a:endParaRPr lang="en-US" dirty="0"/>
          </a:p>
        </p:txBody>
      </p:sp>
      <p:pic>
        <p:nvPicPr>
          <p:cNvPr id="12" name="Picture 2" descr="http://www.ces.purdue.edu/cfs/topics/EFNEP/national_efnep/images/EFNEP-Banner.gif"/>
          <p:cNvPicPr>
            <a:picLocks noChangeAspect="1" noChangeArrowheads="1"/>
          </p:cNvPicPr>
          <p:nvPr/>
        </p:nvPicPr>
        <p:blipFill>
          <a:blip r:embed="rId4">
            <a:clrChange>
              <a:clrFrom>
                <a:srgbClr val="CCFFCC"/>
              </a:clrFrom>
              <a:clrTo>
                <a:srgbClr val="CCFFCC">
                  <a:alpha val="0"/>
                </a:srgbClr>
              </a:clrTo>
            </a:clrChange>
            <a:extLst>
              <a:ext uri="{28A0092B-C50C-407E-A947-70E740481C1C}">
                <a14:useLocalDpi xmlns:a14="http://schemas.microsoft.com/office/drawing/2010/main" val="0"/>
              </a:ext>
            </a:extLst>
          </a:blip>
          <a:srcRect l="-3200" t="-12801" r="-3200" b="-12801"/>
          <a:stretch>
            <a:fillRect/>
          </a:stretch>
        </p:blipFill>
        <p:spPr bwMode="auto">
          <a:xfrm>
            <a:off x="5105400" y="4419600"/>
            <a:ext cx="3528234" cy="1041400"/>
          </a:xfrm>
          <a:prstGeom prst="rect">
            <a:avLst/>
          </a:prstGeom>
          <a:solidFill>
            <a:schemeClr val="bg1"/>
          </a:solidFill>
          <a:ln w="12700">
            <a:solidFill>
              <a:srgbClr val="006600"/>
            </a:solidFill>
            <a:miter lim="800000"/>
            <a:headEnd/>
            <a:tailEnd/>
          </a:ln>
        </p:spPr>
      </p:pic>
    </p:spTree>
    <p:extLst>
      <p:ext uri="{BB962C8B-B14F-4D97-AF65-F5344CB8AC3E}">
        <p14:creationId xmlns:p14="http://schemas.microsoft.com/office/powerpoint/2010/main" val="28091429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20" name="Rectangle 4"/>
          <p:cNvSpPr>
            <a:spLocks noChangeArrowheads="1"/>
          </p:cNvSpPr>
          <p:nvPr/>
        </p:nvSpPr>
        <p:spPr bwMode="auto">
          <a:xfrm>
            <a:off x="952500" y="1828800"/>
            <a:ext cx="7239000" cy="3298981"/>
          </a:xfrm>
          <a:prstGeom prst="rect">
            <a:avLst/>
          </a:prstGeom>
          <a:noFill/>
          <a:ln w="9525" algn="ctr">
            <a:noFill/>
            <a:miter lim="800000"/>
            <a:headEnd/>
            <a:tailEnd/>
          </a:ln>
          <a:effectLst/>
        </p:spPr>
        <p:txBody>
          <a:bodyPr wrap="square" lIns="92075" tIns="46038" rIns="92075" bIns="46038">
            <a:spAutoFit/>
          </a:bodyPr>
          <a:lstStyle/>
          <a:p>
            <a:pPr marL="342900" indent="-342900" algn="ctr">
              <a:lnSpc>
                <a:spcPts val="5000"/>
              </a:lnSpc>
              <a:defRPr/>
            </a:pPr>
            <a:r>
              <a:rPr lang="en-US" sz="3200" dirty="0" smtClean="0">
                <a:latin typeface="+mn-lt"/>
              </a:rPr>
              <a:t>To teach </a:t>
            </a:r>
            <a:r>
              <a:rPr lang="en-US" sz="3200" dirty="0">
                <a:latin typeface="+mn-lt"/>
              </a:rPr>
              <a:t>limited-resource </a:t>
            </a:r>
            <a:r>
              <a:rPr lang="en-US" sz="3200" dirty="0" smtClean="0">
                <a:latin typeface="+mn-lt"/>
              </a:rPr>
              <a:t>families </a:t>
            </a:r>
            <a:r>
              <a:rPr lang="en-US" sz="3200" dirty="0">
                <a:latin typeface="+mn-lt"/>
              </a:rPr>
              <a:t>and youth </a:t>
            </a:r>
            <a:r>
              <a:rPr lang="en-US" sz="3200" dirty="0" smtClean="0">
                <a:latin typeface="+mn-lt"/>
              </a:rPr>
              <a:t>to make </a:t>
            </a:r>
            <a:r>
              <a:rPr lang="en-US" sz="3200" dirty="0">
                <a:latin typeface="+mn-lt"/>
              </a:rPr>
              <a:t>healthier </a:t>
            </a:r>
            <a:r>
              <a:rPr lang="en-US" sz="3200" dirty="0" smtClean="0">
                <a:latin typeface="+mn-lt"/>
              </a:rPr>
              <a:t>food choices and become better managers </a:t>
            </a:r>
            <a:r>
              <a:rPr lang="en-US" sz="3200" dirty="0">
                <a:latin typeface="+mn-lt"/>
              </a:rPr>
              <a:t>of </a:t>
            </a:r>
            <a:r>
              <a:rPr lang="en-US" sz="3200" dirty="0" smtClean="0">
                <a:latin typeface="+mn-lt"/>
              </a:rPr>
              <a:t>available food resources for optimal </a:t>
            </a:r>
            <a:r>
              <a:rPr lang="en-US" sz="3200" dirty="0">
                <a:latin typeface="+mn-lt"/>
              </a:rPr>
              <a:t>health and growth.</a:t>
            </a:r>
          </a:p>
        </p:txBody>
      </p:sp>
      <p:sp>
        <p:nvSpPr>
          <p:cNvPr id="9222" name="Title 1"/>
          <p:cNvSpPr txBox="1">
            <a:spLocks/>
          </p:cNvSpPr>
          <p:nvPr/>
        </p:nvSpPr>
        <p:spPr bwMode="auto">
          <a:xfrm>
            <a:off x="261938" y="152400"/>
            <a:ext cx="8620125"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a:r>
              <a:rPr lang="en-US" sz="4000" b="1" dirty="0" smtClean="0">
                <a:solidFill>
                  <a:srgbClr val="7030A0"/>
                </a:solidFill>
              </a:rPr>
              <a:t>Mission of FNP</a:t>
            </a:r>
            <a:endParaRPr lang="en-US" sz="4000" b="1" dirty="0">
              <a:solidFill>
                <a:srgbClr val="7030A0"/>
              </a:solidFill>
            </a:endParaRPr>
          </a:p>
        </p:txBody>
      </p:sp>
    </p:spTree>
    <p:extLst>
      <p:ext uri="{BB962C8B-B14F-4D97-AF65-F5344CB8AC3E}">
        <p14:creationId xmlns:p14="http://schemas.microsoft.com/office/powerpoint/2010/main" val="31431001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Exactly is Fast Food?</a:t>
            </a:r>
            <a:endParaRPr lang="en-US" dirty="0"/>
          </a:p>
        </p:txBody>
      </p:sp>
      <p:sp>
        <p:nvSpPr>
          <p:cNvPr id="3" name="Content Placeholder 2"/>
          <p:cNvSpPr>
            <a:spLocks noGrp="1"/>
          </p:cNvSpPr>
          <p:nvPr>
            <p:ph sz="quarter" idx="1"/>
          </p:nvPr>
        </p:nvSpPr>
        <p:spPr/>
        <p:txBody>
          <a:bodyPr>
            <a:normAutofit/>
          </a:bodyPr>
          <a:lstStyle/>
          <a:p>
            <a:r>
              <a:rPr lang="en-US" sz="3600" dirty="0" smtClean="0"/>
              <a:t>For this lesson fast food will be considered drive thru meals, restaurant take-out, frozen meals, and already-prepared meals. </a:t>
            </a:r>
            <a:endParaRPr lang="en-US" sz="3600"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813048"/>
            <a:ext cx="2381250" cy="238125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2400" y="3352800"/>
            <a:ext cx="4572000" cy="3044952"/>
          </a:xfrm>
          <a:prstGeom prst="rect">
            <a:avLst/>
          </a:prstGeom>
        </p:spPr>
      </p:pic>
    </p:spTree>
    <p:extLst>
      <p:ext uri="{BB962C8B-B14F-4D97-AF65-F5344CB8AC3E}">
        <p14:creationId xmlns:p14="http://schemas.microsoft.com/office/powerpoint/2010/main" val="33900315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DO YOU CHOOSE TO EAT FAST FOOD?</a:t>
            </a:r>
            <a:endParaRPr lang="en-US" dirty="0"/>
          </a:p>
        </p:txBody>
      </p:sp>
      <p:sp>
        <p:nvSpPr>
          <p:cNvPr id="3" name="Content Placeholder 2"/>
          <p:cNvSpPr>
            <a:spLocks noGrp="1"/>
          </p:cNvSpPr>
          <p:nvPr>
            <p:ph sz="quarter" idx="1"/>
          </p:nvPr>
        </p:nvSpPr>
        <p:spPr/>
        <p:txBody>
          <a:bodyPr/>
          <a:lstStyle/>
          <a:p>
            <a:endParaRPr lang="en-US" dirty="0">
              <a:solidFill>
                <a:srgbClr val="001BA0"/>
              </a:solidFill>
              <a:hlinkClick r:id="rId2"/>
            </a:endParaRPr>
          </a:p>
          <a:p>
            <a:endParaRPr lang="en-US" dirty="0">
              <a:solidFill>
                <a:srgbClr val="001BA0"/>
              </a:solidFill>
              <a:hlinkClick r:id="rId3"/>
            </a:endParaRPr>
          </a:p>
          <a:p>
            <a:endParaRPr lang="en-US" dirty="0">
              <a:solidFill>
                <a:srgbClr val="001BA0"/>
              </a:solidFill>
              <a:hlinkClick r:id="rId4"/>
            </a:endParaRPr>
          </a:p>
          <a:p>
            <a:endParaRPr lang="en-US" dirty="0"/>
          </a:p>
        </p:txBody>
      </p:sp>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48013" y="1595701"/>
            <a:ext cx="8211397" cy="5033699"/>
          </a:xfrm>
          <a:prstGeom prst="rect">
            <a:avLst/>
          </a:prstGeom>
        </p:spPr>
      </p:pic>
    </p:spTree>
    <p:extLst>
      <p:ext uri="{BB962C8B-B14F-4D97-AF65-F5344CB8AC3E}">
        <p14:creationId xmlns:p14="http://schemas.microsoft.com/office/powerpoint/2010/main" val="27085479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133600" y="-228600"/>
            <a:ext cx="4771774" cy="7391400"/>
          </a:xfrm>
          <a:prstGeom prst="rect">
            <a:avLst/>
          </a:prstGeom>
        </p:spPr>
      </p:pic>
    </p:spTree>
    <p:extLst>
      <p:ext uri="{BB962C8B-B14F-4D97-AF65-F5344CB8AC3E}">
        <p14:creationId xmlns:p14="http://schemas.microsoft.com/office/powerpoint/2010/main" val="11907927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Portion Size: Which will you choose?</a:t>
            </a:r>
            <a:endParaRPr lang="en-US" dirty="0"/>
          </a:p>
        </p:txBody>
      </p:sp>
      <p:pic>
        <p:nvPicPr>
          <p:cNvPr id="3" name="Picture 2"/>
          <p:cNvPicPr>
            <a:picLocks noChangeAspect="1"/>
          </p:cNvPicPr>
          <p:nvPr/>
        </p:nvPicPr>
        <p:blipFill>
          <a:blip r:embed="rId2"/>
          <a:stretch>
            <a:fillRect/>
          </a:stretch>
        </p:blipFill>
        <p:spPr>
          <a:xfrm>
            <a:off x="2711243" y="987552"/>
            <a:ext cx="3715418" cy="5850121"/>
          </a:xfrm>
          <a:prstGeom prst="rect">
            <a:avLst/>
          </a:prstGeom>
        </p:spPr>
      </p:pic>
    </p:spTree>
    <p:extLst>
      <p:ext uri="{BB962C8B-B14F-4D97-AF65-F5344CB8AC3E}">
        <p14:creationId xmlns:p14="http://schemas.microsoft.com/office/powerpoint/2010/main" val="14032312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 y="1447801"/>
            <a:ext cx="8889590" cy="3686262"/>
          </a:xfrm>
          <a:prstGeom prst="rect">
            <a:avLst/>
          </a:prstGeom>
        </p:spPr>
      </p:pic>
    </p:spTree>
    <p:extLst>
      <p:ext uri="{BB962C8B-B14F-4D97-AF65-F5344CB8AC3E}">
        <p14:creationId xmlns:p14="http://schemas.microsoft.com/office/powerpoint/2010/main" val="299723261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txDef>
      <a:spPr>
        <a:noFill/>
      </a:spPr>
      <a:bodyPr wrap="square" rtlCol="0">
        <a:spAutoFit/>
      </a:bodyPr>
      <a:lstStyle>
        <a:defPPr>
          <a:defRPr dirty="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2567</TotalTime>
  <Words>459</Words>
  <Application>Microsoft Office PowerPoint</Application>
  <PresentationFormat>On-screen Show (4:3)</PresentationFormat>
  <Paragraphs>60</Paragraphs>
  <Slides>20</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Batang</vt:lpstr>
      <vt:lpstr>Calibri</vt:lpstr>
      <vt:lpstr>Georgia</vt:lpstr>
      <vt:lpstr>Times New Roman</vt:lpstr>
      <vt:lpstr>Wingdings</vt:lpstr>
      <vt:lpstr>Wingdings 2</vt:lpstr>
      <vt:lpstr>Civic</vt:lpstr>
      <vt:lpstr>Family Nutrition Program  Healthier Foods-Fast </vt:lpstr>
      <vt:lpstr>What is Virginia Cooperative Extension?</vt:lpstr>
      <vt:lpstr>Virginia’s Family Nutrition Program is funded by:</vt:lpstr>
      <vt:lpstr>PowerPoint Presentation</vt:lpstr>
      <vt:lpstr>What Exactly is Fast Food?</vt:lpstr>
      <vt:lpstr>WHY DO YOU CHOOSE TO EAT FAST FOOD?</vt:lpstr>
      <vt:lpstr>PowerPoint Presentation</vt:lpstr>
      <vt:lpstr>Portion Size: Which will you choose?</vt:lpstr>
      <vt:lpstr>PowerPoint Presentation</vt:lpstr>
      <vt:lpstr>A Big Mac, Large Fries, &amp; Large Coke</vt:lpstr>
      <vt:lpstr>PowerPoint Presentation</vt:lpstr>
      <vt:lpstr>PowerPoint Presentation</vt:lpstr>
      <vt:lpstr>PowerPoint Presentation</vt:lpstr>
      <vt:lpstr>PowerPoint Presentation</vt:lpstr>
      <vt:lpstr>HOW CAN WE EAT HEALTHIER FAST FOOD? </vt:lpstr>
      <vt:lpstr>PowerPoint Presentation</vt:lpstr>
      <vt:lpstr>PowerPoint Presentation</vt:lpstr>
      <vt:lpstr>Questions? </vt:lpstr>
      <vt:lpstr>Thank you!</vt:lpstr>
      <vt:lpstr>PowerPoint Presentation</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Partnering with Virginia’s Family Nutrition Program</dc:title>
  <dc:creator>Mauer, Megan</dc:creator>
  <cp:lastModifiedBy>Hoffman, Kimberly</cp:lastModifiedBy>
  <cp:revision>102</cp:revision>
  <cp:lastPrinted>2013-07-11T20:04:50Z</cp:lastPrinted>
  <dcterms:created xsi:type="dcterms:W3CDTF">2013-07-09T15:03:32Z</dcterms:created>
  <dcterms:modified xsi:type="dcterms:W3CDTF">2017-12-13T12:55:53Z</dcterms:modified>
</cp:coreProperties>
</file>