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theme/theme2.xml" Type="http://schemas.openxmlformats.org/officeDocument/2006/relationships/theme" Id="rId1"/><Relationship Target="slides/slide8.xml" Type="http://schemas.openxmlformats.org/officeDocument/2006/relationships/slide" Id="rId13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3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4" name="Shape 2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5" name="Shape 25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6" name="Shape 2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0" name="Shape 3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1" name="Shape 3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2" name="Shape 3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6" name="Shape 3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7" name="Shape 3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8" name="Shape 3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2" name="Shape 4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3" name="Shape 43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4" name="Shape 4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8" name="Shape 4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9" name="Shape 49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0" name="Shape 5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4" name="Shape 5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5" name="Shape 55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0" name="Shape 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1" name="Shape 6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6" name="Shape 6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7" name="Shape 6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 txBox="1"/>
          <p:nvPr>
            <p:ph idx="1" type="subTitle"/>
          </p:nvPr>
        </p:nvSpPr>
        <p:spPr>
          <a:xfrm>
            <a:off y="2840053" x="685800"/>
            <a:ext cy="784799" cx="77724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 marL="0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9" name="Shape 9"/>
          <p:cNvSpPr txBox="1"/>
          <p:nvPr>
            <p:ph type="ctrTitle"/>
          </p:nvPr>
        </p:nvSpPr>
        <p:spPr>
          <a:xfrm>
            <a:off y="1583342" x="685800"/>
            <a:ext cy="1159799" cx="77724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algn="ctr" indent="304800">
              <a:spcBef>
                <a:spcPts val="0"/>
              </a:spcBef>
              <a:buSzPct val="100000"/>
              <a:defRPr sz="4800"/>
            </a:lvl1pPr>
            <a:lvl2pPr algn="ctr" indent="304800">
              <a:spcBef>
                <a:spcPts val="0"/>
              </a:spcBef>
              <a:buSzPct val="100000"/>
              <a:defRPr sz="4800"/>
            </a:lvl2pPr>
            <a:lvl3pPr algn="ctr" indent="304800">
              <a:spcBef>
                <a:spcPts val="0"/>
              </a:spcBef>
              <a:buSzPct val="100000"/>
              <a:defRPr sz="4800"/>
            </a:lvl3pPr>
            <a:lvl4pPr algn="ctr" indent="304800">
              <a:spcBef>
                <a:spcPts val="0"/>
              </a:spcBef>
              <a:buSzPct val="100000"/>
              <a:defRPr sz="4800"/>
            </a:lvl4pPr>
            <a:lvl5pPr algn="ctr" indent="304800">
              <a:spcBef>
                <a:spcPts val="0"/>
              </a:spcBef>
              <a:buSzPct val="100000"/>
              <a:defRPr sz="4800"/>
            </a:lvl5pPr>
            <a:lvl6pPr algn="ctr" indent="304800">
              <a:spcBef>
                <a:spcPts val="0"/>
              </a:spcBef>
              <a:buSzPct val="100000"/>
              <a:defRPr sz="4800"/>
            </a:lvl6pPr>
            <a:lvl7pPr algn="ctr" indent="304800">
              <a:spcBef>
                <a:spcPts val="0"/>
              </a:spcBef>
              <a:buSzPct val="100000"/>
              <a:defRPr sz="4800"/>
            </a:lvl7pPr>
            <a:lvl8pPr algn="ctr" indent="304800">
              <a:spcBef>
                <a:spcPts val="0"/>
              </a:spcBef>
              <a:buSzPct val="100000"/>
              <a:defRPr sz="4800"/>
            </a:lvl8pPr>
            <a:lvl9pPr algn="ctr" indent="304800">
              <a:spcBef>
                <a:spcPts val="0"/>
              </a:spcBef>
              <a:buSzPct val="100000"/>
              <a:defRPr sz="4800"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0" name="Shape 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y="1200150" x="457200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6" name="Shape 16"/>
          <p:cNvSpPr txBox="1"/>
          <p:nvPr>
            <p:ph idx="2" type="body"/>
          </p:nvPr>
        </p:nvSpPr>
        <p:spPr>
          <a:xfrm>
            <a:off y="1200150" x="4692273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19" name="Shape 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" name="Shape 20"/>
          <p:cNvSpPr txBox="1"/>
          <p:nvPr>
            <p:ph idx="1" type="body"/>
          </p:nvPr>
        </p:nvSpPr>
        <p:spPr>
          <a:xfrm>
            <a:off y="4406309" x="457200"/>
            <a:ext cy="5195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 indent="-171450" marL="285750">
              <a:spcBef>
                <a:spcPts val="0"/>
              </a:spcBef>
              <a:buClr>
                <a:schemeClr val="dk1"/>
              </a:buClr>
              <a:buSzPct val="100000"/>
              <a:buNone/>
              <a:defRPr sz="1800">
                <a:solidFill>
                  <a:schemeClr val="dk1"/>
                </a:solidFill>
              </a:defRPr>
            </a:lvl1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1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lt1"/>
            </a:gs>
            <a:gs pos="30000">
              <a:schemeClr val="lt1"/>
            </a:gs>
            <a:gs pos="100000">
              <a:schemeClr val="lt2"/>
            </a:gs>
          </a:gsLst>
          <a:path path="circle">
            <a:fillToRect t="50%" b="50%" r="50%" l="50%"/>
          </a:path>
          <a:tileRect/>
        </a:gra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marL="0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1pPr>
            <a:lvl2pPr indent="228600" marL="0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2pPr>
            <a:lvl3pPr indent="228600" marL="0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3pPr>
            <a:lvl4pPr indent="228600" marL="0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4pPr>
            <a:lvl5pPr indent="228600" marL="0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5pPr>
            <a:lvl6pPr indent="228600" marL="0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6pPr>
            <a:lvl7pPr indent="228600" marL="0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7pPr>
            <a:lvl8pPr indent="228600" marL="0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8pPr>
            <a:lvl9pPr indent="228600" marL="0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indent="-152400" marL="342900">
              <a:spcBef>
                <a:spcPts val="600"/>
              </a:spcBef>
              <a:buSzPct val="100000"/>
              <a:defRPr sz="3000"/>
            </a:lvl1pPr>
            <a:lvl2pPr indent="-133350" marL="742950">
              <a:spcBef>
                <a:spcPts val="480"/>
              </a:spcBef>
              <a:buSzPct val="100000"/>
              <a:defRPr sz="2400"/>
            </a:lvl2pPr>
            <a:lvl3pPr indent="-76200" marL="1143000">
              <a:spcBef>
                <a:spcPts val="480"/>
              </a:spcBef>
              <a:buSzPct val="100000"/>
              <a:defRPr sz="2400"/>
            </a:lvl3pPr>
            <a:lvl4pPr indent="-114300" marL="1600200">
              <a:spcBef>
                <a:spcPts val="360"/>
              </a:spcBef>
              <a:buSzPct val="100000"/>
              <a:defRPr sz="1800"/>
            </a:lvl4pPr>
            <a:lvl5pPr indent="-114300" marL="2057400">
              <a:spcBef>
                <a:spcPts val="360"/>
              </a:spcBef>
              <a:buSzPct val="100000"/>
              <a:defRPr sz="1800"/>
            </a:lvl5pPr>
            <a:lvl6pPr indent="-114300" marL="2514600">
              <a:spcBef>
                <a:spcPts val="360"/>
              </a:spcBef>
              <a:buSzPct val="100000"/>
              <a:defRPr sz="1800"/>
            </a:lvl6pPr>
            <a:lvl7pPr indent="-114300" marL="2971800">
              <a:spcBef>
                <a:spcPts val="360"/>
              </a:spcBef>
              <a:buSzPct val="100000"/>
              <a:defRPr sz="1800"/>
            </a:lvl7pPr>
            <a:lvl8pPr indent="-114300" marL="3429000">
              <a:spcBef>
                <a:spcPts val="360"/>
              </a:spcBef>
              <a:buSzPct val="100000"/>
              <a:defRPr sz="1800"/>
            </a:lvl8pPr>
            <a:lvl9pPr indent="-114300" marL="3886200">
              <a:spcBef>
                <a:spcPts val="360"/>
              </a:spcBef>
              <a:buSzPct val="100000"/>
              <a:defRPr sz="18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" name="Shape 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" name="Shape 23"/>
          <p:cNvSpPr txBox="1"/>
          <p:nvPr>
            <p:ph type="ctrTitle"/>
          </p:nvPr>
        </p:nvSpPr>
        <p:spPr>
          <a:xfrm>
            <a:off y="1100400" x="644125"/>
            <a:ext cy="3559499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VTechWorks Video Accessibility</a:t>
            </a:r>
          </a:p>
          <a:p>
            <a:pPr rtl="0" lvl="0">
              <a:spcBef>
                <a:spcPts val="0"/>
              </a:spcBef>
              <a:buNone/>
            </a:pPr>
            <a:r>
              <a:rPr sz="2400" lang="en"/>
              <a:t>Client: Keith Gilbertson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rtl="0" lvl="0">
              <a:spcBef>
                <a:spcPts val="0"/>
              </a:spcBef>
              <a:buNone/>
            </a:pPr>
            <a:r>
              <a:rPr sz="2000" lang="en"/>
              <a:t>Cassidy Heath, Tucker Legard, Edna Morales, </a:t>
            </a:r>
          </a:p>
          <a:p>
            <a:pPr rtl="0" lvl="0">
              <a:spcBef>
                <a:spcPts val="0"/>
              </a:spcBef>
              <a:buNone/>
            </a:pPr>
            <a:r>
              <a:rPr sz="2000" lang="en"/>
              <a:t>Bradley Retterer, Michael Supanich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 sz="2000"/>
          </a:p>
          <a:p>
            <a:pPr rtl="0" lvl="0">
              <a:spcBef>
                <a:spcPts val="0"/>
              </a:spcBef>
              <a:buNone/>
            </a:pPr>
            <a:r>
              <a:rPr sz="2000" lang="en"/>
              <a:t>CS 4264, Virginia Tech, Blacksburg, VA</a:t>
            </a:r>
          </a:p>
          <a:p>
            <a:pPr rtl="0" lvl="0">
              <a:spcBef>
                <a:spcPts val="0"/>
              </a:spcBef>
              <a:buNone/>
            </a:pPr>
            <a:r>
              <a:rPr sz="2000" lang="en"/>
              <a:t>3/6/2014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" name="Shape 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8" name="Shape 28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Description</a:t>
            </a:r>
          </a:p>
        </p:txBody>
      </p:sp>
      <p:sp>
        <p:nvSpPr>
          <p:cNvPr id="29" name="Shape 29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VTechWorks Video Repository</a:t>
            </a:r>
          </a:p>
          <a:p>
            <a:pPr rtl="0" lvl="1" indent="-381000" marL="914400">
              <a:spcBef>
                <a:spcPts val="0"/>
              </a:spcBef>
              <a:buClr>
                <a:srgbClr val="000000"/>
              </a:buClr>
              <a:buSzPct val="80000"/>
              <a:buFont typeface="Courier New"/>
              <a:buChar char="o"/>
            </a:pPr>
            <a:r>
              <a:rPr lang="en"/>
              <a:t>Event Capture Group</a:t>
            </a:r>
          </a:p>
          <a:p>
            <a:pPr rtl="0" lvl="0" indent="-419100" marL="45720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Video Indexing</a:t>
            </a:r>
          </a:p>
          <a:p>
            <a:pPr rtl="0" lvl="1" indent="-381000" marL="914400">
              <a:spcBef>
                <a:spcPts val="0"/>
              </a:spcBef>
              <a:buClr>
                <a:srgbClr val="000000"/>
              </a:buClr>
              <a:buSzPct val="80000"/>
              <a:buFont typeface="Courier New"/>
              <a:buChar char="o"/>
            </a:pPr>
            <a:r>
              <a:rPr lang="en"/>
              <a:t>Speech-to-Text</a:t>
            </a:r>
          </a:p>
          <a:p>
            <a:pPr rtl="0" lvl="1" indent="-381000" marL="914400">
              <a:spcBef>
                <a:spcPts val="0"/>
              </a:spcBef>
              <a:buClr>
                <a:srgbClr val="000000"/>
              </a:buClr>
              <a:buSzPct val="80000"/>
              <a:buFont typeface="Courier New"/>
              <a:buChar char="o"/>
            </a:pPr>
            <a:r>
              <a:rPr lang="en"/>
              <a:t>Manual Transcription</a:t>
            </a:r>
          </a:p>
          <a:p>
            <a:pPr rtl="0" lvl="0" indent="-419100" marL="45720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Captions</a:t>
            </a:r>
          </a:p>
          <a:p>
            <a:pPr rtl="0" lvl="0" indent="-419100" marL="45720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Automation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3" name="Shape 3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4" name="Shape 34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Speech-to-Text</a:t>
            </a:r>
          </a:p>
        </p:txBody>
      </p:sp>
      <p:sp>
        <p:nvSpPr>
          <p:cNvPr id="35" name="Shape 35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Automated</a:t>
            </a:r>
          </a:p>
          <a:p>
            <a:pPr rtl="0" lvl="0" indent="-419100" marL="45720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Few options</a:t>
            </a:r>
          </a:p>
          <a:p>
            <a:pPr rtl="0" lvl="1" indent="-381000" marL="914400">
              <a:spcBef>
                <a:spcPts val="0"/>
              </a:spcBef>
              <a:buClr>
                <a:srgbClr val="000000"/>
              </a:buClr>
              <a:buSzPct val="80000"/>
              <a:buFont typeface="Courier New"/>
              <a:buChar char="o"/>
            </a:pPr>
            <a:r>
              <a:rPr lang="en"/>
              <a:t>CMU Sphinx, Adobe Speech</a:t>
            </a:r>
          </a:p>
          <a:p>
            <a:pPr rtl="0" lvl="0" indent="-419100" marL="45720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Low accuracy</a:t>
            </a:r>
          </a:p>
          <a:p>
            <a:pPr rtl="0" lvl="1" indent="-381000" marL="914400">
              <a:spcBef>
                <a:spcPts val="0"/>
              </a:spcBef>
              <a:buClr>
                <a:srgbClr val="000000"/>
              </a:buClr>
              <a:buSzPct val="80000"/>
              <a:buFont typeface="Courier New"/>
              <a:buChar char="o"/>
            </a:pPr>
            <a:r>
              <a:rPr lang="en"/>
              <a:t>Text must be reviewed</a:t>
            </a:r>
          </a:p>
          <a:p>
            <a:pPr rtl="0" lvl="1" indent="-381000" marL="914400">
              <a:spcBef>
                <a:spcPts val="0"/>
              </a:spcBef>
              <a:buClr>
                <a:srgbClr val="000000"/>
              </a:buClr>
              <a:buSzPct val="80000"/>
              <a:buFont typeface="Courier New"/>
              <a:buChar char="o"/>
            </a:pPr>
            <a:r>
              <a:rPr lang="en"/>
              <a:t>No punctuation/capitalization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9" name="Shape 3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0" name="Shape 40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Dictation Software</a:t>
            </a:r>
          </a:p>
        </p:txBody>
      </p:sp>
      <p:sp>
        <p:nvSpPr>
          <p:cNvPr id="41" name="Shape 41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More options</a:t>
            </a:r>
          </a:p>
          <a:p>
            <a:pPr rtl="0" lvl="1" indent="-381000" marL="914400">
              <a:spcBef>
                <a:spcPts val="0"/>
              </a:spcBef>
              <a:buClr>
                <a:srgbClr val="000000"/>
              </a:buClr>
              <a:buSzPct val="80000"/>
              <a:buFont typeface="Courier New"/>
              <a:buChar char="o"/>
            </a:pPr>
            <a:r>
              <a:rPr lang="en"/>
              <a:t>Dragon, Google Voice, etc.</a:t>
            </a:r>
          </a:p>
          <a:p>
            <a:pPr rtl="0" lvl="0" indent="-419100" marL="45720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Needs to be trained to a voice</a:t>
            </a:r>
          </a:p>
          <a:p>
            <a:pPr rtl="0" lvl="0" indent="-419100" marL="45720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No easy way of getting a direct feed to audio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5" name="Shape 4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6" name="Shape 46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Manual Transcription</a:t>
            </a:r>
          </a:p>
        </p:txBody>
      </p:sp>
      <p:sp>
        <p:nvSpPr>
          <p:cNvPr id="47" name="Shape 47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More useful options</a:t>
            </a:r>
          </a:p>
          <a:p>
            <a:pPr rtl="0" lvl="1" indent="-381000" marL="914400">
              <a:spcBef>
                <a:spcPts val="0"/>
              </a:spcBef>
              <a:buClr>
                <a:srgbClr val="000000"/>
              </a:buClr>
              <a:buSzPct val="80000"/>
              <a:buFont typeface="Courier New"/>
              <a:buChar char="o"/>
            </a:pPr>
            <a:r>
              <a:rPr lang="en"/>
              <a:t>INQScribe, Transana, Express Scribe, HyperTRANSCRIBE</a:t>
            </a:r>
          </a:p>
          <a:p>
            <a:pPr rtl="0" lvl="0" indent="-419100" marL="45720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Accuracy higher</a:t>
            </a:r>
          </a:p>
          <a:p>
            <a:pPr rtl="0" lvl="0" indent="-419100" marL="45720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Time consuming</a:t>
            </a:r>
          </a:p>
          <a:p>
            <a:pPr lvl="0" indent="-419100" marL="45720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High resource need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1" name="Shape 5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2" name="Shape 52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Potential Problems</a:t>
            </a:r>
          </a:p>
        </p:txBody>
      </p:sp>
      <p:sp>
        <p:nvSpPr>
          <p:cNvPr id="53" name="Shape 53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Captions are hard</a:t>
            </a:r>
          </a:p>
          <a:p>
            <a:pPr rtl="0" lvl="0" indent="-419100" marL="45720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No apparent way to accurately automate</a:t>
            </a:r>
          </a:p>
          <a:p>
            <a:pPr rtl="0" lvl="0" indent="-419100" marL="45720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Computers cannot properly transcribe</a:t>
            </a:r>
          </a:p>
          <a:p>
            <a:pPr rtl="0" lvl="1" indent="-381000" marL="914400">
              <a:spcBef>
                <a:spcPts val="0"/>
              </a:spcBef>
              <a:buClr>
                <a:srgbClr val="000000"/>
              </a:buClr>
              <a:buSzPct val="80000"/>
              <a:buFont typeface="Courier New"/>
              <a:buChar char="o"/>
            </a:pPr>
            <a:r>
              <a:rPr lang="en"/>
              <a:t>Punctuation – ambiguity</a:t>
            </a:r>
          </a:p>
          <a:p>
            <a:pPr rtl="0" lvl="2" indent="-342900" marL="1371600">
              <a:spcBef>
                <a:spcPts val="0"/>
              </a:spcBef>
              <a:buClr>
                <a:srgbClr val="000000"/>
              </a:buClr>
              <a:buSzPct val="100000"/>
              <a:buFont typeface="Wingdings"/>
              <a:buChar char="§"/>
            </a:pPr>
            <a:r>
              <a:rPr sz="1800" lang="en" i="1"/>
              <a:t>he went to the store to get broccoli soup and french bread</a:t>
            </a:r>
          </a:p>
          <a:p>
            <a:pPr rtl="0" lvl="1" indent="-381000" marL="914400">
              <a:spcBef>
                <a:spcPts val="0"/>
              </a:spcBef>
              <a:buClr>
                <a:srgbClr val="000000"/>
              </a:buClr>
              <a:buSzPct val="80000"/>
              <a:buFont typeface="Courier New"/>
              <a:buChar char="o"/>
            </a:pPr>
            <a:r>
              <a:rPr lang="en"/>
              <a:t>Capitalization – proper nouns vs. verbs</a:t>
            </a:r>
          </a:p>
          <a:p>
            <a:pPr rtl="0" lvl="2" indent="-342900" marL="1371600">
              <a:spcBef>
                <a:spcPts val="0"/>
              </a:spcBef>
              <a:buClr>
                <a:srgbClr val="000000"/>
              </a:buClr>
              <a:buSzPct val="100000"/>
              <a:buFont typeface="Wingdings"/>
              <a:buChar char="§"/>
            </a:pPr>
            <a:r>
              <a:rPr sz="1800" lang="en" i="1"/>
              <a:t>pat and sue drove the car until it got dark</a:t>
            </a:r>
          </a:p>
          <a:p>
            <a:pPr rtl="0" lvl="0" indent="-419100" marL="45720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Need humans to fix what automation can’t</a:t>
            </a:r>
          </a:p>
          <a:p>
            <a:pPr lvl="1" indent="-381000" marL="914400">
              <a:spcBef>
                <a:spcPts val="0"/>
              </a:spcBef>
              <a:buClr>
                <a:srgbClr val="000000"/>
              </a:buClr>
              <a:buSzPct val="80000"/>
              <a:buFont typeface="Courier New"/>
              <a:buChar char="o"/>
            </a:pPr>
            <a:r>
              <a:rPr lang="en"/>
              <a:t>Costs money to hire workers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7" name="Shape 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8" name="Shape 58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The Plan</a:t>
            </a:r>
          </a:p>
        </p:txBody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Project clarification - DONE!</a:t>
            </a:r>
          </a:p>
          <a:p>
            <a:pPr rtl="0" lvl="0" indent="-419100" marL="45720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Research - DONE!</a:t>
            </a:r>
          </a:p>
          <a:p>
            <a:pPr rtl="0" lvl="0" indent="-419100" marL="45720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Analysis - March</a:t>
            </a:r>
          </a:p>
          <a:p>
            <a:pPr rtl="0" lvl="0" indent="-419100" marL="45720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Testing - March/April</a:t>
            </a:r>
          </a:p>
          <a:p>
            <a:pPr lvl="0" indent="-419100" marL="45720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Implementation - March/April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3" name="Shape 6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4" name="Shape 64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Deliverables</a:t>
            </a:r>
          </a:p>
        </p:txBody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Analysis of effectiveness of captioning, using Express Scribe</a:t>
            </a:r>
          </a:p>
          <a:p>
            <a:pPr rtl="0" lvl="0" indent="-419100" marL="45720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Adobe Premiere transcription for metadata</a:t>
            </a:r>
          </a:p>
          <a:p>
            <a:pPr rtl="0" lvl="0" indent="-419100" marL="45720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Workflow</a:t>
            </a:r>
          </a:p>
          <a:p>
            <a:pPr lvl="0" indent="-419100" marL="45720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Front-end system for processing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light-gradien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