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charts/chart6.xml" ContentType="application/vnd.openxmlformats-officedocument.drawingml.char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charts/chart7.xml" ContentType="application/vnd.openxmlformats-officedocument.drawingml.char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charts/chart5.xml" ContentType="application/vnd.openxmlformats-officedocument.drawingml.char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charts/chart3.xml" ContentType="application/vnd.openxmlformats-officedocument.drawingml.chart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6" r:id="rId9"/>
    <p:sldId id="264" r:id="rId10"/>
    <p:sldId id="267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halbrendt:Documents:SMARTS:Gender:Gender_6_2012_nepal_data%20analysisHyKGT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halbrendt:Documents:SMARTS:Gender:Gender_6_2012_nepal_data%20analysisHyKGT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halbrendt:Documents:SMARTS:Gender:Gender_6_2012_nepal_data%20analysisHyKGTh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halbrendt:Documents:SMARTS:Gender:Gender_6_2012_nepal_data%20analysisHyKGTh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halbrendt:Documents:SMARTS:Gender:Gender_6_2012_nepal_data%20analysisHyKGTh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halbrendt:Documents:Gender:Gender%20data%20&amp;%20analysis:Gender_6_2012_nepal_data%20analysisHyKGTh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halbrendt:Documents:Gender:Gender%20data%20&amp;%20analysis:Gender_6_2012_nepal_data%20analysisHyKGT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6"/>
  <c:chart>
    <c:title>
      <c:tx>
        <c:rich>
          <a:bodyPr/>
          <a:lstStyle/>
          <a:p>
            <a:pPr>
              <a:defRPr sz="1600" b="1" i="0"/>
            </a:pPr>
            <a:r>
              <a:rPr lang="en-US" sz="1600" b="1" i="0" dirty="0" smtClean="0"/>
              <a:t>T1:</a:t>
            </a:r>
            <a:r>
              <a:rPr lang="en-US" sz="1600" b="1" i="0" baseline="0" dirty="0" smtClean="0"/>
              <a:t> </a:t>
            </a:r>
            <a:r>
              <a:rPr lang="en-US" sz="1600" b="1" i="0" dirty="0"/>
              <a:t>Conventional Maize + Legume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300" b="1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Percent!$J$8:$J$9</c:f>
              <c:strCache>
                <c:ptCount val="2"/>
                <c:pt idx="0">
                  <c:v>Male </c:v>
                </c:pt>
                <c:pt idx="1">
                  <c:v>Female</c:v>
                </c:pt>
              </c:strCache>
            </c:strRef>
          </c:cat>
          <c:val>
            <c:numRef>
              <c:f>Percent!$P$8:$P$9</c:f>
              <c:numCache>
                <c:formatCode>0.00</c:formatCode>
                <c:ptCount val="2"/>
                <c:pt idx="0">
                  <c:v>46.89933089036546</c:v>
                </c:pt>
                <c:pt idx="1">
                  <c:v>53.10066910963448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5"/>
  <c:chart>
    <c:title>
      <c:tx>
        <c:rich>
          <a:bodyPr/>
          <a:lstStyle/>
          <a:p>
            <a:pPr>
              <a:defRPr sz="1600" b="1" i="0"/>
            </a:pPr>
            <a:r>
              <a:rPr lang="en-US" sz="1600" b="1" i="0" dirty="0" smtClean="0"/>
              <a:t>T2: </a:t>
            </a:r>
            <a:r>
              <a:rPr lang="en-US" sz="1600" b="1" i="0" dirty="0"/>
              <a:t>Intercrop </a:t>
            </a:r>
            <a:r>
              <a:rPr lang="en-US" sz="1600" b="1" i="0" dirty="0" smtClean="0"/>
              <a:t>Maize/Legume+ Millet</a:t>
            </a:r>
            <a:endParaRPr lang="en-US" sz="1600" b="1" i="0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300" b="1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Percent!$J$13:$J$14</c:f>
              <c:strCache>
                <c:ptCount val="2"/>
                <c:pt idx="0">
                  <c:v>Male </c:v>
                </c:pt>
                <c:pt idx="1">
                  <c:v>Female</c:v>
                </c:pt>
              </c:strCache>
            </c:strRef>
          </c:cat>
          <c:val>
            <c:numRef>
              <c:f>Percent!$P$13:$P$14</c:f>
              <c:numCache>
                <c:formatCode>0.00</c:formatCode>
                <c:ptCount val="2"/>
                <c:pt idx="0">
                  <c:v>44.73389868423727</c:v>
                </c:pt>
                <c:pt idx="1">
                  <c:v>55.26610131576271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5"/>
  <c:chart>
    <c:title>
      <c:tx>
        <c:rich>
          <a:bodyPr/>
          <a:lstStyle/>
          <a:p>
            <a:pPr>
              <a:defRPr sz="1600" b="1" i="0"/>
            </a:pPr>
            <a:r>
              <a:rPr lang="en-US" sz="1600" b="1" i="0" dirty="0" smtClean="0"/>
              <a:t>T3</a:t>
            </a:r>
            <a:r>
              <a:rPr lang="en-US" sz="1600" b="1" i="0" dirty="0"/>
              <a:t>:</a:t>
            </a:r>
            <a:r>
              <a:rPr lang="en-US" sz="1600" b="1" i="0" dirty="0" smtClean="0"/>
              <a:t> Min Till Intercrop Maize/Legume + </a:t>
            </a:r>
            <a:r>
              <a:rPr lang="en-US" sz="1600" b="1" i="0" dirty="0"/>
              <a:t>Millet</a:t>
            </a:r>
          </a:p>
        </c:rich>
      </c:tx>
      <c:layout>
        <c:manualLayout>
          <c:xMode val="edge"/>
          <c:yMode val="edge"/>
          <c:x val="0.199577421057471"/>
          <c:y val="0.0565975622633228"/>
        </c:manualLayout>
      </c:layout>
    </c:title>
    <c:view3D>
      <c:rotX val="30"/>
      <c:perspective val="30"/>
    </c:view3D>
    <c:plotArea>
      <c:layout/>
      <c:pie3DChart>
        <c:varyColors val="1"/>
        <c:ser>
          <c:idx val="1"/>
          <c:order val="1"/>
          <c:dLbls>
            <c:txPr>
              <a:bodyPr/>
              <a:lstStyle/>
              <a:p>
                <a:pPr>
                  <a:defRPr sz="1300" b="1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Percent!$J$18:$J$19</c:f>
              <c:strCache>
                <c:ptCount val="2"/>
                <c:pt idx="0">
                  <c:v>Male </c:v>
                </c:pt>
                <c:pt idx="1">
                  <c:v>Female</c:v>
                </c:pt>
              </c:strCache>
            </c:strRef>
          </c:cat>
          <c:val>
            <c:numRef>
              <c:f>Percent!$P$18:$P$19</c:f>
              <c:numCache>
                <c:formatCode>0.00</c:formatCode>
                <c:ptCount val="2"/>
                <c:pt idx="0">
                  <c:v>45.99377139021249</c:v>
                </c:pt>
                <c:pt idx="1">
                  <c:v>54.00622860978745</c:v>
                </c:pt>
              </c:numCache>
            </c:numRef>
          </c:val>
        </c:ser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Percent!$J$13:$J$14</c:f>
              <c:strCache>
                <c:ptCount val="2"/>
                <c:pt idx="0">
                  <c:v>Male </c:v>
                </c:pt>
                <c:pt idx="1">
                  <c:v>Female</c:v>
                </c:pt>
              </c:strCache>
            </c:strRef>
          </c:cat>
          <c:val>
            <c:numRef>
              <c:f>Percent!$P$13:$P$14</c:f>
              <c:numCache>
                <c:formatCode>0.00</c:formatCode>
                <c:ptCount val="2"/>
                <c:pt idx="0">
                  <c:v>44.73389868423727</c:v>
                </c:pt>
                <c:pt idx="1">
                  <c:v>55.26610131576271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8"/>
  <c:chart>
    <c:title>
      <c:tx>
        <c:rich>
          <a:bodyPr/>
          <a:lstStyle/>
          <a:p>
            <a:pPr>
              <a:defRPr sz="1100" b="0" i="0"/>
            </a:pPr>
            <a:r>
              <a:rPr lang="en-US" sz="1600" b="1" i="0" dirty="0"/>
              <a:t>a.</a:t>
            </a:r>
            <a:r>
              <a:rPr lang="en-US" sz="1600" b="1" i="0" dirty="0" smtClean="0"/>
              <a:t> Maize</a:t>
            </a:r>
            <a:r>
              <a:rPr lang="en-US" sz="1600" b="1" i="0" dirty="0"/>
              <a:t>/Legume to IC Maize/Legume</a:t>
            </a:r>
            <a:r>
              <a:rPr lang="en-US" sz="1600" b="1" i="0" dirty="0" smtClean="0"/>
              <a:t> +</a:t>
            </a:r>
            <a:r>
              <a:rPr lang="en-US" sz="1600" b="1" i="0" baseline="0" dirty="0" smtClean="0"/>
              <a:t> Millet</a:t>
            </a:r>
            <a:endParaRPr lang="en-US" sz="1600" b="1" i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Sheet4!$B$46</c:f>
              <c:strCache>
                <c:ptCount val="1"/>
                <c:pt idx="0">
                  <c:v>Male </c:v>
                </c:pt>
              </c:strCache>
            </c:strRef>
          </c:tx>
          <c:dLbls>
            <c:dLbl>
              <c:idx val="5"/>
              <c:layout>
                <c:manualLayout>
                  <c:x val="-0.0252690919671795"/>
                  <c:y val="0.19000157480315"/>
                </c:manualLayout>
              </c:layout>
              <c:showVal val="1"/>
            </c:dLbl>
            <c:delete val="1"/>
          </c:dLbls>
          <c:cat>
            <c:strRef>
              <c:f>Sheet4!$A$47:$A$52</c:f>
              <c:strCache>
                <c:ptCount val="6"/>
                <c:pt idx="0">
                  <c:v>Plowing</c:v>
                </c:pt>
                <c:pt idx="1">
                  <c:v>Fert App</c:v>
                </c:pt>
                <c:pt idx="2">
                  <c:v>Sow/Trans</c:v>
                </c:pt>
                <c:pt idx="3">
                  <c:v>Weeding</c:v>
                </c:pt>
                <c:pt idx="4">
                  <c:v>Harvesting</c:v>
                </c:pt>
                <c:pt idx="5">
                  <c:v>Total Change</c:v>
                </c:pt>
              </c:strCache>
            </c:strRef>
          </c:cat>
          <c:val>
            <c:numRef>
              <c:f>Sheet4!$B$47:$B$52</c:f>
              <c:numCache>
                <c:formatCode>General</c:formatCode>
                <c:ptCount val="6"/>
                <c:pt idx="0">
                  <c:v>3.204177313653883</c:v>
                </c:pt>
                <c:pt idx="1">
                  <c:v>-3.831509812004151</c:v>
                </c:pt>
                <c:pt idx="2">
                  <c:v>4.631543266094296</c:v>
                </c:pt>
                <c:pt idx="3">
                  <c:v>-7.814320907044657</c:v>
                </c:pt>
                <c:pt idx="4">
                  <c:v>1.644677933172442</c:v>
                </c:pt>
                <c:pt idx="5" formatCode="0.00">
                  <c:v>-2.165432206128187</c:v>
                </c:pt>
              </c:numCache>
            </c:numRef>
          </c:val>
        </c:ser>
        <c:ser>
          <c:idx val="1"/>
          <c:order val="1"/>
          <c:tx>
            <c:strRef>
              <c:f>Sheet4!$C$46</c:f>
              <c:strCache>
                <c:ptCount val="1"/>
                <c:pt idx="0">
                  <c:v>Female</c:v>
                </c:pt>
              </c:strCache>
            </c:strRef>
          </c:tx>
          <c:dLbls>
            <c:dLbl>
              <c:idx val="5"/>
              <c:layout/>
              <c:showVal val="1"/>
            </c:dLbl>
            <c:delete val="1"/>
          </c:dLbls>
          <c:cat>
            <c:strRef>
              <c:f>Sheet4!$A$47:$A$52</c:f>
              <c:strCache>
                <c:ptCount val="6"/>
                <c:pt idx="0">
                  <c:v>Plowing</c:v>
                </c:pt>
                <c:pt idx="1">
                  <c:v>Fert App</c:v>
                </c:pt>
                <c:pt idx="2">
                  <c:v>Sow/Trans</c:v>
                </c:pt>
                <c:pt idx="3">
                  <c:v>Weeding</c:v>
                </c:pt>
                <c:pt idx="4">
                  <c:v>Harvesting</c:v>
                </c:pt>
                <c:pt idx="5">
                  <c:v>Total Change</c:v>
                </c:pt>
              </c:strCache>
            </c:strRef>
          </c:cat>
          <c:val>
            <c:numRef>
              <c:f>Sheet4!$C$47:$C$52</c:f>
              <c:numCache>
                <c:formatCode>General</c:formatCode>
                <c:ptCount val="6"/>
                <c:pt idx="0">
                  <c:v>3.531409513350817</c:v>
                </c:pt>
                <c:pt idx="1">
                  <c:v>-7.269001288270374</c:v>
                </c:pt>
                <c:pt idx="2">
                  <c:v>1.388772496772876</c:v>
                </c:pt>
                <c:pt idx="3">
                  <c:v>-4.791802532507914</c:v>
                </c:pt>
                <c:pt idx="4">
                  <c:v>9.30605401678277</c:v>
                </c:pt>
                <c:pt idx="5" formatCode="0.00">
                  <c:v>2.165432206128179</c:v>
                </c:pt>
              </c:numCache>
            </c:numRef>
          </c:val>
        </c:ser>
        <c:axId val="614823752"/>
        <c:axId val="624401912"/>
      </c:barChart>
      <c:catAx>
        <c:axId val="61482375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 i="0"/>
            </a:pPr>
            <a:endParaRPr lang="en-US"/>
          </a:p>
        </c:txPr>
        <c:crossAx val="624401912"/>
        <c:crosses val="autoZero"/>
        <c:auto val="1"/>
        <c:lblAlgn val="ctr"/>
        <c:lblOffset val="100"/>
      </c:catAx>
      <c:valAx>
        <c:axId val="624401912"/>
        <c:scaling>
          <c:orientation val="minMax"/>
          <c:max val="10.0"/>
          <c:min val="-8.0"/>
        </c:scaling>
        <c:axPos val="l"/>
        <c:majorGridlines/>
        <c:numFmt formatCode="General" sourceLinked="1"/>
        <c:tickLblPos val="nextTo"/>
        <c:crossAx val="614823752"/>
        <c:crosses val="autoZero"/>
        <c:crossBetween val="between"/>
        <c:majorUnit val="2.0"/>
        <c:minorUnit val="0.4"/>
      </c:valAx>
    </c:plotArea>
    <c:legend>
      <c:legendPos val="b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hart>
    <c:title>
      <c:tx>
        <c:rich>
          <a:bodyPr/>
          <a:lstStyle/>
          <a:p>
            <a:pPr>
              <a:defRPr sz="1100" b="0" i="0"/>
            </a:pPr>
            <a:r>
              <a:rPr lang="en-US" sz="1600" b="1" i="0" dirty="0" err="1"/>
              <a:t>b</a:t>
            </a:r>
            <a:r>
              <a:rPr lang="en-US" sz="1600" b="1" i="0" dirty="0"/>
              <a:t>.</a:t>
            </a:r>
            <a:r>
              <a:rPr lang="en-US" sz="1600" b="1" i="0" dirty="0" smtClean="0"/>
              <a:t> Maize</a:t>
            </a:r>
            <a:r>
              <a:rPr lang="en-US" sz="1600" b="1" i="0" dirty="0"/>
              <a:t>/Legume to </a:t>
            </a:r>
            <a:r>
              <a:rPr lang="en-US" sz="1600" b="1" i="0" dirty="0" smtClean="0"/>
              <a:t>Min Till </a:t>
            </a:r>
            <a:r>
              <a:rPr lang="en-US" sz="1600" b="1" i="0" dirty="0"/>
              <a:t>IC Maize/Legume</a:t>
            </a:r>
            <a:r>
              <a:rPr lang="en-US" sz="1600" b="1" i="0" dirty="0" smtClean="0"/>
              <a:t> +</a:t>
            </a:r>
            <a:r>
              <a:rPr lang="en-US" sz="1600" b="1" i="0" baseline="0" dirty="0" smtClean="0"/>
              <a:t> Millet</a:t>
            </a:r>
            <a:endParaRPr lang="en-US" sz="1600" b="1" i="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0633449145857976"/>
          <c:y val="0.232"/>
          <c:w val="0.928405841225852"/>
          <c:h val="0.593179133858268"/>
        </c:manualLayout>
      </c:layout>
      <c:barChart>
        <c:barDir val="col"/>
        <c:grouping val="clustered"/>
        <c:ser>
          <c:idx val="0"/>
          <c:order val="0"/>
          <c:tx>
            <c:strRef>
              <c:f>Sheet4!$H$46</c:f>
              <c:strCache>
                <c:ptCount val="1"/>
                <c:pt idx="0">
                  <c:v>Male </c:v>
                </c:pt>
              </c:strCache>
            </c:strRef>
          </c:tx>
          <c:dLbls>
            <c:dLbl>
              <c:idx val="5"/>
              <c:layout>
                <c:manualLayout>
                  <c:x val="-0.0321497126034759"/>
                  <c:y val="0.155000787401575"/>
                </c:manualLayout>
              </c:layout>
              <c:showVal val="1"/>
            </c:dLbl>
            <c:delete val="1"/>
          </c:dLbls>
          <c:cat>
            <c:strRef>
              <c:f>Sheet4!$G$47:$G$52</c:f>
              <c:strCache>
                <c:ptCount val="6"/>
                <c:pt idx="0">
                  <c:v>Plowing</c:v>
                </c:pt>
                <c:pt idx="1">
                  <c:v>Fert App</c:v>
                </c:pt>
                <c:pt idx="2">
                  <c:v>Sow/Trans</c:v>
                </c:pt>
                <c:pt idx="3">
                  <c:v>Weeding</c:v>
                </c:pt>
                <c:pt idx="4">
                  <c:v>Harvesting</c:v>
                </c:pt>
                <c:pt idx="5">
                  <c:v>Total Change</c:v>
                </c:pt>
              </c:strCache>
            </c:strRef>
          </c:cat>
          <c:val>
            <c:numRef>
              <c:f>Sheet4!$H$47:$H$52</c:f>
              <c:numCache>
                <c:formatCode>General</c:formatCode>
                <c:ptCount val="6"/>
                <c:pt idx="0">
                  <c:v>4.016961175361091</c:v>
                </c:pt>
                <c:pt idx="1">
                  <c:v>-3.803405790674598</c:v>
                </c:pt>
                <c:pt idx="2">
                  <c:v>5.73699274475053</c:v>
                </c:pt>
                <c:pt idx="3">
                  <c:v>-8.538058828767181</c:v>
                </c:pt>
                <c:pt idx="4">
                  <c:v>1.681951199177192</c:v>
                </c:pt>
                <c:pt idx="5" formatCode="0.00">
                  <c:v>-0.905559500152969</c:v>
                </c:pt>
              </c:numCache>
            </c:numRef>
          </c:val>
        </c:ser>
        <c:ser>
          <c:idx val="1"/>
          <c:order val="1"/>
          <c:tx>
            <c:strRef>
              <c:f>Sheet4!$I$46</c:f>
              <c:strCache>
                <c:ptCount val="1"/>
                <c:pt idx="0">
                  <c:v>Female</c:v>
                </c:pt>
              </c:strCache>
            </c:strRef>
          </c:tx>
          <c:dLbls>
            <c:dLbl>
              <c:idx val="5"/>
              <c:layout>
                <c:manualLayout>
                  <c:x val="0.0"/>
                  <c:y val="-0.015"/>
                </c:manualLayout>
              </c:layout>
              <c:showVal val="1"/>
            </c:dLbl>
            <c:delete val="1"/>
          </c:dLbls>
          <c:cat>
            <c:strRef>
              <c:f>Sheet4!$G$47:$G$52</c:f>
              <c:strCache>
                <c:ptCount val="6"/>
                <c:pt idx="0">
                  <c:v>Plowing</c:v>
                </c:pt>
                <c:pt idx="1">
                  <c:v>Fert App</c:v>
                </c:pt>
                <c:pt idx="2">
                  <c:v>Sow/Trans</c:v>
                </c:pt>
                <c:pt idx="3">
                  <c:v>Weeding</c:v>
                </c:pt>
                <c:pt idx="4">
                  <c:v>Harvesting</c:v>
                </c:pt>
                <c:pt idx="5">
                  <c:v>Total Change</c:v>
                </c:pt>
              </c:strCache>
            </c:strRef>
          </c:cat>
          <c:val>
            <c:numRef>
              <c:f>Sheet4!$I$47:$I$52</c:f>
              <c:numCache>
                <c:formatCode>General</c:formatCode>
                <c:ptCount val="6"/>
                <c:pt idx="0">
                  <c:v>3.664535440349506</c:v>
                </c:pt>
                <c:pt idx="1">
                  <c:v>-6.771325910559538</c:v>
                </c:pt>
                <c:pt idx="2">
                  <c:v>2.105021495754825</c:v>
                </c:pt>
                <c:pt idx="3">
                  <c:v>-5.254776112931025</c:v>
                </c:pt>
                <c:pt idx="4">
                  <c:v>7.162104587539191</c:v>
                </c:pt>
                <c:pt idx="5" formatCode="0.00">
                  <c:v>0.905559500152966</c:v>
                </c:pt>
              </c:numCache>
            </c:numRef>
          </c:val>
        </c:ser>
        <c:axId val="624694840"/>
        <c:axId val="605998296"/>
      </c:barChart>
      <c:catAx>
        <c:axId val="62469484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 i="0"/>
            </a:pPr>
            <a:endParaRPr lang="en-US"/>
          </a:p>
        </c:txPr>
        <c:crossAx val="605998296"/>
        <c:crosses val="autoZero"/>
        <c:auto val="1"/>
        <c:lblAlgn val="ctr"/>
        <c:lblOffset val="100"/>
      </c:catAx>
      <c:valAx>
        <c:axId val="605998296"/>
        <c:scaling>
          <c:orientation val="minMax"/>
          <c:max val="10.0"/>
          <c:min val="-8.0"/>
        </c:scaling>
        <c:axPos val="l"/>
        <c:majorGridlines/>
        <c:numFmt formatCode="General" sourceLinked="1"/>
        <c:tickLblPos val="nextTo"/>
        <c:crossAx val="624694840"/>
        <c:crosses val="autoZero"/>
        <c:crossBetween val="between"/>
        <c:majorUnit val="2.0"/>
      </c:valAx>
    </c:plotArea>
    <c:legend>
      <c:legendPos val="b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hart>
    <c:title>
      <c:tx>
        <c:rich>
          <a:bodyPr/>
          <a:lstStyle/>
          <a:p>
            <a:pPr>
              <a:defRPr sz="1600" b="1" i="0"/>
            </a:pPr>
            <a:r>
              <a:rPr lang="en-US" sz="1600" b="1" i="0"/>
              <a:t>Male Labor by Treatment  (%)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'Analysis 2'!$B$4</c:f>
              <c:strCache>
                <c:ptCount val="1"/>
                <c:pt idx="0">
                  <c:v>Maize-Legume</c:v>
                </c:pt>
              </c:strCache>
            </c:strRef>
          </c:tx>
          <c:cat>
            <c:strRef>
              <c:f>'Analysis 2'!$A$5:$A$9</c:f>
              <c:strCache>
                <c:ptCount val="5"/>
                <c:pt idx="0">
                  <c:v>Plowing</c:v>
                </c:pt>
                <c:pt idx="1">
                  <c:v>Fert App</c:v>
                </c:pt>
                <c:pt idx="2">
                  <c:v>Sow/Trans</c:v>
                </c:pt>
                <c:pt idx="3">
                  <c:v>Weeding</c:v>
                </c:pt>
                <c:pt idx="4">
                  <c:v>Harvesting</c:v>
                </c:pt>
              </c:strCache>
            </c:strRef>
          </c:cat>
          <c:val>
            <c:numRef>
              <c:f>'Analysis 2'!$B$5:$B$9</c:f>
              <c:numCache>
                <c:formatCode>General</c:formatCode>
                <c:ptCount val="5"/>
                <c:pt idx="0">
                  <c:v>9.980903930118105</c:v>
                </c:pt>
                <c:pt idx="1">
                  <c:v>4.173160717989143</c:v>
                </c:pt>
                <c:pt idx="2">
                  <c:v>6.305352998115733</c:v>
                </c:pt>
                <c:pt idx="3">
                  <c:v>15.21675720338615</c:v>
                </c:pt>
                <c:pt idx="4">
                  <c:v>11.22315604075634</c:v>
                </c:pt>
              </c:numCache>
            </c:numRef>
          </c:val>
        </c:ser>
        <c:ser>
          <c:idx val="1"/>
          <c:order val="1"/>
          <c:tx>
            <c:strRef>
              <c:f>'Analysis 2'!$C$4</c:f>
              <c:strCache>
                <c:ptCount val="1"/>
                <c:pt idx="0">
                  <c:v>IC Maize/Legume+Millet</c:v>
                </c:pt>
              </c:strCache>
            </c:strRef>
          </c:tx>
          <c:cat>
            <c:strRef>
              <c:f>'Analysis 2'!$A$5:$A$9</c:f>
              <c:strCache>
                <c:ptCount val="5"/>
                <c:pt idx="0">
                  <c:v>Plowing</c:v>
                </c:pt>
                <c:pt idx="1">
                  <c:v>Fert App</c:v>
                </c:pt>
                <c:pt idx="2">
                  <c:v>Sow/Trans</c:v>
                </c:pt>
                <c:pt idx="3">
                  <c:v>Weeding</c:v>
                </c:pt>
                <c:pt idx="4">
                  <c:v>Harvesting</c:v>
                </c:pt>
              </c:strCache>
            </c:strRef>
          </c:cat>
          <c:val>
            <c:numRef>
              <c:f>'Analysis 2'!$C$5:$C$9</c:f>
              <c:numCache>
                <c:formatCode>General</c:formatCode>
                <c:ptCount val="5"/>
                <c:pt idx="0">
                  <c:v>13.18508124377199</c:v>
                </c:pt>
                <c:pt idx="1">
                  <c:v>0.341650905984992</c:v>
                </c:pt>
                <c:pt idx="2">
                  <c:v>10.93689626421003</c:v>
                </c:pt>
                <c:pt idx="3">
                  <c:v>7.402436296341487</c:v>
                </c:pt>
                <c:pt idx="4">
                  <c:v>12.86783397392878</c:v>
                </c:pt>
              </c:numCache>
            </c:numRef>
          </c:val>
        </c:ser>
        <c:ser>
          <c:idx val="2"/>
          <c:order val="2"/>
          <c:tx>
            <c:strRef>
              <c:f>'Analysis 2'!$D$4</c:f>
              <c:strCache>
                <c:ptCount val="1"/>
                <c:pt idx="0">
                  <c:v>MT IC Maize/Legume+Millet</c:v>
                </c:pt>
              </c:strCache>
            </c:strRef>
          </c:tx>
          <c:cat>
            <c:strRef>
              <c:f>'Analysis 2'!$A$5:$A$9</c:f>
              <c:strCache>
                <c:ptCount val="5"/>
                <c:pt idx="0">
                  <c:v>Plowing</c:v>
                </c:pt>
                <c:pt idx="1">
                  <c:v>Fert App</c:v>
                </c:pt>
                <c:pt idx="2">
                  <c:v>Sow/Trans</c:v>
                </c:pt>
                <c:pt idx="3">
                  <c:v>Weeding</c:v>
                </c:pt>
                <c:pt idx="4">
                  <c:v>Harvesting</c:v>
                </c:pt>
              </c:strCache>
            </c:strRef>
          </c:cat>
          <c:val>
            <c:numRef>
              <c:f>'Analysis 2'!$D$5:$D$9</c:f>
              <c:numCache>
                <c:formatCode>General</c:formatCode>
                <c:ptCount val="5"/>
                <c:pt idx="0">
                  <c:v>13.9978651054792</c:v>
                </c:pt>
                <c:pt idx="1">
                  <c:v>0.369754927314545</c:v>
                </c:pt>
                <c:pt idx="2">
                  <c:v>12.04234574286626</c:v>
                </c:pt>
                <c:pt idx="3">
                  <c:v>6.678698374618964</c:v>
                </c:pt>
                <c:pt idx="4">
                  <c:v>12.90510723993353</c:v>
                </c:pt>
              </c:numCache>
            </c:numRef>
          </c:val>
        </c:ser>
        <c:axId val="641437992"/>
        <c:axId val="625056360"/>
      </c:barChart>
      <c:catAx>
        <c:axId val="64143799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625056360"/>
        <c:crosses val="autoZero"/>
        <c:auto val="1"/>
        <c:lblAlgn val="ctr"/>
        <c:lblOffset val="100"/>
      </c:catAx>
      <c:valAx>
        <c:axId val="625056360"/>
        <c:scaling>
          <c:orientation val="minMax"/>
          <c:max val="25.0"/>
        </c:scaling>
        <c:axPos val="l"/>
        <c:majorGridlines/>
        <c:numFmt formatCode="General" sourceLinked="1"/>
        <c:tickLblPos val="nextTo"/>
        <c:crossAx val="64143799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/>
          </a:pPr>
          <a:endParaRPr lang="en-US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6"/>
  <c:chart>
    <c:title>
      <c:tx>
        <c:rich>
          <a:bodyPr/>
          <a:lstStyle/>
          <a:p>
            <a:pPr>
              <a:defRPr sz="1600" b="1" i="0"/>
            </a:pPr>
            <a:r>
              <a:rPr lang="en-US" sz="1600" b="1" i="0"/>
              <a:t>Female Labor by Treatment (%)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'Analysis 2'!$B$13</c:f>
              <c:strCache>
                <c:ptCount val="1"/>
                <c:pt idx="0">
                  <c:v>Maize-Legume</c:v>
                </c:pt>
              </c:strCache>
            </c:strRef>
          </c:tx>
          <c:cat>
            <c:strRef>
              <c:f>'Analysis 2'!$A$14:$A$18</c:f>
              <c:strCache>
                <c:ptCount val="5"/>
                <c:pt idx="0">
                  <c:v>Plowing</c:v>
                </c:pt>
                <c:pt idx="1">
                  <c:v>Fert App</c:v>
                </c:pt>
                <c:pt idx="2">
                  <c:v>Sow/Trans</c:v>
                </c:pt>
                <c:pt idx="3">
                  <c:v>Weeding</c:v>
                </c:pt>
                <c:pt idx="4">
                  <c:v>Harvesting</c:v>
                </c:pt>
              </c:strCache>
            </c:strRef>
          </c:cat>
          <c:val>
            <c:numRef>
              <c:f>'Analysis 2'!$B$14:$B$18</c:f>
              <c:numCache>
                <c:formatCode>General</c:formatCode>
                <c:ptCount val="5"/>
                <c:pt idx="0">
                  <c:v>0.0</c:v>
                </c:pt>
                <c:pt idx="1">
                  <c:v>13.31906941508794</c:v>
                </c:pt>
                <c:pt idx="2">
                  <c:v>9.779958310784115</c:v>
                </c:pt>
                <c:pt idx="3">
                  <c:v>15.48466243530009</c:v>
                </c:pt>
                <c:pt idx="4">
                  <c:v>14.51697894846239</c:v>
                </c:pt>
              </c:numCache>
            </c:numRef>
          </c:val>
        </c:ser>
        <c:ser>
          <c:idx val="1"/>
          <c:order val="1"/>
          <c:tx>
            <c:strRef>
              <c:f>'Analysis 2'!$C$13</c:f>
              <c:strCache>
                <c:ptCount val="1"/>
                <c:pt idx="0">
                  <c:v>IC Maize/Legume+Millet</c:v>
                </c:pt>
              </c:strCache>
            </c:strRef>
          </c:tx>
          <c:cat>
            <c:strRef>
              <c:f>'Analysis 2'!$A$14:$A$18</c:f>
              <c:strCache>
                <c:ptCount val="5"/>
                <c:pt idx="0">
                  <c:v>Plowing</c:v>
                </c:pt>
                <c:pt idx="1">
                  <c:v>Fert App</c:v>
                </c:pt>
                <c:pt idx="2">
                  <c:v>Sow/Trans</c:v>
                </c:pt>
                <c:pt idx="3">
                  <c:v>Weeding</c:v>
                </c:pt>
                <c:pt idx="4">
                  <c:v>Harvesting</c:v>
                </c:pt>
              </c:strCache>
            </c:strRef>
          </c:cat>
          <c:val>
            <c:numRef>
              <c:f>'Analysis 2'!$C$14:$C$18</c:f>
              <c:numCache>
                <c:formatCode>General</c:formatCode>
                <c:ptCount val="5"/>
                <c:pt idx="0">
                  <c:v>3.531409513350822</c:v>
                </c:pt>
                <c:pt idx="1">
                  <c:v>6.050068126817562</c:v>
                </c:pt>
                <c:pt idx="2">
                  <c:v>11.168730807557</c:v>
                </c:pt>
                <c:pt idx="3">
                  <c:v>10.69285990279218</c:v>
                </c:pt>
                <c:pt idx="4">
                  <c:v>23.82303296524515</c:v>
                </c:pt>
              </c:numCache>
            </c:numRef>
          </c:val>
        </c:ser>
        <c:ser>
          <c:idx val="2"/>
          <c:order val="2"/>
          <c:tx>
            <c:strRef>
              <c:f>'Analysis 2'!$D$13</c:f>
              <c:strCache>
                <c:ptCount val="1"/>
                <c:pt idx="0">
                  <c:v>MT IC Maize/Legume+Millet</c:v>
                </c:pt>
              </c:strCache>
            </c:strRef>
          </c:tx>
          <c:cat>
            <c:strRef>
              <c:f>'Analysis 2'!$A$14:$A$18</c:f>
              <c:strCache>
                <c:ptCount val="5"/>
                <c:pt idx="0">
                  <c:v>Plowing</c:v>
                </c:pt>
                <c:pt idx="1">
                  <c:v>Fert App</c:v>
                </c:pt>
                <c:pt idx="2">
                  <c:v>Sow/Trans</c:v>
                </c:pt>
                <c:pt idx="3">
                  <c:v>Weeding</c:v>
                </c:pt>
                <c:pt idx="4">
                  <c:v>Harvesting</c:v>
                </c:pt>
              </c:strCache>
            </c:strRef>
          </c:cat>
          <c:val>
            <c:numRef>
              <c:f>'Analysis 2'!$D$14:$D$18</c:f>
              <c:numCache>
                <c:formatCode>General</c:formatCode>
                <c:ptCount val="5"/>
                <c:pt idx="0">
                  <c:v>3.664535440349506</c:v>
                </c:pt>
                <c:pt idx="1">
                  <c:v>6.547743504528397</c:v>
                </c:pt>
                <c:pt idx="2">
                  <c:v>11.88497980653894</c:v>
                </c:pt>
                <c:pt idx="3">
                  <c:v>10.22988632236907</c:v>
                </c:pt>
                <c:pt idx="4">
                  <c:v>21.67908353600158</c:v>
                </c:pt>
              </c:numCache>
            </c:numRef>
          </c:val>
        </c:ser>
        <c:axId val="613958856"/>
        <c:axId val="607733720"/>
      </c:barChart>
      <c:catAx>
        <c:axId val="61395885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607733720"/>
        <c:crosses val="autoZero"/>
        <c:auto val="1"/>
        <c:lblAlgn val="ctr"/>
        <c:lblOffset val="100"/>
      </c:catAx>
      <c:valAx>
        <c:axId val="607733720"/>
        <c:scaling>
          <c:orientation val="minMax"/>
          <c:max val="25.0"/>
        </c:scaling>
        <c:axPos val="l"/>
        <c:majorGridlines/>
        <c:numFmt formatCode="General" sourceLinked="1"/>
        <c:tickLblPos val="nextTo"/>
        <c:crossAx val="6139588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/>
          </a:pPr>
          <a:endParaRPr lang="en-US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56F4169-1E02-3C43-BFE9-A69AA2FCF5FA}" type="datetimeFigureOut">
              <a:rPr lang="en-US" smtClean="0"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F7F6E10C-3EEF-8548-8067-B8D2BEE1B3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Relationship Id="rId3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Relationship Id="rId3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967734"/>
            <a:ext cx="8056563" cy="1797485"/>
          </a:xfrm>
        </p:spPr>
        <p:txBody>
          <a:bodyPr anchor="ctr">
            <a:normAutofit fontScale="90000"/>
          </a:bodyPr>
          <a:lstStyle/>
          <a:p>
            <a:r>
              <a:rPr lang="en-US" sz="3556" b="1" dirty="0"/>
              <a:t>Gendered Implications for Agricultural Labor in the Mid-hills of Nepal with the Introduction of Conservation Agriculture Practices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549275" y="4138804"/>
            <a:ext cx="8056563" cy="150018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Jacqueline Halbrendt</a:t>
            </a:r>
          </a:p>
          <a:p>
            <a:r>
              <a:rPr lang="en-US" sz="2000" dirty="0" smtClean="0"/>
              <a:t>Department of Natural Resources &amp; Environmental Management</a:t>
            </a:r>
          </a:p>
          <a:p>
            <a:r>
              <a:rPr lang="en-US" sz="2000" dirty="0" smtClean="0"/>
              <a:t>University of Hawaii</a:t>
            </a:r>
            <a:endParaRPr lang="en-US" sz="2000" dirty="0"/>
          </a:p>
        </p:txBody>
      </p:sp>
      <p:pic>
        <p:nvPicPr>
          <p:cNvPr id="4" name="Picture 3" descr="UHM 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16050" cy="1416050"/>
          </a:xfrm>
          <a:prstGeom prst="rect">
            <a:avLst/>
          </a:prstGeom>
        </p:spPr>
      </p:pic>
      <p:pic>
        <p:nvPicPr>
          <p:cNvPr id="5" name="Picture 4" descr="SANREM Logo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2415" y="0"/>
            <a:ext cx="1251585" cy="1335024"/>
          </a:xfrm>
          <a:prstGeom prst="rect">
            <a:avLst/>
          </a:prstGeom>
        </p:spPr>
      </p:pic>
      <p:pic>
        <p:nvPicPr>
          <p:cNvPr id="6" name="Picture 5" descr="C:\Users\Bikash\Desktop\image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80653" y="145034"/>
            <a:ext cx="782695" cy="1088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b="28939"/>
          <a:stretch>
            <a:fillRect/>
          </a:stretch>
        </p:blipFill>
        <p:spPr>
          <a:xfrm>
            <a:off x="2438401" y="4583748"/>
            <a:ext cx="4267199" cy="2274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697406"/>
          </a:xfrm>
        </p:spPr>
        <p:txBody>
          <a:bodyPr/>
          <a:lstStyle/>
          <a:p>
            <a:pPr lvl="0"/>
            <a:r>
              <a:rPr lang="en-US" sz="4800" dirty="0" smtClean="0"/>
              <a:t>Future </a:t>
            </a:r>
            <a:r>
              <a:rPr lang="en-US" sz="4800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804982"/>
            <a:ext cx="8042276" cy="403356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/>
              <a:t>Conduct further research to explore the driving forces behind the gender-based labor </a:t>
            </a:r>
            <a:r>
              <a:rPr lang="en-US" dirty="0" smtClean="0"/>
              <a:t>shifts and decision-making</a:t>
            </a:r>
          </a:p>
          <a:p>
            <a:pPr lvl="0">
              <a:defRPr/>
            </a:pPr>
            <a:r>
              <a:rPr lang="en-US" dirty="0" smtClean="0"/>
              <a:t>Determine the opportunity costs of increased agricultural labor as compared with other wage earning, community, or education opportunities</a:t>
            </a:r>
          </a:p>
          <a:p>
            <a:pPr lvl="0">
              <a:defRPr/>
            </a:pPr>
            <a:r>
              <a:rPr lang="en-US" dirty="0" smtClean="0"/>
              <a:t>Assess the agricultural labor demands within the scope of total household and community time commitments labor and seasonal time demands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7030" y="346631"/>
            <a:ext cx="3329940" cy="4038600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49275" y="346631"/>
            <a:ext cx="8056563" cy="858647"/>
          </a:xfrm>
        </p:spPr>
        <p:txBody>
          <a:bodyPr/>
          <a:lstStyle/>
          <a:p>
            <a:r>
              <a:rPr lang="en-US" b="1" dirty="0" smtClean="0"/>
              <a:t>Thank You!</a:t>
            </a:r>
            <a:endParaRPr lang="en-US" b="1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549275" y="4385231"/>
            <a:ext cx="8056563" cy="247276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1F497D"/>
                </a:solidFill>
              </a:rPr>
              <a:t>Acknowledgements: 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1F497D"/>
                </a:solidFill>
              </a:rPr>
              <a:t>USAID</a:t>
            </a:r>
            <a:r>
              <a:rPr lang="en-US" dirty="0" smtClean="0">
                <a:solidFill>
                  <a:srgbClr val="1F497D"/>
                </a:solidFill>
              </a:rPr>
              <a:t>/</a:t>
            </a:r>
            <a:r>
              <a:rPr lang="en-US" dirty="0" err="1" smtClean="0">
                <a:solidFill>
                  <a:srgbClr val="1F497D"/>
                </a:solidFill>
              </a:rPr>
              <a:t>FtF</a:t>
            </a:r>
            <a:r>
              <a:rPr lang="en-US" dirty="0" smtClean="0">
                <a:solidFill>
                  <a:srgbClr val="1F497D"/>
                </a:solidFill>
              </a:rPr>
              <a:t> Food Security Innovation Lab: Collaborative Research on Sustainable Agriculture and Natural Resource Management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1F497D"/>
                </a:solidFill>
              </a:rPr>
              <a:t>University of Hawaii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1F497D"/>
                </a:solidFill>
              </a:rPr>
              <a:t>Local Initiatives for Biodiversity Research and Development (Li-Bird</a:t>
            </a:r>
            <a:r>
              <a:rPr lang="en-US" dirty="0" smtClean="0">
                <a:solidFill>
                  <a:srgbClr val="1F497D"/>
                </a:solidFill>
              </a:rPr>
              <a:t>)</a:t>
            </a:r>
          </a:p>
          <a:p>
            <a:r>
              <a:rPr lang="en-US" dirty="0" smtClean="0">
                <a:solidFill>
                  <a:srgbClr val="1F497D"/>
                </a:solidFill>
              </a:rPr>
              <a:t>Institute for Agriculture and </a:t>
            </a:r>
            <a:r>
              <a:rPr lang="en-US" dirty="0" smtClean="0">
                <a:solidFill>
                  <a:srgbClr val="1F497D"/>
                </a:solidFill>
              </a:rPr>
              <a:t>Animal </a:t>
            </a:r>
            <a:r>
              <a:rPr lang="en-US" dirty="0" smtClean="0">
                <a:solidFill>
                  <a:srgbClr val="1F497D"/>
                </a:solidFill>
              </a:rPr>
              <a:t>Science, </a:t>
            </a:r>
            <a:r>
              <a:rPr lang="en-US" dirty="0" err="1" smtClean="0">
                <a:solidFill>
                  <a:srgbClr val="1F497D"/>
                </a:solidFill>
              </a:rPr>
              <a:t>Tribhuvan</a:t>
            </a:r>
            <a:r>
              <a:rPr lang="en-US" dirty="0" smtClean="0">
                <a:solidFill>
                  <a:srgbClr val="1F497D"/>
                </a:solidFill>
              </a:rPr>
              <a:t> </a:t>
            </a:r>
            <a:r>
              <a:rPr lang="en-US" dirty="0" smtClean="0">
                <a:solidFill>
                  <a:srgbClr val="1F497D"/>
                </a:solidFill>
              </a:rPr>
              <a:t>University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6896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628" y="876536"/>
            <a:ext cx="8692388" cy="5981464"/>
          </a:xfrm>
        </p:spPr>
        <p:txBody>
          <a:bodyPr>
            <a:noAutofit/>
          </a:bodyPr>
          <a:lstStyle/>
          <a:p>
            <a:r>
              <a:rPr lang="en-US" sz="2200" dirty="0" smtClean="0"/>
              <a:t>Women represent half </a:t>
            </a:r>
            <a:r>
              <a:rPr lang="en-US" sz="2200" dirty="0" smtClean="0"/>
              <a:t>the population in</a:t>
            </a:r>
            <a:r>
              <a:rPr lang="en-US" sz="2200" dirty="0" smtClean="0"/>
              <a:t> subsistence </a:t>
            </a:r>
            <a:r>
              <a:rPr lang="en-US" sz="2200" dirty="0" smtClean="0"/>
              <a:t>farming </a:t>
            </a:r>
            <a:r>
              <a:rPr lang="en-US" sz="2200" dirty="0" smtClean="0"/>
              <a:t>communities, however, there </a:t>
            </a:r>
            <a:r>
              <a:rPr lang="en-US" sz="2200" dirty="0" smtClean="0"/>
              <a:t>is a lack of research measuring the labor effects of agricultural interventions on gender</a:t>
            </a:r>
            <a:r>
              <a:rPr lang="en-US" sz="2200" dirty="0" smtClean="0"/>
              <a:t> </a:t>
            </a:r>
          </a:p>
          <a:p>
            <a:r>
              <a:rPr lang="en-US" sz="2200" dirty="0" smtClean="0"/>
              <a:t>Household labor capacity can be a limiting factor for</a:t>
            </a:r>
            <a:r>
              <a:rPr lang="en-US" sz="2200" dirty="0" smtClean="0"/>
              <a:t> changes </a:t>
            </a:r>
            <a:r>
              <a:rPr lang="en-US" sz="2200" dirty="0" smtClean="0"/>
              <a:t>to agriculture in subsistence </a:t>
            </a:r>
            <a:r>
              <a:rPr lang="en-US" sz="2200" dirty="0" smtClean="0"/>
              <a:t>communities</a:t>
            </a:r>
          </a:p>
          <a:p>
            <a:r>
              <a:rPr lang="en-US" sz="2200" dirty="0" smtClean="0"/>
              <a:t>I</a:t>
            </a:r>
            <a:r>
              <a:rPr lang="en-US" sz="2200" dirty="0" smtClean="0"/>
              <a:t>nability to </a:t>
            </a:r>
            <a:r>
              <a:rPr lang="en-US" sz="2200" dirty="0" smtClean="0"/>
              <a:t>increase</a:t>
            </a:r>
            <a:r>
              <a:rPr lang="en-US" sz="2200" dirty="0" smtClean="0"/>
              <a:t> agricultural </a:t>
            </a:r>
            <a:r>
              <a:rPr lang="en-US" sz="2200" dirty="0" smtClean="0"/>
              <a:t>labor hours can contribute to</a:t>
            </a:r>
            <a:r>
              <a:rPr lang="en-US" sz="2200" dirty="0" smtClean="0"/>
              <a:t> failure </a:t>
            </a:r>
            <a:r>
              <a:rPr lang="en-US" sz="2200" dirty="0" smtClean="0"/>
              <a:t>to adopt practices despite</a:t>
            </a:r>
            <a:r>
              <a:rPr lang="en-US" sz="2200" dirty="0" smtClean="0"/>
              <a:t> potential </a:t>
            </a:r>
            <a:r>
              <a:rPr lang="en-US" sz="2200" dirty="0" smtClean="0"/>
              <a:t>to increase food security, improve </a:t>
            </a:r>
            <a:r>
              <a:rPr lang="en-US" sz="2200" dirty="0" smtClean="0"/>
              <a:t>soil, </a:t>
            </a:r>
            <a:r>
              <a:rPr lang="en-US" sz="2200" dirty="0" smtClean="0"/>
              <a:t>and maintain livelihoods</a:t>
            </a:r>
            <a:r>
              <a:rPr lang="en-US" sz="2200" dirty="0" smtClean="0"/>
              <a:t> </a:t>
            </a:r>
          </a:p>
          <a:p>
            <a:r>
              <a:rPr lang="en-US" sz="2200" dirty="0" smtClean="0"/>
              <a:t>Rural </a:t>
            </a:r>
            <a:r>
              <a:rPr lang="en-US" sz="2200" dirty="0" smtClean="0"/>
              <a:t>women</a:t>
            </a:r>
            <a:r>
              <a:rPr lang="en-US" sz="2200" dirty="0" smtClean="0"/>
              <a:t> take </a:t>
            </a:r>
            <a:r>
              <a:rPr lang="en-US" sz="2200" dirty="0" smtClean="0"/>
              <a:t>on a disproportionate workload for both agricultural and household duties</a:t>
            </a:r>
            <a:r>
              <a:rPr lang="en-US" sz="2200" dirty="0" smtClean="0"/>
              <a:t> </a:t>
            </a:r>
          </a:p>
          <a:p>
            <a:r>
              <a:rPr lang="en-US" sz="2200" dirty="0" smtClean="0"/>
              <a:t>Labor division is highly localized and contextual, and may depend on culture, education, income, or environmental conditions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79146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5" y="1372938"/>
            <a:ext cx="4673992" cy="48463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 identify </a:t>
            </a:r>
            <a:r>
              <a:rPr lang="en-US" dirty="0" smtClean="0"/>
              <a:t>the gendered distribution of agricultural labor in three </a:t>
            </a:r>
            <a:r>
              <a:rPr lang="en-US" i="1" dirty="0" err="1" smtClean="0"/>
              <a:t>Chepang</a:t>
            </a:r>
            <a:r>
              <a:rPr lang="en-US" dirty="0" smtClean="0"/>
              <a:t> tribal villages of central </a:t>
            </a:r>
            <a:r>
              <a:rPr lang="en-US" dirty="0" smtClean="0"/>
              <a:t>Nepal</a:t>
            </a:r>
          </a:p>
          <a:p>
            <a:r>
              <a:rPr lang="en-US" dirty="0" smtClean="0"/>
              <a:t>To estimate </a:t>
            </a:r>
            <a:r>
              <a:rPr lang="en-US" dirty="0" smtClean="0"/>
              <a:t>the changes in gender labor required by conservation agriculture </a:t>
            </a:r>
            <a:r>
              <a:rPr lang="en-US" dirty="0" smtClean="0"/>
              <a:t>interventions</a:t>
            </a:r>
          </a:p>
          <a:p>
            <a:r>
              <a:rPr lang="en-US" dirty="0" smtClean="0"/>
              <a:t>To </a:t>
            </a:r>
            <a:r>
              <a:rPr lang="en-US" dirty="0" smtClean="0"/>
              <a:t>assess the implications of labor shifts with respect to the potential for adoption of conservation agriculture practices.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276" y="1372938"/>
            <a:ext cx="3718560" cy="4846320"/>
          </a:xfrm>
          <a:prstGeom prst="rect">
            <a:avLst/>
          </a:prstGeom>
          <a:effectLst>
            <a:softEdge rad="1524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7"/>
            <a:ext cx="8042276" cy="554298"/>
          </a:xfrm>
        </p:spPr>
        <p:txBody>
          <a:bodyPr/>
          <a:lstStyle/>
          <a:p>
            <a:r>
              <a:rPr lang="en-US" sz="3600" dirty="0" smtClean="0"/>
              <a:t>Study Area: Central Mid-hills, Nepal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10715"/>
            <a:ext cx="9143999" cy="3825915"/>
          </a:xfrm>
        </p:spPr>
        <p:txBody>
          <a:bodyPr>
            <a:noAutofit/>
          </a:bodyPr>
          <a:lstStyle/>
          <a:p>
            <a:r>
              <a:rPr lang="en-US" sz="1800" dirty="0" smtClean="0"/>
              <a:t>Agriculture in the</a:t>
            </a:r>
            <a:r>
              <a:rPr lang="en-US" sz="1800" dirty="0" smtClean="0"/>
              <a:t> central mid-hills supports </a:t>
            </a:r>
            <a:r>
              <a:rPr lang="en-US" sz="1800" dirty="0" smtClean="0"/>
              <a:t>44% of the population of </a:t>
            </a:r>
            <a:r>
              <a:rPr lang="en-US" sz="1800" dirty="0" smtClean="0"/>
              <a:t>Nepal; A </a:t>
            </a:r>
            <a:r>
              <a:rPr lang="en-US" sz="1800" dirty="0" smtClean="0"/>
              <a:t>region of high importance for improving and maintaining food </a:t>
            </a:r>
            <a:r>
              <a:rPr lang="en-US" sz="1800" dirty="0" smtClean="0"/>
              <a:t>security</a:t>
            </a:r>
          </a:p>
          <a:p>
            <a:r>
              <a:rPr lang="en-US" sz="1800" dirty="0" smtClean="0"/>
              <a:t>Three villages in the central mid-hills were studied with village </a:t>
            </a:r>
            <a:r>
              <a:rPr lang="en-US" sz="1800" dirty="0" smtClean="0"/>
              <a:t>size</a:t>
            </a:r>
            <a:r>
              <a:rPr lang="en-US" sz="1800" dirty="0" smtClean="0"/>
              <a:t> ranging </a:t>
            </a:r>
            <a:r>
              <a:rPr lang="en-US" sz="1800" dirty="0" smtClean="0"/>
              <a:t>from</a:t>
            </a:r>
            <a:r>
              <a:rPr lang="en-US" sz="1800" dirty="0" smtClean="0"/>
              <a:t> 25 to 42 households</a:t>
            </a:r>
          </a:p>
          <a:p>
            <a:r>
              <a:rPr lang="en-US" sz="1800" dirty="0" smtClean="0"/>
              <a:t>C</a:t>
            </a:r>
            <a:r>
              <a:rPr lang="en-US" sz="1800" dirty="0" smtClean="0"/>
              <a:t>ommunities </a:t>
            </a:r>
            <a:r>
              <a:rPr lang="en-US" sz="1800" dirty="0" smtClean="0"/>
              <a:t>were selected</a:t>
            </a:r>
            <a:r>
              <a:rPr lang="en-US" sz="1800" dirty="0" smtClean="0"/>
              <a:t> due </a:t>
            </a:r>
            <a:r>
              <a:rPr lang="en-US" sz="1800" dirty="0" smtClean="0"/>
              <a:t>to</a:t>
            </a:r>
            <a:r>
              <a:rPr lang="en-US" sz="1800" dirty="0" smtClean="0"/>
              <a:t> high </a:t>
            </a:r>
            <a:r>
              <a:rPr lang="en-US" sz="1800" dirty="0" smtClean="0"/>
              <a:t>risk for food </a:t>
            </a:r>
            <a:r>
              <a:rPr lang="en-US" sz="1800" dirty="0" smtClean="0"/>
              <a:t>insecurity, marginal </a:t>
            </a:r>
            <a:r>
              <a:rPr lang="en-US" sz="1800" dirty="0" smtClean="0"/>
              <a:t>agricultural lands,</a:t>
            </a:r>
            <a:r>
              <a:rPr lang="en-US" sz="1800" dirty="0" smtClean="0"/>
              <a:t> and small landholdings</a:t>
            </a:r>
          </a:p>
          <a:p>
            <a:r>
              <a:rPr lang="en-US" sz="1800" dirty="0" smtClean="0"/>
              <a:t>Agriculture </a:t>
            </a:r>
            <a:r>
              <a:rPr lang="en-US" sz="1800" dirty="0" smtClean="0"/>
              <a:t>in this area is characterized by subsistence </a:t>
            </a:r>
            <a:r>
              <a:rPr lang="en-US" sz="1800" dirty="0" smtClean="0"/>
              <a:t>farming, less </a:t>
            </a:r>
            <a:r>
              <a:rPr lang="en-US" sz="1800" dirty="0" smtClean="0"/>
              <a:t>than 2 </a:t>
            </a:r>
            <a:r>
              <a:rPr lang="en-US" sz="1800" dirty="0" smtClean="0"/>
              <a:t>ha </a:t>
            </a:r>
            <a:r>
              <a:rPr lang="en-US" sz="1800" dirty="0" smtClean="0"/>
              <a:t>of arable land and limited opportunities for income </a:t>
            </a:r>
            <a:r>
              <a:rPr lang="en-US" sz="1800" dirty="0" smtClean="0"/>
              <a:t>generation </a:t>
            </a:r>
          </a:p>
          <a:p>
            <a:r>
              <a:rPr lang="en-US" sz="1800" dirty="0" smtClean="0"/>
              <a:t>Farmers </a:t>
            </a:r>
            <a:r>
              <a:rPr lang="en-US" sz="1800" dirty="0" smtClean="0"/>
              <a:t>use</a:t>
            </a:r>
            <a:r>
              <a:rPr lang="en-US" sz="1800" dirty="0" smtClean="0"/>
              <a:t> continuous cultivation, terracing</a:t>
            </a:r>
            <a:r>
              <a:rPr lang="en-US" sz="1800" dirty="0" smtClean="0"/>
              <a:t>,</a:t>
            </a:r>
            <a:r>
              <a:rPr lang="en-US" sz="1800" dirty="0" smtClean="0"/>
              <a:t> and </a:t>
            </a:r>
            <a:r>
              <a:rPr lang="en-US" sz="1800" dirty="0" smtClean="0"/>
              <a:t>mono-cropping in a rice and maize-based agricultural </a:t>
            </a:r>
            <a:r>
              <a:rPr lang="en-US" sz="1800" dirty="0" smtClean="0"/>
              <a:t>system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1142" y="661875"/>
            <a:ext cx="3781716" cy="21488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4410075" y="1670050"/>
            <a:ext cx="400050" cy="374650"/>
          </a:xfrm>
          <a:prstGeom prst="ellipse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12068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512" y="1019644"/>
            <a:ext cx="8620847" cy="5616985"/>
          </a:xfrm>
        </p:spPr>
        <p:txBody>
          <a:bodyPr>
            <a:noAutofit/>
          </a:bodyPr>
          <a:lstStyle/>
          <a:p>
            <a:r>
              <a:rPr lang="en-US" sz="2200" dirty="0" smtClean="0"/>
              <a:t>June 2012, individual households were surveyed in three </a:t>
            </a:r>
            <a:r>
              <a:rPr lang="en-US" sz="2200" i="1" dirty="0" err="1" smtClean="0"/>
              <a:t>Chepang</a:t>
            </a:r>
            <a:r>
              <a:rPr lang="en-US" sz="2200" dirty="0" smtClean="0"/>
              <a:t> tribal communities in the central mid-hills of Nepal to conduct an activities analysis by gender</a:t>
            </a:r>
            <a:r>
              <a:rPr lang="en-US" sz="2200" dirty="0" smtClean="0"/>
              <a:t> </a:t>
            </a:r>
          </a:p>
          <a:p>
            <a:r>
              <a:rPr lang="en-US" sz="2200" dirty="0" smtClean="0"/>
              <a:t>Male and female heads for each household were surveyed separately in face-to-face interviews to assess gender participation in various agricultural activities</a:t>
            </a:r>
            <a:r>
              <a:rPr lang="en-US" sz="2200" dirty="0" smtClean="0"/>
              <a:t> </a:t>
            </a:r>
          </a:p>
          <a:p>
            <a:r>
              <a:rPr lang="en-US" sz="2200" dirty="0" smtClean="0"/>
              <a:t>The survey analysis measured the labor hours required for the</a:t>
            </a:r>
            <a:r>
              <a:rPr lang="en-US" sz="2200" dirty="0" smtClean="0"/>
              <a:t> farmer’s cultivation approach, </a:t>
            </a:r>
            <a:r>
              <a:rPr lang="en-US" sz="2200" dirty="0" smtClean="0"/>
              <a:t>representing a complete cropping season:</a:t>
            </a:r>
            <a:r>
              <a:rPr lang="en-US" sz="2200" dirty="0" smtClean="0"/>
              <a:t> (T1) </a:t>
            </a:r>
            <a:r>
              <a:rPr lang="en-US" sz="2200" dirty="0" smtClean="0"/>
              <a:t>maize followed by legumes</a:t>
            </a:r>
            <a:r>
              <a:rPr lang="en-US" sz="2200" dirty="0" smtClean="0"/>
              <a:t> </a:t>
            </a:r>
          </a:p>
          <a:p>
            <a:r>
              <a:rPr lang="en-US" sz="2200" dirty="0" smtClean="0"/>
              <a:t>CA plots on </a:t>
            </a:r>
            <a:r>
              <a:rPr lang="en-US" sz="2200" dirty="0" smtClean="0"/>
              <a:t>8 representative farmer fields in each </a:t>
            </a:r>
            <a:r>
              <a:rPr lang="en-US" sz="2200" dirty="0" smtClean="0"/>
              <a:t>village</a:t>
            </a:r>
          </a:p>
          <a:p>
            <a:r>
              <a:rPr lang="en-US" sz="2200" dirty="0" smtClean="0"/>
              <a:t>L</a:t>
            </a:r>
            <a:r>
              <a:rPr lang="en-US" sz="2200" dirty="0" smtClean="0"/>
              <a:t>abor </a:t>
            </a:r>
            <a:r>
              <a:rPr lang="en-US" sz="2200" dirty="0" smtClean="0"/>
              <a:t>activities</a:t>
            </a:r>
            <a:r>
              <a:rPr lang="en-US" sz="2200" dirty="0" smtClean="0"/>
              <a:t> recorded </a:t>
            </a:r>
            <a:r>
              <a:rPr lang="en-US" sz="2200" dirty="0" smtClean="0"/>
              <a:t>by gender for two treatments: (</a:t>
            </a:r>
            <a:r>
              <a:rPr lang="en-US" sz="2200" dirty="0" smtClean="0"/>
              <a:t>T2) </a:t>
            </a:r>
            <a:r>
              <a:rPr lang="en-US" sz="2200" dirty="0" smtClean="0"/>
              <a:t>maize followed by intercropping with millet and cowpea, and (</a:t>
            </a:r>
            <a:r>
              <a:rPr lang="en-US" sz="2200" dirty="0" smtClean="0"/>
              <a:t>T3) </a:t>
            </a:r>
            <a:r>
              <a:rPr lang="en-US" sz="2200" dirty="0" smtClean="0"/>
              <a:t>minimum tillage with maize followed by intercropping with millet and cowpea </a:t>
            </a:r>
            <a:endParaRPr lang="en-US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23503"/>
          </a:xfrm>
        </p:spPr>
        <p:txBody>
          <a:bodyPr/>
          <a:lstStyle/>
          <a:p>
            <a:r>
              <a:rPr lang="en-US" sz="3200" dirty="0" smtClean="0"/>
              <a:t>Results: Labor distribution (%) with Conventional and Conservation Practices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5943601"/>
            <a:ext cx="8042276" cy="86327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Women perform over 53-55% of total labor hours for both farmer’s practice and conservation agriculture</a:t>
            </a:r>
            <a:endParaRPr lang="en-US" dirty="0"/>
          </a:p>
        </p:txBody>
      </p:sp>
      <p:graphicFrame>
        <p:nvGraphicFramePr>
          <p:cNvPr id="6" name="C 8"/>
          <p:cNvGraphicFramePr/>
          <p:nvPr/>
        </p:nvGraphicFramePr>
        <p:xfrm>
          <a:off x="2530429" y="1480311"/>
          <a:ext cx="4277268" cy="2437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 9"/>
          <p:cNvGraphicFramePr/>
          <p:nvPr/>
        </p:nvGraphicFramePr>
        <p:xfrm>
          <a:off x="0" y="3588043"/>
          <a:ext cx="4669063" cy="2547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 11"/>
          <p:cNvGraphicFramePr/>
          <p:nvPr/>
        </p:nvGraphicFramePr>
        <p:xfrm>
          <a:off x="4238881" y="3237818"/>
          <a:ext cx="4905119" cy="2897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7576"/>
            <a:ext cx="9143999" cy="590075"/>
          </a:xfrm>
        </p:spPr>
        <p:txBody>
          <a:bodyPr/>
          <a:lstStyle/>
          <a:p>
            <a:r>
              <a:rPr lang="en-US" sz="3000" dirty="0" smtClean="0"/>
              <a:t>Results: Changes in</a:t>
            </a:r>
            <a:r>
              <a:rPr lang="en-US" sz="3000" dirty="0" smtClean="0"/>
              <a:t> (%) Gender </a:t>
            </a:r>
            <a:r>
              <a:rPr lang="en-US" sz="3000" dirty="0" smtClean="0"/>
              <a:t>Labor by Activity</a:t>
            </a:r>
            <a:endParaRPr lang="en-US" sz="3000" dirty="0"/>
          </a:p>
        </p:txBody>
      </p:sp>
      <p:graphicFrame>
        <p:nvGraphicFramePr>
          <p:cNvPr id="4" name="C 17"/>
          <p:cNvGraphicFramePr/>
          <p:nvPr/>
        </p:nvGraphicFramePr>
        <p:xfrm>
          <a:off x="965821" y="889000"/>
          <a:ext cx="6742862" cy="2760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 18"/>
          <p:cNvGraphicFramePr/>
          <p:nvPr/>
        </p:nvGraphicFramePr>
        <p:xfrm>
          <a:off x="965821" y="3649252"/>
          <a:ext cx="6568799" cy="3208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29956"/>
          </a:xfrm>
        </p:spPr>
        <p:txBody>
          <a:bodyPr anchor="t"/>
          <a:lstStyle/>
          <a:p>
            <a:r>
              <a:rPr lang="en-US" sz="4000" dirty="0" smtClean="0"/>
              <a:t>Results: Comparison of Systems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668896"/>
            <a:ext cx="9144000" cy="2189104"/>
          </a:xfrm>
        </p:spPr>
        <p:txBody>
          <a:bodyPr>
            <a:noAutofit/>
          </a:bodyPr>
          <a:lstStyle/>
          <a:p>
            <a:r>
              <a:rPr lang="en-US" sz="2100" dirty="0" smtClean="0"/>
              <a:t>I</a:t>
            </a:r>
            <a:r>
              <a:rPr lang="en-US" sz="2100" dirty="0" smtClean="0"/>
              <a:t>ncreases in land preparation, sowing, harvesting with CA</a:t>
            </a:r>
          </a:p>
          <a:p>
            <a:r>
              <a:rPr lang="en-US" sz="2100" dirty="0" smtClean="0"/>
              <a:t>Overall decreases were observed in fertilizer application, weeding</a:t>
            </a:r>
          </a:p>
          <a:p>
            <a:r>
              <a:rPr lang="en-US" sz="2100" dirty="0" smtClean="0"/>
              <a:t>Drivers for the shift in labor are increased harvesting for women, with some increases in land preparation</a:t>
            </a:r>
            <a:endParaRPr lang="en-US" sz="21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0" y="733428"/>
          <a:ext cx="4819044" cy="3935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4572000" y="733428"/>
          <a:ext cx="4572000" cy="3935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76291"/>
          </a:xfrm>
        </p:spPr>
        <p:txBody>
          <a:bodyPr/>
          <a:lstStyle/>
          <a:p>
            <a:r>
              <a:rPr lang="en-US" sz="4400" dirty="0" smtClean="0"/>
              <a:t>Conclusions &amp; Implications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983867"/>
            <a:ext cx="8042276" cy="561698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introduced CA practices have been shown to increase agricultural labor for women</a:t>
            </a:r>
          </a:p>
          <a:p>
            <a:r>
              <a:rPr lang="en-US" dirty="0" smtClean="0"/>
              <a:t>Increased demands for harvesting are the driving force for this shift in labor</a:t>
            </a:r>
          </a:p>
          <a:p>
            <a:pPr lvl="1"/>
            <a:r>
              <a:rPr lang="en-US" dirty="0" smtClean="0"/>
              <a:t>Indicates potential for greater food security and income generation</a:t>
            </a:r>
          </a:p>
          <a:p>
            <a:pPr lvl="1"/>
            <a:r>
              <a:rPr lang="en-US" dirty="0" smtClean="0"/>
              <a:t>Greater demands for processing and marketing will be required</a:t>
            </a:r>
          </a:p>
          <a:p>
            <a:r>
              <a:rPr lang="en-US" dirty="0" smtClean="0"/>
              <a:t>However, limited household labor availability and seasonal demands may be prohibitive for the adoption of these CA practices </a:t>
            </a:r>
          </a:p>
          <a:p>
            <a:r>
              <a:rPr lang="en-US" dirty="0" smtClean="0"/>
              <a:t>Reduced demands for fertilizer application and weeding may allow for diversification of agricultural or off-farm activities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2809</TotalTime>
  <Words>769</Words>
  <Application>Microsoft Macintosh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Breeze</vt:lpstr>
      <vt:lpstr>Gendered Implications for Agricultural Labor in the Mid-hills of Nepal with the Introduction of Conservation Agriculture Practices </vt:lpstr>
      <vt:lpstr>Introduction</vt:lpstr>
      <vt:lpstr>Objectives</vt:lpstr>
      <vt:lpstr>Study Area: Central Mid-hills, Nepal</vt:lpstr>
      <vt:lpstr>Methodology</vt:lpstr>
      <vt:lpstr>Results: Labor distribution (%) with Conventional and Conservation Practices</vt:lpstr>
      <vt:lpstr>Results: Changes in (%) Gender Labor by Activity</vt:lpstr>
      <vt:lpstr>Results: Comparison of Systems</vt:lpstr>
      <vt:lpstr>Conclusions &amp; Implications</vt:lpstr>
      <vt:lpstr>Future Research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Gendered Implications for Agricultural Labor in the Mid-hills of Nepal with the Introduction of Conservation Agriculture Practices </dc:title>
  <dc:creator>Jacqueline Halbrendt</dc:creator>
  <cp:lastModifiedBy>Jacqueline Halbrendt</cp:lastModifiedBy>
  <cp:revision>33</cp:revision>
  <dcterms:created xsi:type="dcterms:W3CDTF">2013-03-24T06:55:58Z</dcterms:created>
  <dcterms:modified xsi:type="dcterms:W3CDTF">2013-03-26T05:45:24Z</dcterms:modified>
</cp:coreProperties>
</file>