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96" y="2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41565011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854642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825504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20883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614149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83515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00901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50787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8" name="Shape 1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460232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51270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3777373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79119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66317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03365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06705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89543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00089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7045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04800" rtl="0">
              <a:lnSpc>
                <a:spcPct val="115000"/>
              </a:lnSpc>
              <a:spcBef>
                <a:spcPts val="300"/>
              </a:spcBef>
              <a:spcAft>
                <a:spcPts val="300"/>
              </a:spcAft>
              <a:buClr>
                <a:schemeClr val="dk1"/>
              </a:buClr>
              <a:buSzPct val="100000"/>
              <a:buFont typeface="Arial"/>
              <a:buChar char="●"/>
            </a:pPr>
            <a:r>
              <a:rPr lang="en" sz="1200">
                <a:solidFill>
                  <a:schemeClr val="dk1"/>
                </a:solidFill>
              </a:rPr>
              <a:t>enum Enumerates all terms in a field, calculating the set intersection of documents that match the term with documents that match the query. This was the default (and only) method for faceting multi-valued fields prior to Solr 1.4.</a:t>
            </a:r>
          </a:p>
          <a:p>
            <a:pPr marL="457200" lvl="0" indent="-304800" rtl="0">
              <a:lnSpc>
                <a:spcPct val="115000"/>
              </a:lnSpc>
              <a:spcBef>
                <a:spcPts val="300"/>
              </a:spcBef>
              <a:spcAft>
                <a:spcPts val="300"/>
              </a:spcAft>
              <a:buClr>
                <a:schemeClr val="dk1"/>
              </a:buClr>
              <a:buSzPct val="100000"/>
              <a:buFont typeface="Arial"/>
              <a:buChar char="●"/>
            </a:pPr>
            <a:r>
              <a:rPr lang="en" sz="1200">
                <a:solidFill>
                  <a:schemeClr val="dk1"/>
                </a:solidFill>
              </a:rPr>
              <a:t>fc (stands for Field Cache) The facet counts are calculated by iterating over documents that match the query and summing the terms that appear in each document. This was the default method for single valued fields prior to Solr 1.4.</a:t>
            </a:r>
          </a:p>
          <a:p>
            <a:pPr marL="457200" lvl="0" indent="-304800" rtl="0">
              <a:lnSpc>
                <a:spcPct val="115000"/>
              </a:lnSpc>
              <a:spcBef>
                <a:spcPts val="300"/>
              </a:spcBef>
              <a:spcAft>
                <a:spcPts val="300"/>
              </a:spcAft>
              <a:buClr>
                <a:schemeClr val="dk1"/>
              </a:buClr>
              <a:buSzPct val="100000"/>
              <a:buFont typeface="Arial"/>
              <a:buChar char="●"/>
            </a:pPr>
            <a:r>
              <a:rPr lang="en" sz="1200">
                <a:solidFill>
                  <a:schemeClr val="dk1"/>
                </a:solidFill>
              </a:rPr>
              <a:t>fcs (stands for Field Cache per Segment) works the same as fc except the underlying cache data structure is built for each segment of the index individually</a:t>
            </a:r>
          </a:p>
        </p:txBody>
      </p:sp>
    </p:spTree>
    <p:extLst>
      <p:ext uri="{BB962C8B-B14F-4D97-AF65-F5344CB8AC3E}">
        <p14:creationId xmlns:p14="http://schemas.microsoft.com/office/powerpoint/2010/main" val="3776613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972452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08523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02686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457200" y="563759"/>
            <a:ext cx="8229600" cy="3009600"/>
          </a:xfrm>
          <a:prstGeom prst="rect">
            <a:avLst/>
          </a:prstGeom>
        </p:spPr>
        <p:txBody>
          <a:bodyPr lIns="91425" tIns="91425" rIns="91425" bIns="91425" anchor="t" anchorCtr="0"/>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a:endParaRPr/>
          </a:p>
        </p:txBody>
      </p:sp>
      <p:sp>
        <p:nvSpPr>
          <p:cNvPr id="11" name="Shape 11"/>
          <p:cNvSpPr txBox="1">
            <a:spLocks noGrp="1"/>
          </p:cNvSpPr>
          <p:nvPr>
            <p:ph type="subTitle" idx="1"/>
          </p:nvPr>
        </p:nvSpPr>
        <p:spPr>
          <a:xfrm>
            <a:off x="457200" y="3716392"/>
            <a:ext cx="8229600" cy="1232699"/>
          </a:xfrm>
          <a:prstGeom prst="rect">
            <a:avLst/>
          </a:prstGeom>
        </p:spPr>
        <p:txBody>
          <a:bodyPr lIns="91425" tIns="91425" rIns="91425" bIns="91425" anchor="t" anchorCtr="0"/>
          <a:lstStyle>
            <a:lvl1pPr>
              <a:spcBef>
                <a:spcPts val="0"/>
              </a:spcBef>
              <a:buClr>
                <a:schemeClr val="dk2"/>
              </a:buClr>
              <a:buSzPct val="100000"/>
              <a:buNone/>
              <a:defRPr sz="4800">
                <a:solidFill>
                  <a:schemeClr val="dk2"/>
                </a:solidFill>
              </a:defRPr>
            </a:lvl1pPr>
            <a:lvl2pPr>
              <a:spcBef>
                <a:spcPts val="0"/>
              </a:spcBef>
              <a:buClr>
                <a:schemeClr val="dk2"/>
              </a:buClr>
              <a:buSzPct val="100000"/>
              <a:buNone/>
              <a:defRPr sz="4800">
                <a:solidFill>
                  <a:schemeClr val="dk2"/>
                </a:solidFill>
              </a:defRPr>
            </a:lvl2pPr>
            <a:lvl3pPr>
              <a:spcBef>
                <a:spcPts val="0"/>
              </a:spcBef>
              <a:buClr>
                <a:schemeClr val="dk2"/>
              </a:buClr>
              <a:buSzPct val="100000"/>
              <a:buNone/>
              <a:defRPr sz="4800">
                <a:solidFill>
                  <a:schemeClr val="dk2"/>
                </a:solidFill>
              </a:defRPr>
            </a:lvl3pPr>
            <a:lvl4pPr>
              <a:spcBef>
                <a:spcPts val="0"/>
              </a:spcBef>
              <a:buClr>
                <a:schemeClr val="dk2"/>
              </a:buClr>
              <a:buSzPct val="100000"/>
              <a:buNone/>
              <a:defRPr sz="4800">
                <a:solidFill>
                  <a:schemeClr val="dk2"/>
                </a:solidFill>
              </a:defRPr>
            </a:lvl4pPr>
            <a:lvl5pPr>
              <a:spcBef>
                <a:spcPts val="0"/>
              </a:spcBef>
              <a:buClr>
                <a:schemeClr val="dk2"/>
              </a:buClr>
              <a:buSzPct val="100000"/>
              <a:buNone/>
              <a:defRPr sz="4800">
                <a:solidFill>
                  <a:schemeClr val="dk2"/>
                </a:solidFill>
              </a:defRPr>
            </a:lvl5pPr>
            <a:lvl6pPr>
              <a:spcBef>
                <a:spcPts val="0"/>
              </a:spcBef>
              <a:buClr>
                <a:schemeClr val="dk2"/>
              </a:buClr>
              <a:buSzPct val="100000"/>
              <a:buNone/>
              <a:defRPr sz="4800">
                <a:solidFill>
                  <a:schemeClr val="dk2"/>
                </a:solidFill>
              </a:defRPr>
            </a:lvl6pPr>
            <a:lvl7pPr>
              <a:spcBef>
                <a:spcPts val="0"/>
              </a:spcBef>
              <a:buClr>
                <a:schemeClr val="dk2"/>
              </a:buClr>
              <a:buSzPct val="100000"/>
              <a:buNone/>
              <a:defRPr sz="4800">
                <a:solidFill>
                  <a:schemeClr val="dk2"/>
                </a:solidFill>
              </a:defRPr>
            </a:lvl7pPr>
            <a:lvl8pPr>
              <a:spcBef>
                <a:spcPts val="0"/>
              </a:spcBef>
              <a:buClr>
                <a:schemeClr val="dk2"/>
              </a:buClr>
              <a:buSzPct val="100000"/>
              <a:buNone/>
              <a:defRPr sz="4800">
                <a:solidFill>
                  <a:schemeClr val="dk2"/>
                </a:solidFill>
              </a:defRPr>
            </a:lvl8pPr>
            <a:lvl9pPr>
              <a:spcBef>
                <a:spcPts val="0"/>
              </a:spcBef>
              <a:buClr>
                <a:schemeClr val="dk2"/>
              </a:buClr>
              <a:buSzPct val="100000"/>
              <a:buNone/>
              <a:defRPr sz="4800">
                <a:solidFill>
                  <a:schemeClr val="dk2"/>
                </a:solidFill>
              </a:defRPr>
            </a:lvl9pPr>
          </a:lstStyle>
          <a:p>
            <a:endParaRPr/>
          </a:p>
        </p:txBody>
      </p:sp>
      <p:cxnSp>
        <p:nvCxnSpPr>
          <p:cNvPr id="12" name="Shape 12"/>
          <p:cNvCxnSpPr/>
          <p:nvPr/>
        </p:nvCxnSpPr>
        <p:spPr>
          <a:xfrm>
            <a:off x="457200" y="411479"/>
            <a:ext cx="8229600" cy="0"/>
          </a:xfrm>
          <a:prstGeom prst="straightConnector1">
            <a:avLst/>
          </a:prstGeom>
          <a:noFill/>
          <a:ln w="57150" cap="flat">
            <a:solidFill>
              <a:schemeClr val="accent1"/>
            </a:solidFill>
            <a:prstDash val="solid"/>
            <a:round/>
            <a:headEnd type="none" w="med" len="med"/>
            <a:tailEnd type="none" w="med" len="med"/>
          </a:ln>
        </p:spPr>
      </p:cxnSp>
      <p:cxnSp>
        <p:nvCxnSpPr>
          <p:cNvPr id="13" name="Shape 13"/>
          <p:cNvCxnSpPr/>
          <p:nvPr/>
        </p:nvCxnSpPr>
        <p:spPr>
          <a:xfrm>
            <a:off x="457200" y="3633382"/>
            <a:ext cx="8229600" cy="0"/>
          </a:xfrm>
          <a:prstGeom prst="straightConnector1">
            <a:avLst/>
          </a:prstGeom>
          <a:noFill/>
          <a:ln w="57150" cap="flat">
            <a:solidFill>
              <a:schemeClr val="accent1"/>
            </a:solidFill>
            <a:prstDash val="solid"/>
            <a:round/>
            <a:headEnd type="none" w="med" len="med"/>
            <a:tailEnd type="none" w="med" len="med"/>
          </a:ln>
        </p:spPr>
      </p:cxnSp>
      <p:sp>
        <p:nvSpPr>
          <p:cNvPr id="14" name="Shape 14"/>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17" name="Shape 17"/>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18" name="Shape 18"/>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
        <p:nvSpPr>
          <p:cNvPr id="19" name="Shape 1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solidFill>
                  <a:srgbClr val="DA0002"/>
                </a:solidFill>
              </a:defRPr>
            </a:lvl1pPr>
            <a:lvl2pPr>
              <a:spcBef>
                <a:spcPts val="0"/>
              </a:spcBef>
              <a:defRPr>
                <a:solidFill>
                  <a:srgbClr val="DA0002"/>
                </a:solidFill>
              </a:defRPr>
            </a:lvl2pPr>
            <a:lvl3pPr>
              <a:spcBef>
                <a:spcPts val="0"/>
              </a:spcBef>
              <a:defRPr>
                <a:solidFill>
                  <a:srgbClr val="DA0002"/>
                </a:solidFill>
              </a:defRPr>
            </a:lvl3pPr>
            <a:lvl4pPr>
              <a:spcBef>
                <a:spcPts val="0"/>
              </a:spcBef>
              <a:defRPr>
                <a:solidFill>
                  <a:srgbClr val="DA0002"/>
                </a:solidFill>
              </a:defRPr>
            </a:lvl4pPr>
            <a:lvl5pPr>
              <a:spcBef>
                <a:spcPts val="0"/>
              </a:spcBef>
              <a:defRPr>
                <a:solidFill>
                  <a:srgbClr val="DA0002"/>
                </a:solidFill>
              </a:defRPr>
            </a:lvl5pPr>
            <a:lvl6pPr>
              <a:spcBef>
                <a:spcPts val="0"/>
              </a:spcBef>
              <a:defRPr>
                <a:solidFill>
                  <a:srgbClr val="DA0002"/>
                </a:solidFill>
              </a:defRPr>
            </a:lvl6pPr>
            <a:lvl7pPr>
              <a:spcBef>
                <a:spcPts val="0"/>
              </a:spcBef>
              <a:defRPr>
                <a:solidFill>
                  <a:srgbClr val="DA0002"/>
                </a:solidFill>
              </a:defRPr>
            </a:lvl7pPr>
            <a:lvl8pPr>
              <a:spcBef>
                <a:spcPts val="0"/>
              </a:spcBef>
              <a:defRPr>
                <a:solidFill>
                  <a:srgbClr val="DA0002"/>
                </a:solidFill>
              </a:defRPr>
            </a:lvl8pPr>
            <a:lvl9pPr>
              <a:spcBef>
                <a:spcPts val="0"/>
              </a:spcBef>
              <a:defRPr>
                <a:solidFill>
                  <a:srgbClr val="DA0002"/>
                </a:solidFill>
              </a:defRPr>
            </a:lvl9pPr>
          </a:lstStyle>
          <a:p>
            <a:endParaRPr/>
          </a:p>
        </p:txBody>
      </p:sp>
      <p:sp>
        <p:nvSpPr>
          <p:cNvPr id="22" name="Shape 22"/>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4" name="Shape 24"/>
          <p:cNvCxnSpPr/>
          <p:nvPr/>
        </p:nvCxnSpPr>
        <p:spPr>
          <a:xfrm>
            <a:off x="457200" y="1143000"/>
            <a:ext cx="8229600" cy="0"/>
          </a:xfrm>
          <a:prstGeom prst="straightConnector1">
            <a:avLst/>
          </a:prstGeom>
          <a:noFill/>
          <a:ln w="50800" cap="flat">
            <a:solidFill>
              <a:srgbClr val="DA0002"/>
            </a:solidFill>
            <a:prstDash val="solid"/>
            <a:round/>
            <a:headEnd type="none" w="med" len="med"/>
            <a:tailEnd type="none" w="med" len="med"/>
          </a:ln>
        </p:spPr>
      </p:cxnSp>
      <p:sp>
        <p:nvSpPr>
          <p:cNvPr id="25" name="Shape 2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cxnSp>
        <p:nvCxnSpPr>
          <p:cNvPr id="28" name="Shape 28"/>
          <p:cNvCxnSpPr/>
          <p:nvPr/>
        </p:nvCxnSpPr>
        <p:spPr>
          <a:xfrm>
            <a:off x="457200" y="1143000"/>
            <a:ext cx="8229600" cy="0"/>
          </a:xfrm>
          <a:prstGeom prst="straightConnector1">
            <a:avLst/>
          </a:prstGeom>
          <a:noFill/>
          <a:ln w="50800" cap="flat">
            <a:solidFill>
              <a:schemeClr val="accent1"/>
            </a:solidFill>
            <a:prstDash val="solid"/>
            <a:round/>
            <a:headEnd type="none" w="med" len="med"/>
            <a:tailEnd type="none" w="med" len="med"/>
          </a:ln>
        </p:spPr>
      </p:cxnSp>
      <p:sp>
        <p:nvSpPr>
          <p:cNvPr id="29" name="Shape 29"/>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0"/>
              </a:spcBef>
              <a:buSzPct val="100000"/>
              <a:buNone/>
              <a:defRPr sz="1800"/>
            </a:lvl1pPr>
          </a:lstStyle>
          <a:p>
            <a:endParaRPr/>
          </a:p>
        </p:txBody>
      </p:sp>
      <p:cxnSp>
        <p:nvCxnSpPr>
          <p:cNvPr id="32" name="Shape 32"/>
          <p:cNvCxnSpPr/>
          <p:nvPr/>
        </p:nvCxnSpPr>
        <p:spPr>
          <a:xfrm>
            <a:off x="457200" y="4317760"/>
            <a:ext cx="8229600" cy="0"/>
          </a:xfrm>
          <a:prstGeom prst="straightConnector1">
            <a:avLst/>
          </a:prstGeom>
          <a:noFill/>
          <a:ln w="50800" cap="flat">
            <a:solidFill>
              <a:schemeClr val="lt2"/>
            </a:solidFill>
            <a:prstDash val="solid"/>
            <a:round/>
            <a:headEnd type="none" w="med" len="med"/>
            <a:tailEnd type="none" w="med" len="med"/>
          </a:ln>
        </p:spPr>
      </p:cxnSp>
      <p:sp>
        <p:nvSpPr>
          <p:cNvPr id="33" name="Shape 3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4"/>
        <p:cNvGrpSpPr/>
        <p:nvPr/>
      </p:nvGrpSpPr>
      <p:grpSpPr>
        <a:xfrm>
          <a:off x="0" y="0"/>
          <a:ext cx="0" cy="0"/>
          <a:chOff x="0" y="0"/>
          <a:chExt cx="0" cy="0"/>
        </a:xfrm>
      </p:grpSpPr>
      <p:cxnSp>
        <p:nvCxnSpPr>
          <p:cNvPr id="35" name="Shape 35"/>
          <p:cNvCxnSpPr/>
          <p:nvPr/>
        </p:nvCxnSpPr>
        <p:spPr>
          <a:xfrm>
            <a:off x="457200" y="113139"/>
            <a:ext cx="8229600" cy="0"/>
          </a:xfrm>
          <a:prstGeom prst="straightConnector1">
            <a:avLst/>
          </a:prstGeom>
          <a:noFill/>
          <a:ln w="50800" cap="flat">
            <a:solidFill>
              <a:schemeClr val="lt2"/>
            </a:solidFill>
            <a:prstDash val="solid"/>
            <a:round/>
            <a:headEnd type="none" w="med" len="med"/>
            <a:tailEnd type="none" w="med" len="med"/>
          </a:ln>
        </p:spPr>
      </p:cxnSp>
      <p:sp>
        <p:nvSpPr>
          <p:cNvPr id="36" name="Shape 3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accent1"/>
              </a:buClr>
              <a:buSzPct val="100000"/>
              <a:buNone/>
              <a:defRPr sz="3600" b="1">
                <a:solidFill>
                  <a:schemeClr val="accent1"/>
                </a:solidFill>
              </a:defRPr>
            </a:lvl1pPr>
            <a:lvl2pPr>
              <a:spcBef>
                <a:spcPts val="0"/>
              </a:spcBef>
              <a:buClr>
                <a:schemeClr val="accent1"/>
              </a:buClr>
              <a:buSzPct val="100000"/>
              <a:buNone/>
              <a:defRPr sz="3600" b="1">
                <a:solidFill>
                  <a:schemeClr val="accent1"/>
                </a:solidFill>
              </a:defRPr>
            </a:lvl2pPr>
            <a:lvl3pPr>
              <a:spcBef>
                <a:spcPts val="0"/>
              </a:spcBef>
              <a:buClr>
                <a:schemeClr val="accent1"/>
              </a:buClr>
              <a:buSzPct val="100000"/>
              <a:buNone/>
              <a:defRPr sz="3600" b="1">
                <a:solidFill>
                  <a:schemeClr val="accent1"/>
                </a:solidFill>
              </a:defRPr>
            </a:lvl3pPr>
            <a:lvl4pPr>
              <a:spcBef>
                <a:spcPts val="0"/>
              </a:spcBef>
              <a:buClr>
                <a:schemeClr val="accent1"/>
              </a:buClr>
              <a:buSzPct val="100000"/>
              <a:buNone/>
              <a:defRPr sz="3600" b="1">
                <a:solidFill>
                  <a:schemeClr val="accent1"/>
                </a:solidFill>
              </a:defRPr>
            </a:lvl4pPr>
            <a:lvl5pPr>
              <a:spcBef>
                <a:spcPts val="0"/>
              </a:spcBef>
              <a:buClr>
                <a:schemeClr val="accent1"/>
              </a:buClr>
              <a:buSzPct val="100000"/>
              <a:buNone/>
              <a:defRPr sz="3600" b="1">
                <a:solidFill>
                  <a:schemeClr val="accent1"/>
                </a:solidFill>
              </a:defRPr>
            </a:lvl5pPr>
            <a:lvl6pPr>
              <a:spcBef>
                <a:spcPts val="0"/>
              </a:spcBef>
              <a:buClr>
                <a:schemeClr val="accent1"/>
              </a:buClr>
              <a:buSzPct val="100000"/>
              <a:buNone/>
              <a:defRPr sz="3600" b="1">
                <a:solidFill>
                  <a:schemeClr val="accent1"/>
                </a:solidFill>
              </a:defRPr>
            </a:lvl6pPr>
            <a:lvl7pPr>
              <a:spcBef>
                <a:spcPts val="0"/>
              </a:spcBef>
              <a:buClr>
                <a:schemeClr val="accent1"/>
              </a:buClr>
              <a:buSzPct val="100000"/>
              <a:buNone/>
              <a:defRPr sz="3600" b="1">
                <a:solidFill>
                  <a:schemeClr val="accent1"/>
                </a:solidFill>
              </a:defRPr>
            </a:lvl7pPr>
            <a:lvl8pPr>
              <a:spcBef>
                <a:spcPts val="0"/>
              </a:spcBef>
              <a:buClr>
                <a:schemeClr val="accent1"/>
              </a:buClr>
              <a:buSzPct val="100000"/>
              <a:buNone/>
              <a:defRPr sz="3600" b="1">
                <a:solidFill>
                  <a:schemeClr val="accent1"/>
                </a:solidFill>
              </a:defRPr>
            </a:lvl8pPr>
            <a:lvl9pPr>
              <a:spcBef>
                <a:spcPts val="0"/>
              </a:spcBef>
              <a:buClr>
                <a:schemeClr val="accent1"/>
              </a:buClr>
              <a:buSzPct val="100000"/>
              <a:buNone/>
              <a:defRPr sz="3600" b="1">
                <a:solidFill>
                  <a:schemeClr val="accent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cxnSp>
        <p:nvCxnSpPr>
          <p:cNvPr id="7" name="Shape 7"/>
          <p:cNvCxnSpPr/>
          <p:nvPr/>
        </p:nvCxnSpPr>
        <p:spPr>
          <a:xfrm>
            <a:off x="457200" y="5023259"/>
            <a:ext cx="8229600" cy="0"/>
          </a:xfrm>
          <a:prstGeom prst="straightConnector1">
            <a:avLst/>
          </a:prstGeom>
          <a:noFill/>
          <a:ln w="50800" cap="flat">
            <a:solidFill>
              <a:schemeClr val="lt2"/>
            </a:solidFill>
            <a:prstDash val="solid"/>
            <a:round/>
            <a:headEnd type="none" w="med" len="med"/>
            <a:tailEnd type="none" w="med" len="med"/>
          </a:ln>
        </p:spPr>
      </p:cxnSp>
      <p:sp>
        <p:nvSpPr>
          <p:cNvPr id="8" name="Shape 8"/>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Shape 38"/>
          <p:cNvSpPr txBox="1">
            <a:spLocks noGrp="1"/>
          </p:cNvSpPr>
          <p:nvPr>
            <p:ph type="ctrTitle"/>
          </p:nvPr>
        </p:nvSpPr>
        <p:spPr>
          <a:xfrm>
            <a:off x="685800" y="91394"/>
            <a:ext cx="7772400" cy="2893500"/>
          </a:xfrm>
          <a:prstGeom prst="rect">
            <a:avLst/>
          </a:prstGeom>
        </p:spPr>
        <p:txBody>
          <a:bodyPr lIns="91425" tIns="91425" rIns="91425" bIns="91425" anchor="t" anchorCtr="0">
            <a:noAutofit/>
          </a:bodyPr>
          <a:lstStyle/>
          <a:p>
            <a:pPr algn="ctr" rtl="0">
              <a:spcBef>
                <a:spcPts val="0"/>
              </a:spcBef>
              <a:buNone/>
            </a:pPr>
            <a:endParaRPr sz="3600"/>
          </a:p>
          <a:p>
            <a:pPr algn="ctr" rtl="0">
              <a:spcBef>
                <a:spcPts val="0"/>
              </a:spcBef>
              <a:buNone/>
            </a:pPr>
            <a:endParaRPr sz="3600"/>
          </a:p>
          <a:p>
            <a:pPr algn="ctr" rtl="0">
              <a:spcBef>
                <a:spcPts val="0"/>
              </a:spcBef>
              <a:buNone/>
            </a:pPr>
            <a:r>
              <a:rPr lang="en" sz="3600"/>
              <a:t>Solr Team</a:t>
            </a:r>
          </a:p>
          <a:p>
            <a:pPr algn="ctr" rtl="0">
              <a:spcBef>
                <a:spcPts val="0"/>
              </a:spcBef>
              <a:buNone/>
            </a:pPr>
            <a:r>
              <a:rPr lang="en" sz="2400">
                <a:solidFill>
                  <a:srgbClr val="434343"/>
                </a:solidFill>
              </a:rPr>
              <a:t>CS5604: Cloudera Search in IDEAL</a:t>
            </a:r>
          </a:p>
          <a:p>
            <a:pPr algn="ctr" rtl="0">
              <a:spcBef>
                <a:spcPts val="0"/>
              </a:spcBef>
              <a:buNone/>
            </a:pPr>
            <a:endParaRPr sz="2400">
              <a:solidFill>
                <a:srgbClr val="434343"/>
              </a:solidFill>
            </a:endParaRPr>
          </a:p>
          <a:p>
            <a:pPr algn="ctr" rtl="0">
              <a:spcBef>
                <a:spcPts val="0"/>
              </a:spcBef>
              <a:buNone/>
            </a:pPr>
            <a:r>
              <a:rPr lang="en" sz="1800">
                <a:solidFill>
                  <a:srgbClr val="999999"/>
                </a:solidFill>
              </a:rPr>
              <a:t>Nikhil Komawar, Ananya Choudhury, Rich Gruss</a:t>
            </a:r>
          </a:p>
          <a:p>
            <a:pPr algn="ctr" rtl="0">
              <a:spcBef>
                <a:spcPts val="0"/>
              </a:spcBef>
              <a:buNone/>
            </a:pPr>
            <a:endParaRPr sz="1800">
              <a:solidFill>
                <a:srgbClr val="999999"/>
              </a:solidFill>
            </a:endParaRPr>
          </a:p>
          <a:p>
            <a:pPr algn="ctr" rtl="0">
              <a:spcBef>
                <a:spcPts val="0"/>
              </a:spcBef>
              <a:buNone/>
            </a:pPr>
            <a:r>
              <a:rPr lang="en" sz="2400">
                <a:solidFill>
                  <a:srgbClr val="999999"/>
                </a:solidFill>
              </a:rPr>
              <a:t>Tuesday May 5, 2015</a:t>
            </a:r>
          </a:p>
          <a:p>
            <a:pPr algn="r">
              <a:spcBef>
                <a:spcPts val="0"/>
              </a:spcBef>
              <a:buNone/>
            </a:pPr>
            <a:endParaRPr sz="2400">
              <a:solidFill>
                <a:srgbClr val="999999"/>
              </a:solidFill>
            </a:endParaRPr>
          </a:p>
        </p:txBody>
      </p:sp>
      <p:sp>
        <p:nvSpPr>
          <p:cNvPr id="39" name="Shape 39"/>
          <p:cNvSpPr txBox="1">
            <a:spLocks noGrp="1"/>
          </p:cNvSpPr>
          <p:nvPr>
            <p:ph type="subTitle" idx="1"/>
          </p:nvPr>
        </p:nvSpPr>
        <p:spPr>
          <a:xfrm>
            <a:off x="685800" y="3522676"/>
            <a:ext cx="7772400" cy="1736699"/>
          </a:xfrm>
          <a:prstGeom prst="rect">
            <a:avLst/>
          </a:prstGeom>
        </p:spPr>
        <p:txBody>
          <a:bodyPr lIns="91425" tIns="91425" rIns="91425" bIns="91425" anchor="t" anchorCtr="0">
            <a:noAutofit/>
          </a:bodyPr>
          <a:lstStyle/>
          <a:p>
            <a:pPr lvl="0" algn="ctr" rtl="0">
              <a:spcBef>
                <a:spcPts val="0"/>
              </a:spcBef>
              <a:buClr>
                <a:schemeClr val="dk1"/>
              </a:buClr>
              <a:buFont typeface="Arial"/>
              <a:buNone/>
            </a:pPr>
            <a:endParaRPr sz="2400">
              <a:solidFill>
                <a:srgbClr val="999999"/>
              </a:solidFill>
            </a:endParaRPr>
          </a:p>
          <a:p>
            <a:pPr lvl="0" algn="ctr" rtl="0">
              <a:spcBef>
                <a:spcPts val="0"/>
              </a:spcBef>
              <a:buClr>
                <a:schemeClr val="dk1"/>
              </a:buClr>
              <a:buSzPct val="45833"/>
              <a:buFont typeface="Arial"/>
              <a:buNone/>
            </a:pPr>
            <a:r>
              <a:rPr lang="en" sz="2400">
                <a:solidFill>
                  <a:srgbClr val="999999"/>
                </a:solidFill>
              </a:rPr>
              <a:t>Department of Computer Science</a:t>
            </a:r>
          </a:p>
          <a:p>
            <a:pPr lvl="0" algn="ctr">
              <a:spcBef>
                <a:spcPts val="0"/>
              </a:spcBef>
              <a:buClr>
                <a:schemeClr val="dk1"/>
              </a:buClr>
              <a:buSzPct val="45833"/>
              <a:buFont typeface="Arial"/>
              <a:buNone/>
            </a:pPr>
            <a:r>
              <a:rPr lang="en" sz="2400">
                <a:solidFill>
                  <a:srgbClr val="999999"/>
                </a:solidFill>
              </a:rPr>
              <a:t>Virginia Tech, Blacksburg</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a:t>Document ID: Future</a:t>
            </a:r>
          </a:p>
        </p:txBody>
      </p:sp>
      <p:sp>
        <p:nvSpPr>
          <p:cNvPr id="110" name="Shape 110"/>
          <p:cNvSpPr txBox="1">
            <a:spLocks noGrp="1"/>
          </p:cNvSpPr>
          <p:nvPr>
            <p:ph type="body" idx="1"/>
          </p:nvPr>
        </p:nvSpPr>
        <p:spPr>
          <a:xfrm>
            <a:off x="457200" y="1025650"/>
            <a:ext cx="4114800" cy="3725699"/>
          </a:xfrm>
          <a:prstGeom prst="rect">
            <a:avLst/>
          </a:prstGeom>
        </p:spPr>
        <p:txBody>
          <a:bodyPr lIns="91425" tIns="91425" rIns="91425" bIns="91425" anchor="t" anchorCtr="0">
            <a:noAutofit/>
          </a:bodyPr>
          <a:lstStyle/>
          <a:p>
            <a:pPr algn="ctr" rtl="0">
              <a:spcBef>
                <a:spcPts val="0"/>
              </a:spcBef>
              <a:buNone/>
            </a:pPr>
            <a:r>
              <a:rPr lang="en" b="1"/>
              <a:t>Preprocessing</a:t>
            </a:r>
          </a:p>
          <a:p>
            <a:pPr marL="457200" lvl="0" indent="-419100" rtl="0">
              <a:spcBef>
                <a:spcPts val="0"/>
              </a:spcBef>
              <a:buClr>
                <a:schemeClr val="dk1"/>
              </a:buClr>
              <a:buSzPct val="100000"/>
              <a:buFont typeface="Arial"/>
              <a:buChar char="●"/>
            </a:pPr>
            <a:r>
              <a:rPr lang="en"/>
              <a:t>Current:</a:t>
            </a:r>
          </a:p>
          <a:p>
            <a:pPr marL="914400" lvl="1" indent="-381000" rtl="0">
              <a:spcBef>
                <a:spcPts val="0"/>
              </a:spcBef>
              <a:buClr>
                <a:schemeClr val="dk1"/>
              </a:buClr>
              <a:buSzPct val="80000"/>
              <a:buFont typeface="Courier New"/>
              <a:buChar char="o"/>
            </a:pPr>
            <a:r>
              <a:rPr lang="en"/>
              <a:t>Concurrency</a:t>
            </a:r>
          </a:p>
          <a:p>
            <a:pPr marL="914400" lvl="1" indent="-381000" rtl="0">
              <a:spcBef>
                <a:spcPts val="0"/>
              </a:spcBef>
              <a:buClr>
                <a:schemeClr val="dk1"/>
              </a:buClr>
              <a:buSzPct val="80000"/>
              <a:buFont typeface="Courier New"/>
              <a:buChar char="o"/>
            </a:pPr>
            <a:r>
              <a:rPr lang="en"/>
              <a:t>`test_and_set`</a:t>
            </a:r>
          </a:p>
          <a:p>
            <a:pPr marL="914400" lvl="1" indent="-381000" rtl="0">
              <a:spcBef>
                <a:spcPts val="0"/>
              </a:spcBef>
              <a:buClr>
                <a:schemeClr val="dk1"/>
              </a:buClr>
              <a:buSzPct val="80000"/>
              <a:buFont typeface="Courier New"/>
              <a:buChar char="o"/>
            </a:pPr>
            <a:r>
              <a:rPr lang="en"/>
              <a:t>Batch processing</a:t>
            </a:r>
          </a:p>
          <a:p>
            <a:pPr marL="457200" lvl="0" indent="-419100" rtl="0">
              <a:spcBef>
                <a:spcPts val="0"/>
              </a:spcBef>
              <a:buClr>
                <a:schemeClr val="dk1"/>
              </a:buClr>
              <a:buSzPct val="100000"/>
              <a:buFont typeface="Arial"/>
              <a:buChar char="●"/>
            </a:pPr>
            <a:r>
              <a:rPr lang="en"/>
              <a:t>Recommendation:</a:t>
            </a:r>
          </a:p>
          <a:p>
            <a:pPr marL="914400" lvl="1" indent="-381000" rtl="0">
              <a:spcBef>
                <a:spcPts val="0"/>
              </a:spcBef>
              <a:buClr>
                <a:schemeClr val="dk1"/>
              </a:buClr>
              <a:buSzPct val="80000"/>
              <a:buFont typeface="Courier New"/>
              <a:buChar char="o"/>
            </a:pPr>
            <a:r>
              <a:rPr lang="en"/>
              <a:t>Binary encoded UUID</a:t>
            </a:r>
          </a:p>
          <a:p>
            <a:pPr marL="914400" lvl="1" indent="-381000" rtl="0">
              <a:spcBef>
                <a:spcPts val="0"/>
              </a:spcBef>
              <a:buClr>
                <a:schemeClr val="dk1"/>
              </a:buClr>
              <a:buSzPct val="80000"/>
              <a:buFont typeface="Courier New"/>
              <a:buChar char="o"/>
            </a:pPr>
            <a:r>
              <a:rPr lang="en"/>
              <a:t>Parallel</a:t>
            </a:r>
          </a:p>
          <a:p>
            <a:pPr marL="914400" lvl="1" indent="-381000">
              <a:spcBef>
                <a:spcPts val="0"/>
              </a:spcBef>
              <a:buClr>
                <a:schemeClr val="dk1"/>
              </a:buClr>
              <a:buSzPct val="80000"/>
              <a:buFont typeface="Courier New"/>
              <a:buChar char="o"/>
            </a:pPr>
            <a:r>
              <a:rPr lang="en"/>
              <a:t>CPU hit</a:t>
            </a:r>
          </a:p>
        </p:txBody>
      </p:sp>
      <p:cxnSp>
        <p:nvCxnSpPr>
          <p:cNvPr id="111" name="Shape 111"/>
          <p:cNvCxnSpPr/>
          <p:nvPr/>
        </p:nvCxnSpPr>
        <p:spPr>
          <a:xfrm flipH="1">
            <a:off x="4570075" y="1121775"/>
            <a:ext cx="8399" cy="3938699"/>
          </a:xfrm>
          <a:prstGeom prst="straightConnector1">
            <a:avLst/>
          </a:prstGeom>
          <a:noFill/>
          <a:ln w="114300" cap="flat">
            <a:solidFill>
              <a:schemeClr val="dk2"/>
            </a:solidFill>
            <a:prstDash val="solid"/>
            <a:round/>
            <a:headEnd type="none" w="lg" len="lg"/>
            <a:tailEnd type="none" w="lg" len="lg"/>
          </a:ln>
        </p:spPr>
      </p:cxnSp>
      <p:sp>
        <p:nvSpPr>
          <p:cNvPr id="112" name="Shape 112"/>
          <p:cNvSpPr txBox="1">
            <a:spLocks noGrp="1"/>
          </p:cNvSpPr>
          <p:nvPr>
            <p:ph type="body" idx="2"/>
          </p:nvPr>
        </p:nvSpPr>
        <p:spPr>
          <a:xfrm>
            <a:off x="4630175" y="1025650"/>
            <a:ext cx="4114800" cy="3725699"/>
          </a:xfrm>
          <a:prstGeom prst="rect">
            <a:avLst/>
          </a:prstGeom>
        </p:spPr>
        <p:txBody>
          <a:bodyPr lIns="91425" tIns="91425" rIns="91425" bIns="91425" anchor="t" anchorCtr="0">
            <a:noAutofit/>
          </a:bodyPr>
          <a:lstStyle/>
          <a:p>
            <a:pPr algn="ctr" rtl="0">
              <a:spcBef>
                <a:spcPts val="0"/>
              </a:spcBef>
              <a:buNone/>
            </a:pPr>
            <a:r>
              <a:rPr lang="en" b="1"/>
              <a:t>Querying</a:t>
            </a:r>
          </a:p>
          <a:p>
            <a:pPr marL="457200" lvl="0" indent="-419100" rtl="0">
              <a:spcBef>
                <a:spcPts val="0"/>
              </a:spcBef>
              <a:buClr>
                <a:schemeClr val="dk1"/>
              </a:buClr>
              <a:buSzPct val="100000"/>
              <a:buFont typeface="Arial"/>
              <a:buChar char="●"/>
            </a:pPr>
            <a:r>
              <a:rPr lang="en"/>
              <a:t>Current:</a:t>
            </a:r>
          </a:p>
          <a:p>
            <a:pPr marL="914400" lvl="1" indent="-381000" rtl="0">
              <a:spcBef>
                <a:spcPts val="0"/>
              </a:spcBef>
              <a:buClr>
                <a:schemeClr val="dk1"/>
              </a:buClr>
              <a:buSzPct val="80000"/>
              <a:buFont typeface="Courier New"/>
              <a:buChar char="o"/>
            </a:pPr>
            <a:r>
              <a:rPr lang="en"/>
              <a:t>Faster fetching </a:t>
            </a:r>
          </a:p>
          <a:p>
            <a:pPr marL="914400" lvl="1" indent="-381000" rtl="0">
              <a:spcBef>
                <a:spcPts val="0"/>
              </a:spcBef>
              <a:buClr>
                <a:schemeClr val="dk1"/>
              </a:buClr>
              <a:buSzPct val="80000"/>
              <a:buFont typeface="Courier New"/>
              <a:buChar char="o"/>
            </a:pPr>
            <a:r>
              <a:rPr lang="en"/>
              <a:t>Lower disk I/O</a:t>
            </a:r>
          </a:p>
          <a:p>
            <a:pPr marL="457200" lvl="0" indent="-419100" rtl="0">
              <a:spcBef>
                <a:spcPts val="0"/>
              </a:spcBef>
              <a:buClr>
                <a:schemeClr val="dk1"/>
              </a:buClr>
              <a:buSzPct val="100000"/>
              <a:buFont typeface="Arial"/>
              <a:buChar char="●"/>
            </a:pPr>
            <a:r>
              <a:rPr lang="en"/>
              <a:t>Recommendation:</a:t>
            </a:r>
          </a:p>
          <a:p>
            <a:pPr marL="914400" lvl="1" indent="-355600" rtl="0">
              <a:spcBef>
                <a:spcPts val="0"/>
              </a:spcBef>
              <a:buClr>
                <a:schemeClr val="dk1"/>
              </a:buClr>
              <a:buSzPct val="100000"/>
              <a:buFont typeface="Courier New"/>
              <a:buChar char="o"/>
            </a:pPr>
            <a:r>
              <a:rPr lang="en" sz="2000"/>
              <a:t>Sequentially assigned value or unhashed timestamp</a:t>
            </a:r>
          </a:p>
          <a:p>
            <a:pPr marL="914400" lvl="1" indent="-355600" rtl="0">
              <a:spcBef>
                <a:spcPts val="0"/>
              </a:spcBef>
              <a:buClr>
                <a:schemeClr val="dk1"/>
              </a:buClr>
              <a:buSzPct val="100000"/>
              <a:buFont typeface="Courier New"/>
              <a:buChar char="o"/>
            </a:pPr>
            <a:r>
              <a:rPr lang="en" sz="2000"/>
              <a:t>Batch processing vs. asynchronous processing</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Indexing</a:t>
            </a:r>
          </a:p>
        </p:txBody>
      </p:sp>
      <p:sp>
        <p:nvSpPr>
          <p:cNvPr id="118" name="Shape 118"/>
          <p:cNvSpPr txBox="1">
            <a:spLocks noGrp="1"/>
          </p:cNvSpPr>
          <p:nvPr>
            <p:ph type="body" idx="1"/>
          </p:nvPr>
        </p:nvSpPr>
        <p:spPr>
          <a:xfrm>
            <a:off x="457200" y="1460500"/>
            <a:ext cx="8158500" cy="3465299"/>
          </a:xfrm>
          <a:prstGeom prst="rect">
            <a:avLst/>
          </a:prstGeom>
        </p:spPr>
        <p:txBody>
          <a:bodyPr lIns="91425" tIns="91425" rIns="91425" bIns="91425" anchor="t" anchorCtr="0">
            <a:noAutofit/>
          </a:bodyPr>
          <a:lstStyle/>
          <a:p>
            <a:pPr>
              <a:spcBef>
                <a:spcPts val="0"/>
              </a:spcBef>
              <a:buNone/>
            </a:pPr>
            <a:endParaRPr/>
          </a:p>
        </p:txBody>
      </p:sp>
      <p:pic>
        <p:nvPicPr>
          <p:cNvPr id="119" name="Shape 119"/>
          <p:cNvPicPr preferRelativeResize="0"/>
          <p:nvPr/>
        </p:nvPicPr>
        <p:blipFill>
          <a:blip r:embed="rId3">
            <a:alphaModFix/>
          </a:blip>
          <a:stretch>
            <a:fillRect/>
          </a:stretch>
        </p:blipFill>
        <p:spPr>
          <a:xfrm>
            <a:off x="371799" y="1460500"/>
            <a:ext cx="7966600" cy="34652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Hbase Indexer - Morphline</a:t>
            </a:r>
          </a:p>
        </p:txBody>
      </p:sp>
      <p:sp>
        <p:nvSpPr>
          <p:cNvPr id="125" name="Shape 125"/>
          <p:cNvSpPr txBox="1">
            <a:spLocks noGrp="1"/>
          </p:cNvSpPr>
          <p:nvPr>
            <p:ph type="body" idx="1"/>
          </p:nvPr>
        </p:nvSpPr>
        <p:spPr>
          <a:xfrm>
            <a:off x="457200" y="1460500"/>
            <a:ext cx="8229600" cy="3634500"/>
          </a:xfrm>
          <a:prstGeom prst="rect">
            <a:avLst/>
          </a:prstGeom>
        </p:spPr>
        <p:txBody>
          <a:bodyPr lIns="91425" tIns="91425" rIns="91425" bIns="91425" anchor="t" anchorCtr="0">
            <a:noAutofit/>
          </a:bodyPr>
          <a:lstStyle/>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morphlines</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commands</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extractHBaseCells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mappings</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inputColumn</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"original:text_clean"</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outputField</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"text"</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type</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0088"/>
                </a:solidFill>
                <a:latin typeface="Consolas"/>
                <a:ea typeface="Consolas"/>
                <a:cs typeface="Consolas"/>
                <a:sym typeface="Consolas"/>
              </a:rPr>
              <a:t>string</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source</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value</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inputColumn</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"analysis:ner_people"</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outputField</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"ner_people_multiple"</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type</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0088"/>
                </a:solidFill>
                <a:latin typeface="Consolas"/>
                <a:ea typeface="Consolas"/>
                <a:cs typeface="Consolas"/>
                <a:sym typeface="Consolas"/>
              </a:rPr>
              <a:t>string</a:t>
            </a:r>
          </a:p>
          <a:p>
            <a:pPr lvl="0" rtl="0">
              <a:spcBef>
                <a:spcPts val="0"/>
              </a:spcBef>
              <a:buClr>
                <a:schemeClr val="dk1"/>
              </a:buClr>
              <a:buSzPct val="122222"/>
              <a:buFont typeface="Arial"/>
              <a:buNone/>
            </a:pPr>
            <a:r>
              <a:rPr lang="en" sz="900">
                <a:solidFill>
                  <a:schemeClr val="dk1"/>
                </a:solidFill>
                <a:latin typeface="Consolas"/>
                <a:ea typeface="Consolas"/>
                <a:cs typeface="Consolas"/>
                <a:sym typeface="Consolas"/>
              </a:rPr>
              <a:t>                                source</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value</a:t>
            </a:r>
          </a:p>
          <a:p>
            <a:pPr lvl="0" rtl="0">
              <a:spcBef>
                <a:spcPts val="0"/>
              </a:spcBef>
              <a:buNone/>
            </a:pPr>
            <a:r>
              <a:rPr lang="en" sz="900">
                <a:solidFill>
                  <a:schemeClr val="dk1"/>
                </a:solidFill>
                <a:latin typeface="Consolas"/>
                <a:ea typeface="Consolas"/>
                <a:cs typeface="Consolas"/>
                <a:sym typeface="Consolas"/>
              </a:rPr>
              <a:t>                            }</a:t>
            </a:r>
          </a:p>
          <a:p>
            <a:pPr marL="914400" lvl="0" indent="0" rtl="0">
              <a:spcBef>
                <a:spcPts val="0"/>
              </a:spcBef>
              <a:buNone/>
            </a:pPr>
            <a:r>
              <a:rPr lang="en" sz="900">
                <a:solidFill>
                  <a:schemeClr val="dk1"/>
                </a:solidFill>
                <a:latin typeface="Consolas"/>
                <a:ea typeface="Consolas"/>
                <a:cs typeface="Consolas"/>
                <a:sym typeface="Consolas"/>
              </a:rPr>
              <a:t>               ] </a:t>
            </a:r>
            <a:r>
              <a:rPr lang="en" sz="900">
                <a:solidFill>
                  <a:schemeClr val="dk1"/>
                </a:solidFill>
              </a:rPr>
              <a:t>} }</a:t>
            </a:r>
          </a:p>
          <a:p>
            <a:pPr marL="914400" lvl="0" indent="457200" rtl="0">
              <a:spcBef>
                <a:spcPts val="0"/>
              </a:spcBef>
              <a:buNone/>
            </a:pPr>
            <a:r>
              <a:rPr lang="en" sz="900">
                <a:solidFill>
                  <a:schemeClr val="dk1"/>
                </a:solidFill>
                <a:latin typeface="Consolas"/>
                <a:ea typeface="Consolas"/>
                <a:cs typeface="Consolas"/>
                <a:sym typeface="Consolas"/>
              </a:rPr>
              <a:t>{</a:t>
            </a:r>
          </a:p>
          <a:p>
            <a:pPr lvl="0" rtl="0">
              <a:spcBef>
                <a:spcPts val="0"/>
              </a:spcBef>
              <a:buNone/>
            </a:pPr>
            <a:r>
              <a:rPr lang="en" sz="900">
                <a:solidFill>
                  <a:schemeClr val="dk1"/>
                </a:solidFill>
                <a:latin typeface="Consolas"/>
                <a:ea typeface="Consolas"/>
                <a:cs typeface="Consolas"/>
                <a:sym typeface="Consolas"/>
              </a:rPr>
              <a:t>                    split {</a:t>
            </a:r>
          </a:p>
          <a:p>
            <a:pPr lvl="0" rtl="0">
              <a:spcBef>
                <a:spcPts val="0"/>
              </a:spcBef>
              <a:buNone/>
            </a:pPr>
            <a:r>
              <a:rPr lang="en" sz="900">
                <a:solidFill>
                  <a:schemeClr val="dk1"/>
                </a:solidFill>
                <a:latin typeface="Consolas"/>
                <a:ea typeface="Consolas"/>
                <a:cs typeface="Consolas"/>
                <a:sym typeface="Consolas"/>
              </a:rPr>
              <a:t>                        inputField</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"ner_people_multiple"</a:t>
            </a:r>
          </a:p>
          <a:p>
            <a:pPr lvl="0" rtl="0">
              <a:spcBef>
                <a:spcPts val="0"/>
              </a:spcBef>
              <a:buNone/>
            </a:pPr>
            <a:r>
              <a:rPr lang="en" sz="900">
                <a:solidFill>
                  <a:schemeClr val="dk1"/>
                </a:solidFill>
                <a:latin typeface="Consolas"/>
                <a:ea typeface="Consolas"/>
                <a:cs typeface="Consolas"/>
                <a:sym typeface="Consolas"/>
              </a:rPr>
              <a:t>                        outputField</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"ner_people"</a:t>
            </a:r>
          </a:p>
          <a:p>
            <a:pPr lvl="0" rtl="0">
              <a:spcBef>
                <a:spcPts val="0"/>
              </a:spcBef>
              <a:buNone/>
            </a:pPr>
            <a:r>
              <a:rPr lang="en" sz="900">
                <a:solidFill>
                  <a:schemeClr val="dk1"/>
                </a:solidFill>
                <a:latin typeface="Consolas"/>
                <a:ea typeface="Consolas"/>
                <a:cs typeface="Consolas"/>
                <a:sym typeface="Consolas"/>
              </a:rPr>
              <a:t>                        separator</a:t>
            </a:r>
            <a:r>
              <a:rPr lang="en" sz="900">
                <a:solidFill>
                  <a:srgbClr val="666600"/>
                </a:solidFill>
                <a:latin typeface="Consolas"/>
                <a:ea typeface="Consolas"/>
                <a:cs typeface="Consolas"/>
                <a:sym typeface="Consolas"/>
              </a:rPr>
              <a:t>:</a:t>
            </a:r>
            <a:r>
              <a:rPr lang="en" sz="900">
                <a:solidFill>
                  <a:schemeClr val="dk1"/>
                </a:solidFill>
                <a:latin typeface="Consolas"/>
                <a:ea typeface="Consolas"/>
                <a:cs typeface="Consolas"/>
                <a:sym typeface="Consolas"/>
              </a:rPr>
              <a:t> </a:t>
            </a:r>
            <a:r>
              <a:rPr lang="en" sz="900">
                <a:solidFill>
                  <a:srgbClr val="008800"/>
                </a:solidFill>
                <a:latin typeface="Consolas"/>
                <a:ea typeface="Consolas"/>
                <a:cs typeface="Consolas"/>
                <a:sym typeface="Consolas"/>
              </a:rPr>
              <a:t>"|"</a:t>
            </a:r>
          </a:p>
          <a:p>
            <a:pPr lvl="0" rtl="0">
              <a:spcBef>
                <a:spcPts val="0"/>
              </a:spcBef>
              <a:buNone/>
            </a:pPr>
            <a:r>
              <a:rPr lang="en" sz="900">
                <a:solidFill>
                  <a:schemeClr val="dk1"/>
                </a:solidFill>
                <a:latin typeface="Consolas"/>
                <a:ea typeface="Consolas"/>
                <a:cs typeface="Consolas"/>
                <a:sym typeface="Consolas"/>
              </a:rPr>
              <a:t>                    }</a:t>
            </a:r>
          </a:p>
          <a:p>
            <a:pPr lvl="0" rtl="0">
              <a:spcBef>
                <a:spcPts val="0"/>
              </a:spcBef>
              <a:buNone/>
            </a:pPr>
            <a:r>
              <a:rPr lang="en" sz="900">
                <a:solidFill>
                  <a:schemeClr val="dk1"/>
                </a:solidFill>
                <a:latin typeface="Consolas"/>
                <a:ea typeface="Consolas"/>
                <a:cs typeface="Consolas"/>
                <a:sym typeface="Consolas"/>
              </a:rPr>
              <a:t>                }</a:t>
            </a:r>
          </a:p>
          <a:p>
            <a:pPr lvl="0" rtl="0">
              <a:spcBef>
                <a:spcPts val="0"/>
              </a:spcBef>
              <a:buClr>
                <a:schemeClr val="dk1"/>
              </a:buClr>
              <a:buFont typeface="Arial"/>
              <a:buNone/>
            </a:pPr>
            <a:endParaRPr sz="900">
              <a:solidFill>
                <a:schemeClr val="dk1"/>
              </a:solidFill>
              <a:latin typeface="Consolas"/>
              <a:ea typeface="Consolas"/>
              <a:cs typeface="Consolas"/>
              <a:sym typeface="Consolas"/>
            </a:endParaRPr>
          </a:p>
          <a:p>
            <a:pPr>
              <a:spcBef>
                <a:spcPts val="0"/>
              </a:spcBef>
              <a:buNone/>
            </a:pPr>
            <a:endParaRPr/>
          </a:p>
        </p:txBody>
      </p:sp>
      <p:cxnSp>
        <p:nvCxnSpPr>
          <p:cNvPr id="126" name="Shape 126"/>
          <p:cNvCxnSpPr/>
          <p:nvPr/>
        </p:nvCxnSpPr>
        <p:spPr>
          <a:xfrm rot="10800000" flipH="1">
            <a:off x="4070125" y="1944699"/>
            <a:ext cx="1584599" cy="369900"/>
          </a:xfrm>
          <a:prstGeom prst="straightConnector1">
            <a:avLst/>
          </a:prstGeom>
          <a:noFill/>
          <a:ln w="19050" cap="flat">
            <a:solidFill>
              <a:schemeClr val="dk2"/>
            </a:solidFill>
            <a:prstDash val="solid"/>
            <a:round/>
            <a:headEnd type="none" w="lg" len="lg"/>
            <a:tailEnd type="triangle" w="lg" len="lg"/>
          </a:ln>
        </p:spPr>
      </p:cxnSp>
      <p:sp>
        <p:nvSpPr>
          <p:cNvPr id="127" name="Shape 127"/>
          <p:cNvSpPr txBox="1"/>
          <p:nvPr/>
        </p:nvSpPr>
        <p:spPr>
          <a:xfrm>
            <a:off x="5654925" y="1602925"/>
            <a:ext cx="1973999" cy="389100"/>
          </a:xfrm>
          <a:prstGeom prst="rect">
            <a:avLst/>
          </a:prstGeom>
          <a:noFill/>
          <a:ln>
            <a:noFill/>
          </a:ln>
        </p:spPr>
        <p:txBody>
          <a:bodyPr lIns="91425" tIns="91425" rIns="91425" bIns="91425" anchor="t" anchorCtr="0">
            <a:noAutofit/>
          </a:bodyPr>
          <a:lstStyle/>
          <a:p>
            <a:pPr>
              <a:spcBef>
                <a:spcPts val="0"/>
              </a:spcBef>
              <a:buNone/>
            </a:pPr>
            <a:r>
              <a:rPr lang="en"/>
              <a:t>maps to HBase column family and column qualifier</a:t>
            </a:r>
          </a:p>
        </p:txBody>
      </p:sp>
      <p:cxnSp>
        <p:nvCxnSpPr>
          <p:cNvPr id="128" name="Shape 128"/>
          <p:cNvCxnSpPr/>
          <p:nvPr/>
        </p:nvCxnSpPr>
        <p:spPr>
          <a:xfrm>
            <a:off x="3956250" y="4449825"/>
            <a:ext cx="1636799" cy="0"/>
          </a:xfrm>
          <a:prstGeom prst="straightConnector1">
            <a:avLst/>
          </a:prstGeom>
          <a:noFill/>
          <a:ln w="19050" cap="flat">
            <a:solidFill>
              <a:schemeClr val="dk2"/>
            </a:solidFill>
            <a:prstDash val="solid"/>
            <a:round/>
            <a:headEnd type="none" w="lg" len="lg"/>
            <a:tailEnd type="triangle" w="lg" len="lg"/>
          </a:ln>
        </p:spPr>
      </p:cxnSp>
      <p:sp>
        <p:nvSpPr>
          <p:cNvPr id="129" name="Shape 129"/>
          <p:cNvSpPr txBox="1"/>
          <p:nvPr/>
        </p:nvSpPr>
        <p:spPr>
          <a:xfrm>
            <a:off x="5654925" y="4203075"/>
            <a:ext cx="1641600" cy="493499"/>
          </a:xfrm>
          <a:prstGeom prst="rect">
            <a:avLst/>
          </a:prstGeom>
          <a:noFill/>
          <a:ln>
            <a:noFill/>
          </a:ln>
        </p:spPr>
        <p:txBody>
          <a:bodyPr lIns="91425" tIns="91425" rIns="91425" bIns="91425" anchor="t" anchorCtr="0">
            <a:noAutofit/>
          </a:bodyPr>
          <a:lstStyle/>
          <a:p>
            <a:pPr>
              <a:spcBef>
                <a:spcPts val="0"/>
              </a:spcBef>
              <a:buNone/>
            </a:pPr>
            <a:r>
              <a:rPr lang="en"/>
              <a:t>defined in schema.xml</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Indexing - Jobs</a:t>
            </a:r>
          </a:p>
        </p:txBody>
      </p:sp>
      <p:sp>
        <p:nvSpPr>
          <p:cNvPr id="135" name="Shape 13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36" name="Shape 136"/>
          <p:cNvPicPr preferRelativeResize="0"/>
          <p:nvPr/>
        </p:nvPicPr>
        <p:blipFill>
          <a:blip r:embed="rId3">
            <a:alphaModFix/>
          </a:blip>
          <a:stretch>
            <a:fillRect/>
          </a:stretch>
        </p:blipFill>
        <p:spPr>
          <a:xfrm>
            <a:off x="181424" y="1389525"/>
            <a:ext cx="8637100" cy="3346949"/>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Results</a:t>
            </a:r>
          </a:p>
        </p:txBody>
      </p:sp>
      <p:sp>
        <p:nvSpPr>
          <p:cNvPr id="142" name="Shape 14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a:spcBef>
                <a:spcPts val="0"/>
              </a:spcBef>
              <a:buNone/>
            </a:pPr>
            <a:endParaRPr/>
          </a:p>
        </p:txBody>
      </p:sp>
      <p:pic>
        <p:nvPicPr>
          <p:cNvPr id="143" name="Shape 143"/>
          <p:cNvPicPr preferRelativeResize="0"/>
          <p:nvPr/>
        </p:nvPicPr>
        <p:blipFill>
          <a:blip r:embed="rId3">
            <a:alphaModFix/>
          </a:blip>
          <a:stretch>
            <a:fillRect/>
          </a:stretch>
        </p:blipFill>
        <p:spPr>
          <a:xfrm>
            <a:off x="189450" y="1186050"/>
            <a:ext cx="4471676" cy="3825449"/>
          </a:xfrm>
          <a:prstGeom prst="rect">
            <a:avLst/>
          </a:prstGeom>
          <a:noFill/>
          <a:ln>
            <a:noFill/>
          </a:ln>
        </p:spPr>
      </p:pic>
      <p:pic>
        <p:nvPicPr>
          <p:cNvPr id="144" name="Shape 144"/>
          <p:cNvPicPr preferRelativeResize="0"/>
          <p:nvPr/>
        </p:nvPicPr>
        <p:blipFill>
          <a:blip r:embed="rId4">
            <a:alphaModFix/>
          </a:blip>
          <a:stretch>
            <a:fillRect/>
          </a:stretch>
        </p:blipFill>
        <p:spPr>
          <a:xfrm>
            <a:off x="4661125" y="1200150"/>
            <a:ext cx="4343999" cy="3775574"/>
          </a:xfrm>
          <a:prstGeom prst="rect">
            <a:avLst/>
          </a:prstGeom>
          <a:noFill/>
          <a:ln>
            <a:noFill/>
          </a:ln>
        </p:spPr>
      </p:pic>
      <p:cxnSp>
        <p:nvCxnSpPr>
          <p:cNvPr id="145" name="Shape 145"/>
          <p:cNvCxnSpPr/>
          <p:nvPr/>
        </p:nvCxnSpPr>
        <p:spPr>
          <a:xfrm flipH="1">
            <a:off x="4670549" y="1202900"/>
            <a:ext cx="18900" cy="3850499"/>
          </a:xfrm>
          <a:prstGeom prst="straightConnector1">
            <a:avLst/>
          </a:prstGeom>
          <a:noFill/>
          <a:ln w="19050" cap="flat">
            <a:solidFill>
              <a:schemeClr val="dk2"/>
            </a:solidFill>
            <a:prstDash val="solid"/>
            <a:round/>
            <a:headEnd type="none" w="lg" len="lg"/>
            <a:tailEnd type="none" w="lg" len="lg"/>
          </a:ln>
        </p:spPr>
      </p:cxnSp>
      <p:sp>
        <p:nvSpPr>
          <p:cNvPr id="146" name="Shape 146"/>
          <p:cNvSpPr txBox="1"/>
          <p:nvPr/>
        </p:nvSpPr>
        <p:spPr>
          <a:xfrm>
            <a:off x="1612775" y="4680150"/>
            <a:ext cx="2085600" cy="245700"/>
          </a:xfrm>
          <a:prstGeom prst="rect">
            <a:avLst/>
          </a:prstGeom>
          <a:noFill/>
          <a:ln>
            <a:noFill/>
          </a:ln>
        </p:spPr>
        <p:txBody>
          <a:bodyPr lIns="91425" tIns="91425" rIns="91425" bIns="91425" anchor="t" anchorCtr="0">
            <a:noAutofit/>
          </a:bodyPr>
          <a:lstStyle/>
          <a:p>
            <a:pPr algn="ctr">
              <a:spcBef>
                <a:spcPts val="0"/>
              </a:spcBef>
              <a:buNone/>
            </a:pPr>
            <a:r>
              <a:rPr lang="en">
                <a:solidFill>
                  <a:srgbClr val="FF0000"/>
                </a:solidFill>
              </a:rPr>
              <a:t>Webpages</a:t>
            </a:r>
          </a:p>
        </p:txBody>
      </p:sp>
      <p:sp>
        <p:nvSpPr>
          <p:cNvPr id="147" name="Shape 147"/>
          <p:cNvSpPr txBox="1"/>
          <p:nvPr/>
        </p:nvSpPr>
        <p:spPr>
          <a:xfrm>
            <a:off x="6248050" y="4680150"/>
            <a:ext cx="2085600" cy="245700"/>
          </a:xfrm>
          <a:prstGeom prst="rect">
            <a:avLst/>
          </a:prstGeom>
          <a:noFill/>
          <a:ln>
            <a:noFill/>
          </a:ln>
        </p:spPr>
        <p:txBody>
          <a:bodyPr lIns="91425" tIns="91425" rIns="91425" bIns="91425" anchor="t" anchorCtr="0">
            <a:noAutofit/>
          </a:bodyPr>
          <a:lstStyle/>
          <a:p>
            <a:pPr lvl="0" algn="ctr" rtl="0">
              <a:spcBef>
                <a:spcPts val="0"/>
              </a:spcBef>
              <a:buNone/>
            </a:pPr>
            <a:r>
              <a:rPr lang="en">
                <a:solidFill>
                  <a:srgbClr val="FF0000"/>
                </a:solidFill>
              </a:rPr>
              <a:t>Tweets</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457200" y="358376"/>
            <a:ext cx="8229600" cy="617099"/>
          </a:xfrm>
          <a:prstGeom prst="rect">
            <a:avLst/>
          </a:prstGeom>
        </p:spPr>
        <p:txBody>
          <a:bodyPr lIns="91425" tIns="91425" rIns="91425" bIns="91425" anchor="b" anchorCtr="0">
            <a:noAutofit/>
          </a:bodyPr>
          <a:lstStyle/>
          <a:p>
            <a:pPr>
              <a:spcBef>
                <a:spcPts val="0"/>
              </a:spcBef>
              <a:buNone/>
            </a:pPr>
            <a:r>
              <a:rPr lang="en"/>
              <a:t>Search</a:t>
            </a:r>
          </a:p>
        </p:txBody>
      </p:sp>
      <p:sp>
        <p:nvSpPr>
          <p:cNvPr id="153" name="Shape 153"/>
          <p:cNvSpPr txBox="1"/>
          <p:nvPr/>
        </p:nvSpPr>
        <p:spPr>
          <a:xfrm>
            <a:off x="152400" y="1406300"/>
            <a:ext cx="5290499" cy="617099"/>
          </a:xfrm>
          <a:prstGeom prst="rect">
            <a:avLst/>
          </a:prstGeom>
          <a:noFill/>
          <a:ln>
            <a:noFill/>
          </a:ln>
        </p:spPr>
        <p:txBody>
          <a:bodyPr lIns="91425" tIns="91425" rIns="91425" bIns="91425" anchor="t" anchorCtr="0">
            <a:noAutofit/>
          </a:bodyPr>
          <a:lstStyle/>
          <a:p>
            <a:pPr>
              <a:spcBef>
                <a:spcPts val="0"/>
              </a:spcBef>
              <a:buNone/>
            </a:pPr>
            <a:r>
              <a:rPr lang="en"/>
              <a:t>1: Adjust boost levels in Query Parser (solrconfig.xml)</a:t>
            </a:r>
          </a:p>
        </p:txBody>
      </p:sp>
      <p:sp>
        <p:nvSpPr>
          <p:cNvPr id="154" name="Shape 154"/>
          <p:cNvSpPr txBox="1"/>
          <p:nvPr/>
        </p:nvSpPr>
        <p:spPr>
          <a:xfrm>
            <a:off x="4859525" y="1558200"/>
            <a:ext cx="3488999" cy="1888799"/>
          </a:xfrm>
          <a:prstGeom prst="rect">
            <a:avLst/>
          </a:prstGeom>
          <a:noFill/>
          <a:ln>
            <a:noFill/>
          </a:ln>
        </p:spPr>
        <p:txBody>
          <a:bodyPr lIns="91425" tIns="91425" rIns="91425" bIns="91425" anchor="t" anchorCtr="0">
            <a:noAutofit/>
          </a:bodyPr>
          <a:lstStyle/>
          <a:p>
            <a:pPr rtl="0">
              <a:spcBef>
                <a:spcPts val="0"/>
              </a:spcBef>
              <a:buNone/>
            </a:pPr>
            <a:r>
              <a:rPr lang="en"/>
              <a:t>These numbers are </a:t>
            </a:r>
            <a:r>
              <a:rPr lang="en" b="1"/>
              <a:t>conjectural</a:t>
            </a:r>
            <a:r>
              <a:rPr lang="en"/>
              <a:t>.  A more disciplined approach: </a:t>
            </a:r>
          </a:p>
          <a:p>
            <a:pPr rtl="0">
              <a:spcBef>
                <a:spcPts val="0"/>
              </a:spcBef>
              <a:buNone/>
            </a:pPr>
            <a:endParaRPr/>
          </a:p>
          <a:p>
            <a:pPr rtl="0">
              <a:spcBef>
                <a:spcPts val="0"/>
              </a:spcBef>
              <a:buNone/>
            </a:pPr>
            <a:r>
              <a:rPr lang="en"/>
              <a:t>Relevance = f(q,d)</a:t>
            </a:r>
          </a:p>
          <a:p>
            <a:pPr rtl="0">
              <a:spcBef>
                <a:spcPts val="0"/>
              </a:spcBef>
              <a:buNone/>
            </a:pPr>
            <a:endParaRPr/>
          </a:p>
          <a:p>
            <a:pPr>
              <a:spcBef>
                <a:spcPts val="0"/>
              </a:spcBef>
              <a:buNone/>
            </a:pPr>
            <a:r>
              <a:rPr lang="en"/>
              <a:t>For each of 100 queries, induce a logistic regression model.  Find average contribution of each field to relevance.</a:t>
            </a:r>
          </a:p>
        </p:txBody>
      </p:sp>
      <p:pic>
        <p:nvPicPr>
          <p:cNvPr id="155" name="Shape 155"/>
          <p:cNvPicPr preferRelativeResize="0"/>
          <p:nvPr/>
        </p:nvPicPr>
        <p:blipFill>
          <a:blip r:embed="rId3">
            <a:alphaModFix/>
          </a:blip>
          <a:stretch>
            <a:fillRect/>
          </a:stretch>
        </p:blipFill>
        <p:spPr>
          <a:xfrm>
            <a:off x="299625" y="1790700"/>
            <a:ext cx="4514850" cy="3352800"/>
          </a:xfrm>
          <a:prstGeom prst="rect">
            <a:avLst/>
          </a:prstGeom>
          <a:noFill/>
          <a:ln>
            <a:noFill/>
          </a:ln>
        </p:spPr>
      </p:pic>
      <p:pic>
        <p:nvPicPr>
          <p:cNvPr id="156" name="Shape 156"/>
          <p:cNvPicPr preferRelativeResize="0"/>
          <p:nvPr/>
        </p:nvPicPr>
        <p:blipFill>
          <a:blip r:embed="rId4">
            <a:alphaModFix/>
          </a:blip>
          <a:stretch>
            <a:fillRect/>
          </a:stretch>
        </p:blipFill>
        <p:spPr>
          <a:xfrm>
            <a:off x="2964722" y="4029725"/>
            <a:ext cx="6500524" cy="439124"/>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Search</a:t>
            </a:r>
          </a:p>
        </p:txBody>
      </p:sp>
      <p:pic>
        <p:nvPicPr>
          <p:cNvPr id="162" name="Shape 162"/>
          <p:cNvPicPr preferRelativeResize="0"/>
          <p:nvPr/>
        </p:nvPicPr>
        <p:blipFill>
          <a:blip r:embed="rId3">
            <a:alphaModFix/>
          </a:blip>
          <a:stretch>
            <a:fillRect/>
          </a:stretch>
        </p:blipFill>
        <p:spPr>
          <a:xfrm>
            <a:off x="5679300" y="1277024"/>
            <a:ext cx="2618449" cy="3548725"/>
          </a:xfrm>
          <a:prstGeom prst="rect">
            <a:avLst/>
          </a:prstGeom>
          <a:noFill/>
          <a:ln>
            <a:noFill/>
          </a:ln>
        </p:spPr>
      </p:pic>
      <p:pic>
        <p:nvPicPr>
          <p:cNvPr id="163" name="Shape 163"/>
          <p:cNvPicPr preferRelativeResize="0"/>
          <p:nvPr/>
        </p:nvPicPr>
        <p:blipFill>
          <a:blip r:embed="rId4">
            <a:alphaModFix/>
          </a:blip>
          <a:stretch>
            <a:fillRect/>
          </a:stretch>
        </p:blipFill>
        <p:spPr>
          <a:xfrm>
            <a:off x="143250" y="1344300"/>
            <a:ext cx="2148875" cy="2598174"/>
          </a:xfrm>
          <a:prstGeom prst="rect">
            <a:avLst/>
          </a:prstGeom>
          <a:noFill/>
          <a:ln>
            <a:noFill/>
          </a:ln>
        </p:spPr>
      </p:pic>
      <p:pic>
        <p:nvPicPr>
          <p:cNvPr id="164" name="Shape 164"/>
          <p:cNvPicPr preferRelativeResize="0"/>
          <p:nvPr/>
        </p:nvPicPr>
        <p:blipFill>
          <a:blip r:embed="rId5">
            <a:alphaModFix/>
          </a:blip>
          <a:stretch>
            <a:fillRect/>
          </a:stretch>
        </p:blipFill>
        <p:spPr>
          <a:xfrm>
            <a:off x="1701950" y="3574850"/>
            <a:ext cx="4068900" cy="796826"/>
          </a:xfrm>
          <a:prstGeom prst="rect">
            <a:avLst/>
          </a:prstGeom>
          <a:noFill/>
          <a:ln>
            <a:noFill/>
          </a:ln>
        </p:spPr>
      </p:pic>
      <p:cxnSp>
        <p:nvCxnSpPr>
          <p:cNvPr id="165" name="Shape 165"/>
          <p:cNvCxnSpPr/>
          <p:nvPr/>
        </p:nvCxnSpPr>
        <p:spPr>
          <a:xfrm rot="10800000" flipH="1">
            <a:off x="3163125" y="1989675"/>
            <a:ext cx="2466299" cy="1622699"/>
          </a:xfrm>
          <a:prstGeom prst="straightConnector1">
            <a:avLst/>
          </a:prstGeom>
          <a:noFill/>
          <a:ln w="19050" cap="flat">
            <a:solidFill>
              <a:schemeClr val="dk2"/>
            </a:solidFill>
            <a:prstDash val="solid"/>
            <a:round/>
            <a:headEnd type="none" w="lg" len="lg"/>
            <a:tailEnd type="triangle" w="lg" len="lg"/>
          </a:ln>
        </p:spPr>
      </p:cxn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Search</a:t>
            </a:r>
          </a:p>
        </p:txBody>
      </p:sp>
      <p:sp>
        <p:nvSpPr>
          <p:cNvPr id="171" name="Shape 171"/>
          <p:cNvSpPr txBox="1"/>
          <p:nvPr/>
        </p:nvSpPr>
        <p:spPr>
          <a:xfrm>
            <a:off x="228600" y="1406300"/>
            <a:ext cx="7506000" cy="538199"/>
          </a:xfrm>
          <a:prstGeom prst="rect">
            <a:avLst/>
          </a:prstGeom>
          <a:noFill/>
          <a:ln>
            <a:noFill/>
          </a:ln>
        </p:spPr>
        <p:txBody>
          <a:bodyPr lIns="91425" tIns="91425" rIns="91425" bIns="91425" anchor="t" anchorCtr="0">
            <a:noAutofit/>
          </a:bodyPr>
          <a:lstStyle/>
          <a:p>
            <a:pPr lvl="0" rtl="0">
              <a:spcBef>
                <a:spcPts val="0"/>
              </a:spcBef>
              <a:buNone/>
            </a:pPr>
            <a:r>
              <a:rPr lang="en"/>
              <a:t>2: Reorder documents on the basis of Social Importance Score.</a:t>
            </a:r>
          </a:p>
        </p:txBody>
      </p:sp>
      <p:grpSp>
        <p:nvGrpSpPr>
          <p:cNvPr id="172" name="Shape 172"/>
          <p:cNvGrpSpPr/>
          <p:nvPr/>
        </p:nvGrpSpPr>
        <p:grpSpPr>
          <a:xfrm>
            <a:off x="177400" y="2392587"/>
            <a:ext cx="3486150" cy="1211712"/>
            <a:chOff x="399200" y="1933237"/>
            <a:chExt cx="3486150" cy="1211712"/>
          </a:xfrm>
        </p:grpSpPr>
        <p:pic>
          <p:nvPicPr>
            <p:cNvPr id="173" name="Shape 173"/>
            <p:cNvPicPr preferRelativeResize="0"/>
            <p:nvPr/>
          </p:nvPicPr>
          <p:blipFill>
            <a:blip r:embed="rId3">
              <a:alphaModFix/>
            </a:blip>
            <a:stretch>
              <a:fillRect/>
            </a:stretch>
          </p:blipFill>
          <p:spPr>
            <a:xfrm>
              <a:off x="517075" y="1933237"/>
              <a:ext cx="3352800" cy="523875"/>
            </a:xfrm>
            <a:prstGeom prst="rect">
              <a:avLst/>
            </a:prstGeom>
            <a:noFill/>
            <a:ln>
              <a:noFill/>
            </a:ln>
          </p:spPr>
        </p:pic>
        <p:pic>
          <p:nvPicPr>
            <p:cNvPr id="174" name="Shape 174"/>
            <p:cNvPicPr preferRelativeResize="0"/>
            <p:nvPr/>
          </p:nvPicPr>
          <p:blipFill>
            <a:blip r:embed="rId4">
              <a:alphaModFix/>
            </a:blip>
            <a:stretch>
              <a:fillRect/>
            </a:stretch>
          </p:blipFill>
          <p:spPr>
            <a:xfrm>
              <a:off x="399200" y="2678225"/>
              <a:ext cx="3486150" cy="466725"/>
            </a:xfrm>
            <a:prstGeom prst="rect">
              <a:avLst/>
            </a:prstGeom>
            <a:noFill/>
            <a:ln>
              <a:noFill/>
            </a:ln>
          </p:spPr>
        </p:pic>
        <p:sp>
          <p:nvSpPr>
            <p:cNvPr id="175" name="Shape 175"/>
            <p:cNvSpPr txBox="1"/>
            <p:nvPr/>
          </p:nvSpPr>
          <p:spPr>
            <a:xfrm>
              <a:off x="1417850" y="2338352"/>
              <a:ext cx="482099" cy="466799"/>
            </a:xfrm>
            <a:prstGeom prst="rect">
              <a:avLst/>
            </a:prstGeom>
            <a:noFill/>
            <a:ln>
              <a:noFill/>
            </a:ln>
          </p:spPr>
          <p:txBody>
            <a:bodyPr lIns="91425" tIns="91425" rIns="91425" bIns="91425" anchor="t" anchorCtr="0">
              <a:noAutofit/>
            </a:bodyPr>
            <a:lstStyle/>
            <a:p>
              <a:pPr lvl="0" rtl="0">
                <a:spcBef>
                  <a:spcPts val="0"/>
                </a:spcBef>
                <a:buNone/>
              </a:pPr>
              <a:r>
                <a:rPr lang="en"/>
                <a:t>...</a:t>
              </a:r>
            </a:p>
          </p:txBody>
        </p:sp>
      </p:grpSp>
      <p:sp>
        <p:nvSpPr>
          <p:cNvPr id="176" name="Shape 176"/>
          <p:cNvSpPr txBox="1"/>
          <p:nvPr/>
        </p:nvSpPr>
        <p:spPr>
          <a:xfrm>
            <a:off x="177400" y="1971000"/>
            <a:ext cx="5290499" cy="395099"/>
          </a:xfrm>
          <a:prstGeom prst="rect">
            <a:avLst/>
          </a:prstGeom>
          <a:noFill/>
          <a:ln>
            <a:noFill/>
          </a:ln>
        </p:spPr>
        <p:txBody>
          <a:bodyPr lIns="91425" tIns="91425" rIns="91425" bIns="91425" anchor="t" anchorCtr="0">
            <a:noAutofit/>
          </a:bodyPr>
          <a:lstStyle/>
          <a:p>
            <a:pPr rtl="0">
              <a:spcBef>
                <a:spcPts val="0"/>
              </a:spcBef>
              <a:buNone/>
            </a:pPr>
            <a:r>
              <a:rPr lang="en" i="1"/>
              <a:t>solr.SearchHandler</a:t>
            </a:r>
          </a:p>
          <a:p>
            <a:pPr>
              <a:spcBef>
                <a:spcPts val="0"/>
              </a:spcBef>
              <a:buNone/>
            </a:pPr>
            <a:endParaRPr/>
          </a:p>
        </p:txBody>
      </p:sp>
      <p:pic>
        <p:nvPicPr>
          <p:cNvPr id="177" name="Shape 177"/>
          <p:cNvPicPr preferRelativeResize="0"/>
          <p:nvPr/>
        </p:nvPicPr>
        <p:blipFill rotWithShape="1">
          <a:blip r:embed="rId5">
            <a:alphaModFix/>
          </a:blip>
          <a:srcRect r="15824"/>
          <a:stretch/>
        </p:blipFill>
        <p:spPr>
          <a:xfrm>
            <a:off x="3663550" y="2003325"/>
            <a:ext cx="5147499" cy="3076575"/>
          </a:xfrm>
          <a:prstGeom prst="rect">
            <a:avLst/>
          </a:prstGeom>
          <a:noFill/>
          <a:ln>
            <a:noFill/>
          </a:ln>
        </p:spPr>
      </p:pic>
      <p:sp>
        <p:nvSpPr>
          <p:cNvPr id="178" name="Shape 178"/>
          <p:cNvSpPr txBox="1"/>
          <p:nvPr/>
        </p:nvSpPr>
        <p:spPr>
          <a:xfrm>
            <a:off x="3765900" y="1690450"/>
            <a:ext cx="3993299" cy="204299"/>
          </a:xfrm>
          <a:prstGeom prst="rect">
            <a:avLst/>
          </a:prstGeom>
          <a:noFill/>
          <a:ln>
            <a:noFill/>
          </a:ln>
        </p:spPr>
        <p:txBody>
          <a:bodyPr lIns="91425" tIns="91425" rIns="91425" bIns="91425" anchor="t" anchorCtr="0">
            <a:noAutofit/>
          </a:bodyPr>
          <a:lstStyle/>
          <a:p>
            <a:pPr>
              <a:spcBef>
                <a:spcPts val="0"/>
              </a:spcBef>
              <a:buNone/>
            </a:pPr>
            <a:r>
              <a:rPr lang="en" i="1"/>
              <a:t>edu.vt.dlib.ideal.solr.SocialBoostComponent</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Search</a:t>
            </a:r>
          </a:p>
        </p:txBody>
      </p:sp>
      <p:sp>
        <p:nvSpPr>
          <p:cNvPr id="184" name="Shape 184"/>
          <p:cNvSpPr txBox="1"/>
          <p:nvPr/>
        </p:nvSpPr>
        <p:spPr>
          <a:xfrm>
            <a:off x="152400" y="1406300"/>
            <a:ext cx="1751400" cy="2974500"/>
          </a:xfrm>
          <a:prstGeom prst="rect">
            <a:avLst/>
          </a:prstGeom>
          <a:noFill/>
          <a:ln>
            <a:noFill/>
          </a:ln>
        </p:spPr>
        <p:txBody>
          <a:bodyPr lIns="91425" tIns="91425" rIns="91425" bIns="91425" anchor="t" anchorCtr="0">
            <a:noAutofit/>
          </a:bodyPr>
          <a:lstStyle/>
          <a:p>
            <a:pPr lvl="0" rtl="0">
              <a:spcBef>
                <a:spcPts val="0"/>
              </a:spcBef>
              <a:buNone/>
            </a:pPr>
            <a:r>
              <a:rPr lang="en"/>
              <a:t>3: Supplement result list, if necessary, by retrieving documents from collections that include topics related to the search.  Get topic list straight from HBase.</a:t>
            </a:r>
          </a:p>
        </p:txBody>
      </p:sp>
      <p:pic>
        <p:nvPicPr>
          <p:cNvPr id="185" name="Shape 185"/>
          <p:cNvPicPr preferRelativeResize="0"/>
          <p:nvPr/>
        </p:nvPicPr>
        <p:blipFill>
          <a:blip r:embed="rId3">
            <a:alphaModFix/>
          </a:blip>
          <a:stretch>
            <a:fillRect/>
          </a:stretch>
        </p:blipFill>
        <p:spPr>
          <a:xfrm>
            <a:off x="3715600" y="205975"/>
            <a:ext cx="5050800" cy="3983099"/>
          </a:xfrm>
          <a:prstGeom prst="rect">
            <a:avLst/>
          </a:prstGeom>
          <a:noFill/>
          <a:ln>
            <a:noFill/>
          </a:ln>
        </p:spPr>
      </p:pic>
      <p:pic>
        <p:nvPicPr>
          <p:cNvPr id="186" name="Shape 186"/>
          <p:cNvPicPr preferRelativeResize="0"/>
          <p:nvPr/>
        </p:nvPicPr>
        <p:blipFill>
          <a:blip r:embed="rId4">
            <a:alphaModFix/>
          </a:blip>
          <a:stretch>
            <a:fillRect/>
          </a:stretch>
        </p:blipFill>
        <p:spPr>
          <a:xfrm>
            <a:off x="1365275" y="3679675"/>
            <a:ext cx="5399874" cy="1463825"/>
          </a:xfrm>
          <a:prstGeom prst="rect">
            <a:avLst/>
          </a:prstGeom>
          <a:noFill/>
          <a:ln>
            <a:noFill/>
          </a:ln>
        </p:spPr>
      </p:pic>
      <p:cxnSp>
        <p:nvCxnSpPr>
          <p:cNvPr id="187" name="Shape 187"/>
          <p:cNvCxnSpPr/>
          <p:nvPr/>
        </p:nvCxnSpPr>
        <p:spPr>
          <a:xfrm flipH="1">
            <a:off x="2629925" y="1691275"/>
            <a:ext cx="1541999" cy="1979700"/>
          </a:xfrm>
          <a:prstGeom prst="straightConnector1">
            <a:avLst/>
          </a:prstGeom>
          <a:noFill/>
          <a:ln w="19050" cap="flat">
            <a:solidFill>
              <a:schemeClr val="dk2"/>
            </a:solidFill>
            <a:prstDash val="solid"/>
            <a:round/>
            <a:headEnd type="none" w="lg" len="lg"/>
            <a:tailEnd type="triangle" w="lg" len="lg"/>
          </a:ln>
        </p:spPr>
      </p:cxnSp>
      <p:pic>
        <p:nvPicPr>
          <p:cNvPr id="188" name="Shape 188"/>
          <p:cNvPicPr preferRelativeResize="0"/>
          <p:nvPr/>
        </p:nvPicPr>
        <p:blipFill>
          <a:blip r:embed="rId5">
            <a:alphaModFix/>
          </a:blip>
          <a:stretch>
            <a:fillRect/>
          </a:stretch>
        </p:blipFill>
        <p:spPr>
          <a:xfrm>
            <a:off x="1863325" y="1270950"/>
            <a:ext cx="1656262" cy="1005587"/>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Search Results</a:t>
            </a:r>
          </a:p>
        </p:txBody>
      </p:sp>
      <p:sp>
        <p:nvSpPr>
          <p:cNvPr id="194" name="Shape 194"/>
          <p:cNvSpPr txBox="1"/>
          <p:nvPr/>
        </p:nvSpPr>
        <p:spPr>
          <a:xfrm>
            <a:off x="705000" y="1482725"/>
            <a:ext cx="7824600" cy="2958899"/>
          </a:xfrm>
          <a:prstGeom prst="rect">
            <a:avLst/>
          </a:prstGeom>
          <a:noFill/>
          <a:ln>
            <a:noFill/>
          </a:ln>
        </p:spPr>
        <p:txBody>
          <a:bodyPr lIns="91425" tIns="91425" rIns="91425" bIns="91425" anchor="t" anchorCtr="0">
            <a:noAutofit/>
          </a:bodyPr>
          <a:lstStyle/>
          <a:p>
            <a:pPr lvl="0" rtl="0">
              <a:spcBef>
                <a:spcPts val="0"/>
              </a:spcBef>
              <a:buClr>
                <a:schemeClr val="dk1"/>
              </a:buClr>
              <a:buSzPct val="78571"/>
              <a:buFont typeface="Arial"/>
              <a:buNone/>
            </a:pPr>
            <a:r>
              <a:rPr lang="en" dirty="0"/>
              <a:t>{'query': 'election', 'num_results': 637498, 'precision': 0.998, 'time': 0.05295705795288086}</a:t>
            </a:r>
          </a:p>
          <a:p>
            <a:pPr lvl="0" rtl="0">
              <a:spcBef>
                <a:spcPts val="0"/>
              </a:spcBef>
              <a:buClr>
                <a:schemeClr val="dk1"/>
              </a:buClr>
              <a:buSzPct val="78571"/>
              <a:buFont typeface="Arial"/>
              <a:buNone/>
            </a:pPr>
            <a:r>
              <a:rPr lang="en" dirty="0"/>
              <a:t>{'query': 'elect', 'num_results': 3247, 'precision': 0.978, 'time': 0.04558682441711426}</a:t>
            </a:r>
          </a:p>
          <a:p>
            <a:pPr lvl="0" rtl="0">
              <a:spcBef>
                <a:spcPts val="0"/>
              </a:spcBef>
              <a:buClr>
                <a:schemeClr val="dk1"/>
              </a:buClr>
              <a:buSzPct val="78571"/>
              <a:buFont typeface="Arial"/>
              <a:buNone/>
            </a:pPr>
            <a:r>
              <a:rPr lang="en" dirty="0"/>
              <a:t>{'query': 'revolution', 'num_results': 13048, 'precision': 0.95, 'time': 0.04502081871032715}</a:t>
            </a:r>
          </a:p>
          <a:p>
            <a:pPr lvl="0" rtl="0">
              <a:spcBef>
                <a:spcPts val="0"/>
              </a:spcBef>
              <a:buClr>
                <a:schemeClr val="dk1"/>
              </a:buClr>
              <a:buSzPct val="78571"/>
              <a:buFont typeface="Arial"/>
              <a:buNone/>
            </a:pPr>
            <a:r>
              <a:rPr lang="en" dirty="0"/>
              <a:t>{'query': 'uprising', 'num_results': 1769, 'precision': 0.851, 'time': 0.04298877716064453}</a:t>
            </a:r>
          </a:p>
          <a:p>
            <a:pPr lvl="0" rtl="0">
              <a:spcBef>
                <a:spcPts val="0"/>
              </a:spcBef>
              <a:buClr>
                <a:schemeClr val="dk1"/>
              </a:buClr>
              <a:buSzPct val="78571"/>
              <a:buFont typeface="Arial"/>
              <a:buNone/>
            </a:pPr>
            <a:r>
              <a:rPr lang="en" dirty="0"/>
              <a:t>{'query': 'storm', 'num_results': 429329, 'precision': 0.999, 'time': 0.04975700378417969}</a:t>
            </a:r>
          </a:p>
          <a:p>
            <a:pPr lvl="0" rtl="0">
              <a:spcBef>
                <a:spcPts val="0"/>
              </a:spcBef>
              <a:buClr>
                <a:schemeClr val="dk1"/>
              </a:buClr>
              <a:buSzPct val="78571"/>
              <a:buFont typeface="Arial"/>
              <a:buNone/>
            </a:pPr>
            <a:r>
              <a:rPr lang="en" dirty="0"/>
              <a:t>{'query': 'winter', 'num_results': 409987, 'precision': 0.999, 'time': 0.04920697212219238}</a:t>
            </a:r>
          </a:p>
          <a:p>
            <a:pPr lvl="0" rtl="0">
              <a:spcBef>
                <a:spcPts val="0"/>
              </a:spcBef>
              <a:buClr>
                <a:schemeClr val="dk1"/>
              </a:buClr>
              <a:buSzPct val="78571"/>
              <a:buFont typeface="Arial"/>
              <a:buNone/>
            </a:pPr>
            <a:r>
              <a:rPr lang="en" dirty="0"/>
              <a:t>{'query': 'ebola', 'num_results': 306827, 'precision': 1.0, 'time': 0.04514813423156738}</a:t>
            </a:r>
          </a:p>
          <a:p>
            <a:pPr lvl="0" rtl="0">
              <a:spcBef>
                <a:spcPts val="0"/>
              </a:spcBef>
              <a:buClr>
                <a:schemeClr val="dk1"/>
              </a:buClr>
              <a:buSzPct val="78571"/>
              <a:buFont typeface="Arial"/>
              <a:buNone/>
            </a:pPr>
            <a:r>
              <a:rPr lang="en" dirty="0"/>
              <a:t>{'query': 'disease', 'num_results': 6802, 'precision': 0.993, 'time': 0.041940927505493164}</a:t>
            </a:r>
          </a:p>
          <a:p>
            <a:pPr lvl="0" rtl="0">
              <a:spcBef>
                <a:spcPts val="0"/>
              </a:spcBef>
              <a:buClr>
                <a:schemeClr val="dk1"/>
              </a:buClr>
              <a:buSzPct val="78571"/>
              <a:buFont typeface="Arial"/>
              <a:buNone/>
            </a:pPr>
            <a:r>
              <a:rPr lang="en" dirty="0"/>
              <a:t>{'query': 'bomb', 'num_results': 33924, 'precision': 0.857, 'time': 0.040463924407958984}</a:t>
            </a:r>
          </a:p>
          <a:p>
            <a:pPr lvl="0" rtl="0">
              <a:spcBef>
                <a:spcPts val="0"/>
              </a:spcBef>
              <a:buClr>
                <a:schemeClr val="dk1"/>
              </a:buClr>
              <a:buSzPct val="78571"/>
              <a:buFont typeface="Arial"/>
              <a:buNone/>
            </a:pPr>
            <a:r>
              <a:rPr lang="en" dirty="0"/>
              <a:t>{'query': 'explosion', 'num_results': 1224, 'precision': 0.284, 'time': 0.04803609848022461}</a:t>
            </a:r>
          </a:p>
          <a:p>
            <a:pPr lvl="0" rtl="0">
              <a:spcBef>
                <a:spcPts val="0"/>
              </a:spcBef>
              <a:buClr>
                <a:schemeClr val="dk1"/>
              </a:buClr>
              <a:buSzPct val="78571"/>
              <a:buFont typeface="Arial"/>
              <a:buNone/>
            </a:pPr>
            <a:r>
              <a:rPr lang="en" dirty="0"/>
              <a:t>{'query': 'crash', 'num_results': 274014, 'precision': 0.995, 'time': 0.04688715934753418}</a:t>
            </a:r>
          </a:p>
          <a:p>
            <a:pPr lvl="0" rtl="0">
              <a:spcBef>
                <a:spcPts val="0"/>
              </a:spcBef>
              <a:buClr>
                <a:schemeClr val="dk1"/>
              </a:buClr>
              <a:buSzPct val="78571"/>
              <a:buFont typeface="Arial"/>
              <a:buNone/>
            </a:pPr>
            <a:r>
              <a:rPr lang="en" dirty="0"/>
              <a:t>{'query': 'plane crash', 'num_results': 193046, 'precision': 1.0, 'time': 0.056591033935546875}</a:t>
            </a:r>
          </a:p>
          <a:p>
            <a:pPr lvl="0" rtl="0">
              <a:spcBef>
                <a:spcPts val="0"/>
              </a:spcBef>
              <a:buClr>
                <a:schemeClr val="dk1"/>
              </a:buClr>
              <a:buSzPct val="78571"/>
              <a:buFont typeface="Arial"/>
              <a:buNone/>
            </a:pPr>
            <a:r>
              <a:rPr lang="en" dirty="0"/>
              <a:t>{'query': 'shooting', 'num_results': 5366, 'precision': 0.744, 'time': 0.04262495040893555}</a:t>
            </a:r>
          </a:p>
          <a:p>
            <a:pPr lvl="0" rtl="0">
              <a:spcBef>
                <a:spcPts val="0"/>
              </a:spcBef>
              <a:buClr>
                <a:schemeClr val="dk1"/>
              </a:buClr>
              <a:buSzPct val="78571"/>
              <a:buFont typeface="Arial"/>
              <a:buNone/>
            </a:pPr>
            <a:r>
              <a:rPr lang="en" dirty="0"/>
              <a:t>{'query': 'paris shooting', 'num_results': 446, 'precision': 0.446, 'time': 0.20793604850769043}</a:t>
            </a:r>
          </a:p>
          <a:p>
            <a:pPr lvl="0" rtl="0">
              <a:spcBef>
                <a:spcPts val="0"/>
              </a:spcBef>
              <a:buClr>
                <a:schemeClr val="dk1"/>
              </a:buClr>
              <a:buSzPct val="78571"/>
              <a:buFont typeface="Arial"/>
              <a:buNone/>
            </a:pPr>
            <a:r>
              <a:rPr lang="en" dirty="0"/>
              <a:t>{'query': 'terrorist attack', 'num_results': 1143, 'precision': 0.768, 'time': 0.042675018310546875}</a:t>
            </a:r>
          </a:p>
          <a:p>
            <a:pPr>
              <a:spcBef>
                <a:spcPts val="0"/>
              </a:spcBef>
              <a:buNone/>
            </a:pPr>
            <a:endParaRPr dirty="0"/>
          </a:p>
        </p:txBody>
      </p:sp>
      <p:sp>
        <p:nvSpPr>
          <p:cNvPr id="195" name="Shape 195"/>
          <p:cNvSpPr txBox="1"/>
          <p:nvPr/>
        </p:nvSpPr>
        <p:spPr>
          <a:xfrm>
            <a:off x="625550" y="1128500"/>
            <a:ext cx="5719499" cy="667199"/>
          </a:xfrm>
          <a:prstGeom prst="rect">
            <a:avLst/>
          </a:prstGeom>
          <a:noFill/>
          <a:ln>
            <a:noFill/>
          </a:ln>
        </p:spPr>
        <p:txBody>
          <a:bodyPr lIns="91425" tIns="91425" rIns="91425" bIns="91425" anchor="t" anchorCtr="0">
            <a:noAutofit/>
          </a:bodyPr>
          <a:lstStyle/>
          <a:p>
            <a:pPr>
              <a:spcBef>
                <a:spcPts val="0"/>
              </a:spcBef>
              <a:buNone/>
            </a:pPr>
            <a:r>
              <a:rPr lang="en"/>
              <a:t>(first 1000 results)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Outline</a:t>
            </a:r>
          </a:p>
        </p:txBody>
      </p:sp>
      <p:sp>
        <p:nvSpPr>
          <p:cNvPr id="45" name="Shape 45"/>
          <p:cNvSpPr txBox="1">
            <a:spLocks noGrp="1"/>
          </p:cNvSpPr>
          <p:nvPr>
            <p:ph type="body" idx="1"/>
          </p:nvPr>
        </p:nvSpPr>
        <p:spPr>
          <a:xfrm>
            <a:off x="914400" y="1532525"/>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a:pPr>
            <a:r>
              <a:rPr lang="en"/>
              <a:t>Schema design</a:t>
            </a:r>
          </a:p>
          <a:p>
            <a:pPr marL="457200" lvl="0" indent="-419100" rtl="0">
              <a:spcBef>
                <a:spcPts val="0"/>
              </a:spcBef>
              <a:buClr>
                <a:schemeClr val="dk1"/>
              </a:buClr>
              <a:buSzPct val="100000"/>
              <a:buFont typeface="Arial"/>
              <a:buAutoNum type="arabicPeriod"/>
            </a:pPr>
            <a:r>
              <a:rPr lang="en"/>
              <a:t>Indexing</a:t>
            </a:r>
          </a:p>
          <a:p>
            <a:pPr marL="457200" lvl="0" indent="-419100" rtl="0">
              <a:spcBef>
                <a:spcPts val="0"/>
              </a:spcBef>
              <a:buClr>
                <a:schemeClr val="dk1"/>
              </a:buClr>
              <a:buSzPct val="100000"/>
              <a:buFont typeface="Arial"/>
              <a:buAutoNum type="arabicPeriod"/>
            </a:pPr>
            <a:r>
              <a:rPr lang="en"/>
              <a:t>Custom Search</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Future Work</a:t>
            </a:r>
          </a:p>
        </p:txBody>
      </p:sp>
      <p:sp>
        <p:nvSpPr>
          <p:cNvPr id="201" name="Shape 20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AutoNum type="arabicPeriod"/>
            </a:pPr>
            <a:r>
              <a:rPr lang="en"/>
              <a:t>Relevance feedback to derive logistic regression, evaluate with F1 score.</a:t>
            </a:r>
          </a:p>
          <a:p>
            <a:pPr marL="457200" lvl="0" indent="-419100" rtl="0">
              <a:spcBef>
                <a:spcPts val="0"/>
              </a:spcBef>
              <a:buClr>
                <a:schemeClr val="dk1"/>
              </a:buClr>
              <a:buSzPct val="100000"/>
              <a:buFont typeface="Arial"/>
              <a:buAutoNum type="arabicPeriod"/>
            </a:pPr>
            <a:r>
              <a:rPr lang="en"/>
              <a:t>More Solr nodes -&gt; more index shards.</a:t>
            </a:r>
          </a:p>
          <a:p>
            <a:pPr marL="457200" lvl="0" indent="-419100" rtl="0">
              <a:spcBef>
                <a:spcPts val="0"/>
              </a:spcBef>
              <a:buClr>
                <a:schemeClr val="dk1"/>
              </a:buClr>
              <a:buSzPct val="100000"/>
              <a:buFont typeface="Arial"/>
              <a:buAutoNum type="arabicPeriod"/>
            </a:pPr>
            <a:r>
              <a:rPr lang="en"/>
              <a:t>Boost by length</a:t>
            </a:r>
          </a:p>
          <a:p>
            <a:pPr marL="457200" lvl="0" indent="-419100" rtl="0">
              <a:spcBef>
                <a:spcPts val="0"/>
              </a:spcBef>
              <a:buClr>
                <a:schemeClr val="dk1"/>
              </a:buClr>
              <a:buSzPct val="100000"/>
              <a:buFont typeface="Arial"/>
              <a:buAutoNum type="arabicPeriod"/>
            </a:pPr>
            <a:r>
              <a:rPr lang="en"/>
              <a:t>Innovative inputs (social graph)</a:t>
            </a:r>
          </a:p>
          <a:p>
            <a:pPr marL="457200" lvl="0" indent="-419100">
              <a:spcBef>
                <a:spcPts val="0"/>
              </a:spcBef>
              <a:buClr>
                <a:schemeClr val="dk1"/>
              </a:buClr>
              <a:buSzPct val="100000"/>
              <a:buFont typeface="Arial"/>
              <a:buAutoNum type="arabicPeriod"/>
            </a:pPr>
            <a:r>
              <a:rPr lang="en"/>
              <a:t>More sophisticated traversal of hierarchical classification</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a:t>
            </a:r>
            <a:endParaRPr lang="en-US" dirty="0"/>
          </a:p>
        </p:txBody>
      </p:sp>
      <p:sp>
        <p:nvSpPr>
          <p:cNvPr id="3" name="Text Placeholder 2"/>
          <p:cNvSpPr>
            <a:spLocks noGrp="1"/>
          </p:cNvSpPr>
          <p:nvPr>
            <p:ph type="body" idx="1"/>
          </p:nvPr>
        </p:nvSpPr>
        <p:spPr/>
        <p:txBody>
          <a:bodyPr/>
          <a:lstStyle/>
          <a:p>
            <a:r>
              <a:rPr lang="en-US" sz="1400" dirty="0"/>
              <a:t>We are especially thankful </a:t>
            </a:r>
            <a:r>
              <a:rPr lang="en-US" sz="1400" dirty="0" smtClean="0"/>
              <a:t>to</a:t>
            </a:r>
          </a:p>
          <a:p>
            <a:endParaRPr lang="en-US" sz="1400" dirty="0" smtClean="0"/>
          </a:p>
          <a:p>
            <a:pPr marL="285750" indent="-285750">
              <a:buFont typeface="Arial" panose="020B0604020202020204" pitchFamily="34" charset="0"/>
              <a:buChar char="•"/>
            </a:pPr>
            <a:r>
              <a:rPr lang="en-US" sz="1400" dirty="0"/>
              <a:t>T</a:t>
            </a:r>
            <a:r>
              <a:rPr lang="en-US" sz="1400" dirty="0" smtClean="0"/>
              <a:t>he </a:t>
            </a:r>
            <a:r>
              <a:rPr lang="en-US" sz="1400" dirty="0"/>
              <a:t>NSF grant IIS - 1319578, III: Small: Integrated Digital Event Archiving and Library (IDEAL) for the funding </a:t>
            </a:r>
            <a:r>
              <a:rPr lang="en-US" sz="1400" dirty="0" smtClean="0"/>
              <a:t>that supported the infrastructure and the data used in the </a:t>
            </a:r>
            <a:r>
              <a:rPr lang="en-US" sz="1400" dirty="0"/>
              <a:t>project. </a:t>
            </a:r>
            <a:endParaRPr lang="en-US" sz="1400" dirty="0" smtClean="0"/>
          </a:p>
          <a:p>
            <a:endParaRPr lang="en-US" sz="1400" dirty="0" smtClean="0"/>
          </a:p>
          <a:p>
            <a:pPr marL="285750" indent="-285750">
              <a:buFont typeface="Arial" panose="020B0604020202020204" pitchFamily="34" charset="0"/>
              <a:buChar char="•"/>
            </a:pPr>
            <a:r>
              <a:rPr lang="en-US" sz="1400" dirty="0" smtClean="0"/>
              <a:t>Dr</a:t>
            </a:r>
            <a:r>
              <a:rPr lang="en-US" sz="1400" dirty="0"/>
              <a:t>. Edward A. Fox for </a:t>
            </a:r>
            <a:r>
              <a:rPr lang="en-US" sz="1400" dirty="0" smtClean="0"/>
              <a:t>being </a:t>
            </a:r>
            <a:r>
              <a:rPr lang="en-US" sz="1400" dirty="0"/>
              <a:t>the guide on the side for us and for coordinating efforts of all the teams to help us make it a successful class project. </a:t>
            </a:r>
            <a:endParaRPr lang="en-US" sz="1400" dirty="0" smtClean="0"/>
          </a:p>
          <a:p>
            <a:endParaRPr lang="en-US" sz="1400" dirty="0" smtClean="0"/>
          </a:p>
          <a:p>
            <a:pPr marL="285750" indent="-285750">
              <a:buFont typeface="Arial" panose="020B0604020202020204" pitchFamily="34" charset="0"/>
              <a:buChar char="•"/>
            </a:pPr>
            <a:r>
              <a:rPr lang="en-US" sz="1400" dirty="0" smtClean="0"/>
              <a:t>The GTA (</a:t>
            </a:r>
            <a:r>
              <a:rPr lang="en-US" sz="1400" dirty="0" err="1" smtClean="0"/>
              <a:t>Sunshin</a:t>
            </a:r>
            <a:r>
              <a:rPr lang="en-US" sz="1400" dirty="0" smtClean="0"/>
              <a:t>), the GRA (Mohamed) </a:t>
            </a:r>
            <a:r>
              <a:rPr lang="en-US" sz="1400" dirty="0"/>
              <a:t>and other students of the class who supported us with ideas as well as efforts during the semester. </a:t>
            </a:r>
            <a:endParaRPr lang="en-US" sz="1400" dirty="0" smtClean="0"/>
          </a:p>
          <a:p>
            <a:endParaRPr lang="en-US" sz="1400" dirty="0" smtClean="0"/>
          </a:p>
          <a:p>
            <a:pPr marL="285750" indent="-285750">
              <a:buFont typeface="Arial" panose="020B0604020202020204" pitchFamily="34" charset="0"/>
              <a:buChar char="•"/>
            </a:pPr>
            <a:r>
              <a:rPr lang="en-US" sz="1400" dirty="0"/>
              <a:t>T</a:t>
            </a:r>
            <a:r>
              <a:rPr lang="en-US" sz="1400" dirty="0" smtClean="0"/>
              <a:t>he </a:t>
            </a:r>
            <a:r>
              <a:rPr lang="en-US" sz="1400" dirty="0"/>
              <a:t>authors and  the contributors of open source projects, blogs and wiki pages from where we borrowed some ideas and solutions.</a:t>
            </a:r>
          </a:p>
        </p:txBody>
      </p:sp>
    </p:spTree>
    <p:extLst>
      <p:ext uri="{BB962C8B-B14F-4D97-AF65-F5344CB8AC3E}">
        <p14:creationId xmlns:p14="http://schemas.microsoft.com/office/powerpoint/2010/main" val="1025151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Thank you!</a:t>
            </a:r>
          </a:p>
        </p:txBody>
      </p:sp>
      <p:sp>
        <p:nvSpPr>
          <p:cNvPr id="207" name="Shape 207"/>
          <p:cNvSpPr txBox="1">
            <a:spLocks noGrp="1"/>
          </p:cNvSpPr>
          <p:nvPr>
            <p:ph type="body" idx="1"/>
          </p:nvPr>
        </p:nvSpPr>
        <p:spPr>
          <a:xfrm>
            <a:off x="3523375" y="2172350"/>
            <a:ext cx="1503899" cy="985199"/>
          </a:xfrm>
          <a:prstGeom prst="rect">
            <a:avLst/>
          </a:prstGeom>
        </p:spPr>
        <p:txBody>
          <a:bodyPr lIns="91425" tIns="91425" rIns="91425" bIns="91425" anchor="t" anchorCtr="0">
            <a:noAutofit/>
          </a:bodyPr>
          <a:lstStyle/>
          <a:p>
            <a:pPr marL="0" marR="0" indent="0" algn="l" rtl="0">
              <a:lnSpc>
                <a:spcPct val="100000"/>
              </a:lnSpc>
              <a:spcBef>
                <a:spcPts val="0"/>
              </a:spcBef>
              <a:spcAft>
                <a:spcPts val="0"/>
              </a:spcAft>
              <a:buNone/>
            </a:pPr>
            <a:r>
              <a:rPr lang="en" sz="3600" b="1">
                <a:solidFill>
                  <a:srgbClr val="DA0002"/>
                </a:solidFill>
              </a:rPr>
              <a:t>Q &amp; A</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System</a:t>
            </a:r>
            <a:r>
              <a:rPr lang="en" sz="1100" b="0">
                <a:solidFill>
                  <a:schemeClr val="dk1"/>
                </a:solidFill>
              </a:rPr>
              <a:t> </a:t>
            </a:r>
            <a:r>
              <a:rPr lang="en"/>
              <a:t>Overview</a:t>
            </a:r>
          </a:p>
        </p:txBody>
      </p:sp>
      <p:sp>
        <p:nvSpPr>
          <p:cNvPr id="51" name="Shape 51"/>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lnSpc>
                <a:spcPct val="115000"/>
              </a:lnSpc>
              <a:spcBef>
                <a:spcPts val="0"/>
              </a:spcBef>
              <a:buNone/>
            </a:pPr>
            <a:endParaRPr sz="1100"/>
          </a:p>
          <a:p>
            <a:pPr marL="457200" lvl="0" indent="-298450" rtl="0">
              <a:lnSpc>
                <a:spcPct val="115000"/>
              </a:lnSpc>
              <a:spcBef>
                <a:spcPts val="0"/>
              </a:spcBef>
              <a:buClr>
                <a:schemeClr val="dk1"/>
              </a:buClr>
              <a:buSzPct val="100000"/>
              <a:buFont typeface="Arial"/>
              <a:buAutoNum type="arabicPeriod"/>
            </a:pPr>
            <a:r>
              <a:rPr lang="en" sz="1100"/>
              <a:t>CPU </a:t>
            </a:r>
          </a:p>
          <a:p>
            <a:pPr marL="914400" lvl="1" indent="-298450" rtl="0">
              <a:lnSpc>
                <a:spcPct val="115000"/>
              </a:lnSpc>
              <a:spcBef>
                <a:spcPts val="0"/>
              </a:spcBef>
              <a:buClr>
                <a:schemeClr val="dk1"/>
              </a:buClr>
              <a:buSzPct val="100000"/>
              <a:buFont typeface="Arial"/>
              <a:buAutoNum type="alphaLcPeriod"/>
            </a:pPr>
            <a:r>
              <a:rPr lang="en" sz="1100"/>
              <a:t>Intel i5 Haswell Quad core 3.3 Ghz Xeon</a:t>
            </a:r>
          </a:p>
          <a:p>
            <a:pPr marL="457200" lvl="0" indent="-298450" rtl="0">
              <a:lnSpc>
                <a:spcPct val="115000"/>
              </a:lnSpc>
              <a:spcBef>
                <a:spcPts val="0"/>
              </a:spcBef>
              <a:buClr>
                <a:schemeClr val="dk1"/>
              </a:buClr>
              <a:buSzPct val="100000"/>
              <a:buFont typeface="Arial"/>
              <a:buAutoNum type="arabicPeriod"/>
            </a:pPr>
            <a:r>
              <a:rPr lang="en" sz="1100"/>
              <a:t>RAM</a:t>
            </a:r>
          </a:p>
          <a:p>
            <a:pPr marL="914400" lvl="1" indent="-298450" rtl="0">
              <a:lnSpc>
                <a:spcPct val="115000"/>
              </a:lnSpc>
              <a:spcBef>
                <a:spcPts val="0"/>
              </a:spcBef>
              <a:buClr>
                <a:schemeClr val="dk1"/>
              </a:buClr>
              <a:buSzPct val="100000"/>
              <a:buFont typeface="Arial"/>
              <a:buAutoNum type="alphaLcPeriod"/>
            </a:pPr>
            <a:r>
              <a:rPr lang="en" sz="1100"/>
              <a:t>660 GB in total</a:t>
            </a:r>
          </a:p>
          <a:p>
            <a:pPr marL="914400" lvl="1" indent="-298450" rtl="0">
              <a:lnSpc>
                <a:spcPct val="115000"/>
              </a:lnSpc>
              <a:spcBef>
                <a:spcPts val="0"/>
              </a:spcBef>
              <a:buClr>
                <a:schemeClr val="dk1"/>
              </a:buClr>
              <a:buSzPct val="100000"/>
              <a:buFont typeface="Arial"/>
              <a:buAutoNum type="alphaLcPeriod"/>
            </a:pPr>
            <a:r>
              <a:rPr lang="en" sz="1100"/>
              <a:t>32 GB in each of the 19 Hadoop nodes</a:t>
            </a:r>
          </a:p>
          <a:p>
            <a:pPr marL="914400" lvl="1" indent="-298450" rtl="0">
              <a:lnSpc>
                <a:spcPct val="115000"/>
              </a:lnSpc>
              <a:spcBef>
                <a:spcPts val="0"/>
              </a:spcBef>
              <a:buClr>
                <a:schemeClr val="dk1"/>
              </a:buClr>
              <a:buSzPct val="100000"/>
              <a:buFont typeface="Arial"/>
              <a:buAutoNum type="alphaLcPeriod"/>
            </a:pPr>
            <a:r>
              <a:rPr lang="en" sz="1100"/>
              <a:t>4 GB in the manager node</a:t>
            </a:r>
          </a:p>
          <a:p>
            <a:pPr marL="914400" lvl="1" indent="-298450" rtl="0">
              <a:lnSpc>
                <a:spcPct val="115000"/>
              </a:lnSpc>
              <a:spcBef>
                <a:spcPts val="0"/>
              </a:spcBef>
              <a:buClr>
                <a:schemeClr val="dk1"/>
              </a:buClr>
              <a:buSzPct val="100000"/>
              <a:buFont typeface="Arial"/>
              <a:buAutoNum type="alphaLcPeriod"/>
            </a:pPr>
            <a:r>
              <a:rPr lang="en" sz="1100"/>
              <a:t>16 GB in the tweet DB nodes</a:t>
            </a:r>
          </a:p>
          <a:p>
            <a:pPr marL="914400" lvl="1" indent="-298450" rtl="0">
              <a:lnSpc>
                <a:spcPct val="115000"/>
              </a:lnSpc>
              <a:spcBef>
                <a:spcPts val="0"/>
              </a:spcBef>
              <a:buClr>
                <a:schemeClr val="dk1"/>
              </a:buClr>
              <a:buSzPct val="100000"/>
              <a:buFont typeface="Arial"/>
              <a:buAutoNum type="alphaLcPeriod"/>
            </a:pPr>
            <a:r>
              <a:rPr lang="en" sz="1100"/>
              <a:t>16 GB in the HDFS backup node</a:t>
            </a:r>
          </a:p>
          <a:p>
            <a:pPr marL="457200" lvl="0" indent="-298450" rtl="0">
              <a:lnSpc>
                <a:spcPct val="115000"/>
              </a:lnSpc>
              <a:spcBef>
                <a:spcPts val="0"/>
              </a:spcBef>
              <a:buClr>
                <a:schemeClr val="dk1"/>
              </a:buClr>
              <a:buSzPct val="100000"/>
              <a:buFont typeface="Arial"/>
              <a:buAutoNum type="arabicPeriod"/>
            </a:pPr>
            <a:r>
              <a:rPr lang="en" sz="1100"/>
              <a:t> Storage</a:t>
            </a:r>
          </a:p>
          <a:p>
            <a:pPr marL="914400" lvl="1" indent="-298450" rtl="0">
              <a:lnSpc>
                <a:spcPct val="115000"/>
              </a:lnSpc>
              <a:spcBef>
                <a:spcPts val="0"/>
              </a:spcBef>
              <a:buClr>
                <a:schemeClr val="dk1"/>
              </a:buClr>
              <a:buSzPct val="100000"/>
              <a:buFont typeface="Arial"/>
              <a:buAutoNum type="alphaLcPeriod"/>
            </a:pPr>
            <a:r>
              <a:rPr lang="en" sz="1100"/>
              <a:t> 60 TB across Hadoop, manager, and tweet DB nodes</a:t>
            </a:r>
          </a:p>
          <a:p>
            <a:pPr marL="914400" lvl="1" indent="-298450" rtl="0">
              <a:lnSpc>
                <a:spcPct val="115000"/>
              </a:lnSpc>
              <a:spcBef>
                <a:spcPts val="0"/>
              </a:spcBef>
              <a:buClr>
                <a:schemeClr val="dk1"/>
              </a:buClr>
              <a:buSzPct val="100000"/>
              <a:buFont typeface="Arial"/>
              <a:buAutoNum type="alphaLcPeriod"/>
            </a:pPr>
            <a:r>
              <a:rPr lang="en" sz="1100"/>
              <a:t>11.3 TB for backup</a:t>
            </a:r>
          </a:p>
          <a:p>
            <a:pPr marL="457200" lvl="0" indent="-298450" rtl="0">
              <a:lnSpc>
                <a:spcPct val="115000"/>
              </a:lnSpc>
              <a:spcBef>
                <a:spcPts val="0"/>
              </a:spcBef>
              <a:buClr>
                <a:schemeClr val="dk1"/>
              </a:buClr>
              <a:buSzPct val="100000"/>
              <a:buFont typeface="Arial"/>
              <a:buAutoNum type="arabicPeriod"/>
            </a:pPr>
            <a:r>
              <a:rPr lang="en" sz="1100"/>
              <a:t>Number of nodes</a:t>
            </a:r>
          </a:p>
          <a:p>
            <a:pPr marL="914400" lvl="1" indent="-298450" rtl="0">
              <a:lnSpc>
                <a:spcPct val="115000"/>
              </a:lnSpc>
              <a:spcBef>
                <a:spcPts val="0"/>
              </a:spcBef>
              <a:buClr>
                <a:schemeClr val="dk1"/>
              </a:buClr>
              <a:buSzPct val="100000"/>
              <a:buFont typeface="Arial"/>
              <a:buAutoNum type="alphaLcPeriod"/>
            </a:pPr>
            <a:r>
              <a:rPr lang="en" sz="1100"/>
              <a:t>19 Hadoop nodes</a:t>
            </a:r>
          </a:p>
          <a:p>
            <a:pPr marL="914400" lvl="1" indent="-298450" rtl="0">
              <a:lnSpc>
                <a:spcPct val="115000"/>
              </a:lnSpc>
              <a:spcBef>
                <a:spcPts val="0"/>
              </a:spcBef>
              <a:buClr>
                <a:schemeClr val="dk1"/>
              </a:buClr>
              <a:buSzPct val="100000"/>
              <a:buFont typeface="Arial"/>
              <a:buAutoNum type="alphaLcPeriod"/>
            </a:pPr>
            <a:r>
              <a:rPr lang="en" sz="1100"/>
              <a:t>1 Manager node</a:t>
            </a:r>
          </a:p>
          <a:p>
            <a:pPr marL="914400" lvl="1" indent="-298450" rtl="0">
              <a:lnSpc>
                <a:spcPct val="115000"/>
              </a:lnSpc>
              <a:spcBef>
                <a:spcPts val="0"/>
              </a:spcBef>
              <a:buClr>
                <a:schemeClr val="dk1"/>
              </a:buClr>
              <a:buSzPct val="100000"/>
              <a:buFont typeface="Arial"/>
              <a:buAutoNum type="alphaLcPeriod"/>
            </a:pPr>
            <a:r>
              <a:rPr lang="en" sz="1100"/>
              <a:t>2 Tweet DB nodes</a:t>
            </a:r>
          </a:p>
          <a:p>
            <a:pPr marL="914400" lvl="1" indent="-298450" rtl="0">
              <a:lnSpc>
                <a:spcPct val="115000"/>
              </a:lnSpc>
              <a:spcBef>
                <a:spcPts val="0"/>
              </a:spcBef>
              <a:buClr>
                <a:schemeClr val="dk1"/>
              </a:buClr>
              <a:buSzPct val="100000"/>
              <a:buFont typeface="Arial"/>
              <a:buAutoNum type="alphaLcPeriod"/>
            </a:pPr>
            <a:r>
              <a:rPr lang="en" sz="1100"/>
              <a:t>1 HDFS backup node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sz="3000"/>
              <a:t>Solr Schema: Design</a:t>
            </a:r>
          </a:p>
        </p:txBody>
      </p:sp>
      <p:pic>
        <p:nvPicPr>
          <p:cNvPr id="57" name="Shape 57"/>
          <p:cNvPicPr preferRelativeResize="0"/>
          <p:nvPr/>
        </p:nvPicPr>
        <p:blipFill>
          <a:blip r:embed="rId3">
            <a:alphaModFix/>
          </a:blip>
          <a:stretch>
            <a:fillRect/>
          </a:stretch>
        </p:blipFill>
        <p:spPr>
          <a:xfrm>
            <a:off x="4487907" y="0"/>
            <a:ext cx="4091035" cy="5143500"/>
          </a:xfrm>
          <a:prstGeom prst="rect">
            <a:avLst/>
          </a:prstGeom>
          <a:noFill/>
          <a:ln>
            <a:noFill/>
          </a:ln>
        </p:spPr>
      </p:pic>
      <p:pic>
        <p:nvPicPr>
          <p:cNvPr id="58" name="Shape 58"/>
          <p:cNvPicPr preferRelativeResize="0"/>
          <p:nvPr/>
        </p:nvPicPr>
        <p:blipFill>
          <a:blip r:embed="rId4">
            <a:alphaModFix/>
          </a:blip>
          <a:stretch>
            <a:fillRect/>
          </a:stretch>
        </p:blipFill>
        <p:spPr>
          <a:xfrm>
            <a:off x="817875" y="1030125"/>
            <a:ext cx="2763249" cy="2941750"/>
          </a:xfrm>
          <a:prstGeom prst="rect">
            <a:avLst/>
          </a:prstGeom>
          <a:noFill/>
          <a:ln>
            <a:noFill/>
          </a:ln>
        </p:spPr>
      </p:pic>
      <p:pic>
        <p:nvPicPr>
          <p:cNvPr id="59" name="Shape 59"/>
          <p:cNvPicPr preferRelativeResize="0"/>
          <p:nvPr/>
        </p:nvPicPr>
        <p:blipFill>
          <a:blip r:embed="rId5">
            <a:alphaModFix/>
          </a:blip>
          <a:stretch>
            <a:fillRect/>
          </a:stretch>
        </p:blipFill>
        <p:spPr>
          <a:xfrm>
            <a:off x="817875" y="4005209"/>
            <a:ext cx="2763250" cy="109674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sz="3000"/>
              <a:t>Solr Schema: Effect</a:t>
            </a:r>
          </a:p>
        </p:txBody>
      </p:sp>
      <p:sp>
        <p:nvSpPr>
          <p:cNvPr id="65" name="Shape 65"/>
          <p:cNvSpPr txBox="1">
            <a:spLocks noGrp="1"/>
          </p:cNvSpPr>
          <p:nvPr>
            <p:ph type="body" idx="1"/>
          </p:nvPr>
        </p:nvSpPr>
        <p:spPr>
          <a:xfrm>
            <a:off x="457200" y="980275"/>
            <a:ext cx="8229600" cy="3725699"/>
          </a:xfrm>
          <a:prstGeom prst="rect">
            <a:avLst/>
          </a:prstGeom>
        </p:spPr>
        <p:txBody>
          <a:bodyPr lIns="91425" tIns="91425" rIns="91425" bIns="91425" anchor="t" anchorCtr="0">
            <a:noAutofit/>
          </a:bodyPr>
          <a:lstStyle/>
          <a:p>
            <a:pPr rtl="0">
              <a:spcBef>
                <a:spcPts val="0"/>
              </a:spcBef>
              <a:buNone/>
            </a:pPr>
            <a:r>
              <a:rPr lang="en"/>
              <a:t>Solr idx size depends on:</a:t>
            </a:r>
          </a:p>
          <a:p>
            <a:pPr marL="457200" lvl="0" indent="-419100" rtl="0">
              <a:spcBef>
                <a:spcPts val="0"/>
              </a:spcBef>
              <a:buClr>
                <a:schemeClr val="dk1"/>
              </a:buClr>
              <a:buSzPct val="100000"/>
              <a:buFont typeface="Arial"/>
              <a:buChar char="●"/>
            </a:pPr>
            <a:r>
              <a:rPr lang="en"/>
              <a:t>Number of fields</a:t>
            </a:r>
          </a:p>
          <a:p>
            <a:pPr marL="457200" lvl="0" indent="-419100" rtl="0">
              <a:spcBef>
                <a:spcPts val="0"/>
              </a:spcBef>
              <a:buClr>
                <a:schemeClr val="dk1"/>
              </a:buClr>
              <a:buSzPct val="100000"/>
              <a:buFont typeface="Arial"/>
              <a:buChar char="●"/>
            </a:pPr>
            <a:r>
              <a:rPr lang="en"/>
              <a:t>Stored vs. not stored</a:t>
            </a:r>
          </a:p>
          <a:p>
            <a:pPr marL="457200" lvl="0" indent="-419100" rtl="0">
              <a:spcBef>
                <a:spcPts val="0"/>
              </a:spcBef>
              <a:buClr>
                <a:schemeClr val="dk1"/>
              </a:buClr>
              <a:buSzPct val="100000"/>
              <a:buFont typeface="Arial"/>
              <a:buChar char="●"/>
            </a:pPr>
            <a:r>
              <a:rPr lang="en"/>
              <a:t>Type of field</a:t>
            </a:r>
          </a:p>
          <a:p>
            <a:pPr marL="914400" lvl="1" indent="-381000" rtl="0">
              <a:spcBef>
                <a:spcPts val="0"/>
              </a:spcBef>
              <a:buClr>
                <a:schemeClr val="dk1"/>
              </a:buClr>
              <a:buSzPct val="80000"/>
              <a:buFont typeface="Courier New"/>
              <a:buChar char="o"/>
            </a:pPr>
            <a:r>
              <a:rPr lang="en"/>
              <a:t>example: string vs. text</a:t>
            </a:r>
          </a:p>
          <a:p>
            <a:pPr marL="457200" lvl="0" indent="-419100" rtl="0">
              <a:spcBef>
                <a:spcPts val="0"/>
              </a:spcBef>
              <a:buClr>
                <a:schemeClr val="dk1"/>
              </a:buClr>
              <a:buSzPct val="100000"/>
              <a:buFont typeface="Arial"/>
              <a:buChar char="●"/>
            </a:pPr>
            <a:r>
              <a:rPr lang="en"/>
              <a:t>Index issues:</a:t>
            </a:r>
          </a:p>
          <a:p>
            <a:pPr marL="914400" lvl="1" indent="-381000" rtl="0">
              <a:spcBef>
                <a:spcPts val="0"/>
              </a:spcBef>
              <a:buClr>
                <a:schemeClr val="dk1"/>
              </a:buClr>
              <a:buSzPct val="80000"/>
              <a:buFont typeface="Courier New"/>
              <a:buChar char="o"/>
            </a:pPr>
            <a:r>
              <a:rPr lang="en"/>
              <a:t>Recommended to add H/W</a:t>
            </a:r>
          </a:p>
          <a:p>
            <a:pPr marL="914400" lvl="1" indent="-381000" rtl="0">
              <a:spcBef>
                <a:spcPts val="0"/>
              </a:spcBef>
              <a:buClr>
                <a:schemeClr val="dk1"/>
              </a:buClr>
              <a:buSzPct val="80000"/>
              <a:buFont typeface="Courier New"/>
              <a:buChar char="o"/>
            </a:pPr>
            <a:r>
              <a:rPr lang="en"/>
              <a:t>Alternatively, design schema and tune Java/Solr configurations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spcBef>
                <a:spcPts val="0"/>
              </a:spcBef>
              <a:buNone/>
            </a:pPr>
            <a:r>
              <a:rPr lang="en" sz="3000"/>
              <a:t>Solr Schema: Future</a:t>
            </a:r>
          </a:p>
        </p:txBody>
      </p:sp>
      <p:sp>
        <p:nvSpPr>
          <p:cNvPr id="71" name="Shape 71"/>
          <p:cNvSpPr txBox="1">
            <a:spLocks noGrp="1"/>
          </p:cNvSpPr>
          <p:nvPr>
            <p:ph type="body" idx="1"/>
          </p:nvPr>
        </p:nvSpPr>
        <p:spPr>
          <a:xfrm>
            <a:off x="457200" y="1025650"/>
            <a:ext cx="8229600" cy="3852000"/>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Arial"/>
              <a:buChar char="●"/>
            </a:pPr>
            <a:r>
              <a:rPr lang="en"/>
              <a:t>Fewer stored fields</a:t>
            </a:r>
          </a:p>
          <a:p>
            <a:pPr marL="457200" lvl="0" indent="-419100" rtl="0">
              <a:spcBef>
                <a:spcPts val="0"/>
              </a:spcBef>
              <a:buClr>
                <a:schemeClr val="dk1"/>
              </a:buClr>
              <a:buSzPct val="100000"/>
              <a:buFont typeface="Arial"/>
              <a:buChar char="●"/>
            </a:pPr>
            <a:r>
              <a:rPr lang="en"/>
              <a:t>NRT indexer</a:t>
            </a:r>
          </a:p>
          <a:p>
            <a:pPr marL="914400" lvl="1" indent="-381000" rtl="0">
              <a:spcBef>
                <a:spcPts val="0"/>
              </a:spcBef>
              <a:buClr>
                <a:schemeClr val="dk1"/>
              </a:buClr>
              <a:buSzPct val="80000"/>
              <a:buFont typeface="Courier New"/>
              <a:buChar char="o"/>
            </a:pPr>
            <a:r>
              <a:rPr lang="en"/>
              <a:t>Consider using facet.method=fcs, helps during first request</a:t>
            </a:r>
          </a:p>
          <a:p>
            <a:pPr marL="457200" lvl="0" indent="-419100" rtl="0">
              <a:spcBef>
                <a:spcPts val="0"/>
              </a:spcBef>
              <a:buClr>
                <a:schemeClr val="dk1"/>
              </a:buClr>
              <a:buSzPct val="100000"/>
              <a:buFont typeface="Arial"/>
              <a:buChar char="●"/>
            </a:pPr>
            <a:r>
              <a:rPr lang="en"/>
              <a:t>Index size lowering</a:t>
            </a:r>
          </a:p>
          <a:p>
            <a:pPr marL="914400" lvl="1" indent="-381000" rtl="0">
              <a:spcBef>
                <a:spcPts val="0"/>
              </a:spcBef>
              <a:buClr>
                <a:schemeClr val="dk1"/>
              </a:buClr>
              <a:buSzPct val="80000"/>
              <a:buFont typeface="Courier New"/>
              <a:buChar char="o"/>
            </a:pPr>
            <a:r>
              <a:rPr lang="en"/>
              <a:t>D x S + U</a:t>
            </a:r>
          </a:p>
          <a:p>
            <a:pPr marL="1371600" lvl="2" indent="-355600" rtl="0">
              <a:spcBef>
                <a:spcPts val="0"/>
              </a:spcBef>
              <a:buClr>
                <a:schemeClr val="dk1"/>
              </a:buClr>
              <a:buSzPct val="100000"/>
              <a:buFont typeface="Wingdings"/>
              <a:buChar char="§"/>
            </a:pPr>
            <a:r>
              <a:rPr lang="en" sz="2000"/>
              <a:t>D is the document count</a:t>
            </a:r>
          </a:p>
          <a:p>
            <a:pPr marL="1371600" lvl="2" indent="-355600" rtl="0">
              <a:spcBef>
                <a:spcPts val="0"/>
              </a:spcBef>
              <a:buClr>
                <a:schemeClr val="dk1"/>
              </a:buClr>
              <a:buSzPct val="100000"/>
              <a:buFont typeface="Wingdings"/>
              <a:buChar char="§"/>
            </a:pPr>
            <a:r>
              <a:rPr lang="en" sz="2000"/>
              <a:t>S is the the size of the data type</a:t>
            </a:r>
          </a:p>
          <a:p>
            <a:pPr marL="1371600" lvl="2" indent="-355600" rtl="0">
              <a:spcBef>
                <a:spcPts val="0"/>
              </a:spcBef>
              <a:buClr>
                <a:schemeClr val="dk1"/>
              </a:buClr>
              <a:buSzPct val="100000"/>
              <a:buFont typeface="Wingdings"/>
              <a:buChar char="§"/>
            </a:pPr>
            <a:r>
              <a:rPr lang="en" sz="2000"/>
              <a:t>ints - 4bytes, 8 bytes for doubles, U cumulative size of the unique field values</a:t>
            </a:r>
          </a:p>
          <a:p>
            <a:pPr>
              <a:spcBef>
                <a:spcPts val="0"/>
              </a:spcBef>
              <a:buNone/>
            </a:pP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Document ID: Design</a:t>
            </a:r>
          </a:p>
        </p:txBody>
      </p:sp>
      <p:pic>
        <p:nvPicPr>
          <p:cNvPr id="77" name="Shape 77"/>
          <p:cNvPicPr preferRelativeResize="0"/>
          <p:nvPr/>
        </p:nvPicPr>
        <p:blipFill>
          <a:blip r:embed="rId3">
            <a:alphaModFix/>
          </a:blip>
          <a:stretch>
            <a:fillRect/>
          </a:stretch>
        </p:blipFill>
        <p:spPr>
          <a:xfrm>
            <a:off x="755200" y="1322350"/>
            <a:ext cx="5609775" cy="2464174"/>
          </a:xfrm>
          <a:prstGeom prst="rect">
            <a:avLst/>
          </a:prstGeom>
          <a:noFill/>
          <a:ln>
            <a:noFill/>
          </a:ln>
        </p:spPr>
      </p:pic>
      <p:pic>
        <p:nvPicPr>
          <p:cNvPr id="78" name="Shape 78"/>
          <p:cNvPicPr preferRelativeResize="0"/>
          <p:nvPr/>
        </p:nvPicPr>
        <p:blipFill>
          <a:blip r:embed="rId4">
            <a:alphaModFix/>
          </a:blip>
          <a:stretch>
            <a:fillRect/>
          </a:stretch>
        </p:blipFill>
        <p:spPr>
          <a:xfrm>
            <a:off x="2202500" y="2753212"/>
            <a:ext cx="6762750" cy="1323975"/>
          </a:xfrm>
          <a:prstGeom prst="rect">
            <a:avLst/>
          </a:prstGeom>
          <a:noFill/>
          <a:ln>
            <a:noFill/>
          </a:ln>
        </p:spPr>
      </p:pic>
      <p:sp>
        <p:nvSpPr>
          <p:cNvPr id="79" name="Shape 79"/>
          <p:cNvSpPr/>
          <p:nvPr/>
        </p:nvSpPr>
        <p:spPr>
          <a:xfrm>
            <a:off x="755200" y="1470750"/>
            <a:ext cx="881700" cy="357299"/>
          </a:xfrm>
          <a:prstGeom prst="roundRect">
            <a:avLst>
              <a:gd name="adj" fmla="val 16667"/>
            </a:avLst>
          </a:prstGeom>
          <a:noFill/>
          <a:ln w="76200" cap="flat">
            <a:solidFill>
              <a:srgbClr val="FFFF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80" name="Shape 80"/>
          <p:cNvSpPr/>
          <p:nvPr/>
        </p:nvSpPr>
        <p:spPr>
          <a:xfrm>
            <a:off x="2251850" y="3118850"/>
            <a:ext cx="2094000" cy="357299"/>
          </a:xfrm>
          <a:prstGeom prst="roundRect">
            <a:avLst>
              <a:gd name="adj" fmla="val 16667"/>
            </a:avLst>
          </a:prstGeom>
          <a:noFill/>
          <a:ln w="76200" cap="flat">
            <a:solidFill>
              <a:srgbClr val="FFFF00"/>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cxnSp>
        <p:nvCxnSpPr>
          <p:cNvPr id="81" name="Shape 81"/>
          <p:cNvCxnSpPr>
            <a:endCxn id="79" idx="2"/>
          </p:cNvCxnSpPr>
          <p:nvPr/>
        </p:nvCxnSpPr>
        <p:spPr>
          <a:xfrm rot="10800000" flipH="1">
            <a:off x="1063450" y="1828049"/>
            <a:ext cx="132600" cy="2451300"/>
          </a:xfrm>
          <a:prstGeom prst="straightConnector1">
            <a:avLst/>
          </a:prstGeom>
          <a:noFill/>
          <a:ln w="38100" cap="flat">
            <a:solidFill>
              <a:srgbClr val="FFFF00"/>
            </a:solidFill>
            <a:prstDash val="solid"/>
            <a:round/>
            <a:headEnd type="none" w="lg" len="lg"/>
            <a:tailEnd type="triangle" w="lg" len="lg"/>
          </a:ln>
        </p:spPr>
      </p:cxnSp>
      <p:cxnSp>
        <p:nvCxnSpPr>
          <p:cNvPr id="82" name="Shape 82"/>
          <p:cNvCxnSpPr>
            <a:endCxn id="80" idx="1"/>
          </p:cNvCxnSpPr>
          <p:nvPr/>
        </p:nvCxnSpPr>
        <p:spPr>
          <a:xfrm rot="10800000" flipH="1">
            <a:off x="1046750" y="3297499"/>
            <a:ext cx="1205100" cy="998400"/>
          </a:xfrm>
          <a:prstGeom prst="straightConnector1">
            <a:avLst/>
          </a:prstGeom>
          <a:noFill/>
          <a:ln w="38100" cap="flat">
            <a:solidFill>
              <a:srgbClr val="FFFF00"/>
            </a:solidFill>
            <a:prstDash val="solid"/>
            <a:round/>
            <a:headEnd type="none" w="lg" len="lg"/>
            <a:tailEnd type="triangle" w="lg" len="lg"/>
          </a:ln>
        </p:spPr>
      </p:cxnSp>
      <p:sp>
        <p:nvSpPr>
          <p:cNvPr id="83" name="Shape 83"/>
          <p:cNvSpPr txBox="1"/>
          <p:nvPr/>
        </p:nvSpPr>
        <p:spPr>
          <a:xfrm>
            <a:off x="207750" y="4246100"/>
            <a:ext cx="4786199" cy="558300"/>
          </a:xfrm>
          <a:prstGeom prst="rect">
            <a:avLst/>
          </a:prstGeom>
          <a:noFill/>
          <a:ln>
            <a:noFill/>
          </a:ln>
        </p:spPr>
        <p:txBody>
          <a:bodyPr lIns="91425" tIns="91425" rIns="91425" bIns="91425" anchor="t" anchorCtr="0">
            <a:noAutofit/>
          </a:bodyPr>
          <a:lstStyle/>
          <a:p>
            <a:pPr rtl="0">
              <a:spcBef>
                <a:spcPts val="0"/>
              </a:spcBef>
              <a:buNone/>
            </a:pPr>
            <a:r>
              <a:rPr lang="en" b="1" u="sng"/>
              <a:t>Syntax</a:t>
            </a:r>
            <a:r>
              <a:rPr lang="en" b="1"/>
              <a:t>: </a:t>
            </a:r>
            <a:r>
              <a:rPr lang="en"/>
              <a:t>Collection_name--Counter_value</a:t>
            </a:r>
          </a:p>
          <a:p>
            <a:pPr>
              <a:spcBef>
                <a:spcPts val="0"/>
              </a:spcBef>
              <a:buNone/>
            </a:pPr>
            <a:r>
              <a:rPr lang="en" b="1" u="sng"/>
              <a:t>Use</a:t>
            </a:r>
            <a:r>
              <a:rPr lang="en" b="1"/>
              <a:t>:</a:t>
            </a:r>
            <a:r>
              <a:rPr lang="en"/>
              <a:t>      Noise, Reduction, HBase, Solr/Lucene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Document ID: Effect</a:t>
            </a:r>
          </a:p>
        </p:txBody>
      </p:sp>
      <p:sp>
        <p:nvSpPr>
          <p:cNvPr id="89" name="Shape 89"/>
          <p:cNvSpPr txBox="1"/>
          <p:nvPr/>
        </p:nvSpPr>
        <p:spPr>
          <a:xfrm>
            <a:off x="506875" y="1204875"/>
            <a:ext cx="8229600" cy="3622799"/>
          </a:xfrm>
          <a:prstGeom prst="rect">
            <a:avLst/>
          </a:prstGeom>
          <a:noFill/>
          <a:ln>
            <a:noFill/>
          </a:ln>
        </p:spPr>
        <p:txBody>
          <a:bodyPr lIns="91425" tIns="91425" rIns="91425" bIns="91425" anchor="t" anchorCtr="0">
            <a:noAutofit/>
          </a:bodyPr>
          <a:lstStyle/>
          <a:p>
            <a:pPr marL="457200" lvl="0" indent="-381000" rtl="0">
              <a:spcBef>
                <a:spcPts val="0"/>
              </a:spcBef>
              <a:buClr>
                <a:srgbClr val="000000"/>
              </a:buClr>
              <a:buSzPct val="80000"/>
              <a:buFont typeface="Arial"/>
              <a:buChar char="●"/>
            </a:pPr>
            <a:r>
              <a:rPr lang="en" sz="3000">
                <a:solidFill>
                  <a:schemeClr val="dk1"/>
                </a:solidFill>
              </a:rPr>
              <a:t>Affects Lucene indexing</a:t>
            </a:r>
          </a:p>
          <a:p>
            <a:pPr marL="457200" lvl="0" indent="-381000" rtl="0">
              <a:spcBef>
                <a:spcPts val="0"/>
              </a:spcBef>
              <a:buClr>
                <a:srgbClr val="000000"/>
              </a:buClr>
              <a:buSzPct val="80000"/>
              <a:buFont typeface="Arial"/>
              <a:buChar char="●"/>
            </a:pPr>
            <a:r>
              <a:rPr lang="en" sz="3000">
                <a:solidFill>
                  <a:schemeClr val="dk1"/>
                </a:solidFill>
              </a:rPr>
              <a:t>Does not affect Solr index size</a:t>
            </a:r>
          </a:p>
          <a:p>
            <a:pPr marL="457200" lvl="0" indent="-381000" rtl="0">
              <a:spcBef>
                <a:spcPts val="0"/>
              </a:spcBef>
              <a:buClr>
                <a:srgbClr val="000000"/>
              </a:buClr>
              <a:buSzPct val="80000"/>
              <a:buFont typeface="Arial"/>
              <a:buChar char="●"/>
            </a:pPr>
            <a:r>
              <a:rPr lang="en" sz="3000">
                <a:solidFill>
                  <a:schemeClr val="dk1"/>
                </a:solidFill>
              </a:rPr>
              <a:t>Fastest: Zero padded sequential</a:t>
            </a:r>
          </a:p>
          <a:p>
            <a:pPr marL="457200" lvl="0" indent="-381000" rtl="0">
              <a:spcBef>
                <a:spcPts val="0"/>
              </a:spcBef>
              <a:buClr>
                <a:srgbClr val="000000"/>
              </a:buClr>
              <a:buSzPct val="80000"/>
              <a:buFont typeface="Arial"/>
              <a:buChar char="●"/>
            </a:pPr>
            <a:r>
              <a:rPr lang="en" sz="3000">
                <a:solidFill>
                  <a:schemeClr val="dk1"/>
                </a:solidFill>
              </a:rPr>
              <a:t>Slowest: Random UUID generated using some languages (UUID v4)</a:t>
            </a:r>
          </a:p>
          <a:p>
            <a:pPr marL="457200" lvl="0" indent="-381000" rtl="0">
              <a:spcBef>
                <a:spcPts val="0"/>
              </a:spcBef>
              <a:buClr>
                <a:srgbClr val="000000"/>
              </a:buClr>
              <a:buSzPct val="80000"/>
              <a:buFont typeface="Arial"/>
              <a:buChar char="●"/>
            </a:pPr>
            <a:r>
              <a:rPr lang="en" sz="3000">
                <a:solidFill>
                  <a:schemeClr val="dk1"/>
                </a:solidFill>
              </a:rPr>
              <a:t>Our current design</a:t>
            </a:r>
          </a:p>
          <a:p>
            <a:pPr marL="914400" lvl="1" indent="-381000" rtl="0">
              <a:spcBef>
                <a:spcPts val="0"/>
              </a:spcBef>
              <a:buClr>
                <a:srgbClr val="000000"/>
              </a:buClr>
              <a:buSzPct val="80000"/>
              <a:buFont typeface="Arial"/>
              <a:buChar char="○"/>
            </a:pPr>
            <a:r>
              <a:rPr lang="en" sz="3000">
                <a:solidFill>
                  <a:schemeClr val="dk1"/>
                </a:solidFill>
              </a:rPr>
              <a:t>Performance tradeoffs</a:t>
            </a:r>
          </a:p>
          <a:p>
            <a:pPr marL="914400" lvl="1" indent="-381000" rtl="0">
              <a:spcBef>
                <a:spcPts val="0"/>
              </a:spcBef>
              <a:buClr>
                <a:srgbClr val="000000"/>
              </a:buClr>
              <a:buSzPct val="80000"/>
              <a:buFont typeface="Arial"/>
              <a:buChar char="○"/>
            </a:pPr>
            <a:r>
              <a:rPr lang="en" sz="3000">
                <a:solidFill>
                  <a:schemeClr val="dk1"/>
                </a:solidFill>
              </a:rPr>
              <a:t>Somewhere in the middle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ID generation in p</a:t>
            </a:r>
            <a:r>
              <a:rPr lang="en" sz="3600"/>
              <a:t>ipeline</a:t>
            </a:r>
          </a:p>
        </p:txBody>
      </p:sp>
      <p:sp>
        <p:nvSpPr>
          <p:cNvPr id="95" name="Shape 95"/>
          <p:cNvSpPr/>
          <p:nvPr/>
        </p:nvSpPr>
        <p:spPr>
          <a:xfrm>
            <a:off x="7062912" y="2634325"/>
            <a:ext cx="797699" cy="797699"/>
          </a:xfrm>
          <a:prstGeom prst="roundRect">
            <a:avLst>
              <a:gd name="adj" fmla="val 16667"/>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marL="0" marR="0" indent="0" algn="ctr" rtl="0">
              <a:lnSpc>
                <a:spcPct val="100000"/>
              </a:lnSpc>
              <a:spcBef>
                <a:spcPts val="0"/>
              </a:spcBef>
              <a:spcAft>
                <a:spcPts val="0"/>
              </a:spcAft>
              <a:buNone/>
            </a:pPr>
            <a:r>
              <a:rPr lang="en" sz="1100">
                <a:solidFill>
                  <a:schemeClr val="lt1"/>
                </a:solidFill>
              </a:rPr>
              <a:t>Lucene</a:t>
            </a:r>
          </a:p>
        </p:txBody>
      </p:sp>
      <p:sp>
        <p:nvSpPr>
          <p:cNvPr id="96" name="Shape 96"/>
          <p:cNvSpPr/>
          <p:nvPr/>
        </p:nvSpPr>
        <p:spPr>
          <a:xfrm>
            <a:off x="6265212" y="2634325"/>
            <a:ext cx="797699" cy="797699"/>
          </a:xfrm>
          <a:prstGeom prst="roundRect">
            <a:avLst>
              <a:gd name="adj" fmla="val 16667"/>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marL="0" marR="0" indent="0" algn="ctr" rtl="0">
              <a:lnSpc>
                <a:spcPct val="100000"/>
              </a:lnSpc>
              <a:spcBef>
                <a:spcPts val="0"/>
              </a:spcBef>
              <a:spcAft>
                <a:spcPts val="0"/>
              </a:spcAft>
              <a:buNone/>
            </a:pPr>
            <a:r>
              <a:rPr lang="en" sz="1100">
                <a:solidFill>
                  <a:schemeClr val="lt1"/>
                </a:solidFill>
              </a:rPr>
              <a:t>Solr</a:t>
            </a:r>
          </a:p>
        </p:txBody>
      </p:sp>
      <p:sp>
        <p:nvSpPr>
          <p:cNvPr id="97" name="Shape 97"/>
          <p:cNvSpPr/>
          <p:nvPr/>
        </p:nvSpPr>
        <p:spPr>
          <a:xfrm>
            <a:off x="4431637" y="2634325"/>
            <a:ext cx="797699" cy="797699"/>
          </a:xfrm>
          <a:prstGeom prst="roundRect">
            <a:avLst>
              <a:gd name="adj" fmla="val 16667"/>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marL="0" marR="0" indent="0" algn="ctr" rtl="0">
              <a:lnSpc>
                <a:spcPct val="100000"/>
              </a:lnSpc>
              <a:spcBef>
                <a:spcPts val="0"/>
              </a:spcBef>
              <a:spcAft>
                <a:spcPts val="0"/>
              </a:spcAft>
              <a:buNone/>
            </a:pPr>
            <a:r>
              <a:rPr lang="en" sz="1100">
                <a:solidFill>
                  <a:schemeClr val="lt1"/>
                </a:solidFill>
              </a:rPr>
              <a:t>HBase</a:t>
            </a:r>
          </a:p>
        </p:txBody>
      </p:sp>
      <p:sp>
        <p:nvSpPr>
          <p:cNvPr id="98" name="Shape 98"/>
          <p:cNvSpPr/>
          <p:nvPr/>
        </p:nvSpPr>
        <p:spPr>
          <a:xfrm>
            <a:off x="2598062" y="2647525"/>
            <a:ext cx="797699" cy="797699"/>
          </a:xfrm>
          <a:prstGeom prst="roundRect">
            <a:avLst>
              <a:gd name="adj" fmla="val 16667"/>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marL="0" marR="0" indent="0" algn="ctr" rtl="0">
              <a:lnSpc>
                <a:spcPct val="100000"/>
              </a:lnSpc>
              <a:spcBef>
                <a:spcPts val="0"/>
              </a:spcBef>
              <a:spcAft>
                <a:spcPts val="0"/>
              </a:spcAft>
              <a:buNone/>
            </a:pPr>
            <a:r>
              <a:rPr lang="en">
                <a:solidFill>
                  <a:schemeClr val="lt1"/>
                </a:solidFill>
              </a:rPr>
              <a:t>NR</a:t>
            </a:r>
          </a:p>
        </p:txBody>
      </p:sp>
      <p:sp>
        <p:nvSpPr>
          <p:cNvPr id="99" name="Shape 99"/>
          <p:cNvSpPr/>
          <p:nvPr/>
        </p:nvSpPr>
        <p:spPr>
          <a:xfrm>
            <a:off x="764487" y="2634325"/>
            <a:ext cx="797699" cy="797699"/>
          </a:xfrm>
          <a:prstGeom prst="roundRect">
            <a:avLst>
              <a:gd name="adj" fmla="val 16667"/>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a:solidFill>
                  <a:schemeClr val="lt1"/>
                </a:solidFill>
              </a:rPr>
              <a:t>RAW</a:t>
            </a:r>
          </a:p>
        </p:txBody>
      </p:sp>
      <p:sp>
        <p:nvSpPr>
          <p:cNvPr id="100" name="Shape 100"/>
          <p:cNvSpPr txBox="1"/>
          <p:nvPr/>
        </p:nvSpPr>
        <p:spPr>
          <a:xfrm>
            <a:off x="1977625" y="1645525"/>
            <a:ext cx="4786199" cy="558300"/>
          </a:xfrm>
          <a:prstGeom prst="rect">
            <a:avLst/>
          </a:prstGeom>
          <a:noFill/>
          <a:ln>
            <a:noFill/>
          </a:ln>
        </p:spPr>
        <p:txBody>
          <a:bodyPr lIns="91425" tIns="91425" rIns="91425" bIns="91425" anchor="t" anchorCtr="0">
            <a:noAutofit/>
          </a:bodyPr>
          <a:lstStyle/>
          <a:p>
            <a:pPr>
              <a:spcBef>
                <a:spcPts val="0"/>
              </a:spcBef>
              <a:buNone/>
            </a:pPr>
            <a:r>
              <a:rPr lang="en" sz="3000">
                <a:solidFill>
                  <a:schemeClr val="dk1"/>
                </a:solidFill>
              </a:rPr>
              <a:t>ID addition</a:t>
            </a:r>
          </a:p>
        </p:txBody>
      </p:sp>
      <p:cxnSp>
        <p:nvCxnSpPr>
          <p:cNvPr id="101" name="Shape 101"/>
          <p:cNvCxnSpPr>
            <a:stCxn id="99" idx="3"/>
            <a:endCxn id="98" idx="1"/>
          </p:cNvCxnSpPr>
          <p:nvPr/>
        </p:nvCxnSpPr>
        <p:spPr>
          <a:xfrm>
            <a:off x="1562187" y="3033174"/>
            <a:ext cx="1035900" cy="13200"/>
          </a:xfrm>
          <a:prstGeom prst="straightConnector1">
            <a:avLst/>
          </a:prstGeom>
          <a:noFill/>
          <a:ln w="19050" cap="flat">
            <a:solidFill>
              <a:schemeClr val="dk2"/>
            </a:solidFill>
            <a:prstDash val="solid"/>
            <a:round/>
            <a:headEnd type="none" w="lg" len="lg"/>
            <a:tailEnd type="triangle" w="lg" len="lg"/>
          </a:ln>
        </p:spPr>
      </p:cxnSp>
      <p:cxnSp>
        <p:nvCxnSpPr>
          <p:cNvPr id="102" name="Shape 102"/>
          <p:cNvCxnSpPr>
            <a:stCxn id="98" idx="3"/>
            <a:endCxn id="97" idx="1"/>
          </p:cNvCxnSpPr>
          <p:nvPr/>
        </p:nvCxnSpPr>
        <p:spPr>
          <a:xfrm rot="10800000" flipH="1">
            <a:off x="3395762" y="3033174"/>
            <a:ext cx="1035900" cy="13200"/>
          </a:xfrm>
          <a:prstGeom prst="straightConnector1">
            <a:avLst/>
          </a:prstGeom>
          <a:noFill/>
          <a:ln w="19050" cap="flat">
            <a:solidFill>
              <a:schemeClr val="dk2"/>
            </a:solidFill>
            <a:prstDash val="solid"/>
            <a:round/>
            <a:headEnd type="none" w="lg" len="lg"/>
            <a:tailEnd type="triangle" w="lg" len="lg"/>
          </a:ln>
        </p:spPr>
      </p:cxnSp>
      <p:cxnSp>
        <p:nvCxnSpPr>
          <p:cNvPr id="103" name="Shape 103"/>
          <p:cNvCxnSpPr/>
          <p:nvPr/>
        </p:nvCxnSpPr>
        <p:spPr>
          <a:xfrm rot="10800000" flipH="1">
            <a:off x="5229337" y="3026575"/>
            <a:ext cx="1035899" cy="13199"/>
          </a:xfrm>
          <a:prstGeom prst="straightConnector1">
            <a:avLst/>
          </a:prstGeom>
          <a:noFill/>
          <a:ln w="19050" cap="flat">
            <a:solidFill>
              <a:schemeClr val="dk2"/>
            </a:solidFill>
            <a:prstDash val="solid"/>
            <a:round/>
            <a:headEnd type="none" w="lg" len="lg"/>
            <a:tailEnd type="triangle" w="lg" len="lg"/>
          </a:ln>
        </p:spPr>
      </p:cxnSp>
      <p:cxnSp>
        <p:nvCxnSpPr>
          <p:cNvPr id="104" name="Shape 104"/>
          <p:cNvCxnSpPr>
            <a:endCxn id="98" idx="0"/>
          </p:cNvCxnSpPr>
          <p:nvPr/>
        </p:nvCxnSpPr>
        <p:spPr>
          <a:xfrm>
            <a:off x="2819612" y="2203825"/>
            <a:ext cx="177300" cy="443700"/>
          </a:xfrm>
          <a:prstGeom prst="straightConnector1">
            <a:avLst/>
          </a:prstGeom>
          <a:noFill/>
          <a:ln w="19050" cap="flat">
            <a:solidFill>
              <a:schemeClr val="dk2"/>
            </a:solidFill>
            <a:prstDash val="solid"/>
            <a:round/>
            <a:headEnd type="none" w="lg" len="lg"/>
            <a:tailEnd type="triangle" w="lg" len="lg"/>
          </a:ln>
        </p:spPr>
      </p:cxnSp>
    </p:spTree>
  </p:cSld>
  <p:clrMapOvr>
    <a:masterClrMapping/>
  </p:clrMapOvr>
  <p:transition spd="slow">
    <p:cut/>
  </p:transition>
</p:sld>
</file>

<file path=ppt/theme/theme1.xml><?xml version="1.0" encoding="utf-8"?>
<a:theme xmlns:a="http://schemas.openxmlformats.org/drawingml/2006/main" name="swiss">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1035</Words>
  <Application>Microsoft Office PowerPoint</Application>
  <PresentationFormat>On-screen Show (16:9)</PresentationFormat>
  <Paragraphs>173</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Consolas</vt:lpstr>
      <vt:lpstr>Courier New</vt:lpstr>
      <vt:lpstr>Wingdings</vt:lpstr>
      <vt:lpstr>swiss</vt:lpstr>
      <vt:lpstr>  Solr Team CS5604: Cloudera Search in IDEAL  Nikhil Komawar, Ananya Choudhury, Rich Gruss  Tuesday May 5, 2015 </vt:lpstr>
      <vt:lpstr>Outline</vt:lpstr>
      <vt:lpstr>System Overview</vt:lpstr>
      <vt:lpstr>Solr Schema: Design</vt:lpstr>
      <vt:lpstr>Solr Schema: Effect</vt:lpstr>
      <vt:lpstr>Solr Schema: Future</vt:lpstr>
      <vt:lpstr>Document ID: Design</vt:lpstr>
      <vt:lpstr>Document ID: Effect</vt:lpstr>
      <vt:lpstr>ID generation in pipeline</vt:lpstr>
      <vt:lpstr>Document ID: Future</vt:lpstr>
      <vt:lpstr>Indexing</vt:lpstr>
      <vt:lpstr>Hbase Indexer - Morphline</vt:lpstr>
      <vt:lpstr>Indexing - Jobs</vt:lpstr>
      <vt:lpstr>Results</vt:lpstr>
      <vt:lpstr>Search</vt:lpstr>
      <vt:lpstr>Search</vt:lpstr>
      <vt:lpstr>Search</vt:lpstr>
      <vt:lpstr>Search</vt:lpstr>
      <vt:lpstr>Search Results</vt:lpstr>
      <vt:lpstr>Future Work</vt:lpstr>
      <vt:lpstr>Acknowledgement</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Solr Team CS5604: Cloudera Search in IDEAL  Nikhil Komawar, Ananya Choudhury, Rich Gruss  Tuesday May 5, 2015 </dc:title>
  <cp:lastModifiedBy>Ananya Choudhury</cp:lastModifiedBy>
  <cp:revision>1</cp:revision>
  <dcterms:modified xsi:type="dcterms:W3CDTF">2015-05-06T17:52:38Z</dcterms:modified>
</cp:coreProperties>
</file>