
<file path=[Content_Types].xml><?xml version="1.0" encoding="utf-8"?>
<Types xmlns="http://schemas.openxmlformats.org/package/2006/content-types">
  <Default ContentType="image/jpeg" Extension="jpg"/>
  <Default ContentType="application/vnd.openxmlformats-officedocument.vmlDrawing" Extension="vml"/>
  <Default ContentType="application/x-fontdata" Extension="fntdata"/>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oleObject" PartName="/ppt/embeddings/oleObject3.bin"/>
  <Override ContentType="application/vnd.openxmlformats-officedocument.oleObject" PartName="/ppt/embeddings/oleObject2.bin"/>
  <Override ContentType="application/vnd.openxmlformats-officedocument.oleObject" PartName="/ppt/embeddings/oleObject1.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embeddedFontLst>
    <p:embeddedFont>
      <p:font typeface="Garamond"/>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3" roundtripDataSignature="AMtx7mizlCCxLZ3FNuuj7f+dAkn8iHJa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Garamond-bold.fntdata"/><Relationship Id="rId11" Type="http://schemas.openxmlformats.org/officeDocument/2006/relationships/slide" Target="slides/slide6.xml"/><Relationship Id="rId22" Type="http://schemas.openxmlformats.org/officeDocument/2006/relationships/font" Target="fonts/Garamond-boldItalic.fntdata"/><Relationship Id="rId10" Type="http://schemas.openxmlformats.org/officeDocument/2006/relationships/slide" Target="slides/slide5.xml"/><Relationship Id="rId21" Type="http://schemas.openxmlformats.org/officeDocument/2006/relationships/font" Target="fonts/Garamond-italic.fntdata"/><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Garamond-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NYC is an outlier. Beijing and Shanghai compare well with Denver on Revenue per Sq. Ft, but much worse on Revenue per FTE and per Day. Need another learning moment with Mr. Chen!</a:t>
            </a:r>
            <a:endParaRPr/>
          </a:p>
          <a:p>
            <a:pPr indent="0" lvl="0" marL="0" rtl="0" algn="l">
              <a:spcBef>
                <a:spcPts val="0"/>
              </a:spcBef>
              <a:spcAft>
                <a:spcPts val="0"/>
              </a:spcAft>
              <a:buNone/>
            </a:pPr>
            <a:r>
              <a:t/>
            </a:r>
            <a:endParaRPr/>
          </a:p>
        </p:txBody>
      </p:sp>
      <p:sp>
        <p:nvSpPr>
          <p:cNvPr id="149" name="Google Shape;14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15"/>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15"/>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15"/>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15"/>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24"/>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25"/>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25"/>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25"/>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5"/>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25"/>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25"/>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5"/>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1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1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7"/>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1" name="Google Shape;31;p17"/>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2" name="Google Shape;32;p17"/>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3" name="Google Shape;33;p17"/>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4" name="Google Shape;34;p1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1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18"/>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18"/>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18"/>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18"/>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18"/>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19"/>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19"/>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1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1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2"/>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2"/>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2"/>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2"/>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2"/>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3"/>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23"/>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3"/>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3"/>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3"/>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14"/>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1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1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5.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hyperlink" Target="https://pixabay.com/vectors/america-china-war-usa-discussion-5129061/" TargetMode="External"/><Relationship Id="rId5" Type="http://schemas.openxmlformats.org/officeDocument/2006/relationships/hyperlink" Target="https://pixabay.com/photos/search/china's%20challenges/" TargetMode="External"/><Relationship Id="rId6"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hyperlink" Target="https://pixabay.com/photos/china-shanghai-old-town-111553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vmlDrawing" Target="../drawings/vmlDrawing1.vml"/><Relationship Id="rId4" Type="http://schemas.openxmlformats.org/officeDocument/2006/relationships/oleObject" Target="../embeddings/oleObject1.bin"/><Relationship Id="rId5" Type="http://schemas.openxmlformats.org/officeDocument/2006/relationships/oleObject" Target="../embeddings/oleObject1.bin"/><Relationship Id="rId6" Type="http://schemas.openxmlformats.org/officeDocument/2006/relationships/image" Target="../media/image1.png"/><Relationship Id="rId7"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vmlDrawing" Target="../drawings/vmlDrawing2.vml"/><Relationship Id="rId4" Type="http://schemas.openxmlformats.org/officeDocument/2006/relationships/oleObject" Target="../embeddings/oleObject2.bin"/><Relationship Id="rId5" Type="http://schemas.openxmlformats.org/officeDocument/2006/relationships/oleObject" Target="../embeddings/oleObject2.bin"/><Relationship Id="rId6" Type="http://schemas.openxmlformats.org/officeDocument/2006/relationships/image" Target="../media/image10.png"/><Relationship Id="rId7"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vmlDrawing" Target="../drawings/vmlDrawing3.vml"/><Relationship Id="rId4" Type="http://schemas.openxmlformats.org/officeDocument/2006/relationships/oleObject" Target="../embeddings/oleObject3.bin"/><Relationship Id="rId5" Type="http://schemas.openxmlformats.org/officeDocument/2006/relationships/oleObject" Target="../embeddings/oleObject3.bin"/><Relationship Id="rId6" Type="http://schemas.openxmlformats.org/officeDocument/2006/relationships/image" Target="../media/image7.png"/><Relationship Id="rId7"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hyperlink" Target="https://pixabay.com/photos/china-shanghai-old-town-1115532/" TargetMode="External"/><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International Strategy</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Case: </a:t>
            </a:r>
            <a:r>
              <a:rPr b="1" lang="en-US" sz="2100">
                <a:solidFill>
                  <a:schemeClr val="dk1"/>
                </a:solidFill>
                <a:latin typeface="Times New Roman"/>
                <a:ea typeface="Times New Roman"/>
                <a:cs typeface="Times New Roman"/>
                <a:sym typeface="Times New Roman"/>
              </a:rPr>
              <a:t>Levendary Cafe</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Focus Questions: Levendary Café (Cont.)</a:t>
            </a:r>
            <a:endParaRPr/>
          </a:p>
        </p:txBody>
      </p:sp>
      <p:sp>
        <p:nvSpPr>
          <p:cNvPr id="189" name="Google Shape;189;p10"/>
          <p:cNvSpPr txBox="1"/>
          <p:nvPr>
            <p:ph idx="1" type="body"/>
          </p:nvPr>
        </p:nvSpPr>
        <p:spPr>
          <a:xfrm>
            <a:off x="1066800" y="1637555"/>
            <a:ext cx="10058400" cy="4457700"/>
          </a:xfrm>
          <a:prstGeom prst="rect">
            <a:avLst/>
          </a:prstGeom>
          <a:noFill/>
          <a:ln>
            <a:noFill/>
          </a:ln>
        </p:spPr>
        <p:txBody>
          <a:bodyPr anchorCtr="0" anchor="t" bIns="45700" lIns="91425" spcFirstLastPara="1" rIns="91425" wrap="square" tIns="45700">
            <a:normAutofit fontScale="55000" lnSpcReduction="20000"/>
          </a:bodyPr>
          <a:lstStyle/>
          <a:p>
            <a:pPr indent="0" lvl="0" marL="0" rtl="0" algn="l">
              <a:spcBef>
                <a:spcPts val="0"/>
              </a:spcBef>
              <a:spcAft>
                <a:spcPts val="0"/>
              </a:spcAft>
              <a:buSzPct val="100000"/>
              <a:buNone/>
            </a:pPr>
            <a:r>
              <a:rPr b="1" lang="en-US" sz="3600">
                <a:latin typeface="Garamond"/>
                <a:ea typeface="Garamond"/>
                <a:cs typeface="Garamond"/>
                <a:sym typeface="Garamond"/>
              </a:rPr>
              <a:t>4. Porter’s Diamond</a:t>
            </a:r>
            <a:endParaRPr/>
          </a:p>
          <a:p>
            <a:pPr indent="0" lvl="0" marL="0" rtl="0" algn="l">
              <a:spcBef>
                <a:spcPts val="2200"/>
              </a:spcBef>
              <a:spcAft>
                <a:spcPts val="0"/>
              </a:spcAft>
              <a:buSzPct val="100000"/>
              <a:buNone/>
            </a:pPr>
            <a:r>
              <a:rPr lang="en-US" sz="3600">
                <a:latin typeface="Garamond"/>
                <a:ea typeface="Garamond"/>
                <a:cs typeface="Garamond"/>
                <a:sym typeface="Garamond"/>
              </a:rPr>
              <a:t>Does Levendary’s home country, restaurant industry have strong Porter’s Diamond factors?</a:t>
            </a:r>
            <a:endParaRPr/>
          </a:p>
          <a:p>
            <a:pPr indent="0" lvl="0" marL="0" rtl="0" algn="l">
              <a:spcBef>
                <a:spcPts val="2200"/>
              </a:spcBef>
              <a:spcAft>
                <a:spcPts val="0"/>
              </a:spcAft>
              <a:buSzPct val="100000"/>
              <a:buNone/>
            </a:pPr>
            <a:r>
              <a:rPr lang="en-US" sz="3600">
                <a:latin typeface="Garamond"/>
                <a:ea typeface="Garamond"/>
                <a:cs typeface="Garamond"/>
                <a:sym typeface="Garamond"/>
              </a:rPr>
              <a:t>	Factor Conditions?    		Yes</a:t>
            </a:r>
            <a:endParaRPr/>
          </a:p>
          <a:p>
            <a:pPr indent="0" lvl="0" marL="0" rtl="0" algn="l">
              <a:spcBef>
                <a:spcPts val="2200"/>
              </a:spcBef>
              <a:spcAft>
                <a:spcPts val="0"/>
              </a:spcAft>
              <a:buSzPct val="100000"/>
              <a:buNone/>
            </a:pPr>
            <a:r>
              <a:rPr lang="en-US" sz="3600">
                <a:latin typeface="Garamond"/>
                <a:ea typeface="Garamond"/>
                <a:cs typeface="Garamond"/>
                <a:sym typeface="Garamond"/>
              </a:rPr>
              <a:t>	Related and Supporting Industries?     Yes</a:t>
            </a:r>
            <a:endParaRPr/>
          </a:p>
          <a:p>
            <a:pPr indent="0" lvl="0" marL="0" rtl="0" algn="l">
              <a:spcBef>
                <a:spcPts val="2200"/>
              </a:spcBef>
              <a:spcAft>
                <a:spcPts val="0"/>
              </a:spcAft>
              <a:buSzPct val="100000"/>
              <a:buNone/>
            </a:pPr>
            <a:r>
              <a:rPr lang="en-US" sz="3600">
                <a:latin typeface="Garamond"/>
                <a:ea typeface="Garamond"/>
                <a:cs typeface="Garamond"/>
                <a:sym typeface="Garamond"/>
              </a:rPr>
              <a:t>	Demand Conditions?		Yes</a:t>
            </a:r>
            <a:endParaRPr/>
          </a:p>
          <a:p>
            <a:pPr indent="0" lvl="0" marL="0" rtl="0" algn="l">
              <a:spcBef>
                <a:spcPts val="2200"/>
              </a:spcBef>
              <a:spcAft>
                <a:spcPts val="0"/>
              </a:spcAft>
              <a:buSzPct val="100000"/>
              <a:buNone/>
            </a:pPr>
            <a:r>
              <a:rPr lang="en-US" sz="3600">
                <a:latin typeface="Garamond"/>
                <a:ea typeface="Garamond"/>
                <a:cs typeface="Garamond"/>
                <a:sym typeface="Garamond"/>
              </a:rPr>
              <a:t>	Strategy, Structure and Rivalry	Yes</a:t>
            </a:r>
            <a:endParaRPr/>
          </a:p>
          <a:p>
            <a:pPr indent="0" lvl="0" marL="0" rtl="0" algn="l">
              <a:spcBef>
                <a:spcPts val="2200"/>
              </a:spcBef>
              <a:spcAft>
                <a:spcPts val="0"/>
              </a:spcAft>
              <a:buSzPct val="100000"/>
              <a:buNone/>
            </a:pPr>
            <a:r>
              <a:t/>
            </a:r>
            <a:endParaRPr sz="3600">
              <a:latin typeface="Garamond"/>
              <a:ea typeface="Garamond"/>
              <a:cs typeface="Garamond"/>
              <a:sym typeface="Garamond"/>
            </a:endParaRPr>
          </a:p>
          <a:p>
            <a:pPr indent="0" lvl="0" marL="0" rtl="0" algn="l">
              <a:spcBef>
                <a:spcPts val="2200"/>
              </a:spcBef>
              <a:spcAft>
                <a:spcPts val="0"/>
              </a:spcAft>
              <a:buSzPct val="100000"/>
              <a:buNone/>
            </a:pPr>
            <a:r>
              <a:rPr lang="en-US" sz="3600">
                <a:latin typeface="Garamond"/>
                <a:ea typeface="Garamond"/>
                <a:cs typeface="Garamond"/>
                <a:sym typeface="Garamond"/>
              </a:rPr>
              <a:t>Conclusion: From Porter’s Diamond, Levendary has good chances of success abroad.</a:t>
            </a:r>
            <a:endParaRPr/>
          </a:p>
          <a:p>
            <a:pPr indent="0" lvl="0" marL="0" rtl="0" algn="l">
              <a:spcBef>
                <a:spcPts val="2200"/>
              </a:spcBef>
              <a:spcAft>
                <a:spcPts val="0"/>
              </a:spcAft>
              <a:buSzPct val="100000"/>
              <a:buNone/>
            </a:pPr>
            <a:r>
              <a:rPr lang="en-US" sz="2600">
                <a:latin typeface="Garamond"/>
                <a:ea typeface="Garamond"/>
                <a:cs typeface="Garamond"/>
                <a:sym typeface="Garamond"/>
              </a:rPr>
              <a:t>	</a:t>
            </a:r>
            <a:endParaRPr/>
          </a:p>
          <a:p>
            <a:pPr indent="-197485" lvl="0" marL="274320" rtl="0" algn="l">
              <a:spcBef>
                <a:spcPts val="2200"/>
              </a:spcBef>
              <a:spcAft>
                <a:spcPts val="0"/>
              </a:spcAft>
              <a:buSzPct val="100000"/>
              <a:buNone/>
            </a:pPr>
            <a:r>
              <a:t/>
            </a:r>
            <a:endParaRPr/>
          </a:p>
        </p:txBody>
      </p:sp>
      <p:sp>
        <p:nvSpPr>
          <p:cNvPr id="190" name="Google Shape;190;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Focus Questions: Levendary Café (Cont.)</a:t>
            </a:r>
            <a:endParaRPr/>
          </a:p>
        </p:txBody>
      </p:sp>
      <p:sp>
        <p:nvSpPr>
          <p:cNvPr id="197" name="Google Shape;197;p11"/>
          <p:cNvSpPr txBox="1"/>
          <p:nvPr>
            <p:ph idx="1" type="body"/>
          </p:nvPr>
        </p:nvSpPr>
        <p:spPr>
          <a:xfrm>
            <a:off x="1066800" y="1637555"/>
            <a:ext cx="5889171" cy="4457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SzPct val="100000"/>
              <a:buNone/>
            </a:pPr>
            <a:r>
              <a:rPr b="1" lang="en-US" sz="3600">
                <a:latin typeface="Garamond"/>
                <a:ea typeface="Garamond"/>
                <a:cs typeface="Garamond"/>
                <a:sym typeface="Garamond"/>
              </a:rPr>
              <a:t>4. What about the risks?</a:t>
            </a:r>
            <a:endParaRPr/>
          </a:p>
          <a:p>
            <a:pPr indent="0" lvl="0" marL="0" rtl="0" algn="l">
              <a:spcBef>
                <a:spcPts val="2200"/>
              </a:spcBef>
              <a:spcAft>
                <a:spcPts val="0"/>
              </a:spcAft>
              <a:buSzPct val="100000"/>
              <a:buNone/>
            </a:pPr>
            <a:r>
              <a:rPr lang="en-US" sz="3600">
                <a:latin typeface="Garamond"/>
                <a:ea typeface="Garamond"/>
                <a:cs typeface="Garamond"/>
                <a:sym typeface="Garamond"/>
              </a:rPr>
              <a:t>Political Risk? </a:t>
            </a:r>
            <a:endParaRPr/>
          </a:p>
          <a:p>
            <a:pPr indent="-274320" lvl="0" marL="274320" rtl="0" algn="l">
              <a:spcBef>
                <a:spcPts val="0"/>
              </a:spcBef>
              <a:spcAft>
                <a:spcPts val="0"/>
              </a:spcAft>
              <a:buSzPct val="100000"/>
              <a:buChar char="•"/>
            </a:pPr>
            <a:r>
              <a:rPr lang="en-US" sz="3600">
                <a:latin typeface="Garamond"/>
                <a:ea typeface="Garamond"/>
                <a:cs typeface="Garamond"/>
                <a:sym typeface="Garamond"/>
              </a:rPr>
              <a:t>Strong</a:t>
            </a:r>
            <a:endParaRPr/>
          </a:p>
          <a:p>
            <a:pPr indent="0" lvl="0" marL="0" rtl="0" algn="l">
              <a:spcBef>
                <a:spcPts val="2200"/>
              </a:spcBef>
              <a:spcAft>
                <a:spcPts val="0"/>
              </a:spcAft>
              <a:buSzPct val="100000"/>
              <a:buNone/>
            </a:pPr>
            <a:r>
              <a:rPr lang="en-US" sz="3600">
                <a:latin typeface="Garamond"/>
                <a:ea typeface="Garamond"/>
                <a:cs typeface="Garamond"/>
                <a:sym typeface="Garamond"/>
              </a:rPr>
              <a:t>Economic Risk?</a:t>
            </a:r>
            <a:endParaRPr/>
          </a:p>
          <a:p>
            <a:pPr indent="-274320" lvl="0" marL="274320" rtl="0" algn="l">
              <a:spcBef>
                <a:spcPts val="0"/>
              </a:spcBef>
              <a:spcAft>
                <a:spcPts val="0"/>
              </a:spcAft>
              <a:buSzPct val="100000"/>
              <a:buChar char="•"/>
            </a:pPr>
            <a:r>
              <a:rPr lang="en-US" sz="3600">
                <a:latin typeface="Garamond"/>
                <a:ea typeface="Garamond"/>
                <a:cs typeface="Garamond"/>
                <a:sym typeface="Garamond"/>
              </a:rPr>
              <a:t>Moderate</a:t>
            </a:r>
            <a:endParaRPr/>
          </a:p>
          <a:p>
            <a:pPr indent="0" lvl="0" marL="0" rtl="0" algn="l">
              <a:spcBef>
                <a:spcPts val="2200"/>
              </a:spcBef>
              <a:spcAft>
                <a:spcPts val="0"/>
              </a:spcAft>
              <a:buSzPct val="100000"/>
              <a:buNone/>
            </a:pPr>
            <a:r>
              <a:rPr lang="en-US" sz="3600">
                <a:latin typeface="Garamond"/>
                <a:ea typeface="Garamond"/>
                <a:cs typeface="Garamond"/>
                <a:sym typeface="Garamond"/>
              </a:rPr>
              <a:t>Cultural Risk?</a:t>
            </a:r>
            <a:endParaRPr/>
          </a:p>
          <a:p>
            <a:pPr indent="-274320" lvl="0" marL="274320" rtl="0" algn="l">
              <a:spcBef>
                <a:spcPts val="0"/>
              </a:spcBef>
              <a:spcAft>
                <a:spcPts val="0"/>
              </a:spcAft>
              <a:buSzPct val="100000"/>
              <a:buChar char="•"/>
            </a:pPr>
            <a:r>
              <a:rPr lang="en-US" sz="3600">
                <a:latin typeface="Garamond"/>
                <a:ea typeface="Garamond"/>
                <a:cs typeface="Garamond"/>
                <a:sym typeface="Garamond"/>
              </a:rPr>
              <a:t>Strong</a:t>
            </a:r>
            <a:endParaRPr/>
          </a:p>
          <a:p>
            <a:pPr indent="-114300" lvl="0" marL="274320" rtl="0" algn="l">
              <a:spcBef>
                <a:spcPts val="0"/>
              </a:spcBef>
              <a:spcAft>
                <a:spcPts val="0"/>
              </a:spcAft>
              <a:buSzPct val="100000"/>
              <a:buNone/>
            </a:pPr>
            <a:r>
              <a:t/>
            </a:r>
            <a:endParaRPr sz="3600">
              <a:latin typeface="Garamond"/>
              <a:ea typeface="Garamond"/>
              <a:cs typeface="Garamond"/>
              <a:sym typeface="Garamond"/>
            </a:endParaRPr>
          </a:p>
          <a:p>
            <a:pPr indent="0" lvl="0" marL="0" rtl="0" algn="l">
              <a:spcBef>
                <a:spcPts val="2200"/>
              </a:spcBef>
              <a:spcAft>
                <a:spcPts val="0"/>
              </a:spcAft>
              <a:buSzPct val="100000"/>
              <a:buNone/>
            </a:pPr>
            <a:r>
              <a:rPr b="1" lang="en-US" sz="3600">
                <a:latin typeface="Garamond"/>
                <a:ea typeface="Garamond"/>
                <a:cs typeface="Garamond"/>
                <a:sym typeface="Garamond"/>
              </a:rPr>
              <a:t>Conclusion? </a:t>
            </a:r>
            <a:endParaRPr/>
          </a:p>
          <a:p>
            <a:pPr indent="0" lvl="0" marL="0" rtl="0" algn="l">
              <a:spcBef>
                <a:spcPts val="0"/>
              </a:spcBef>
              <a:spcAft>
                <a:spcPts val="0"/>
              </a:spcAft>
              <a:buSzPct val="100000"/>
              <a:buNone/>
            </a:pPr>
            <a:r>
              <a:rPr lang="en-US" sz="3600">
                <a:latin typeface="Garamond"/>
                <a:ea typeface="Garamond"/>
                <a:cs typeface="Garamond"/>
                <a:sym typeface="Garamond"/>
              </a:rPr>
              <a:t>Need help, a Chinese partner, to lower risks</a:t>
            </a:r>
            <a:endParaRPr/>
          </a:p>
          <a:p>
            <a:pPr indent="0" lvl="0" marL="0" rtl="0" algn="l">
              <a:spcBef>
                <a:spcPts val="2200"/>
              </a:spcBef>
              <a:spcAft>
                <a:spcPts val="0"/>
              </a:spcAft>
              <a:buSzPct val="100000"/>
              <a:buNone/>
            </a:pPr>
            <a:r>
              <a:t/>
            </a:r>
            <a:endParaRPr/>
          </a:p>
        </p:txBody>
      </p:sp>
      <p:pic>
        <p:nvPicPr>
          <p:cNvPr descr="Two boxing gloves fighting each other. The glove on the left has the U.S. flag and the glove on the right has the Flag of China on it. " id="198" name="Google Shape;198;p11"/>
          <p:cNvPicPr preferRelativeResize="0"/>
          <p:nvPr/>
        </p:nvPicPr>
        <p:blipFill rotWithShape="1">
          <a:blip r:embed="rId3">
            <a:alphaModFix/>
          </a:blip>
          <a:srcRect b="0" l="0" r="0" t="0"/>
          <a:stretch/>
        </p:blipFill>
        <p:spPr>
          <a:xfrm>
            <a:off x="6617767" y="1976682"/>
            <a:ext cx="5236029" cy="2996279"/>
          </a:xfrm>
          <a:prstGeom prst="rect">
            <a:avLst/>
          </a:prstGeom>
          <a:noFill/>
          <a:ln>
            <a:noFill/>
          </a:ln>
        </p:spPr>
      </p:pic>
      <p:sp>
        <p:nvSpPr>
          <p:cNvPr id="199" name="Google Shape;199;p11"/>
          <p:cNvSpPr txBox="1"/>
          <p:nvPr/>
        </p:nvSpPr>
        <p:spPr>
          <a:xfrm>
            <a:off x="6674135" y="5028084"/>
            <a:ext cx="5236029" cy="3847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By </a:t>
            </a:r>
            <a:r>
              <a:rPr lang="en-US" sz="900">
                <a:solidFill>
                  <a:srgbClr val="000000"/>
                </a:solidFill>
                <a:latin typeface="Arial"/>
                <a:ea typeface="Arial"/>
                <a:cs typeface="Arial"/>
                <a:sym typeface="Arial"/>
              </a:rPr>
              <a:t>priyampatel4. Pixabay license. Retrieved from </a:t>
            </a:r>
            <a:r>
              <a:rPr lang="en-US" sz="800" u="sng">
                <a:solidFill>
                  <a:srgbClr val="1155CC"/>
                </a:solidFill>
                <a:latin typeface="Arial"/>
                <a:ea typeface="Arial"/>
                <a:cs typeface="Arial"/>
                <a:sym typeface="Arial"/>
                <a:hlinkClick r:id="rId4">
                  <a:extLst>
                    <a:ext uri="{A12FA001-AC4F-418D-AE19-62706E023703}">
                      <ahyp:hlinkClr val="tx"/>
                    </a:ext>
                  </a:extLst>
                </a:hlinkClick>
              </a:rPr>
              <a:t>https://pixabay.com/vectors/america-china-war-usa-discussion-5129061</a:t>
            </a:r>
            <a:r>
              <a:rPr lang="en-US" sz="1000" u="sng">
                <a:solidFill>
                  <a:schemeClr val="dk1"/>
                </a:solidFill>
                <a:latin typeface="Arial"/>
                <a:ea typeface="Arial"/>
                <a:cs typeface="Arial"/>
                <a:sym typeface="Arial"/>
                <a:hlinkClick r:id="rId5">
                  <a:extLst>
                    <a:ext uri="{A12FA001-AC4F-418D-AE19-62706E023703}">
                      <ahyp:hlinkClr val="tx"/>
                    </a:ext>
                  </a:extLst>
                </a:hlinkClick>
              </a:rPr>
              <a:t>/</a:t>
            </a:r>
            <a:r>
              <a:rPr lang="en-US" sz="1000">
                <a:solidFill>
                  <a:schemeClr val="dk1"/>
                </a:solidFill>
                <a:latin typeface="Arial"/>
                <a:ea typeface="Arial"/>
                <a:cs typeface="Arial"/>
                <a:sym typeface="Arial"/>
              </a:rPr>
              <a:t> </a:t>
            </a:r>
            <a:endParaRPr/>
          </a:p>
        </p:txBody>
      </p:sp>
      <p:sp>
        <p:nvSpPr>
          <p:cNvPr id="200" name="Google Shape;200;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6">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2"/>
          <p:cNvSpPr txBox="1"/>
          <p:nvPr>
            <p:ph type="title"/>
          </p:nvPr>
        </p:nvSpPr>
        <p:spPr>
          <a:xfrm>
            <a:off x="1447796" y="629639"/>
            <a:ext cx="8229600" cy="510064"/>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International Strategies: The</a:t>
            </a:r>
            <a:r>
              <a:rPr b="1" lang="en-US" sz="3600">
                <a:solidFill>
                  <a:srgbClr val="FF0000"/>
                </a:solidFill>
                <a:latin typeface="Times New Roman"/>
                <a:ea typeface="Times New Roman"/>
                <a:cs typeface="Times New Roman"/>
                <a:sym typeface="Times New Roman"/>
              </a:rPr>
              <a:t> </a:t>
            </a:r>
            <a:r>
              <a:rPr b="1" lang="en-US" sz="3600">
                <a:latin typeface="Times New Roman"/>
                <a:ea typeface="Times New Roman"/>
                <a:cs typeface="Times New Roman"/>
                <a:sym typeface="Times New Roman"/>
              </a:rPr>
              <a:t>Integration-Responsiveness Framework</a:t>
            </a:r>
            <a:br>
              <a:rPr lang="en-US" sz="3600">
                <a:latin typeface="Garamond"/>
                <a:ea typeface="Garamond"/>
                <a:cs typeface="Garamond"/>
                <a:sym typeface="Garamond"/>
              </a:rPr>
            </a:br>
            <a:endParaRPr sz="3600">
              <a:latin typeface="Garamond"/>
              <a:ea typeface="Garamond"/>
              <a:cs typeface="Garamond"/>
              <a:sym typeface="Garamond"/>
            </a:endParaRPr>
          </a:p>
        </p:txBody>
      </p:sp>
      <p:sp>
        <p:nvSpPr>
          <p:cNvPr id="206" name="Google Shape;206;p12"/>
          <p:cNvSpPr txBox="1"/>
          <p:nvPr>
            <p:ph idx="1" type="body"/>
          </p:nvPr>
        </p:nvSpPr>
        <p:spPr>
          <a:xfrm>
            <a:off x="941539" y="1578265"/>
            <a:ext cx="8229600" cy="65450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800"/>
              <a:buNone/>
            </a:pPr>
            <a:r>
              <a:rPr b="1" lang="en-US" sz="2800">
                <a:solidFill>
                  <a:srgbClr val="000000"/>
                </a:solidFill>
                <a:latin typeface="Garamond"/>
                <a:ea typeface="Garamond"/>
                <a:cs typeface="Garamond"/>
                <a:sym typeface="Garamond"/>
              </a:rPr>
              <a:t>Four Strategies &amp; Two Pressures</a:t>
            </a:r>
            <a:endParaRPr b="1" sz="2800">
              <a:latin typeface="Garamond"/>
              <a:ea typeface="Garamond"/>
              <a:cs typeface="Garamond"/>
              <a:sym typeface="Garamond"/>
            </a:endParaRPr>
          </a:p>
        </p:txBody>
      </p:sp>
      <p:cxnSp>
        <p:nvCxnSpPr>
          <p:cNvPr id="207" name="Google Shape;207;p12"/>
          <p:cNvCxnSpPr/>
          <p:nvPr/>
        </p:nvCxnSpPr>
        <p:spPr>
          <a:xfrm>
            <a:off x="6096000" y="2878898"/>
            <a:ext cx="0" cy="3200400"/>
          </a:xfrm>
          <a:prstGeom prst="straightConnector1">
            <a:avLst/>
          </a:prstGeom>
          <a:noFill/>
          <a:ln cap="flat" cmpd="sng" w="19050">
            <a:solidFill>
              <a:schemeClr val="accent2"/>
            </a:solidFill>
            <a:prstDash val="solid"/>
            <a:miter lim="800000"/>
            <a:headEnd len="med" w="med" type="triangle"/>
            <a:tailEnd len="med" w="med" type="triangle"/>
          </a:ln>
        </p:spPr>
      </p:cxnSp>
      <p:cxnSp>
        <p:nvCxnSpPr>
          <p:cNvPr id="208" name="Google Shape;208;p12"/>
          <p:cNvCxnSpPr/>
          <p:nvPr/>
        </p:nvCxnSpPr>
        <p:spPr>
          <a:xfrm>
            <a:off x="4343400" y="4402898"/>
            <a:ext cx="3505200" cy="0"/>
          </a:xfrm>
          <a:prstGeom prst="straightConnector1">
            <a:avLst/>
          </a:prstGeom>
          <a:noFill/>
          <a:ln cap="flat" cmpd="sng" w="19050">
            <a:solidFill>
              <a:schemeClr val="accent2"/>
            </a:solidFill>
            <a:prstDash val="solid"/>
            <a:miter lim="800000"/>
            <a:headEnd len="med" w="med" type="triangle"/>
            <a:tailEnd len="med" w="med" type="triangle"/>
          </a:ln>
        </p:spPr>
      </p:cxnSp>
      <p:sp>
        <p:nvSpPr>
          <p:cNvPr id="209" name="Google Shape;209;p12"/>
          <p:cNvSpPr txBox="1"/>
          <p:nvPr/>
        </p:nvSpPr>
        <p:spPr>
          <a:xfrm>
            <a:off x="3902947" y="2726500"/>
            <a:ext cx="1600195"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Global Strategy</a:t>
            </a:r>
            <a:endParaRPr/>
          </a:p>
        </p:txBody>
      </p:sp>
      <p:sp>
        <p:nvSpPr>
          <p:cNvPr id="210" name="Google Shape;210;p12"/>
          <p:cNvSpPr txBox="1"/>
          <p:nvPr/>
        </p:nvSpPr>
        <p:spPr>
          <a:xfrm>
            <a:off x="6531852" y="2708133"/>
            <a:ext cx="1562095"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Transnational Strategy</a:t>
            </a:r>
            <a:endParaRPr/>
          </a:p>
        </p:txBody>
      </p:sp>
      <p:sp>
        <p:nvSpPr>
          <p:cNvPr id="211" name="Google Shape;211;p12"/>
          <p:cNvSpPr txBox="1"/>
          <p:nvPr/>
        </p:nvSpPr>
        <p:spPr>
          <a:xfrm>
            <a:off x="4343400" y="4633087"/>
            <a:ext cx="15240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International </a:t>
            </a:r>
            <a:endParaRPr/>
          </a:p>
          <a:p>
            <a:pPr indent="0" lvl="0" marL="0" marR="0" rtl="0" algn="ctr">
              <a:spcBef>
                <a:spcPts val="0"/>
              </a:spcBef>
              <a:spcAft>
                <a:spcPts val="0"/>
              </a:spcAft>
              <a:buNone/>
            </a:pPr>
            <a:r>
              <a:rPr lang="en-US" sz="1800">
                <a:solidFill>
                  <a:schemeClr val="dk1"/>
                </a:solidFill>
                <a:latin typeface="Arial"/>
                <a:ea typeface="Arial"/>
                <a:cs typeface="Arial"/>
                <a:sym typeface="Arial"/>
              </a:rPr>
              <a:t>Strategy</a:t>
            </a:r>
            <a:endParaRPr/>
          </a:p>
        </p:txBody>
      </p:sp>
      <p:sp>
        <p:nvSpPr>
          <p:cNvPr id="212" name="Google Shape;212;p12"/>
          <p:cNvSpPr txBox="1"/>
          <p:nvPr/>
        </p:nvSpPr>
        <p:spPr>
          <a:xfrm>
            <a:off x="6648461" y="4579291"/>
            <a:ext cx="1695447"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Multidomestic</a:t>
            </a:r>
            <a:endParaRPr/>
          </a:p>
          <a:p>
            <a:pPr indent="0" lvl="0" marL="0" marR="0" rtl="0" algn="ctr">
              <a:spcBef>
                <a:spcPts val="0"/>
              </a:spcBef>
              <a:spcAft>
                <a:spcPts val="0"/>
              </a:spcAft>
              <a:buNone/>
            </a:pPr>
            <a:r>
              <a:rPr lang="en-US" sz="1800">
                <a:solidFill>
                  <a:schemeClr val="dk1"/>
                </a:solidFill>
                <a:latin typeface="Arial"/>
                <a:ea typeface="Arial"/>
                <a:cs typeface="Arial"/>
                <a:sym typeface="Arial"/>
              </a:rPr>
              <a:t>Strategy</a:t>
            </a:r>
            <a:endParaRPr/>
          </a:p>
        </p:txBody>
      </p:sp>
      <p:sp>
        <p:nvSpPr>
          <p:cNvPr id="213" name="Google Shape;213;p12"/>
          <p:cNvSpPr txBox="1"/>
          <p:nvPr/>
        </p:nvSpPr>
        <p:spPr>
          <a:xfrm>
            <a:off x="3741553" y="2283614"/>
            <a:ext cx="53710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C0607"/>
                </a:solidFill>
                <a:latin typeface="Garamond"/>
                <a:ea typeface="Garamond"/>
                <a:cs typeface="Garamond"/>
                <a:sym typeface="Garamond"/>
              </a:rPr>
              <a:t>High Pressure for Cost Reduction &amp; Efficiency</a:t>
            </a:r>
            <a:endParaRPr/>
          </a:p>
        </p:txBody>
      </p:sp>
      <p:sp>
        <p:nvSpPr>
          <p:cNvPr id="214" name="Google Shape;214;p12"/>
          <p:cNvSpPr txBox="1"/>
          <p:nvPr/>
        </p:nvSpPr>
        <p:spPr>
          <a:xfrm>
            <a:off x="4029063" y="6086708"/>
            <a:ext cx="550324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C0607"/>
                </a:solidFill>
                <a:latin typeface="Garamond"/>
                <a:ea typeface="Garamond"/>
                <a:cs typeface="Garamond"/>
                <a:sym typeface="Garamond"/>
              </a:rPr>
              <a:t>Low Pressure for Cost Reduction &amp; Efficiency</a:t>
            </a:r>
            <a:endParaRPr/>
          </a:p>
        </p:txBody>
      </p:sp>
      <p:sp>
        <p:nvSpPr>
          <p:cNvPr id="215" name="Google Shape;215;p12"/>
          <p:cNvSpPr txBox="1"/>
          <p:nvPr/>
        </p:nvSpPr>
        <p:spPr>
          <a:xfrm>
            <a:off x="1801742" y="3733800"/>
            <a:ext cx="2046353"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5C0607"/>
                </a:solidFill>
                <a:latin typeface="Garamond"/>
                <a:ea typeface="Garamond"/>
                <a:cs typeface="Garamond"/>
                <a:sym typeface="Garamond"/>
              </a:rPr>
              <a:t>Low Pressure for Local Responsiveness</a:t>
            </a:r>
            <a:endParaRPr/>
          </a:p>
        </p:txBody>
      </p:sp>
      <p:sp>
        <p:nvSpPr>
          <p:cNvPr id="216" name="Google Shape;216;p12"/>
          <p:cNvSpPr txBox="1"/>
          <p:nvPr/>
        </p:nvSpPr>
        <p:spPr>
          <a:xfrm>
            <a:off x="8524875" y="3723070"/>
            <a:ext cx="1953141"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5C0607"/>
                </a:solidFill>
                <a:latin typeface="Garamond"/>
                <a:ea typeface="Garamond"/>
                <a:cs typeface="Garamond"/>
                <a:sym typeface="Garamond"/>
              </a:rPr>
              <a:t>High Pressure for Local Responsiveness</a:t>
            </a:r>
            <a:endParaRPr/>
          </a:p>
        </p:txBody>
      </p:sp>
      <p:sp>
        <p:nvSpPr>
          <p:cNvPr id="217" name="Google Shape;217;p12"/>
          <p:cNvSpPr txBox="1"/>
          <p:nvPr/>
        </p:nvSpPr>
        <p:spPr>
          <a:xfrm>
            <a:off x="4029063" y="3571901"/>
            <a:ext cx="1676400"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1" lang="en-US" sz="1400">
                <a:solidFill>
                  <a:schemeClr val="dk1"/>
                </a:solidFill>
                <a:latin typeface="Arial"/>
                <a:ea typeface="Arial"/>
                <a:cs typeface="Arial"/>
                <a:sym typeface="Arial"/>
              </a:rPr>
              <a:t>Lays Potato Chips</a:t>
            </a:r>
            <a:endParaRPr/>
          </a:p>
          <a:p>
            <a:pPr indent="0" lvl="0" marL="0" marR="0" rtl="0" algn="ctr">
              <a:spcBef>
                <a:spcPts val="0"/>
              </a:spcBef>
              <a:spcAft>
                <a:spcPts val="0"/>
              </a:spcAft>
              <a:buNone/>
            </a:pPr>
            <a:r>
              <a:rPr i="1" lang="en-US" sz="1400">
                <a:solidFill>
                  <a:schemeClr val="dk1"/>
                </a:solidFill>
                <a:latin typeface="Arial"/>
                <a:ea typeface="Arial"/>
                <a:cs typeface="Arial"/>
                <a:sym typeface="Arial"/>
              </a:rPr>
              <a:t>Intel Processors</a:t>
            </a:r>
            <a:endParaRPr/>
          </a:p>
        </p:txBody>
      </p:sp>
      <p:sp>
        <p:nvSpPr>
          <p:cNvPr id="218" name="Google Shape;218;p12"/>
          <p:cNvSpPr txBox="1"/>
          <p:nvPr/>
        </p:nvSpPr>
        <p:spPr>
          <a:xfrm>
            <a:off x="6427084" y="3571600"/>
            <a:ext cx="1752580" cy="73866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1" lang="en-US" sz="1400">
                <a:solidFill>
                  <a:schemeClr val="dk1"/>
                </a:solidFill>
                <a:latin typeface="Arial"/>
                <a:ea typeface="Arial"/>
                <a:cs typeface="Arial"/>
                <a:sym typeface="Arial"/>
              </a:rPr>
              <a:t>McDonalds</a:t>
            </a:r>
            <a:endParaRPr/>
          </a:p>
          <a:p>
            <a:pPr indent="0" lvl="0" marL="0" marR="0" rtl="0" algn="ctr">
              <a:spcBef>
                <a:spcPts val="0"/>
              </a:spcBef>
              <a:spcAft>
                <a:spcPts val="0"/>
              </a:spcAft>
              <a:buNone/>
            </a:pPr>
            <a:r>
              <a:rPr i="1" lang="en-US" sz="1400">
                <a:solidFill>
                  <a:schemeClr val="dk1"/>
                </a:solidFill>
                <a:latin typeface="Arial"/>
                <a:ea typeface="Arial"/>
                <a:cs typeface="Arial"/>
                <a:sym typeface="Arial"/>
              </a:rPr>
              <a:t>Movie Productions</a:t>
            </a:r>
            <a:endParaRPr/>
          </a:p>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sp>
        <p:nvSpPr>
          <p:cNvPr id="219" name="Google Shape;219;p12"/>
          <p:cNvSpPr txBox="1"/>
          <p:nvPr/>
        </p:nvSpPr>
        <p:spPr>
          <a:xfrm>
            <a:off x="4433129" y="5402631"/>
            <a:ext cx="152398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1" lang="en-US" sz="1400">
                <a:solidFill>
                  <a:schemeClr val="dk1"/>
                </a:solidFill>
                <a:latin typeface="Arial"/>
                <a:ea typeface="Arial"/>
                <a:cs typeface="Arial"/>
                <a:sym typeface="Arial"/>
              </a:rPr>
              <a:t>Starbucks</a:t>
            </a:r>
            <a:endParaRPr/>
          </a:p>
          <a:p>
            <a:pPr indent="0" lvl="0" marL="0" marR="0" rtl="0" algn="ctr">
              <a:spcBef>
                <a:spcPts val="0"/>
              </a:spcBef>
              <a:spcAft>
                <a:spcPts val="0"/>
              </a:spcAft>
              <a:buNone/>
            </a:pPr>
            <a:r>
              <a:rPr i="1" lang="en-US" sz="1400">
                <a:solidFill>
                  <a:schemeClr val="dk1"/>
                </a:solidFill>
                <a:latin typeface="Arial"/>
                <a:ea typeface="Arial"/>
                <a:cs typeface="Arial"/>
                <a:sym typeface="Arial"/>
              </a:rPr>
              <a:t>Harley Davidson</a:t>
            </a:r>
            <a:endParaRPr/>
          </a:p>
        </p:txBody>
      </p:sp>
      <p:sp>
        <p:nvSpPr>
          <p:cNvPr id="220" name="Google Shape;220;p12"/>
          <p:cNvSpPr txBox="1"/>
          <p:nvPr/>
        </p:nvSpPr>
        <p:spPr>
          <a:xfrm>
            <a:off x="6427084" y="5366116"/>
            <a:ext cx="1876409"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1" lang="en-US" sz="1400">
                <a:solidFill>
                  <a:schemeClr val="dk1"/>
                </a:solidFill>
                <a:latin typeface="Arial"/>
                <a:ea typeface="Arial"/>
                <a:cs typeface="Arial"/>
                <a:sym typeface="Arial"/>
              </a:rPr>
              <a:t>Netflix</a:t>
            </a:r>
            <a:endParaRPr/>
          </a:p>
          <a:p>
            <a:pPr indent="0" lvl="0" marL="0" marR="0" rtl="0" algn="ctr">
              <a:spcBef>
                <a:spcPts val="0"/>
              </a:spcBef>
              <a:spcAft>
                <a:spcPts val="0"/>
              </a:spcAft>
              <a:buNone/>
            </a:pPr>
            <a:r>
              <a:rPr i="1" lang="en-US" sz="1400">
                <a:solidFill>
                  <a:schemeClr val="dk1"/>
                </a:solidFill>
                <a:latin typeface="Arial"/>
                <a:ea typeface="Arial"/>
                <a:cs typeface="Arial"/>
                <a:sym typeface="Arial"/>
              </a:rPr>
              <a:t>Heinz Food Products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Recap &amp; Look Ahead</a:t>
            </a:r>
            <a:endParaRPr/>
          </a:p>
        </p:txBody>
      </p:sp>
      <p:sp>
        <p:nvSpPr>
          <p:cNvPr id="227" name="Google Shape;227;p13"/>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800"/>
              <a:buNone/>
            </a:pPr>
            <a:r>
              <a:rPr b="1" lang="en-US" sz="2800">
                <a:latin typeface="Garamond"/>
                <a:ea typeface="Garamond"/>
                <a:cs typeface="Garamond"/>
                <a:sym typeface="Garamond"/>
              </a:rPr>
              <a:t>Today</a:t>
            </a:r>
            <a:endParaRPr/>
          </a:p>
        </p:txBody>
      </p:sp>
      <p:sp>
        <p:nvSpPr>
          <p:cNvPr id="228" name="Google Shape;228;p13"/>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Autofit/>
          </a:bodyPr>
          <a:lstStyle/>
          <a:p>
            <a:pPr indent="-274319" lvl="1" marL="594360" rtl="0" algn="l">
              <a:spcBef>
                <a:spcPts val="0"/>
              </a:spcBef>
              <a:spcAft>
                <a:spcPts val="0"/>
              </a:spcAft>
              <a:buSzPts val="2400"/>
              <a:buChar char="•"/>
            </a:pPr>
            <a:r>
              <a:rPr lang="en-US" sz="2400">
                <a:latin typeface="Garamond"/>
                <a:ea typeface="Garamond"/>
                <a:cs typeface="Garamond"/>
                <a:sym typeface="Garamond"/>
              </a:rPr>
              <a:t>Resource-based view of the firm</a:t>
            </a:r>
            <a:endParaRPr/>
          </a:p>
          <a:p>
            <a:pPr indent="-274319" lvl="1" marL="594360" rtl="0" algn="l">
              <a:spcBef>
                <a:spcPts val="1600"/>
              </a:spcBef>
              <a:spcAft>
                <a:spcPts val="0"/>
              </a:spcAft>
              <a:buSzPts val="2400"/>
              <a:buChar char="•"/>
            </a:pPr>
            <a:r>
              <a:rPr lang="en-US" sz="2400">
                <a:latin typeface="Garamond"/>
                <a:ea typeface="Garamond"/>
                <a:cs typeface="Garamond"/>
                <a:sym typeface="Garamond"/>
              </a:rPr>
              <a:t>Framework for analyzing resources and capabilities</a:t>
            </a:r>
            <a:endParaRPr/>
          </a:p>
          <a:p>
            <a:pPr indent="-274319" lvl="1" marL="594360" rtl="0" algn="l">
              <a:spcBef>
                <a:spcPts val="1600"/>
              </a:spcBef>
              <a:spcAft>
                <a:spcPts val="0"/>
              </a:spcAft>
              <a:buSzPts val="2400"/>
              <a:buChar char="•"/>
            </a:pPr>
            <a:r>
              <a:rPr lang="en-US" sz="2400">
                <a:latin typeface="Garamond"/>
                <a:ea typeface="Garamond"/>
                <a:cs typeface="Garamond"/>
                <a:sym typeface="Garamond"/>
              </a:rPr>
              <a:t>Examples</a:t>
            </a:r>
            <a:endParaRPr/>
          </a:p>
          <a:p>
            <a:pPr indent="-147320" lvl="0" marL="274320" rtl="0" algn="l">
              <a:spcBef>
                <a:spcPts val="2000"/>
              </a:spcBef>
              <a:spcAft>
                <a:spcPts val="0"/>
              </a:spcAft>
              <a:buSzPts val="2000"/>
              <a:buNone/>
            </a:pPr>
            <a:r>
              <a:t/>
            </a:r>
            <a:endParaRPr/>
          </a:p>
        </p:txBody>
      </p:sp>
      <p:sp>
        <p:nvSpPr>
          <p:cNvPr id="229" name="Google Shape;229;p13"/>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800"/>
              <a:buNone/>
            </a:pPr>
            <a:r>
              <a:rPr b="1" lang="en-US" sz="2800">
                <a:latin typeface="Garamond"/>
                <a:ea typeface="Garamond"/>
                <a:cs typeface="Garamond"/>
                <a:sym typeface="Garamond"/>
              </a:rPr>
              <a:t>Next Class: See Schedule</a:t>
            </a:r>
            <a:endParaRPr/>
          </a:p>
        </p:txBody>
      </p:sp>
      <p:sp>
        <p:nvSpPr>
          <p:cNvPr id="230" name="Google Shape;230;p13"/>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Autofit/>
          </a:bodyPr>
          <a:lstStyle/>
          <a:p>
            <a:pPr indent="-342900" lvl="1" marL="800100" rtl="0" algn="l">
              <a:spcBef>
                <a:spcPts val="0"/>
              </a:spcBef>
              <a:spcAft>
                <a:spcPts val="0"/>
              </a:spcAft>
              <a:buClr>
                <a:schemeClr val="dk1"/>
              </a:buClr>
              <a:buSzPts val="2400"/>
              <a:buChar char="•"/>
            </a:pPr>
            <a:r>
              <a:rPr b="1" lang="en-US" sz="2400">
                <a:latin typeface="Garamond"/>
                <a:ea typeface="Garamond"/>
                <a:cs typeface="Garamond"/>
                <a:sym typeface="Garamond"/>
              </a:rPr>
              <a:t>Topics: </a:t>
            </a:r>
            <a:endParaRPr/>
          </a:p>
          <a:p>
            <a:pPr indent="-228600" lvl="2" marL="1143000" rtl="0" algn="l">
              <a:spcBef>
                <a:spcPts val="480"/>
              </a:spcBef>
              <a:spcAft>
                <a:spcPts val="0"/>
              </a:spcAft>
              <a:buClr>
                <a:schemeClr val="dk1"/>
              </a:buClr>
              <a:buSzPts val="2400"/>
              <a:buChar char="•"/>
            </a:pPr>
            <a:r>
              <a:rPr lang="en-US" sz="2400">
                <a:latin typeface="Garamond"/>
                <a:ea typeface="Garamond"/>
                <a:cs typeface="Garamond"/>
                <a:sym typeface="Garamond"/>
              </a:rPr>
              <a:t>Resource-based view Application</a:t>
            </a:r>
            <a:endParaRPr/>
          </a:p>
          <a:p>
            <a:pPr indent="0" lvl="1" marL="457200" rtl="0" algn="l">
              <a:spcBef>
                <a:spcPts val="480"/>
              </a:spcBef>
              <a:spcAft>
                <a:spcPts val="0"/>
              </a:spcAft>
              <a:buClr>
                <a:schemeClr val="dk1"/>
              </a:buClr>
              <a:buSzPts val="2400"/>
              <a:buNone/>
            </a:pPr>
            <a:r>
              <a:t/>
            </a:r>
            <a:endParaRPr sz="2400">
              <a:latin typeface="Garamond"/>
              <a:ea typeface="Garamond"/>
              <a:cs typeface="Garamond"/>
              <a:sym typeface="Garamond"/>
            </a:endParaRPr>
          </a:p>
          <a:p>
            <a:pPr indent="-342900" lvl="1" marL="800100" rtl="0" algn="l">
              <a:spcBef>
                <a:spcPts val="480"/>
              </a:spcBef>
              <a:spcAft>
                <a:spcPts val="0"/>
              </a:spcAft>
              <a:buClr>
                <a:schemeClr val="dk1"/>
              </a:buClr>
              <a:buSzPts val="2400"/>
              <a:buChar char="•"/>
            </a:pPr>
            <a:r>
              <a:rPr b="1" lang="en-US" sz="2400">
                <a:latin typeface="Garamond"/>
                <a:ea typeface="Garamond"/>
                <a:cs typeface="Garamond"/>
                <a:sym typeface="Garamond"/>
              </a:rPr>
              <a:t>Readings:</a:t>
            </a:r>
            <a:endParaRPr/>
          </a:p>
          <a:p>
            <a:pPr indent="-228600" lvl="2" marL="1143000" rtl="0" algn="l">
              <a:spcBef>
                <a:spcPts val="480"/>
              </a:spcBef>
              <a:spcAft>
                <a:spcPts val="0"/>
              </a:spcAft>
              <a:buClr>
                <a:schemeClr val="dk1"/>
              </a:buClr>
              <a:buSzPts val="2400"/>
              <a:buChar char="•"/>
            </a:pPr>
            <a:r>
              <a:rPr lang="en-US" sz="2400">
                <a:latin typeface="Garamond"/>
                <a:ea typeface="Garamond"/>
                <a:cs typeface="Garamond"/>
                <a:sym typeface="Garamond"/>
              </a:rPr>
              <a:t>Samsung Electronics Case</a:t>
            </a:r>
            <a:endParaRPr/>
          </a:p>
          <a:p>
            <a:pPr indent="-228600" lvl="2" marL="1143000" rtl="0" algn="l">
              <a:spcBef>
                <a:spcPts val="480"/>
              </a:spcBef>
              <a:spcAft>
                <a:spcPts val="0"/>
              </a:spcAft>
              <a:buSzPts val="2400"/>
              <a:buChar char="•"/>
            </a:pPr>
            <a:r>
              <a:rPr lang="en-US" sz="2400">
                <a:latin typeface="Garamond"/>
                <a:ea typeface="Garamond"/>
                <a:cs typeface="Garamond"/>
                <a:sym typeface="Garamond"/>
              </a:rPr>
              <a:t>Prepare your answers to the Focus Questions and upload on time</a:t>
            </a:r>
            <a:endParaRPr/>
          </a:p>
        </p:txBody>
      </p:sp>
      <p:sp>
        <p:nvSpPr>
          <p:cNvPr id="231" name="Google Shape;231;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
          <p:cNvSpPr txBox="1"/>
          <p:nvPr>
            <p:ph type="title"/>
          </p:nvPr>
        </p:nvSpPr>
        <p:spPr>
          <a:xfrm>
            <a:off x="1066800" y="127000"/>
            <a:ext cx="10058400" cy="1097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Focus Questions: </a:t>
            </a:r>
            <a:r>
              <a:rPr b="1" lang="en-US" sz="4000">
                <a:latin typeface="Times New Roman"/>
                <a:ea typeface="Times New Roman"/>
                <a:cs typeface="Times New Roman"/>
                <a:sym typeface="Times New Roman"/>
              </a:rPr>
              <a:t>Levendary Café</a:t>
            </a:r>
            <a:endParaRPr/>
          </a:p>
        </p:txBody>
      </p:sp>
      <p:sp>
        <p:nvSpPr>
          <p:cNvPr id="105" name="Google Shape;105;p2"/>
          <p:cNvSpPr txBox="1"/>
          <p:nvPr>
            <p:ph idx="1" type="body"/>
          </p:nvPr>
        </p:nvSpPr>
        <p:spPr>
          <a:xfrm>
            <a:off x="1066800" y="1715162"/>
            <a:ext cx="4738113" cy="386407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000"/>
              <a:buNone/>
            </a:pPr>
            <a:r>
              <a:rPr b="1" lang="en-US" sz="2000">
                <a:latin typeface="Garamond"/>
                <a:ea typeface="Garamond"/>
                <a:cs typeface="Garamond"/>
                <a:sym typeface="Garamond"/>
              </a:rPr>
              <a:t>1. Business Level/Competitive Strategy</a:t>
            </a:r>
            <a:endParaRPr/>
          </a:p>
          <a:p>
            <a:pPr indent="0" lvl="0" marL="0" rtl="0" algn="l">
              <a:spcBef>
                <a:spcPts val="2200"/>
              </a:spcBef>
              <a:spcAft>
                <a:spcPts val="0"/>
              </a:spcAft>
              <a:buSzPts val="2000"/>
              <a:buNone/>
            </a:pPr>
            <a:r>
              <a:rPr lang="en-US" sz="2000">
                <a:latin typeface="Garamond"/>
                <a:ea typeface="Garamond"/>
                <a:cs typeface="Garamond"/>
                <a:sym typeface="Garamond"/>
              </a:rPr>
              <a:t>Differentiation: Focused or Broad?	</a:t>
            </a:r>
            <a:endParaRPr/>
          </a:p>
          <a:p>
            <a:pPr indent="-274320" lvl="0" marL="274320" rtl="0" algn="l">
              <a:spcBef>
                <a:spcPts val="0"/>
              </a:spcBef>
              <a:spcAft>
                <a:spcPts val="0"/>
              </a:spcAft>
              <a:buSzPts val="2000"/>
              <a:buChar char="•"/>
            </a:pPr>
            <a:r>
              <a:rPr lang="en-US" sz="2000">
                <a:latin typeface="Garamond"/>
                <a:ea typeface="Garamond"/>
                <a:cs typeface="Garamond"/>
                <a:sym typeface="Garamond"/>
              </a:rPr>
              <a:t>Broad</a:t>
            </a:r>
            <a:endParaRPr/>
          </a:p>
          <a:p>
            <a:pPr indent="0" lvl="0" marL="0" rtl="0" algn="l">
              <a:spcBef>
                <a:spcPts val="2200"/>
              </a:spcBef>
              <a:spcAft>
                <a:spcPts val="0"/>
              </a:spcAft>
              <a:buSzPts val="2000"/>
              <a:buNone/>
            </a:pPr>
            <a:r>
              <a:rPr lang="en-US" sz="2000">
                <a:latin typeface="Garamond"/>
                <a:ea typeface="Garamond"/>
                <a:cs typeface="Garamond"/>
                <a:sym typeface="Garamond"/>
              </a:rPr>
              <a:t>Key resources &amp; capabilities?	</a:t>
            </a:r>
            <a:endParaRPr/>
          </a:p>
          <a:p>
            <a:pPr indent="-274320" lvl="0" marL="274320" rtl="0" algn="l">
              <a:spcBef>
                <a:spcPts val="0"/>
              </a:spcBef>
              <a:spcAft>
                <a:spcPts val="0"/>
              </a:spcAft>
              <a:buSzPts val="2000"/>
              <a:buChar char="•"/>
            </a:pPr>
            <a:r>
              <a:rPr lang="en-US" sz="2000">
                <a:latin typeface="Garamond"/>
                <a:ea typeface="Garamond"/>
                <a:cs typeface="Garamond"/>
                <a:sym typeface="Garamond"/>
              </a:rPr>
              <a:t>Customer service</a:t>
            </a:r>
            <a:endParaRPr/>
          </a:p>
          <a:p>
            <a:pPr indent="-274320" lvl="0" marL="274320" rtl="0" algn="l">
              <a:spcBef>
                <a:spcPts val="0"/>
              </a:spcBef>
              <a:spcAft>
                <a:spcPts val="0"/>
              </a:spcAft>
              <a:buSzPts val="2000"/>
              <a:buChar char="•"/>
            </a:pPr>
            <a:r>
              <a:rPr lang="en-US" sz="2000">
                <a:latin typeface="Garamond"/>
                <a:ea typeface="Garamond"/>
                <a:cs typeface="Garamond"/>
                <a:sym typeface="Garamond"/>
              </a:rPr>
              <a:t>High quality, healthy food options</a:t>
            </a:r>
            <a:endParaRPr sz="20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descr="High-end restaurant in the United States" id="106" name="Google Shape;106;p2"/>
          <p:cNvSpPr txBox="1"/>
          <p:nvPr/>
        </p:nvSpPr>
        <p:spPr>
          <a:xfrm>
            <a:off x="6607370" y="1715161"/>
            <a:ext cx="5405090" cy="38640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Garamond"/>
                <a:ea typeface="Garamond"/>
                <a:cs typeface="Garamond"/>
                <a:sym typeface="Garamond"/>
              </a:rPr>
              <a:t>Corporate Level Strategy</a:t>
            </a:r>
            <a:endParaRPr/>
          </a:p>
          <a:p>
            <a:pPr indent="0" lvl="0" marL="0" marR="0" rtl="0" algn="l">
              <a:spcBef>
                <a:spcPts val="2200"/>
              </a:spcBef>
              <a:spcAft>
                <a:spcPts val="0"/>
              </a:spcAft>
              <a:buClr>
                <a:schemeClr val="dk1"/>
              </a:buClr>
              <a:buSzPts val="2000"/>
              <a:buFont typeface="Arial"/>
              <a:buNone/>
            </a:pPr>
            <a:r>
              <a:rPr b="1" lang="en-US" sz="2000">
                <a:solidFill>
                  <a:schemeClr val="dk1"/>
                </a:solidFill>
                <a:latin typeface="Garamond"/>
                <a:ea typeface="Garamond"/>
                <a:cs typeface="Garamond"/>
                <a:sym typeface="Garamond"/>
              </a:rPr>
              <a:t> </a:t>
            </a:r>
            <a:r>
              <a:rPr lang="en-US" sz="2000">
                <a:solidFill>
                  <a:schemeClr val="dk1"/>
                </a:solidFill>
                <a:latin typeface="Garamond"/>
                <a:ea typeface="Garamond"/>
                <a:cs typeface="Garamond"/>
                <a:sym typeface="Garamond"/>
              </a:rPr>
              <a:t>What kind of diversification?</a:t>
            </a:r>
            <a:endParaRPr/>
          </a:p>
          <a:p>
            <a:pPr indent="-274320" lvl="0" marL="27432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Geographic diversification</a:t>
            </a:r>
            <a:endParaRPr/>
          </a:p>
          <a:p>
            <a:pPr indent="0" lvl="0" marL="0" marR="0" rtl="0" algn="l">
              <a:spcBef>
                <a:spcPts val="220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Linkages? </a:t>
            </a:r>
            <a:endParaRPr/>
          </a:p>
          <a:p>
            <a:pPr indent="-274320" lvl="0" marL="27432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Customer service</a:t>
            </a:r>
            <a:endParaRPr/>
          </a:p>
          <a:p>
            <a:pPr indent="-274320" lvl="0" marL="27432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High-end menu options</a:t>
            </a:r>
            <a:endParaRPr/>
          </a:p>
          <a:p>
            <a:pPr indent="0" lvl="0" marL="0" marR="0" rtl="0" algn="l">
              <a:spcBef>
                <a:spcPts val="220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Economies of Scale? </a:t>
            </a:r>
            <a:endParaRPr/>
          </a:p>
          <a:p>
            <a:pPr indent="-274320" lvl="0" marL="27432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More café units to spread fixed costs across</a:t>
            </a:r>
            <a:endParaRPr/>
          </a:p>
          <a:p>
            <a:pPr indent="0" lvl="0" marL="0" marR="0" rtl="0" algn="l">
              <a:spcBef>
                <a:spcPts val="220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Economies of Scope? </a:t>
            </a:r>
            <a:endParaRPr/>
          </a:p>
          <a:p>
            <a:pPr indent="-274320" lvl="0" marL="27432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Support activities from headquarters</a:t>
            </a:r>
            <a:endParaRPr/>
          </a:p>
          <a:p>
            <a:pPr indent="0" lvl="0" marL="0" marR="0" rtl="0" algn="l">
              <a:spcBef>
                <a:spcPts val="2200"/>
              </a:spcBef>
              <a:spcAft>
                <a:spcPts val="0"/>
              </a:spcAft>
              <a:buClr>
                <a:schemeClr val="dk1"/>
              </a:buClr>
              <a:buSzPts val="2200"/>
              <a:buFont typeface="Arial"/>
              <a:buNone/>
            </a:pPr>
            <a:r>
              <a:t/>
            </a:r>
            <a:endParaRPr sz="2200">
              <a:solidFill>
                <a:schemeClr val="dk1"/>
              </a:solidFill>
              <a:latin typeface="Arial"/>
              <a:ea typeface="Arial"/>
              <a:cs typeface="Arial"/>
              <a:sym typeface="Arial"/>
            </a:endParaRPr>
          </a:p>
        </p:txBody>
      </p:sp>
      <p:sp>
        <p:nvSpPr>
          <p:cNvPr id="107" name="Google Shape;107;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Cafe in the United States" id="108" name="Google Shape;108;p2"/>
          <p:cNvPicPr preferRelativeResize="0"/>
          <p:nvPr/>
        </p:nvPicPr>
        <p:blipFill rotWithShape="1">
          <a:blip r:embed="rId4">
            <a:alphaModFix/>
          </a:blip>
          <a:srcRect b="0" l="0" r="0" t="0"/>
          <a:stretch/>
        </p:blipFill>
        <p:spPr>
          <a:xfrm>
            <a:off x="1913748" y="4312457"/>
            <a:ext cx="2711884" cy="2014751"/>
          </a:xfrm>
          <a:prstGeom prst="rect">
            <a:avLst/>
          </a:prstGeom>
          <a:noFill/>
          <a:ln>
            <a:noFill/>
          </a:ln>
        </p:spPr>
      </p:pic>
      <p:sp>
        <p:nvSpPr>
          <p:cNvPr id="109" name="Google Shape;109;p2"/>
          <p:cNvSpPr txBox="1"/>
          <p:nvPr/>
        </p:nvSpPr>
        <p:spPr>
          <a:xfrm>
            <a:off x="842232" y="6388274"/>
            <a:ext cx="473811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Photo used under Fair Use. Source: https://www.coroflot.com/patorivera/Levendary-Caf%C3%A9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3"/>
          <p:cNvSpPr txBox="1"/>
          <p:nvPr>
            <p:ph idx="1" type="body"/>
          </p:nvPr>
        </p:nvSpPr>
        <p:spPr>
          <a:xfrm>
            <a:off x="509392" y="1676922"/>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SzPct val="100000"/>
              <a:buNone/>
            </a:pPr>
            <a:r>
              <a:rPr b="1" lang="en-US">
                <a:latin typeface="Garamond"/>
                <a:ea typeface="Garamond"/>
                <a:cs typeface="Garamond"/>
                <a:sym typeface="Garamond"/>
              </a:rPr>
              <a:t>2. International expansion to China</a:t>
            </a:r>
            <a:endParaRPr/>
          </a:p>
          <a:p>
            <a:pPr indent="0" lvl="0" marL="0" rtl="0" algn="l">
              <a:spcBef>
                <a:spcPts val="0"/>
              </a:spcBef>
              <a:spcAft>
                <a:spcPts val="0"/>
              </a:spcAft>
              <a:buSzPct val="100000"/>
              <a:buNone/>
            </a:pPr>
            <a:r>
              <a:rPr lang="en-US">
                <a:latin typeface="Garamond"/>
                <a:ea typeface="Garamond"/>
                <a:cs typeface="Garamond"/>
                <a:sym typeface="Garamond"/>
              </a:rPr>
              <a:t>Resources &amp; capabilities? Assistance with expansion?</a:t>
            </a:r>
            <a:endParaRPr/>
          </a:p>
          <a:p>
            <a:pPr indent="-274320" lvl="0" marL="274320" rtl="0" algn="l">
              <a:spcBef>
                <a:spcPts val="0"/>
              </a:spcBef>
              <a:spcAft>
                <a:spcPts val="0"/>
              </a:spcAft>
              <a:buSzPct val="100000"/>
              <a:buChar char="•"/>
            </a:pPr>
            <a:r>
              <a:rPr lang="en-US">
                <a:latin typeface="Garamond"/>
                <a:ea typeface="Garamond"/>
                <a:cs typeface="Garamond"/>
                <a:sym typeface="Garamond"/>
              </a:rPr>
              <a:t>Expertise from HQ</a:t>
            </a:r>
            <a:endParaRPr/>
          </a:p>
          <a:p>
            <a:pPr indent="-274320" lvl="0" marL="274320" rtl="0" algn="l">
              <a:spcBef>
                <a:spcPts val="0"/>
              </a:spcBef>
              <a:spcAft>
                <a:spcPts val="0"/>
              </a:spcAft>
              <a:buSzPct val="100000"/>
              <a:buChar char="•"/>
            </a:pPr>
            <a:r>
              <a:rPr lang="en-US">
                <a:latin typeface="Garamond"/>
                <a:ea typeface="Garamond"/>
                <a:cs typeface="Garamond"/>
                <a:sym typeface="Garamond"/>
              </a:rPr>
              <a:t>Franchising experience</a:t>
            </a:r>
            <a:endParaRPr/>
          </a:p>
          <a:p>
            <a:pPr indent="0" lvl="0" marL="0" rtl="0" algn="l">
              <a:spcBef>
                <a:spcPts val="0"/>
              </a:spcBef>
              <a:spcAft>
                <a:spcPts val="0"/>
              </a:spcAft>
              <a:buSzPct val="100000"/>
              <a:buNone/>
            </a:pPr>
            <a:r>
              <a:t/>
            </a:r>
            <a:endParaRPr>
              <a:latin typeface="Garamond"/>
              <a:ea typeface="Garamond"/>
              <a:cs typeface="Garamond"/>
              <a:sym typeface="Garamond"/>
            </a:endParaRPr>
          </a:p>
          <a:p>
            <a:pPr indent="0" lvl="0" marL="0" rtl="0" algn="l">
              <a:spcBef>
                <a:spcPts val="0"/>
              </a:spcBef>
              <a:spcAft>
                <a:spcPts val="0"/>
              </a:spcAft>
              <a:buSzPct val="100000"/>
              <a:buNone/>
            </a:pPr>
            <a:r>
              <a:rPr lang="en-US">
                <a:latin typeface="Garamond"/>
                <a:ea typeface="Garamond"/>
                <a:cs typeface="Garamond"/>
                <a:sym typeface="Garamond"/>
              </a:rPr>
              <a:t>Low-cost input factors?</a:t>
            </a:r>
            <a:endParaRPr/>
          </a:p>
          <a:p>
            <a:pPr indent="-274320" lvl="0" marL="274320" rtl="0" algn="l">
              <a:spcBef>
                <a:spcPts val="0"/>
              </a:spcBef>
              <a:spcAft>
                <a:spcPts val="0"/>
              </a:spcAft>
              <a:buSzPct val="100000"/>
              <a:buChar char="•"/>
            </a:pPr>
            <a:r>
              <a:rPr lang="en-US">
                <a:latin typeface="Garamond"/>
                <a:ea typeface="Garamond"/>
                <a:cs typeface="Garamond"/>
                <a:sym typeface="Garamond"/>
              </a:rPr>
              <a:t>Yes, food and labor costs are lower in China</a:t>
            </a:r>
            <a:endParaRPr/>
          </a:p>
          <a:p>
            <a:pPr indent="0" lvl="0" marL="0" rtl="0" algn="l">
              <a:spcBef>
                <a:spcPts val="0"/>
              </a:spcBef>
              <a:spcAft>
                <a:spcPts val="0"/>
              </a:spcAft>
              <a:buSzPct val="100000"/>
              <a:buNone/>
            </a:pPr>
            <a:r>
              <a:t/>
            </a:r>
            <a:endParaRPr>
              <a:latin typeface="Garamond"/>
              <a:ea typeface="Garamond"/>
              <a:cs typeface="Garamond"/>
              <a:sym typeface="Garamond"/>
            </a:endParaRPr>
          </a:p>
          <a:p>
            <a:pPr indent="0" lvl="0" marL="0" rtl="0" algn="l">
              <a:spcBef>
                <a:spcPts val="0"/>
              </a:spcBef>
              <a:spcAft>
                <a:spcPts val="0"/>
              </a:spcAft>
              <a:buSzPct val="100000"/>
              <a:buNone/>
            </a:pPr>
            <a:r>
              <a:rPr lang="en-US">
                <a:latin typeface="Garamond"/>
                <a:ea typeface="Garamond"/>
                <a:cs typeface="Garamond"/>
                <a:sym typeface="Garamond"/>
              </a:rPr>
              <a:t>New competencies?</a:t>
            </a:r>
            <a:endParaRPr/>
          </a:p>
          <a:p>
            <a:pPr indent="-274320" lvl="0" marL="274320" rtl="0" algn="l">
              <a:spcBef>
                <a:spcPts val="0"/>
              </a:spcBef>
              <a:spcAft>
                <a:spcPts val="0"/>
              </a:spcAft>
              <a:buSzPct val="100000"/>
              <a:buChar char="•"/>
            </a:pPr>
            <a:r>
              <a:rPr lang="en-US">
                <a:latin typeface="Garamond"/>
                <a:ea typeface="Garamond"/>
                <a:cs typeface="Garamond"/>
                <a:sym typeface="Garamond"/>
              </a:rPr>
              <a:t>New supply and menu items, but these don’t translate well to the U.S.</a:t>
            </a:r>
            <a:endParaRPr/>
          </a:p>
          <a:p>
            <a:pPr indent="-274320" lvl="0" marL="274320" rtl="0" algn="l">
              <a:spcBef>
                <a:spcPts val="0"/>
              </a:spcBef>
              <a:spcAft>
                <a:spcPts val="0"/>
              </a:spcAft>
              <a:buSzPct val="100000"/>
              <a:buChar char="•"/>
            </a:pPr>
            <a:r>
              <a:rPr lang="en-US">
                <a:latin typeface="Garamond"/>
                <a:ea typeface="Garamond"/>
                <a:cs typeface="Garamond"/>
                <a:sym typeface="Garamond"/>
              </a:rPr>
              <a:t>How to conform to local / international markets</a:t>
            </a:r>
            <a:endParaRPr/>
          </a:p>
          <a:p>
            <a:pPr indent="0" lvl="0" marL="0" rtl="0" algn="l">
              <a:spcBef>
                <a:spcPts val="0"/>
              </a:spcBef>
              <a:spcAft>
                <a:spcPts val="0"/>
              </a:spcAft>
              <a:buSzPct val="100000"/>
              <a:buNone/>
            </a:pPr>
            <a:r>
              <a:t/>
            </a:r>
            <a:endParaRPr>
              <a:latin typeface="Garamond"/>
              <a:ea typeface="Garamond"/>
              <a:cs typeface="Garamond"/>
              <a:sym typeface="Garamond"/>
            </a:endParaRPr>
          </a:p>
          <a:p>
            <a:pPr indent="0" lvl="0" marL="0" rtl="0" algn="l">
              <a:spcBef>
                <a:spcPts val="0"/>
              </a:spcBef>
              <a:spcAft>
                <a:spcPts val="0"/>
              </a:spcAft>
              <a:buSzPct val="100000"/>
              <a:buNone/>
            </a:pPr>
            <a:r>
              <a:rPr b="1" lang="en-US">
                <a:latin typeface="Garamond"/>
                <a:ea typeface="Garamond"/>
                <a:cs typeface="Garamond"/>
                <a:sym typeface="Garamond"/>
              </a:rPr>
              <a:t>Disadvantages / Risks?</a:t>
            </a:r>
            <a:endParaRPr/>
          </a:p>
          <a:p>
            <a:pPr indent="-274320" lvl="0" marL="274320" rtl="0" algn="l">
              <a:spcBef>
                <a:spcPts val="0"/>
              </a:spcBef>
              <a:spcAft>
                <a:spcPts val="0"/>
              </a:spcAft>
              <a:buSzPct val="100000"/>
              <a:buChar char="•"/>
            </a:pPr>
            <a:r>
              <a:rPr lang="en-US">
                <a:latin typeface="Garamond"/>
                <a:ea typeface="Garamond"/>
                <a:cs typeface="Garamond"/>
                <a:sym typeface="Garamond"/>
              </a:rPr>
              <a:t>Liability of foreignness? Mitigated using Chen</a:t>
            </a:r>
            <a:endParaRPr/>
          </a:p>
          <a:p>
            <a:pPr indent="-274320" lvl="0" marL="274320" rtl="0" algn="l">
              <a:spcBef>
                <a:spcPts val="0"/>
              </a:spcBef>
              <a:spcAft>
                <a:spcPts val="0"/>
              </a:spcAft>
              <a:buSzPct val="100000"/>
              <a:buChar char="•"/>
            </a:pPr>
            <a:r>
              <a:rPr lang="en-US">
                <a:latin typeface="Garamond"/>
                <a:ea typeface="Garamond"/>
                <a:cs typeface="Garamond"/>
                <a:sym typeface="Garamond"/>
              </a:rPr>
              <a:t>Loss of reputation? Yes, could hurt U.S. reputation</a:t>
            </a:r>
            <a:endParaRPr/>
          </a:p>
        </p:txBody>
      </p:sp>
      <p:sp>
        <p:nvSpPr>
          <p:cNvPr id="115" name="Google Shape;115;p3"/>
          <p:cNvSpPr txBox="1"/>
          <p:nvPr/>
        </p:nvSpPr>
        <p:spPr>
          <a:xfrm>
            <a:off x="1219200" y="279400"/>
            <a:ext cx="10058400" cy="109728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000"/>
              <a:buFont typeface="Times New Roman"/>
              <a:buNone/>
            </a:pPr>
            <a:r>
              <a:rPr b="1" lang="en-US" sz="4000">
                <a:solidFill>
                  <a:schemeClr val="dk1"/>
                </a:solidFill>
                <a:latin typeface="Times New Roman"/>
                <a:ea typeface="Times New Roman"/>
                <a:cs typeface="Times New Roman"/>
                <a:sym typeface="Times New Roman"/>
              </a:rPr>
              <a:t>Focus Questions: </a:t>
            </a:r>
            <a:r>
              <a:rPr b="1" lang="en-US" sz="4000">
                <a:solidFill>
                  <a:schemeClr val="dk1"/>
                </a:solidFill>
                <a:latin typeface="Times New Roman"/>
                <a:ea typeface="Times New Roman"/>
                <a:cs typeface="Times New Roman"/>
                <a:sym typeface="Times New Roman"/>
              </a:rPr>
              <a:t>Levendary Café</a:t>
            </a:r>
            <a:endParaRPr b="1" sz="4000">
              <a:solidFill>
                <a:schemeClr val="dk1"/>
              </a:solidFill>
              <a:latin typeface="Times New Roman"/>
              <a:ea typeface="Times New Roman"/>
              <a:cs typeface="Times New Roman"/>
              <a:sym typeface="Times New Roman"/>
            </a:endParaRPr>
          </a:p>
        </p:txBody>
      </p:sp>
      <p:pic>
        <p:nvPicPr>
          <p:cNvPr descr="Restaurant building in China" id="116" name="Google Shape;116;p3"/>
          <p:cNvPicPr preferRelativeResize="0"/>
          <p:nvPr/>
        </p:nvPicPr>
        <p:blipFill rotWithShape="1">
          <a:blip r:embed="rId3">
            <a:alphaModFix/>
          </a:blip>
          <a:srcRect b="0" l="0" r="0" t="0"/>
          <a:stretch/>
        </p:blipFill>
        <p:spPr>
          <a:xfrm>
            <a:off x="7881872" y="2100586"/>
            <a:ext cx="4119558" cy="2754954"/>
          </a:xfrm>
          <a:prstGeom prst="rect">
            <a:avLst/>
          </a:prstGeom>
          <a:noFill/>
          <a:ln>
            <a:noFill/>
          </a:ln>
        </p:spPr>
      </p:pic>
      <p:sp>
        <p:nvSpPr>
          <p:cNvPr id="117" name="Google Shape;117;p3"/>
          <p:cNvSpPr txBox="1"/>
          <p:nvPr/>
        </p:nvSpPr>
        <p:spPr>
          <a:xfrm>
            <a:off x="8104957" y="4883139"/>
            <a:ext cx="367338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rgbClr val="000000"/>
                </a:solidFill>
                <a:latin typeface="Garamond"/>
                <a:ea typeface="Garamond"/>
                <a:cs typeface="Garamond"/>
                <a:sym typeface="Garamond"/>
              </a:rPr>
              <a:t>By Dezalb. Pixabay license. Retrieved from </a:t>
            </a:r>
            <a:r>
              <a:rPr lang="en-US" sz="1000" u="sng">
                <a:solidFill>
                  <a:srgbClr val="1155CC"/>
                </a:solidFill>
                <a:latin typeface="Garamond"/>
                <a:ea typeface="Garamond"/>
                <a:cs typeface="Garamond"/>
                <a:sym typeface="Garamond"/>
                <a:hlinkClick r:id="rId4">
                  <a:extLst>
                    <a:ext uri="{A12FA001-AC4F-418D-AE19-62706E023703}">
                      <ahyp:hlinkClr val="tx"/>
                    </a:ext>
                  </a:extLst>
                </a:hlinkClick>
              </a:rPr>
              <a:t>https://pixabay.com/photos/china-shanghai-old-town-1115532</a:t>
            </a:r>
            <a:r>
              <a:rPr lang="en-US" sz="1000">
                <a:solidFill>
                  <a:srgbClr val="000000"/>
                </a:solidFill>
                <a:latin typeface="Garamond"/>
                <a:ea typeface="Garamond"/>
                <a:cs typeface="Garamond"/>
                <a:sym typeface="Garamond"/>
              </a:rPr>
              <a:t> </a:t>
            </a:r>
            <a:endParaRPr sz="18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Focus Questions: </a:t>
            </a:r>
            <a:r>
              <a:rPr b="1" lang="en-US" sz="4000">
                <a:latin typeface="Times New Roman"/>
                <a:ea typeface="Times New Roman"/>
                <a:cs typeface="Times New Roman"/>
                <a:sym typeface="Times New Roman"/>
              </a:rPr>
              <a:t>Levendary Café</a:t>
            </a:r>
            <a:endParaRPr/>
          </a:p>
        </p:txBody>
      </p:sp>
      <p:sp>
        <p:nvSpPr>
          <p:cNvPr id="124" name="Google Shape;124;p4"/>
          <p:cNvSpPr txBox="1"/>
          <p:nvPr>
            <p:ph idx="1" type="body"/>
          </p:nvPr>
        </p:nvSpPr>
        <p:spPr>
          <a:xfrm>
            <a:off x="1066800" y="1496961"/>
            <a:ext cx="5396700" cy="3864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400"/>
              <a:buNone/>
            </a:pPr>
            <a:r>
              <a:rPr b="1" lang="en-US" sz="2400">
                <a:latin typeface="Garamond"/>
                <a:ea typeface="Garamond"/>
                <a:cs typeface="Garamond"/>
                <a:sym typeface="Garamond"/>
              </a:rPr>
              <a:t>3. Integration-Responsive Framework</a:t>
            </a:r>
            <a:endParaRPr sz="2400">
              <a:solidFill>
                <a:srgbClr val="764F8E"/>
              </a:solidFill>
              <a:latin typeface="Garamond"/>
              <a:ea typeface="Garamond"/>
              <a:cs typeface="Garamond"/>
              <a:sym typeface="Garamond"/>
            </a:endParaRPr>
          </a:p>
          <a:p>
            <a:pPr indent="0" lvl="0" marL="0" rtl="0" algn="l">
              <a:spcBef>
                <a:spcPts val="2200"/>
              </a:spcBef>
              <a:spcAft>
                <a:spcPts val="0"/>
              </a:spcAft>
              <a:buSzPts val="2400"/>
              <a:buNone/>
            </a:pPr>
            <a:r>
              <a:rPr lang="en-US" sz="2400">
                <a:latin typeface="Garamond"/>
                <a:ea typeface="Garamond"/>
                <a:cs typeface="Garamond"/>
                <a:sym typeface="Garamond"/>
              </a:rPr>
              <a:t>Which international strategy is HQ pursuing?</a:t>
            </a:r>
            <a:endParaRPr/>
          </a:p>
          <a:p>
            <a:pPr indent="-274319" lvl="1" marL="594360" rtl="0" algn="l">
              <a:spcBef>
                <a:spcPts val="1600"/>
              </a:spcBef>
              <a:spcAft>
                <a:spcPts val="0"/>
              </a:spcAft>
              <a:buSzPts val="2400"/>
              <a:buChar char="•"/>
            </a:pPr>
            <a:r>
              <a:rPr lang="en-US" sz="2400">
                <a:latin typeface="Garamond"/>
                <a:ea typeface="Garamond"/>
                <a:cs typeface="Garamond"/>
                <a:sym typeface="Garamond"/>
              </a:rPr>
              <a:t>International</a:t>
            </a:r>
            <a:endParaRPr/>
          </a:p>
          <a:p>
            <a:pPr indent="0" lvl="0" marL="0" rtl="0" algn="l">
              <a:spcBef>
                <a:spcPts val="2200"/>
              </a:spcBef>
              <a:spcAft>
                <a:spcPts val="0"/>
              </a:spcAft>
              <a:buSzPts val="2400"/>
              <a:buNone/>
            </a:pPr>
            <a:r>
              <a:rPr lang="en-US" sz="2400">
                <a:latin typeface="Garamond"/>
                <a:ea typeface="Garamond"/>
                <a:cs typeface="Garamond"/>
                <a:sym typeface="Garamond"/>
              </a:rPr>
              <a:t>Which strategy is Mr. Chen pursuing?</a:t>
            </a:r>
            <a:endParaRPr/>
          </a:p>
          <a:p>
            <a:pPr indent="-274319" lvl="1" marL="594360" rtl="0" algn="l">
              <a:spcBef>
                <a:spcPts val="1600"/>
              </a:spcBef>
              <a:spcAft>
                <a:spcPts val="0"/>
              </a:spcAft>
              <a:buSzPts val="2400"/>
              <a:buChar char="•"/>
            </a:pPr>
            <a:r>
              <a:rPr lang="en-US" sz="2400">
                <a:latin typeface="Garamond"/>
                <a:ea typeface="Garamond"/>
                <a:cs typeface="Garamond"/>
                <a:sym typeface="Garamond"/>
              </a:rPr>
              <a:t>Multi-domestic</a:t>
            </a:r>
            <a:endParaRPr/>
          </a:p>
          <a:p>
            <a:pPr indent="0" lvl="0" marL="0" rtl="0" algn="l">
              <a:spcBef>
                <a:spcPts val="2200"/>
              </a:spcBef>
              <a:spcAft>
                <a:spcPts val="0"/>
              </a:spcAft>
              <a:buSzPts val="2400"/>
              <a:buNone/>
            </a:pPr>
            <a:r>
              <a:rPr lang="en-US" sz="2400">
                <a:latin typeface="Garamond"/>
                <a:ea typeface="Garamond"/>
                <a:cs typeface="Garamond"/>
                <a:sym typeface="Garamond"/>
              </a:rPr>
              <a:t>Hence the conflict!!!</a:t>
            </a:r>
            <a:endParaRPr/>
          </a:p>
          <a:p>
            <a:pPr indent="-274319" lvl="1" marL="594360" rtl="0" algn="l">
              <a:spcBef>
                <a:spcPts val="1600"/>
              </a:spcBef>
              <a:spcAft>
                <a:spcPts val="0"/>
              </a:spcAft>
              <a:buSzPts val="2400"/>
              <a:buChar char="•"/>
            </a:pPr>
            <a:r>
              <a:rPr lang="en-US" sz="2400">
                <a:latin typeface="Garamond"/>
                <a:ea typeface="Garamond"/>
                <a:cs typeface="Garamond"/>
                <a:sym typeface="Garamond"/>
              </a:rPr>
              <a:t>Let’s look at the financial situation for Levendary in China.</a:t>
            </a:r>
            <a:endParaRPr/>
          </a:p>
          <a:p>
            <a:pPr indent="0" lvl="0" marL="0" rtl="0" algn="l">
              <a:spcBef>
                <a:spcPts val="2200"/>
              </a:spcBef>
              <a:spcAft>
                <a:spcPts val="0"/>
              </a:spcAft>
              <a:buSzPts val="2200"/>
              <a:buNone/>
            </a:pPr>
            <a:r>
              <a:t/>
            </a:r>
            <a:endParaRPr/>
          </a:p>
        </p:txBody>
      </p:sp>
      <p:pic>
        <p:nvPicPr>
          <p:cNvPr descr="A four-quadrant graph titled &quot;International Strategies.&quot; There are four strategies and two pressures. The top of the chart is labeled &quot;High Pressure for Cost Reduction &amp; Efficiency,&quot; and the bottom is labeled &quot;Low Pressure for Cost Reduction &amp; Efficiency.&quot;  The left of the chart is labeled &quot;Low Pressure for Local Responsiveness,&quot; and the right is labeled &quot;High Pressure for Local Responsiveness.&quot; The first quadrant is labeled &quot;Global Strategy: Lays Potato Chips, Intel Processors.&quot; The second quadrant is labeled &quot;Transnational Strategy: McDonald's, Movie Productions.&quot; The third quadrant is labeled &quot;International Strategy: Starbucks, Harley Davidson.&quot; The fourth quadrant is labeled &quot;Multidomestic Strategy: Netflix, Hienz Food Products.&quot;" id="125" name="Google Shape;125;p4"/>
          <p:cNvPicPr preferRelativeResize="0"/>
          <p:nvPr/>
        </p:nvPicPr>
        <p:blipFill rotWithShape="1">
          <a:blip r:embed="rId3">
            <a:alphaModFix/>
          </a:blip>
          <a:srcRect b="0" l="0" r="0" t="0"/>
          <a:stretch/>
        </p:blipFill>
        <p:spPr>
          <a:xfrm>
            <a:off x="5912711" y="1675068"/>
            <a:ext cx="6279289" cy="4709467"/>
          </a:xfrm>
          <a:prstGeom prst="rect">
            <a:avLst/>
          </a:prstGeom>
          <a:noFill/>
          <a:ln>
            <a:noFill/>
          </a:ln>
        </p:spPr>
      </p:pic>
      <p:sp>
        <p:nvSpPr>
          <p:cNvPr id="126" name="Google Shape;126;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Levendary U.S. Operations</a:t>
            </a:r>
            <a:endParaRPr/>
          </a:p>
        </p:txBody>
      </p:sp>
      <p:graphicFrame>
        <p:nvGraphicFramePr>
          <p:cNvPr descr="The Levendary income statement for 2010. The year ended December 31st, 2010. Sales were $9,248,134. Royalties were $603,365. Ingredient &amp; paper good sales to franchises were $945,924. The total revenue was $10,797,423. Food and paper cost $2,623,712 or 24% of revenues. Labor cost $2,933,980 or 27% of revenues. Occupancy cost $706,790 or 7% of revenues. The total for food &amp; paper, labor, and occupancy was $6,264,482 or 50% of revenues. Food and paper good inventory cost $776,902. Depreciation and amortization cost $480,711. G&amp;A cost $710,458. Marketing cost $1,239,413. Pre-opening expenses cost $29,974. The total for food and paper good inventory, depreciation and amortization, G&amp;A, marketing, and pre-opening expenses was $3,237,458. Operating profit was $1,295,483. The interest expense was $4,725. The other expense was $29,624. Income before tax was $1,261,134. Income tax was $480,571. Net income was $780,563 or 8.4%. " id="133" name="Google Shape;133;p5"/>
          <p:cNvGraphicFramePr/>
          <p:nvPr/>
        </p:nvGraphicFramePr>
        <p:xfrm>
          <a:off x="571741" y="1089217"/>
          <a:ext cx="7035546" cy="5768783"/>
        </p:xfrm>
        <a:graphic>
          <a:graphicData uri="http://schemas.openxmlformats.org/presentationml/2006/ole">
            <mc:AlternateContent>
              <mc:Choice Requires="v">
                <p:oleObj r:id="rId4" imgH="5768783" imgW="7035546" progId="Excel.Sheet.12" spid="_x0000_s1">
                  <p:embed/>
                </p:oleObj>
              </mc:Choice>
              <mc:Fallback>
                <p:oleObj r:id="rId5" imgH="5768783" imgW="7035546" progId="Excel.Sheet.12">
                  <p:embed/>
                  <p:pic>
                    <p:nvPicPr>
                      <p:cNvPr id="133" name="Google Shape;133;p5"/>
                      <p:cNvPicPr preferRelativeResize="0"/>
                      <p:nvPr/>
                    </p:nvPicPr>
                    <p:blipFill rotWithShape="1">
                      <a:blip r:embed="rId6">
                        <a:alphaModFix/>
                      </a:blip>
                      <a:srcRect b="0" l="0" r="0" t="0"/>
                      <a:stretch/>
                    </p:blipFill>
                    <p:spPr>
                      <a:xfrm>
                        <a:off x="571741" y="1089217"/>
                        <a:ext cx="7035546" cy="5768783"/>
                      </a:xfrm>
                      <a:prstGeom prst="rect">
                        <a:avLst/>
                      </a:prstGeom>
                      <a:noFill/>
                      <a:ln>
                        <a:noFill/>
                      </a:ln>
                    </p:spPr>
                  </p:pic>
                </p:oleObj>
              </mc:Fallback>
            </mc:AlternateContent>
          </a:graphicData>
        </a:graphic>
      </p:graphicFrame>
      <p:sp>
        <p:nvSpPr>
          <p:cNvPr id="134" name="Google Shape;134;p5"/>
          <p:cNvSpPr txBox="1"/>
          <p:nvPr/>
        </p:nvSpPr>
        <p:spPr>
          <a:xfrm>
            <a:off x="8271641" y="3237186"/>
            <a:ext cx="3689131"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Case says these costs should run between 55% – 75% of revenues.</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58% = Very Good!</a:t>
            </a:r>
            <a:endParaRPr/>
          </a:p>
        </p:txBody>
      </p:sp>
      <p:sp>
        <p:nvSpPr>
          <p:cNvPr id="135" name="Google Shape;135;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Levendary China Operations</a:t>
            </a:r>
            <a:endParaRPr/>
          </a:p>
        </p:txBody>
      </p:sp>
      <p:graphicFrame>
        <p:nvGraphicFramePr>
          <p:cNvPr descr="The Levendary China income statement for 2010. The year ended December 31st, 2010. Sales were $3,261,598. Food and paper cost $1,663,415 or 51% of revenues. Labor cost $382,720 or 12% of revenues. Occupancy cost $782,784 or 24% of revenues. The total for food &amp; paper, labor, and occupancy was $2,828,919 or 87% of revenues. Depreciation and amortization cost $6,523. G&amp;A cost $163,080. Marketing cost $65,232. Pre-opening expenses cost $391,392. The total for depreciation and amortization, G&amp;A, marketing, and pre-opening expenses was $3,455,145. Operating profit was -$193,547. The interest expense was $0. The other expense was $5,925. Income before tax was -$199,472. Income tax was -$55,852. Net income was -$143,620 or -4.4%. " id="142" name="Google Shape;142;p6"/>
          <p:cNvGraphicFramePr/>
          <p:nvPr/>
        </p:nvGraphicFramePr>
        <p:xfrm>
          <a:off x="1066800" y="1587083"/>
          <a:ext cx="6172200" cy="5229225"/>
        </p:xfrm>
        <a:graphic>
          <a:graphicData uri="http://schemas.openxmlformats.org/presentationml/2006/ole">
            <mc:AlternateContent>
              <mc:Choice Requires="v">
                <p:oleObj r:id="rId4" imgH="5229225" imgW="6172200" progId="Excel.Sheet.12" spid="_x0000_s1">
                  <p:embed/>
                </p:oleObj>
              </mc:Choice>
              <mc:Fallback>
                <p:oleObj r:id="rId5" imgH="5229225" imgW="6172200" progId="Excel.Sheet.12">
                  <p:embed/>
                  <p:pic>
                    <p:nvPicPr>
                      <p:cNvPr id="142" name="Google Shape;142;p6"/>
                      <p:cNvPicPr preferRelativeResize="0"/>
                      <p:nvPr/>
                    </p:nvPicPr>
                    <p:blipFill rotWithShape="1">
                      <a:blip r:embed="rId6">
                        <a:alphaModFix/>
                      </a:blip>
                      <a:srcRect b="0" l="0" r="0" t="0"/>
                      <a:stretch/>
                    </p:blipFill>
                    <p:spPr>
                      <a:xfrm>
                        <a:off x="1066800" y="1587083"/>
                        <a:ext cx="6172200" cy="5229225"/>
                      </a:xfrm>
                      <a:prstGeom prst="rect">
                        <a:avLst/>
                      </a:prstGeom>
                      <a:noFill/>
                      <a:ln>
                        <a:noFill/>
                      </a:ln>
                    </p:spPr>
                  </p:pic>
                </p:oleObj>
              </mc:Fallback>
            </mc:AlternateContent>
          </a:graphicData>
        </a:graphic>
      </p:graphicFrame>
      <p:sp>
        <p:nvSpPr>
          <p:cNvPr id="143" name="Google Shape;143;p6"/>
          <p:cNvSpPr txBox="1"/>
          <p:nvPr/>
        </p:nvSpPr>
        <p:spPr>
          <a:xfrm>
            <a:off x="8023726" y="2921168"/>
            <a:ext cx="3689131"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Ooops! China running at 87%, and these costs were supposed to be less than US!</a:t>
            </a:r>
            <a:endParaRPr/>
          </a:p>
        </p:txBody>
      </p:sp>
      <p:sp>
        <p:nvSpPr>
          <p:cNvPr id="144" name="Google Shape;144;p6"/>
          <p:cNvSpPr txBox="1"/>
          <p:nvPr/>
        </p:nvSpPr>
        <p:spPr>
          <a:xfrm>
            <a:off x="8023726" y="5492868"/>
            <a:ext cx="396994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Running at a loss!</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Time for a chat with Mr. Chen!!</a:t>
            </a:r>
            <a:endParaRPr/>
          </a:p>
        </p:txBody>
      </p:sp>
      <p:sp>
        <p:nvSpPr>
          <p:cNvPr id="145" name="Google Shape;145;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0" st="0"/>
                                            </p:txEl>
                                          </p:spTgt>
                                        </p:tgtEl>
                                        <p:attrNameLst>
                                          <p:attrName>style.visibility</p:attrName>
                                        </p:attrNameLst>
                                      </p:cBhvr>
                                      <p:to>
                                        <p:strVal val="visible"/>
                                      </p:to>
                                    </p:set>
                                    <p:animEffect filter="fade" transition="in">
                                      <p:cBhvr>
                                        <p:cTn dur="1000"/>
                                        <p:tgtEl>
                                          <p:spTgt spid="14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4">
                                            <p:txEl>
                                              <p:pRg end="1" st="1"/>
                                            </p:txEl>
                                          </p:spTgt>
                                        </p:tgtEl>
                                        <p:attrNameLst>
                                          <p:attrName>style.visibility</p:attrName>
                                        </p:attrNameLst>
                                      </p:cBhvr>
                                      <p:to>
                                        <p:strVal val="visible"/>
                                      </p:to>
                                    </p:set>
                                    <p:animEffect filter="fade" transition="in">
                                      <p:cBhvr>
                                        <p:cTn dur="1000"/>
                                        <p:tgtEl>
                                          <p:spTgt spid="144">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Levendary China Operations</a:t>
            </a:r>
            <a:endParaRPr/>
          </a:p>
        </p:txBody>
      </p:sp>
      <p:graphicFrame>
        <p:nvGraphicFramePr>
          <p:cNvPr descr="Comparison of Two Levendary U.S. and Two Levendary China Locations. For the Metro U.S./NYC location, the annualized 2010 sales (USD) were $10,320,000. The square footage was 2,500. There were 84 seats. The staff (full-time equivalent) was 24 people. The average traffic (guests per day) was 3,210. The average check (USD) was $15. The top five menu items were turkey sandwich, cheese soup, salmon salad, chicken sandwich, and caesar salad. There was no outdoor seating. There was personalized service and free WiFi. The revenue per square foot was $4,128. The revenue per FTE was $430,000. The revenue per day was $3,214.95. For the Suburban U.S./Denver location, the annualized 2010 sales (USD) were $2,126,000. The square footage was 4,000. There were 120 seats. The staff (full-time equivalent) was 26 people. The average traffic (guests per day) was 560. The average check (USD) was $12. The top five menu items were denver melt sandwich, cheese soup, turkey sandwich, Ceasar salad, and Howard's cookie. There was outdoor seating. There was personalized service and free WiFi. The revenue per square foot was $532. The revenue per FTE was $81,769. The revenue per day was $3,796. For the Metro China/Beijing Embassy location, the annualized 2010 sales (USD) were $806,000. The square footage was 1,500. There were 80 seats. The staff (full-time equivalent) was 20 people. The average traffic (guests per day) was 260. The average check (USD) was $10. The top five menu items were chicken soup, chicken sandwich, roast beef sandwich, BBQ chicken sandwich, and thai veggie soup. There was no outdoor seating. There was personalized service (simplified table service) and free WiFi. The revenue per square foot was $537. The revenue per FTE was $40,300. The revenue per day was $3,100. For the Metro-suburb China/Shanghai Koreatown location, the annualized 2010 sales (USD) were $288,000. The square footage was 500. There were 0 seats (counter only). The staff (full-time equivalent) was 13 people. The average traffic (guests per day) was 430. The average check (USD) was $2. The top five menu items were chicken dumplings, pork dumplings, chicken sandwich, BBQ sandwich, and pu-erh tea. There was no outdoor seating. There was no personalized service or free WiFi. The revenue per square foot was $576. The revenue per FTE was $22,154. The revenue per day was $670." id="152" name="Google Shape;152;p7"/>
          <p:cNvGraphicFramePr/>
          <p:nvPr/>
        </p:nvGraphicFramePr>
        <p:xfrm>
          <a:off x="479143" y="1101023"/>
          <a:ext cx="7149085" cy="5935748"/>
        </p:xfrm>
        <a:graphic>
          <a:graphicData uri="http://schemas.openxmlformats.org/presentationml/2006/ole">
            <mc:AlternateContent>
              <mc:Choice Requires="v">
                <p:oleObj r:id="rId4" imgH="5935748" imgW="7149085" progId="Excel.Sheet.12" spid="_x0000_s1">
                  <p:embed/>
                </p:oleObj>
              </mc:Choice>
              <mc:Fallback>
                <p:oleObj r:id="rId5" imgH="5935748" imgW="7149085" progId="Excel.Sheet.12">
                  <p:embed/>
                  <p:pic>
                    <p:nvPicPr>
                      <p:cNvPr id="152" name="Google Shape;152;p7"/>
                      <p:cNvPicPr preferRelativeResize="0"/>
                      <p:nvPr/>
                    </p:nvPicPr>
                    <p:blipFill rotWithShape="1">
                      <a:blip r:embed="rId6">
                        <a:alphaModFix/>
                      </a:blip>
                      <a:srcRect b="0" l="0" r="0" t="0"/>
                      <a:stretch/>
                    </p:blipFill>
                    <p:spPr>
                      <a:xfrm>
                        <a:off x="479143" y="1101023"/>
                        <a:ext cx="7149085" cy="5935748"/>
                      </a:xfrm>
                      <a:prstGeom prst="rect">
                        <a:avLst/>
                      </a:prstGeom>
                      <a:noFill/>
                      <a:ln>
                        <a:noFill/>
                      </a:ln>
                    </p:spPr>
                  </p:pic>
                </p:oleObj>
              </mc:Fallback>
            </mc:AlternateContent>
          </a:graphicData>
        </a:graphic>
      </p:graphicFrame>
      <p:sp>
        <p:nvSpPr>
          <p:cNvPr id="153" name="Google Shape;153;p7"/>
          <p:cNvSpPr txBox="1"/>
          <p:nvPr/>
        </p:nvSpPr>
        <p:spPr>
          <a:xfrm>
            <a:off x="8023726" y="2921168"/>
            <a:ext cx="3689131"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Let’s run some ratios</a:t>
            </a:r>
            <a:endParaRPr/>
          </a:p>
          <a:p>
            <a:pPr indent="0" lvl="0" marL="0" marR="0" rtl="0" algn="l">
              <a:spcBef>
                <a:spcPts val="0"/>
              </a:spcBef>
              <a:spcAft>
                <a:spcPts val="0"/>
              </a:spcAft>
              <a:buNone/>
            </a:pPr>
            <a:r>
              <a:t/>
            </a:r>
            <a:endParaRPr sz="20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See Notes below</a:t>
            </a:r>
            <a:endParaRPr/>
          </a:p>
        </p:txBody>
      </p:sp>
      <p:sp>
        <p:nvSpPr>
          <p:cNvPr id="154" name="Google Shape;154;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Focus Questions: Levendary Cafe</a:t>
            </a:r>
            <a:endParaRPr/>
          </a:p>
        </p:txBody>
      </p:sp>
      <p:sp>
        <p:nvSpPr>
          <p:cNvPr id="161" name="Google Shape;161;p8"/>
          <p:cNvSpPr txBox="1"/>
          <p:nvPr>
            <p:ph idx="1" type="body"/>
          </p:nvPr>
        </p:nvSpPr>
        <p:spPr>
          <a:xfrm>
            <a:off x="609600" y="1513137"/>
            <a:ext cx="109728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800"/>
              <a:buNone/>
            </a:pPr>
            <a:r>
              <a:rPr lang="en-US" sz="2800">
                <a:latin typeface="Garamond"/>
                <a:ea typeface="Garamond"/>
                <a:cs typeface="Garamond"/>
                <a:sym typeface="Garamond"/>
              </a:rPr>
              <a:t>4. Expanding to China… Good Idea?</a:t>
            </a:r>
            <a:endParaRPr/>
          </a:p>
        </p:txBody>
      </p:sp>
      <p:pic>
        <p:nvPicPr>
          <p:cNvPr descr="Restaurant building in China" id="162" name="Google Shape;162;p8"/>
          <p:cNvPicPr preferRelativeResize="0"/>
          <p:nvPr/>
        </p:nvPicPr>
        <p:blipFill rotWithShape="1">
          <a:blip r:embed="rId3">
            <a:alphaModFix/>
          </a:blip>
          <a:srcRect b="0" l="0" r="0" t="0"/>
          <a:stretch/>
        </p:blipFill>
        <p:spPr>
          <a:xfrm>
            <a:off x="6481452" y="2343917"/>
            <a:ext cx="4254236" cy="2845020"/>
          </a:xfrm>
          <a:prstGeom prst="rect">
            <a:avLst/>
          </a:prstGeom>
          <a:noFill/>
          <a:ln>
            <a:noFill/>
          </a:ln>
        </p:spPr>
      </p:pic>
      <p:sp>
        <p:nvSpPr>
          <p:cNvPr id="163" name="Google Shape;163;p8"/>
          <p:cNvSpPr txBox="1"/>
          <p:nvPr/>
        </p:nvSpPr>
        <p:spPr>
          <a:xfrm>
            <a:off x="3450904" y="6259367"/>
            <a:ext cx="829993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dk1"/>
                </a:solidFill>
                <a:latin typeface="Garamond"/>
                <a:ea typeface="Garamond"/>
                <a:cs typeface="Garamond"/>
                <a:sym typeface="Garamond"/>
              </a:rPr>
              <a:t>Let’s use some tools to do an assessment</a:t>
            </a:r>
            <a:r>
              <a:rPr lang="en-US" sz="1800">
                <a:solidFill>
                  <a:schemeClr val="dk1"/>
                </a:solidFill>
                <a:latin typeface="Garamond"/>
                <a:ea typeface="Garamond"/>
                <a:cs typeface="Garamond"/>
                <a:sym typeface="Garamond"/>
              </a:rPr>
              <a:t>.</a:t>
            </a:r>
            <a:endParaRPr/>
          </a:p>
        </p:txBody>
      </p:sp>
      <p:sp>
        <p:nvSpPr>
          <p:cNvPr id="164" name="Google Shape;164;p8"/>
          <p:cNvSpPr/>
          <p:nvPr/>
        </p:nvSpPr>
        <p:spPr>
          <a:xfrm>
            <a:off x="6442302" y="5159529"/>
            <a:ext cx="504798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Garamond"/>
                <a:ea typeface="Garamond"/>
                <a:cs typeface="Garamond"/>
                <a:sym typeface="Garamond"/>
              </a:rPr>
              <a:t> By Dezalb. Pixabay license. Retrieved from </a:t>
            </a:r>
            <a:r>
              <a:rPr lang="en-US" sz="800" u="sng">
                <a:solidFill>
                  <a:srgbClr val="1155CC"/>
                </a:solidFill>
                <a:latin typeface="Garamond"/>
                <a:ea typeface="Garamond"/>
                <a:cs typeface="Garamond"/>
                <a:sym typeface="Garamond"/>
                <a:hlinkClick r:id="rId4">
                  <a:extLst>
                    <a:ext uri="{A12FA001-AC4F-418D-AE19-62706E023703}">
                      <ahyp:hlinkClr val="tx"/>
                    </a:ext>
                  </a:extLst>
                </a:hlinkClick>
              </a:rPr>
              <a:t>https://pixabay.com/photos/china-shanghai-old-town-1115532</a:t>
            </a:r>
            <a:r>
              <a:rPr lang="en-US" sz="800">
                <a:solidFill>
                  <a:srgbClr val="000000"/>
                </a:solidFill>
                <a:latin typeface="Garamond"/>
                <a:ea typeface="Garamond"/>
                <a:cs typeface="Garamond"/>
                <a:sym typeface="Garamond"/>
              </a:rPr>
              <a:t> </a:t>
            </a:r>
            <a:endParaRPr sz="1800">
              <a:solidFill>
                <a:schemeClr val="dk1"/>
              </a:solidFill>
              <a:latin typeface="Arial"/>
              <a:ea typeface="Arial"/>
              <a:cs typeface="Arial"/>
              <a:sym typeface="Arial"/>
            </a:endParaRPr>
          </a:p>
        </p:txBody>
      </p:sp>
      <p:pic>
        <p:nvPicPr>
          <p:cNvPr descr="High-end restaurant in the United States" id="165" name="Google Shape;165;p8"/>
          <p:cNvPicPr preferRelativeResize="0"/>
          <p:nvPr/>
        </p:nvPicPr>
        <p:blipFill rotWithShape="1">
          <a:blip r:embed="rId5">
            <a:alphaModFix/>
          </a:blip>
          <a:srcRect b="0" l="0" r="0" t="0"/>
          <a:stretch/>
        </p:blipFill>
        <p:spPr>
          <a:xfrm>
            <a:off x="701709" y="2314509"/>
            <a:ext cx="3829438" cy="2845020"/>
          </a:xfrm>
          <a:prstGeom prst="rect">
            <a:avLst/>
          </a:prstGeom>
          <a:noFill/>
          <a:ln>
            <a:noFill/>
          </a:ln>
        </p:spPr>
      </p:pic>
      <p:sp>
        <p:nvSpPr>
          <p:cNvPr id="166" name="Google Shape;166;p8"/>
          <p:cNvSpPr txBox="1"/>
          <p:nvPr/>
        </p:nvSpPr>
        <p:spPr>
          <a:xfrm>
            <a:off x="609600" y="5159529"/>
            <a:ext cx="473811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Photo used under Fair Use. Source: https://www.coroflot.com/patorivera/Levendary-Caf%C3%A9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9"/>
          <p:cNvSpPr txBox="1"/>
          <p:nvPr>
            <p:ph type="title"/>
          </p:nvPr>
        </p:nvSpPr>
        <p:spPr>
          <a:xfrm>
            <a:off x="1230978" y="205087"/>
            <a:ext cx="10783222"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Garamond"/>
              <a:buNone/>
            </a:pPr>
            <a:r>
              <a:rPr b="1" lang="en-US" sz="4000">
                <a:latin typeface="Garamond"/>
                <a:ea typeface="Garamond"/>
                <a:cs typeface="Garamond"/>
                <a:sym typeface="Garamond"/>
              </a:rPr>
              <a:t>Porter’s Diamond Framework</a:t>
            </a:r>
            <a:br>
              <a:rPr b="1" lang="en-US" sz="4000">
                <a:latin typeface="Garamond"/>
                <a:ea typeface="Garamond"/>
                <a:cs typeface="Garamond"/>
                <a:sym typeface="Garamond"/>
              </a:rPr>
            </a:br>
            <a:r>
              <a:rPr b="1" lang="en-US" sz="4000">
                <a:latin typeface="Garamond"/>
                <a:ea typeface="Garamond"/>
                <a:cs typeface="Garamond"/>
                <a:sym typeface="Garamond"/>
              </a:rPr>
              <a:t>National Competitive Advantage</a:t>
            </a:r>
            <a:endParaRPr b="1" sz="4000">
              <a:latin typeface="Garamond"/>
              <a:ea typeface="Garamond"/>
              <a:cs typeface="Garamond"/>
              <a:sym typeface="Garamond"/>
            </a:endParaRPr>
          </a:p>
        </p:txBody>
      </p:sp>
      <p:grpSp>
        <p:nvGrpSpPr>
          <p:cNvPr descr="Four boxes labeled (clockwise) &quot;factor conditions,&quot; &quot;demand conditions,&quot; &quot;strategy, structure, &amp; rivalry,&quot; &quot;related &amp; supporting industries.&quot; The four boxes have arrows in between them." id="173" name="Google Shape;173;p9"/>
          <p:cNvGrpSpPr/>
          <p:nvPr/>
        </p:nvGrpSpPr>
        <p:grpSpPr>
          <a:xfrm>
            <a:off x="3148170" y="1820527"/>
            <a:ext cx="6502908" cy="4090416"/>
            <a:chOff x="1447800" y="1776984"/>
            <a:chExt cx="6502908" cy="4090416"/>
          </a:xfrm>
        </p:grpSpPr>
        <p:sp>
          <p:nvSpPr>
            <p:cNvPr id="174" name="Google Shape;174;p9"/>
            <p:cNvSpPr/>
            <p:nvPr/>
          </p:nvSpPr>
          <p:spPr>
            <a:xfrm>
              <a:off x="3657600" y="1776984"/>
              <a:ext cx="2109630" cy="1097280"/>
            </a:xfrm>
            <a:prstGeom prst="rect">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Garamond"/>
                  <a:ea typeface="Garamond"/>
                  <a:cs typeface="Garamond"/>
                  <a:sym typeface="Garamond"/>
                </a:rPr>
                <a:t>Factor Conditions</a:t>
              </a:r>
              <a:endParaRPr/>
            </a:p>
          </p:txBody>
        </p:sp>
        <p:cxnSp>
          <p:nvCxnSpPr>
            <p:cNvPr id="175" name="Google Shape;175;p9"/>
            <p:cNvCxnSpPr/>
            <p:nvPr/>
          </p:nvCxnSpPr>
          <p:spPr>
            <a:xfrm>
              <a:off x="5486400" y="2362200"/>
              <a:ext cx="1600200" cy="914400"/>
            </a:xfrm>
            <a:prstGeom prst="straightConnector1">
              <a:avLst/>
            </a:prstGeom>
            <a:noFill/>
            <a:ln cap="flat" cmpd="sng" w="9525">
              <a:solidFill>
                <a:schemeClr val="accent1"/>
              </a:solidFill>
              <a:prstDash val="solid"/>
              <a:miter lim="800000"/>
              <a:headEnd len="med" w="med" type="triangle"/>
              <a:tailEnd len="med" w="med" type="triangle"/>
            </a:ln>
          </p:spPr>
        </p:cxnSp>
        <p:sp>
          <p:nvSpPr>
            <p:cNvPr id="176" name="Google Shape;176;p9"/>
            <p:cNvSpPr/>
            <p:nvPr/>
          </p:nvSpPr>
          <p:spPr>
            <a:xfrm>
              <a:off x="6134100" y="3276600"/>
              <a:ext cx="1816608" cy="1066800"/>
            </a:xfrm>
            <a:prstGeom prst="rect">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Garamond"/>
                  <a:ea typeface="Garamond"/>
                  <a:cs typeface="Garamond"/>
                  <a:sym typeface="Garamond"/>
                </a:rPr>
                <a:t>Demand Conditions</a:t>
              </a:r>
              <a:endParaRPr/>
            </a:p>
          </p:txBody>
        </p:sp>
        <p:cxnSp>
          <p:nvCxnSpPr>
            <p:cNvPr id="177" name="Google Shape;177;p9"/>
            <p:cNvCxnSpPr/>
            <p:nvPr/>
          </p:nvCxnSpPr>
          <p:spPr>
            <a:xfrm flipH="1" rot="10800000">
              <a:off x="5486400" y="4343400"/>
              <a:ext cx="1600200" cy="990600"/>
            </a:xfrm>
            <a:prstGeom prst="straightConnector1">
              <a:avLst/>
            </a:prstGeom>
            <a:noFill/>
            <a:ln cap="flat" cmpd="sng" w="9525">
              <a:solidFill>
                <a:schemeClr val="accent1"/>
              </a:solidFill>
              <a:prstDash val="solid"/>
              <a:miter lim="800000"/>
              <a:headEnd len="med" w="med" type="triangle"/>
              <a:tailEnd len="med" w="med" type="triangle"/>
            </a:ln>
          </p:spPr>
        </p:cxnSp>
        <p:sp>
          <p:nvSpPr>
            <p:cNvPr id="178" name="Google Shape;178;p9"/>
            <p:cNvSpPr/>
            <p:nvPr/>
          </p:nvSpPr>
          <p:spPr>
            <a:xfrm>
              <a:off x="3645408" y="4838700"/>
              <a:ext cx="1828800" cy="1028700"/>
            </a:xfrm>
            <a:prstGeom prst="rect">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Garamond"/>
                  <a:ea typeface="Garamond"/>
                  <a:cs typeface="Garamond"/>
                  <a:sym typeface="Garamond"/>
                </a:rPr>
                <a:t>Strategy, Structure &amp; Rivalry</a:t>
              </a:r>
              <a:endParaRPr/>
            </a:p>
          </p:txBody>
        </p:sp>
        <p:cxnSp>
          <p:nvCxnSpPr>
            <p:cNvPr id="179" name="Google Shape;179;p9"/>
            <p:cNvCxnSpPr/>
            <p:nvPr/>
          </p:nvCxnSpPr>
          <p:spPr>
            <a:xfrm>
              <a:off x="2356104" y="4343400"/>
              <a:ext cx="1289304" cy="990600"/>
            </a:xfrm>
            <a:prstGeom prst="straightConnector1">
              <a:avLst/>
            </a:prstGeom>
            <a:noFill/>
            <a:ln cap="flat" cmpd="sng" w="9525">
              <a:solidFill>
                <a:schemeClr val="accent1"/>
              </a:solidFill>
              <a:prstDash val="solid"/>
              <a:miter lim="800000"/>
              <a:headEnd len="med" w="med" type="triangle"/>
              <a:tailEnd len="med" w="med" type="triangle"/>
            </a:ln>
          </p:spPr>
        </p:cxnSp>
        <p:sp>
          <p:nvSpPr>
            <p:cNvPr id="180" name="Google Shape;180;p9"/>
            <p:cNvSpPr/>
            <p:nvPr/>
          </p:nvSpPr>
          <p:spPr>
            <a:xfrm>
              <a:off x="1447800" y="3276600"/>
              <a:ext cx="1816608" cy="1066800"/>
            </a:xfrm>
            <a:prstGeom prst="rect">
              <a:avLst/>
            </a:prstGeom>
            <a:solidFill>
              <a:srgbClr val="5C0607"/>
            </a:solidFill>
            <a:ln cap="flat" cmpd="sng" w="12700">
              <a:solidFill>
                <a:srgbClr val="860A0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Garamond"/>
                  <a:ea typeface="Garamond"/>
                  <a:cs typeface="Garamond"/>
                  <a:sym typeface="Garamond"/>
                </a:rPr>
                <a:t>Related &amp; Supporting Industries</a:t>
              </a:r>
              <a:endParaRPr/>
            </a:p>
          </p:txBody>
        </p:sp>
        <p:cxnSp>
          <p:nvCxnSpPr>
            <p:cNvPr id="181" name="Google Shape;181;p9"/>
            <p:cNvCxnSpPr>
              <a:endCxn id="180" idx="0"/>
            </p:cNvCxnSpPr>
            <p:nvPr/>
          </p:nvCxnSpPr>
          <p:spPr>
            <a:xfrm flipH="1">
              <a:off x="2356104" y="2362200"/>
              <a:ext cx="1289400" cy="914400"/>
            </a:xfrm>
            <a:prstGeom prst="straightConnector1">
              <a:avLst/>
            </a:prstGeom>
            <a:noFill/>
            <a:ln cap="flat" cmpd="sng" w="9525">
              <a:solidFill>
                <a:schemeClr val="accent1"/>
              </a:solidFill>
              <a:prstDash val="solid"/>
              <a:miter lim="800000"/>
              <a:headEnd len="med" w="med" type="triangle"/>
              <a:tailEnd len="med" w="med" type="triangle"/>
            </a:ln>
          </p:spPr>
        </p:cxnSp>
      </p:grpSp>
      <p:sp>
        <p:nvSpPr>
          <p:cNvPr id="182" name="Google Shape;182;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2021-04-14T18:53:25Z</dcterms:created>
  <dc:creator>Call, Kylie</dc:creator>
</cp:coreProperties>
</file>