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Proxima Nova"/>
      <p:regular r:id="rId21"/>
      <p:bold r:id="rId22"/>
      <p:italic r:id="rId23"/>
      <p:boldItalic r:id="rId24"/>
    </p:embeddedFont>
    <p:embeddedFont>
      <p:font typeface="Alfa Slab One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AlfaSlabOn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409164266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2409164266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4040fe67b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4040fe67b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4040fe67b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4040fe67b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3f29143d0c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3f29143d0c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40916426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40916426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409164266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409164266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409164266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409164266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3f29143d0c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3f29143d0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3f29143d0c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3f29143d0c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2907fe4f79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2907fe4f79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2907fe4f79_0_20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2907fe4f79_0_20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2907fe4f79_0_20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2907fe4f79_0_20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3f29143d0c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3f29143d0c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3f29143d0c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3f29143d0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3f29143d0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3f29143d0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ieeexplore.ieee.org/document/7436936" TargetMode="External"/><Relationship Id="rId4" Type="http://schemas.openxmlformats.org/officeDocument/2006/relationships/hyperlink" Target="http://hdl.handle.net/10919/114078" TargetMode="External"/><Relationship Id="rId5" Type="http://schemas.openxmlformats.org/officeDocument/2006/relationships/hyperlink" Target="http://hdl.handle.net/10919/101544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loud.cs.vt.edu/p/c-k7rk9:p-wjqx4/workload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7564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" y="4"/>
            <a:ext cx="6756400" cy="513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56400" y="1811847"/>
            <a:ext cx="2387600" cy="151015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>
            <p:ph idx="4294967295" type="title"/>
          </p:nvPr>
        </p:nvSpPr>
        <p:spPr>
          <a:xfrm>
            <a:off x="311700" y="445025"/>
            <a:ext cx="5362800" cy="445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>
                <a:solidFill>
                  <a:srgbClr val="D4FFFF"/>
                </a:solidFill>
              </a:rPr>
              <a:t>Utilizing Docker and Kafka for Highly Scalable Bulk Processing of Electronic Theses and Dissertations (ETDs)</a:t>
            </a:r>
            <a:endParaRPr sz="2000">
              <a:solidFill>
                <a:srgbClr val="D4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600">
                <a:solidFill>
                  <a:schemeClr val="lt1"/>
                </a:solidFill>
              </a:rPr>
              <a:t>ECE 5904</a:t>
            </a:r>
            <a:r>
              <a:rPr lang="en" sz="1600">
                <a:solidFill>
                  <a:schemeClr val="lt1"/>
                </a:solidFill>
              </a:rPr>
              <a:t>: Project and Report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chemeClr val="lt1"/>
                </a:solidFill>
              </a:rPr>
              <a:t>By </a:t>
            </a:r>
            <a:r>
              <a:rPr lang="en" sz="1400">
                <a:solidFill>
                  <a:srgbClr val="D9D9D9"/>
                </a:solidFill>
              </a:rPr>
              <a:t>Dhanush Dinesh</a:t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D4FFFF"/>
                </a:solidFill>
              </a:rPr>
              <a:t>Chair:</a:t>
            </a:r>
            <a:r>
              <a:rPr lang="en" sz="1400">
                <a:solidFill>
                  <a:srgbClr val="D9D9D9"/>
                </a:solidFill>
              </a:rPr>
              <a:t> Dr. Edward Fox</a:t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D4FFFF"/>
                </a:solidFill>
              </a:rPr>
              <a:t>Committee Members: </a:t>
            </a:r>
            <a:endParaRPr sz="1400">
              <a:solidFill>
                <a:srgbClr val="D4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D9D9D9"/>
                </a:solidFill>
              </a:rPr>
              <a:t>Dr. Creed Jones</a:t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D9D9D9"/>
                </a:solidFill>
              </a:rPr>
              <a:t>Dr. Nektaria Tryfona </a:t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D9D9D9"/>
                </a:solidFill>
              </a:rPr>
              <a:t>Dr. Prashant Chandrasekar</a:t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D9D9D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400">
                <a:solidFill>
                  <a:srgbClr val="FF9900"/>
                </a:solidFill>
              </a:rPr>
              <a:t>May 9, 2023    Virginia Tech MEng Defense</a:t>
            </a:r>
            <a:endParaRPr sz="14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9900"/>
                </a:solidFill>
              </a:rPr>
              <a:t>  			Blacksburg, VA 24061</a:t>
            </a:r>
            <a:endParaRPr sz="14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2692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800"/>
              <a:t>Questions ?</a:t>
            </a:r>
            <a:r>
              <a:rPr lang="en" sz="4800"/>
              <a:t>  </a:t>
            </a:r>
            <a:endParaRPr sz="4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800" y="0"/>
            <a:ext cx="67564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3800" y="4825"/>
            <a:ext cx="6756400" cy="513383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>
            <p:ph type="title"/>
          </p:nvPr>
        </p:nvSpPr>
        <p:spPr>
          <a:xfrm>
            <a:off x="2692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800">
                <a:solidFill>
                  <a:schemeClr val="lt1"/>
                </a:solidFill>
              </a:rPr>
              <a:t>Thank</a:t>
            </a:r>
            <a:r>
              <a:rPr lang="en" sz="4800">
                <a:solidFill>
                  <a:schemeClr val="lt1"/>
                </a:solidFill>
              </a:rPr>
              <a:t> You</a:t>
            </a:r>
            <a:endParaRPr sz="4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r>
              <a:rPr lang="en"/>
              <a:t> </a:t>
            </a:r>
            <a:endParaRPr/>
          </a:p>
        </p:txBody>
      </p:sp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Mitesh Soni. End to end automation on cloud with build pipeline: The case for DevOps in insurance industry, continuous integration, continuous testing, and continuous delivery. In 2015 IEEE International Conference on Cloud Computing in Emerging Markets (CCEM), pages 85–89, 2015. </a:t>
            </a:r>
            <a:r>
              <a:rPr lang="en" u="sng">
                <a:solidFill>
                  <a:schemeClr val="hlink"/>
                </a:solidFill>
                <a:hlinkClick r:id="rId3"/>
              </a:rPr>
              <a:t>doi:10.1109/CCEM.2015.29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Harish Babu, Manogaran Pallavi Sisodiya, Yuze Li, Aaron Travasso, Anmol Shukla. 2022. Team 5 final submission CS 5604: Information storage and retrieval. URL: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http://hdl.handle.net/10919/114078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Suraj Gupta, Xingyu Long, Yash Mahajan, Mohit Thazhath, Hsinhan Hsieh, Alex Hicks, Cherie Poland. 2020. INT team final submission CS5604: Information</a:t>
            </a:r>
            <a:r>
              <a:rPr lang="en"/>
              <a:t> storage and retrieval</a:t>
            </a:r>
            <a:r>
              <a:rPr lang="en"/>
              <a:t>. URL: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http://hdl.handle.net/10919/101544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teams system </a:t>
            </a:r>
            <a:r>
              <a:rPr lang="en"/>
              <a:t>architecture</a:t>
            </a:r>
            <a:r>
              <a:rPr lang="en"/>
              <a:t> </a:t>
            </a:r>
            <a:r>
              <a:rPr lang="en"/>
              <a:t>  </a:t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9125" y="1017725"/>
            <a:ext cx="6885751" cy="3873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5"/>
          <p:cNvSpPr txBox="1"/>
          <p:nvPr/>
        </p:nvSpPr>
        <p:spPr>
          <a:xfrm>
            <a:off x="1614300" y="4743300"/>
            <a:ext cx="591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Fig: System Architecture 2022 [2]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2020 teams</a:t>
            </a:r>
            <a:r>
              <a:rPr lang="en"/>
              <a:t> system architecture   </a:t>
            </a:r>
            <a:endParaRPr/>
          </a:p>
        </p:txBody>
      </p:sp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1714" y="1017725"/>
            <a:ext cx="6640576" cy="388729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 txBox="1"/>
          <p:nvPr/>
        </p:nvSpPr>
        <p:spPr>
          <a:xfrm>
            <a:off x="1583850" y="4743300"/>
            <a:ext cx="597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Fig: 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System diagram for information retrieval and analysis system 2020 [3]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Discovery cluster - Rancher</a:t>
            </a:r>
            <a:r>
              <a:rPr lang="en"/>
              <a:t>   </a:t>
            </a:r>
            <a:endParaRPr/>
          </a:p>
        </p:txBody>
      </p:sp>
      <p:pic>
        <p:nvPicPr>
          <p:cNvPr descr="System diagram for information retrieval and analysis system 2020 [6]" id="199" name="Google Shape;199;p27" title="System diagram for information retrieval and analysis system 2020 [6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8800" y="1017725"/>
            <a:ext cx="4406405" cy="3725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7"/>
          <p:cNvSpPr txBox="1"/>
          <p:nvPr/>
        </p:nvSpPr>
        <p:spPr>
          <a:xfrm>
            <a:off x="1614300" y="4743300"/>
            <a:ext cx="591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Fig: Rancher architecture as used in discovery cluster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Introduction to Electronic Thesis and Dissertation (ETD) data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</a:t>
            </a:r>
            <a:r>
              <a:rPr lang="en"/>
              <a:t>loud computing and Container as a Service (CaaS)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Advantages of containerization and platform-agnostic software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Challenges in managing large infrastructure with numerous interconnected Docker containers [ 1 ]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Overview of previous system architecture[ 2, 3 ]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Challenges in processing bulk ETD data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Introduction to Kafka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Advantages of Kafka</a:t>
            </a:r>
            <a:endParaRPr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High performance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Low latency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High availability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Role of Zookeeper</a:t>
            </a:r>
            <a:endParaRPr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Tracking the status of Kafka nodes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Elects a leader of a specific partition and topic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/>
          <p:nvPr/>
        </p:nvSpPr>
        <p:spPr>
          <a:xfrm>
            <a:off x="311700" y="1092800"/>
            <a:ext cx="8569500" cy="3294300"/>
          </a:xfrm>
          <a:prstGeom prst="roundRect">
            <a:avLst>
              <a:gd fmla="val 16667" name="adj"/>
            </a:avLst>
          </a:prstGeom>
          <a:solidFill>
            <a:srgbClr val="D4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/>
          <p:nvPr/>
        </p:nvSpPr>
        <p:spPr>
          <a:xfrm>
            <a:off x="1571100" y="1212000"/>
            <a:ext cx="6200100" cy="2483700"/>
          </a:xfrm>
          <a:prstGeom prst="roundRect">
            <a:avLst>
              <a:gd fmla="val 16667" name="adj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revious pipeline architecture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371475" y="1714500"/>
            <a:ext cx="1024200" cy="7143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1666875" y="1714500"/>
            <a:ext cx="13764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Segmentation</a:t>
            </a:r>
            <a:r>
              <a:rPr lang="en"/>
              <a:t> </a:t>
            </a:r>
            <a:endParaRPr/>
          </a:p>
        </p:txBody>
      </p:sp>
      <p:sp>
        <p:nvSpPr>
          <p:cNvPr id="81" name="Google Shape;81;p16"/>
          <p:cNvSpPr/>
          <p:nvPr/>
        </p:nvSpPr>
        <p:spPr>
          <a:xfrm>
            <a:off x="3314475" y="1714500"/>
            <a:ext cx="12096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extraction </a:t>
            </a: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6442875" y="1714500"/>
            <a:ext cx="12096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Clear Up</a:t>
            </a:r>
            <a:endParaRPr/>
          </a:p>
        </p:txBody>
      </p:sp>
      <p:sp>
        <p:nvSpPr>
          <p:cNvPr id="83" name="Google Shape;83;p16"/>
          <p:cNvSpPr/>
          <p:nvPr/>
        </p:nvSpPr>
        <p:spPr>
          <a:xfrm>
            <a:off x="4795275" y="1714500"/>
            <a:ext cx="13764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</a:t>
            </a:r>
            <a:endParaRPr/>
          </a:p>
        </p:txBody>
      </p:sp>
      <p:cxnSp>
        <p:nvCxnSpPr>
          <p:cNvPr id="84" name="Google Shape;84;p16"/>
          <p:cNvCxnSpPr>
            <a:stCxn id="79" idx="3"/>
            <a:endCxn id="80" idx="1"/>
          </p:cNvCxnSpPr>
          <p:nvPr/>
        </p:nvCxnSpPr>
        <p:spPr>
          <a:xfrm>
            <a:off x="1395675" y="2071650"/>
            <a:ext cx="271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5" name="Google Shape;85;p16"/>
          <p:cNvCxnSpPr>
            <a:stCxn id="80" idx="3"/>
            <a:endCxn id="81" idx="1"/>
          </p:cNvCxnSpPr>
          <p:nvPr/>
        </p:nvCxnSpPr>
        <p:spPr>
          <a:xfrm>
            <a:off x="3043275" y="2071650"/>
            <a:ext cx="271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6" name="Google Shape;86;p16"/>
          <p:cNvCxnSpPr>
            <a:stCxn id="81" idx="3"/>
            <a:endCxn id="83" idx="1"/>
          </p:cNvCxnSpPr>
          <p:nvPr/>
        </p:nvCxnSpPr>
        <p:spPr>
          <a:xfrm>
            <a:off x="4524075" y="2071650"/>
            <a:ext cx="271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7" name="Google Shape;87;p16"/>
          <p:cNvCxnSpPr>
            <a:stCxn id="83" idx="3"/>
            <a:endCxn id="82" idx="1"/>
          </p:cNvCxnSpPr>
          <p:nvPr/>
        </p:nvCxnSpPr>
        <p:spPr>
          <a:xfrm>
            <a:off x="6171675" y="2071650"/>
            <a:ext cx="271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8" name="Google Shape;88;p16"/>
          <p:cNvSpPr/>
          <p:nvPr/>
        </p:nvSpPr>
        <p:spPr>
          <a:xfrm>
            <a:off x="5854200" y="2619375"/>
            <a:ext cx="12096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 API</a:t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4221975" y="2619375"/>
            <a:ext cx="12096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 API</a:t>
            </a:r>
            <a:endParaRPr/>
          </a:p>
        </p:txBody>
      </p:sp>
      <p:cxnSp>
        <p:nvCxnSpPr>
          <p:cNvPr id="90" name="Google Shape;90;p16"/>
          <p:cNvCxnSpPr>
            <a:stCxn id="81" idx="2"/>
            <a:endCxn id="89" idx="1"/>
          </p:cNvCxnSpPr>
          <p:nvPr/>
        </p:nvCxnSpPr>
        <p:spPr>
          <a:xfrm>
            <a:off x="3919275" y="2428800"/>
            <a:ext cx="3027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16"/>
          <p:cNvSpPr txBox="1"/>
          <p:nvPr/>
        </p:nvSpPr>
        <p:spPr>
          <a:xfrm>
            <a:off x="1847850" y="1257300"/>
            <a:ext cx="22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Airflow</a:t>
            </a:r>
            <a:endParaRPr b="1"/>
          </a:p>
        </p:txBody>
      </p:sp>
      <p:cxnSp>
        <p:nvCxnSpPr>
          <p:cNvPr id="92" name="Google Shape;92;p16"/>
          <p:cNvCxnSpPr/>
          <p:nvPr/>
        </p:nvCxnSpPr>
        <p:spPr>
          <a:xfrm>
            <a:off x="2453850" y="2428800"/>
            <a:ext cx="1359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" name="Google Shape;93;p16"/>
          <p:cNvSpPr/>
          <p:nvPr/>
        </p:nvSpPr>
        <p:spPr>
          <a:xfrm>
            <a:off x="2589750" y="2619375"/>
            <a:ext cx="12096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 API</a:t>
            </a:r>
            <a:endParaRPr/>
          </a:p>
        </p:txBody>
      </p:sp>
      <p:cxnSp>
        <p:nvCxnSpPr>
          <p:cNvPr id="94" name="Google Shape;94;p16"/>
          <p:cNvCxnSpPr/>
          <p:nvPr/>
        </p:nvCxnSpPr>
        <p:spPr>
          <a:xfrm>
            <a:off x="5718600" y="2428800"/>
            <a:ext cx="1359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" name="Google Shape;95;p16"/>
          <p:cNvSpPr txBox="1"/>
          <p:nvPr/>
        </p:nvSpPr>
        <p:spPr>
          <a:xfrm>
            <a:off x="7771200" y="1302750"/>
            <a:ext cx="1275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Kubernetes managed by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Proxima Nova"/>
                <a:ea typeface="Proxima Nova"/>
                <a:cs typeface="Proxima Nova"/>
                <a:sym typeface="Proxima Nova"/>
              </a:rPr>
              <a:t>Rancher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371475" y="2680175"/>
            <a:ext cx="1024200" cy="7143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ETD ID</a:t>
            </a:r>
            <a:endParaRPr/>
          </a:p>
        </p:txBody>
      </p:sp>
      <p:cxnSp>
        <p:nvCxnSpPr>
          <p:cNvPr id="97" name="Google Shape;97;p16"/>
          <p:cNvCxnSpPr>
            <a:stCxn id="96" idx="0"/>
            <a:endCxn id="79" idx="2"/>
          </p:cNvCxnSpPr>
          <p:nvPr/>
        </p:nvCxnSpPr>
        <p:spPr>
          <a:xfrm rot="10800000">
            <a:off x="883575" y="2428775"/>
            <a:ext cx="0" cy="25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311700" y="445025"/>
            <a:ext cx="8520600" cy="10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Pipeline for ETD Data Processing</a:t>
            </a:r>
            <a:r>
              <a:rPr lang="en"/>
              <a:t> </a:t>
            </a:r>
            <a:endParaRPr/>
          </a:p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311700" y="1559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Overview of previous pipeline and limitations </a:t>
            </a:r>
            <a:endParaRPr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Large set up time  (6- 8 min)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Serial processing of ETD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Processing one ETD at a time</a:t>
            </a:r>
            <a:endParaRPr sz="16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 for a pipeline to process bulk ETD data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Utilizing Kafka as an intermediary between services to enable parallel processing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/>
          <p:nvPr/>
        </p:nvSpPr>
        <p:spPr>
          <a:xfrm>
            <a:off x="914850" y="1015525"/>
            <a:ext cx="7570800" cy="4075200"/>
          </a:xfrm>
          <a:prstGeom prst="roundRect">
            <a:avLst>
              <a:gd fmla="val 16667" name="adj"/>
            </a:avLst>
          </a:prstGeom>
          <a:solidFill>
            <a:srgbClr val="D4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8"/>
          <p:cNvSpPr/>
          <p:nvPr/>
        </p:nvSpPr>
        <p:spPr>
          <a:xfrm>
            <a:off x="2268150" y="1133475"/>
            <a:ext cx="4828500" cy="3894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pipeline architecture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1024000" y="3146275"/>
            <a:ext cx="1024200" cy="7143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Kafka Producer</a:t>
            </a:r>
            <a:endParaRPr/>
          </a:p>
        </p:txBody>
      </p:sp>
      <p:sp>
        <p:nvSpPr>
          <p:cNvPr id="112" name="Google Shape;112;p18"/>
          <p:cNvSpPr/>
          <p:nvPr/>
        </p:nvSpPr>
        <p:spPr>
          <a:xfrm>
            <a:off x="4986150" y="2781988"/>
            <a:ext cx="1520400" cy="47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Parse and clean</a:t>
            </a:r>
            <a:r>
              <a:rPr lang="en"/>
              <a:t> </a:t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4926900" y="1655063"/>
            <a:ext cx="15204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Segmentation</a:t>
            </a:r>
            <a:endParaRPr/>
          </a:p>
        </p:txBody>
      </p:sp>
      <p:sp>
        <p:nvSpPr>
          <p:cNvPr id="114" name="Google Shape;114;p18"/>
          <p:cNvSpPr txBox="1"/>
          <p:nvPr/>
        </p:nvSpPr>
        <p:spPr>
          <a:xfrm>
            <a:off x="1847850" y="1257300"/>
            <a:ext cx="22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15" name="Google Shape;115;p18"/>
          <p:cNvSpPr/>
          <p:nvPr/>
        </p:nvSpPr>
        <p:spPr>
          <a:xfrm>
            <a:off x="2905050" y="2211175"/>
            <a:ext cx="1376400" cy="2584500"/>
          </a:xfrm>
          <a:prstGeom prst="roundRect">
            <a:avLst>
              <a:gd fmla="val 16667" name="adj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Kafka Broker</a:t>
            </a: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endParaRPr/>
          </a:p>
        </p:txBody>
      </p:sp>
      <p:sp>
        <p:nvSpPr>
          <p:cNvPr id="116" name="Google Shape;116;p18"/>
          <p:cNvSpPr/>
          <p:nvPr/>
        </p:nvSpPr>
        <p:spPr>
          <a:xfrm>
            <a:off x="2905050" y="1257300"/>
            <a:ext cx="1376400" cy="714300"/>
          </a:xfrm>
          <a:prstGeom prst="roundRect">
            <a:avLst>
              <a:gd fmla="val 16667" name="adj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Zookeeper </a:t>
            </a:r>
            <a:endParaRPr/>
          </a:p>
        </p:txBody>
      </p:sp>
      <p:cxnSp>
        <p:nvCxnSpPr>
          <p:cNvPr id="117" name="Google Shape;117;p18"/>
          <p:cNvCxnSpPr>
            <a:stCxn id="111" idx="3"/>
            <a:endCxn id="115" idx="1"/>
          </p:cNvCxnSpPr>
          <p:nvPr/>
        </p:nvCxnSpPr>
        <p:spPr>
          <a:xfrm>
            <a:off x="2048200" y="3503425"/>
            <a:ext cx="856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8"/>
          <p:cNvCxnSpPr/>
          <p:nvPr/>
        </p:nvCxnSpPr>
        <p:spPr>
          <a:xfrm>
            <a:off x="3440850" y="1970925"/>
            <a:ext cx="0" cy="23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Google Shape;119;p18"/>
          <p:cNvCxnSpPr/>
          <p:nvPr/>
        </p:nvCxnSpPr>
        <p:spPr>
          <a:xfrm rot="10800000">
            <a:off x="3755175" y="1970925"/>
            <a:ext cx="0" cy="23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Google Shape;120;p18"/>
          <p:cNvCxnSpPr>
            <a:endCxn id="113" idx="1"/>
          </p:cNvCxnSpPr>
          <p:nvPr/>
        </p:nvCxnSpPr>
        <p:spPr>
          <a:xfrm flipH="1" rot="10800000">
            <a:off x="4269600" y="2012213"/>
            <a:ext cx="657300" cy="36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4281450" y="2131613"/>
            <a:ext cx="678300" cy="37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2" name="Google Shape;122;p18"/>
          <p:cNvCxnSpPr/>
          <p:nvPr/>
        </p:nvCxnSpPr>
        <p:spPr>
          <a:xfrm>
            <a:off x="4309950" y="2970200"/>
            <a:ext cx="6477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" name="Google Shape;123;p18"/>
          <p:cNvCxnSpPr/>
          <p:nvPr/>
        </p:nvCxnSpPr>
        <p:spPr>
          <a:xfrm rot="10800000">
            <a:off x="4293450" y="3077175"/>
            <a:ext cx="6570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4" name="Google Shape;124;p18"/>
          <p:cNvSpPr/>
          <p:nvPr/>
        </p:nvSpPr>
        <p:spPr>
          <a:xfrm>
            <a:off x="3019500" y="2779375"/>
            <a:ext cx="1147500" cy="36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Segmentation</a:t>
            </a:r>
            <a:r>
              <a:rPr lang="en" sz="900"/>
              <a:t> Q</a:t>
            </a:r>
            <a:endParaRPr sz="900"/>
          </a:p>
        </p:txBody>
      </p:sp>
      <p:sp>
        <p:nvSpPr>
          <p:cNvPr id="125" name="Google Shape;125;p18"/>
          <p:cNvSpPr/>
          <p:nvPr/>
        </p:nvSpPr>
        <p:spPr>
          <a:xfrm>
            <a:off x="3019500" y="3186488"/>
            <a:ext cx="1147500" cy="36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Text Extraction</a:t>
            </a:r>
            <a:r>
              <a:rPr lang="en" sz="900"/>
              <a:t> Q</a:t>
            </a:r>
            <a:endParaRPr sz="900"/>
          </a:p>
        </p:txBody>
      </p:sp>
      <p:sp>
        <p:nvSpPr>
          <p:cNvPr id="126" name="Google Shape;126;p18"/>
          <p:cNvSpPr/>
          <p:nvPr/>
        </p:nvSpPr>
        <p:spPr>
          <a:xfrm>
            <a:off x="3019500" y="4009000"/>
            <a:ext cx="1147500" cy="36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Classification</a:t>
            </a:r>
            <a:r>
              <a:rPr lang="en" sz="900"/>
              <a:t> Q</a:t>
            </a:r>
            <a:endParaRPr sz="900"/>
          </a:p>
        </p:txBody>
      </p:sp>
      <p:sp>
        <p:nvSpPr>
          <p:cNvPr id="127" name="Google Shape;127;p18"/>
          <p:cNvSpPr/>
          <p:nvPr/>
        </p:nvSpPr>
        <p:spPr>
          <a:xfrm>
            <a:off x="5101650" y="1787900"/>
            <a:ext cx="1520400" cy="71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Segmentation</a:t>
            </a:r>
            <a:endParaRPr/>
          </a:p>
        </p:txBody>
      </p:sp>
      <p:cxnSp>
        <p:nvCxnSpPr>
          <p:cNvPr id="128" name="Google Shape;128;p18"/>
          <p:cNvCxnSpPr>
            <a:endCxn id="127" idx="1"/>
          </p:cNvCxnSpPr>
          <p:nvPr/>
        </p:nvCxnSpPr>
        <p:spPr>
          <a:xfrm flipH="1" rot="10800000">
            <a:off x="4276650" y="2145050"/>
            <a:ext cx="825000" cy="47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18"/>
          <p:cNvCxnSpPr/>
          <p:nvPr/>
        </p:nvCxnSpPr>
        <p:spPr>
          <a:xfrm flipH="1">
            <a:off x="4314750" y="2284013"/>
            <a:ext cx="797400" cy="44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0" name="Google Shape;130;p18"/>
          <p:cNvSpPr/>
          <p:nvPr/>
        </p:nvSpPr>
        <p:spPr>
          <a:xfrm>
            <a:off x="3482325" y="4398675"/>
            <a:ext cx="85800" cy="85800"/>
          </a:xfrm>
          <a:prstGeom prst="flowChartConnector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3482325" y="4529225"/>
            <a:ext cx="85800" cy="85800"/>
          </a:xfrm>
          <a:prstGeom prst="flowChartConnector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3482325" y="4659775"/>
            <a:ext cx="85800" cy="85800"/>
          </a:xfrm>
          <a:prstGeom prst="flowChartConnector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950" y="3146275"/>
            <a:ext cx="714301" cy="7143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18"/>
          <p:cNvCxnSpPr/>
          <p:nvPr/>
        </p:nvCxnSpPr>
        <p:spPr>
          <a:xfrm>
            <a:off x="4298000" y="3727038"/>
            <a:ext cx="6477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8"/>
          <p:cNvCxnSpPr/>
          <p:nvPr/>
        </p:nvCxnSpPr>
        <p:spPr>
          <a:xfrm rot="10800000">
            <a:off x="4281500" y="3834013"/>
            <a:ext cx="6570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18"/>
          <p:cNvCxnSpPr/>
          <p:nvPr/>
        </p:nvCxnSpPr>
        <p:spPr>
          <a:xfrm>
            <a:off x="4286100" y="4483900"/>
            <a:ext cx="6477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18"/>
          <p:cNvCxnSpPr/>
          <p:nvPr/>
        </p:nvCxnSpPr>
        <p:spPr>
          <a:xfrm rot="10800000">
            <a:off x="4269600" y="4590875"/>
            <a:ext cx="657000" cy="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8" name="Google Shape;138;p18"/>
          <p:cNvSpPr/>
          <p:nvPr/>
        </p:nvSpPr>
        <p:spPr>
          <a:xfrm>
            <a:off x="4966475" y="3525063"/>
            <a:ext cx="1520400" cy="47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Summarization</a:t>
            </a:r>
            <a:r>
              <a:rPr lang="en"/>
              <a:t> </a:t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4926900" y="4268138"/>
            <a:ext cx="1520400" cy="47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 </a:t>
            </a:r>
            <a:endParaRPr/>
          </a:p>
        </p:txBody>
      </p:sp>
      <p:sp>
        <p:nvSpPr>
          <p:cNvPr id="140" name="Google Shape;140;p18"/>
          <p:cNvSpPr/>
          <p:nvPr/>
        </p:nvSpPr>
        <p:spPr>
          <a:xfrm>
            <a:off x="3019500" y="3589025"/>
            <a:ext cx="1147500" cy="366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Summarize</a:t>
            </a:r>
            <a:r>
              <a:rPr lang="en" sz="900"/>
              <a:t> Q</a:t>
            </a:r>
            <a:endParaRPr sz="900"/>
          </a:p>
        </p:txBody>
      </p:sp>
      <p:sp>
        <p:nvSpPr>
          <p:cNvPr id="141" name="Google Shape;141;p18"/>
          <p:cNvSpPr/>
          <p:nvPr/>
        </p:nvSpPr>
        <p:spPr>
          <a:xfrm>
            <a:off x="5496600" y="4786775"/>
            <a:ext cx="85800" cy="85800"/>
          </a:xfrm>
          <a:prstGeom prst="flowChartConnector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5496600" y="4917325"/>
            <a:ext cx="85800" cy="85800"/>
          </a:xfrm>
          <a:prstGeom prst="flowChartConnector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 txBox="1"/>
          <p:nvPr/>
        </p:nvSpPr>
        <p:spPr>
          <a:xfrm>
            <a:off x="7150200" y="1313750"/>
            <a:ext cx="1275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Kubernetes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managed by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Proxima Nova"/>
                <a:ea typeface="Proxima Nova"/>
                <a:cs typeface="Proxima Nova"/>
                <a:sym typeface="Proxima Nova"/>
              </a:rPr>
              <a:t>Rancher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 - Propagation of ETD Data through the Pipeline</a:t>
            </a:r>
            <a:endParaRPr/>
          </a:p>
        </p:txBody>
      </p:sp>
      <p:sp>
        <p:nvSpPr>
          <p:cNvPr id="149" name="Google Shape;14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cloud.cs.vt.edu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of current system</a:t>
            </a:r>
            <a:endParaRPr/>
          </a:p>
        </p:txBody>
      </p:sp>
      <p:sp>
        <p:nvSpPr>
          <p:cNvPr id="155" name="Google Shape;155;p20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Fast deployment and </a:t>
            </a:r>
            <a:r>
              <a:rPr lang="en"/>
              <a:t>scalability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Faster migrations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Achieving parallel processing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Significantly reducing processing times (one set up time)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Bulk processing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Decoupling of services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</a:t>
            </a:r>
            <a:r>
              <a:rPr lang="en"/>
              <a:t> </a:t>
            </a:r>
            <a:endParaRPr/>
          </a:p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Utilized Docker and Kafka for a high-performance and scalable bulk processing of ETD data pipeline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scope for further improvements and optimization of the pipeline</a:t>
            </a:r>
            <a:endParaRPr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Pipeline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CI/CD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User Interfaces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