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04" r:id="rId1"/>
  </p:sldMasterIdLst>
  <p:sldIdLst>
    <p:sldId id="256" r:id="rId2"/>
    <p:sldId id="263" r:id="rId3"/>
    <p:sldId id="262" r:id="rId4"/>
    <p:sldId id="264" r:id="rId5"/>
    <p:sldId id="261" r:id="rId6"/>
    <p:sldId id="265" r:id="rId7"/>
    <p:sldId id="266" r:id="rId8"/>
    <p:sldId id="267" r:id="rId9"/>
    <p:sldId id="257" r:id="rId10"/>
    <p:sldId id="268" r:id="rId11"/>
    <p:sldId id="269" r:id="rId12"/>
    <p:sldId id="273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1446" y="72"/>
      </p:cViewPr>
      <p:guideLst>
        <p:guide orient="horz" pos="148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aseline="0" dirty="0">
                <a:solidFill>
                  <a:sysClr val="windowText" lastClr="000000"/>
                </a:solidFill>
              </a:rPr>
              <a:t>Rates of Return for Different Wetland Project Sizes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aseline="0" dirty="0">
                <a:solidFill>
                  <a:sysClr val="windowText" lastClr="000000"/>
                </a:solidFill>
              </a:rPr>
              <a:t> (Credit Price = $50,000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'Bank Credit Similation'!$AJ$98</c:f>
              <c:strCache>
                <c:ptCount val="1"/>
                <c:pt idx="0">
                  <c:v>1 Credit Per Year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'Bank Credit Similation'!$AI$99:$AI$103</c:f>
              <c:strCache>
                <c:ptCount val="5"/>
                <c:pt idx="0">
                  <c:v>50 Acres</c:v>
                </c:pt>
                <c:pt idx="1">
                  <c:v>40 Acres</c:v>
                </c:pt>
                <c:pt idx="2">
                  <c:v>30 Acres</c:v>
                </c:pt>
                <c:pt idx="3">
                  <c:v>20 Acres</c:v>
                </c:pt>
                <c:pt idx="4">
                  <c:v>10 Acres</c:v>
                </c:pt>
              </c:strCache>
            </c:strRef>
          </c:cat>
          <c:val>
            <c:numRef>
              <c:f>'Bank Credit Similation'!$AJ$99:$AJ$103</c:f>
              <c:numCache>
                <c:formatCode>0%</c:formatCode>
                <c:ptCount val="5"/>
                <c:pt idx="0">
                  <c:v>-1.6694980426300909E-2</c:v>
                </c:pt>
                <c:pt idx="1">
                  <c:v>-2.8727661071052957E-3</c:v>
                </c:pt>
                <c:pt idx="2">
                  <c:v>1.5655930027108633E-2</c:v>
                </c:pt>
                <c:pt idx="3">
                  <c:v>4.322581662423608E-2</c:v>
                </c:pt>
                <c:pt idx="4">
                  <c:v>1.6571178543933529E-2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0F3-4809-BAA2-E6FA9A0A8917}"/>
            </c:ext>
          </c:extLst>
        </c:ser>
        <c:ser>
          <c:idx val="1"/>
          <c:order val="1"/>
          <c:tx>
            <c:strRef>
              <c:f>'Bank Credit Similation'!$AK$98</c:f>
              <c:strCache>
                <c:ptCount val="1"/>
                <c:pt idx="0">
                  <c:v>2 Credit Per Year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'Bank Credit Similation'!$AI$99:$AI$103</c:f>
              <c:strCache>
                <c:ptCount val="5"/>
                <c:pt idx="0">
                  <c:v>50 Acres</c:v>
                </c:pt>
                <c:pt idx="1">
                  <c:v>40 Acres</c:v>
                </c:pt>
                <c:pt idx="2">
                  <c:v>30 Acres</c:v>
                </c:pt>
                <c:pt idx="3">
                  <c:v>20 Acres</c:v>
                </c:pt>
                <c:pt idx="4">
                  <c:v>10 Acres</c:v>
                </c:pt>
              </c:strCache>
            </c:strRef>
          </c:cat>
          <c:val>
            <c:numRef>
              <c:f>'Bank Credit Similation'!$AK$99:$AK$103</c:f>
              <c:numCache>
                <c:formatCode>0%</c:formatCode>
                <c:ptCount val="5"/>
                <c:pt idx="0">
                  <c:v>5.9897806506199247E-2</c:v>
                </c:pt>
                <c:pt idx="1">
                  <c:v>7.9611665487507643E-2</c:v>
                </c:pt>
                <c:pt idx="2">
                  <c:v>8.7438041791143561E-2</c:v>
                </c:pt>
                <c:pt idx="3">
                  <c:v>9.0546612724281994E-2</c:v>
                </c:pt>
                <c:pt idx="4">
                  <c:v>2.2232761601727713E-2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0F3-4809-BAA2-E6FA9A0A8917}"/>
            </c:ext>
          </c:extLst>
        </c:ser>
        <c:ser>
          <c:idx val="2"/>
          <c:order val="2"/>
          <c:tx>
            <c:strRef>
              <c:f>'Bank Credit Similation'!$AL$98</c:f>
              <c:strCache>
                <c:ptCount val="1"/>
                <c:pt idx="0">
                  <c:v>3 Credit Per Year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'Bank Credit Similation'!$AI$99:$AI$103</c:f>
              <c:strCache>
                <c:ptCount val="5"/>
                <c:pt idx="0">
                  <c:v>50 Acres</c:v>
                </c:pt>
                <c:pt idx="1">
                  <c:v>40 Acres</c:v>
                </c:pt>
                <c:pt idx="2">
                  <c:v>30 Acres</c:v>
                </c:pt>
                <c:pt idx="3">
                  <c:v>20 Acres</c:v>
                </c:pt>
                <c:pt idx="4">
                  <c:v>10 Acres</c:v>
                </c:pt>
              </c:strCache>
            </c:strRef>
          </c:cat>
          <c:val>
            <c:numRef>
              <c:f>'Bank Credit Similation'!$AL$99:$AL$103</c:f>
              <c:numCache>
                <c:formatCode>0%</c:formatCode>
                <c:ptCount val="5"/>
                <c:pt idx="0">
                  <c:v>0.11066671377761539</c:v>
                </c:pt>
                <c:pt idx="1">
                  <c:v>0.12228669401180103</c:v>
                </c:pt>
                <c:pt idx="2">
                  <c:v>0.1349479414988568</c:v>
                </c:pt>
                <c:pt idx="3">
                  <c:v>0.1106372009776353</c:v>
                </c:pt>
                <c:pt idx="4">
                  <c:v>2.2232761601727713E-2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0F3-4809-BAA2-E6FA9A0A89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1023480"/>
        <c:axId val="1"/>
      </c:lineChart>
      <c:catAx>
        <c:axId val="3710234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aseline="0">
                    <a:latin typeface="Calibri" panose="020F0502020204030204" pitchFamily="34" charset="0"/>
                  </a:rPr>
                  <a:t>Wetland Project Size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aseline="0">
                    <a:latin typeface="Calibri" panose="020F0502020204030204" pitchFamily="34" charset="0"/>
                  </a:rPr>
                  <a:t>Rate</a:t>
                </a:r>
                <a:r>
                  <a:rPr lang="en-US" sz="1600" baseline="0"/>
                  <a:t> of </a:t>
                </a:r>
                <a:r>
                  <a:rPr lang="en-US" sz="1600"/>
                  <a:t>Return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37102348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/>
              <a:t>Rate</a:t>
            </a:r>
            <a:r>
              <a:rPr lang="en-US" sz="2800" baseline="0" dirty="0"/>
              <a:t> of Return with Demand of 1 Credit per year </a:t>
            </a:r>
            <a:endParaRPr lang="en-US" sz="2800" dirty="0"/>
          </a:p>
        </c:rich>
      </c:tx>
      <c:layout>
        <c:manualLayout>
          <c:xMode val="edge"/>
          <c:yMode val="edge"/>
          <c:x val="0.16799759405074363"/>
          <c:y val="1.56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'ILF Credit Similation'!$AJ$92</c:f>
              <c:strCache>
                <c:ptCount val="1"/>
                <c:pt idx="0">
                  <c:v>Commerical Bank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'ILF Credit Similation'!$AI$93:$AI$97</c:f>
              <c:strCache>
                <c:ptCount val="5"/>
                <c:pt idx="0">
                  <c:v>50 Acres</c:v>
                </c:pt>
                <c:pt idx="1">
                  <c:v>40 Acres</c:v>
                </c:pt>
                <c:pt idx="2">
                  <c:v>30 Acres</c:v>
                </c:pt>
                <c:pt idx="3">
                  <c:v>20 Acres</c:v>
                </c:pt>
                <c:pt idx="4">
                  <c:v>10 Acres</c:v>
                </c:pt>
              </c:strCache>
            </c:strRef>
          </c:cat>
          <c:val>
            <c:numRef>
              <c:f>'ILF Credit Similation'!$AJ$93:$AJ$97</c:f>
              <c:numCache>
                <c:formatCode>0%</c:formatCode>
                <c:ptCount val="5"/>
                <c:pt idx="0">
                  <c:v>-2.0161650105078532E-2</c:v>
                </c:pt>
                <c:pt idx="1">
                  <c:v>-7.0047011715719254E-3</c:v>
                </c:pt>
                <c:pt idx="2">
                  <c:v>1.0496195805400621E-2</c:v>
                </c:pt>
                <c:pt idx="3">
                  <c:v>3.6231730003744467E-2</c:v>
                </c:pt>
                <c:pt idx="4">
                  <c:v>-3.2343866747347461E-3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53D-4FE0-AE50-5D1F2BF19932}"/>
            </c:ext>
          </c:extLst>
        </c:ser>
        <c:ser>
          <c:idx val="1"/>
          <c:order val="1"/>
          <c:tx>
            <c:strRef>
              <c:f>'ILF Credit Similation'!$AK$92</c:f>
              <c:strCache>
                <c:ptCount val="1"/>
                <c:pt idx="0">
                  <c:v>ILF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'ILF Credit Similation'!$AI$93:$AI$97</c:f>
              <c:strCache>
                <c:ptCount val="5"/>
                <c:pt idx="0">
                  <c:v>50 Acres</c:v>
                </c:pt>
                <c:pt idx="1">
                  <c:v>40 Acres</c:v>
                </c:pt>
                <c:pt idx="2">
                  <c:v>30 Acres</c:v>
                </c:pt>
                <c:pt idx="3">
                  <c:v>20 Acres</c:v>
                </c:pt>
                <c:pt idx="4">
                  <c:v>10 Acres</c:v>
                </c:pt>
              </c:strCache>
            </c:strRef>
          </c:cat>
          <c:val>
            <c:numRef>
              <c:f>'ILF Credit Similation'!$AK$93:$AK$97</c:f>
              <c:numCache>
                <c:formatCode>0%</c:formatCode>
                <c:ptCount val="5"/>
                <c:pt idx="0">
                  <c:v>1.8658139963200648E-2</c:v>
                </c:pt>
                <c:pt idx="1">
                  <c:v>3.5828203703243577E-2</c:v>
                </c:pt>
                <c:pt idx="2">
                  <c:v>6.0081941323392174E-2</c:v>
                </c:pt>
                <c:pt idx="3">
                  <c:v>9.300067180313798E-2</c:v>
                </c:pt>
                <c:pt idx="4">
                  <c:v>8.8249971369001923E-2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53D-4FE0-AE50-5D1F2BF199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34317056"/>
        <c:axId val="534316400"/>
      </c:lineChart>
      <c:catAx>
        <c:axId val="53431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316400"/>
        <c:crosses val="autoZero"/>
        <c:auto val="1"/>
        <c:lblAlgn val="ctr"/>
        <c:lblOffset val="100"/>
        <c:noMultiLvlLbl val="0"/>
      </c:catAx>
      <c:valAx>
        <c:axId val="534316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4317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8C40C0-21D7-4513-85DB-63042415C552}" type="datetimeFigureOut">
              <a:rPr lang="en-US" smtClean="0"/>
              <a:t>12/4/2016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7AA65D-7510-4B9B-81E7-5E9F30022FF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5" r:id="rId1"/>
    <p:sldLayoutId id="2147484706" r:id="rId2"/>
    <p:sldLayoutId id="2147484707" r:id="rId3"/>
    <p:sldLayoutId id="2147484708" r:id="rId4"/>
    <p:sldLayoutId id="2147484709" r:id="rId5"/>
    <p:sldLayoutId id="2147484710" r:id="rId6"/>
    <p:sldLayoutId id="2147484711" r:id="rId7"/>
    <p:sldLayoutId id="2147484712" r:id="rId8"/>
    <p:sldLayoutId id="2147484713" r:id="rId9"/>
    <p:sldLayoutId id="2147484714" r:id="rId10"/>
    <p:sldLayoutId id="21474847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500" y="2362200"/>
            <a:ext cx="7239000" cy="1600200"/>
          </a:xfrm>
        </p:spPr>
        <p:txBody>
          <a:bodyPr>
            <a:noAutofit/>
          </a:bodyPr>
          <a:lstStyle/>
          <a:p>
            <a:pPr algn="ctr"/>
            <a:r>
              <a:rPr lang="en-US" sz="4400" dirty="0"/>
              <a:t>The Role of In lieu Fee Programs in Accelerating Third Party Compensatory Mitigation</a:t>
            </a: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4648200"/>
            <a:ext cx="6553200" cy="12192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Kurt Stephenson</a:t>
            </a:r>
          </a:p>
          <a:p>
            <a:r>
              <a:rPr lang="en-US" dirty="0"/>
              <a:t>Virginia Tech</a:t>
            </a:r>
          </a:p>
          <a:p>
            <a:r>
              <a:rPr lang="en-US" dirty="0"/>
              <a:t>December 2016</a:t>
            </a:r>
          </a:p>
        </p:txBody>
      </p:sp>
    </p:spTree>
    <p:extLst>
      <p:ext uri="{BB962C8B-B14F-4D97-AF65-F5344CB8AC3E}">
        <p14:creationId xmlns:p14="http://schemas.microsoft.com/office/powerpoint/2010/main" val="65477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To what extent can the financial situation be improved in limited demand situations by altering the size of wetland project?</a:t>
            </a:r>
          </a:p>
        </p:txBody>
      </p:sp>
    </p:spTree>
    <p:extLst>
      <p:ext uri="{BB962C8B-B14F-4D97-AF65-F5344CB8AC3E}">
        <p14:creationId xmlns:p14="http://schemas.microsoft.com/office/powerpoint/2010/main" val="788948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515AE14-BBA7-4ADF-AC1B-723BF7A6AC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2521786"/>
              </p:ext>
            </p:extLst>
          </p:nvPr>
        </p:nvGraphicFramePr>
        <p:xfrm>
          <a:off x="304800" y="1295400"/>
          <a:ext cx="8534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2130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7772400" cy="438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Well established credit markets still face very uneven demand and some regions no private supply is forthcoming</a:t>
            </a:r>
          </a:p>
        </p:txBody>
      </p:sp>
    </p:spTree>
    <p:extLst>
      <p:ext uri="{BB962C8B-B14F-4D97-AF65-F5344CB8AC3E}">
        <p14:creationId xmlns:p14="http://schemas.microsoft.com/office/powerpoint/2010/main" val="4255730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352346"/>
              </p:ext>
            </p:extLst>
          </p:nvPr>
        </p:nvGraphicFramePr>
        <p:xfrm>
          <a:off x="685800" y="685800"/>
          <a:ext cx="7848600" cy="5837121"/>
        </p:xfrm>
        <a:graphic>
          <a:graphicData uri="http://schemas.openxmlformats.org/drawingml/2006/table">
            <a:tbl>
              <a:tblPr/>
              <a:tblGrid>
                <a:gridCol w="1691820">
                  <a:extLst>
                    <a:ext uri="{9D8B030D-6E8A-4147-A177-3AD203B41FA5}">
                      <a16:colId xmlns:a16="http://schemas.microsoft.com/office/drawing/2014/main" val="605228568"/>
                    </a:ext>
                  </a:extLst>
                </a:gridCol>
                <a:gridCol w="2262956">
                  <a:extLst>
                    <a:ext uri="{9D8B030D-6E8A-4147-A177-3AD203B41FA5}">
                      <a16:colId xmlns:a16="http://schemas.microsoft.com/office/drawing/2014/main" val="2514183130"/>
                    </a:ext>
                  </a:extLst>
                </a:gridCol>
                <a:gridCol w="2066951">
                  <a:extLst>
                    <a:ext uri="{9D8B030D-6E8A-4147-A177-3AD203B41FA5}">
                      <a16:colId xmlns:a16="http://schemas.microsoft.com/office/drawing/2014/main" val="437217179"/>
                    </a:ext>
                  </a:extLst>
                </a:gridCol>
                <a:gridCol w="1826873">
                  <a:extLst>
                    <a:ext uri="{9D8B030D-6E8A-4147-A177-3AD203B41FA5}">
                      <a16:colId xmlns:a16="http://schemas.microsoft.com/office/drawing/2014/main" val="3245171225"/>
                    </a:ext>
                  </a:extLst>
                </a:gridCol>
              </a:tblGrid>
              <a:tr h="78388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Wetland Mitigation Credit Sales, Virginia  (2011-2015)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912108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Annual Credit Sales/Region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Avg Annual Credit Sales/Bank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Avg Annual Adv Credit Sale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117504"/>
                  </a:ext>
                </a:extLst>
              </a:tr>
              <a:tr h="35911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Atlantic Ocean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474615"/>
                  </a:ext>
                </a:extLst>
              </a:tr>
              <a:tr h="3218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Chesapeake Bay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64035"/>
                  </a:ext>
                </a:extLst>
              </a:tr>
              <a:tr h="342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Chowan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60189"/>
                  </a:ext>
                </a:extLst>
              </a:tr>
              <a:tr h="342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Lower James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7460809"/>
                  </a:ext>
                </a:extLst>
              </a:tr>
              <a:tr h="342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 James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071638"/>
                  </a:ext>
                </a:extLst>
              </a:tr>
              <a:tr h="342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River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8961699"/>
                  </a:ext>
                </a:extLst>
              </a:tr>
              <a:tr h="342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Potomac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070739"/>
                  </a:ext>
                </a:extLst>
              </a:tr>
              <a:tr h="342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Rappahannock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365568"/>
                  </a:ext>
                </a:extLst>
              </a:tr>
              <a:tr h="342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Roanoke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288774"/>
                  </a:ext>
                </a:extLst>
              </a:tr>
              <a:tr h="342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Shenandoah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606609"/>
                  </a:ext>
                </a:extLst>
              </a:tr>
              <a:tr h="342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Tennessee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71190"/>
                  </a:ext>
                </a:extLst>
              </a:tr>
              <a:tr h="342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Upper James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0790947"/>
                  </a:ext>
                </a:extLst>
              </a:tr>
              <a:tr h="34206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York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0356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8280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4461C64-AEA9-4F74-BBD4-509E9A0970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4487449"/>
              </p:ext>
            </p:extLst>
          </p:nvPr>
        </p:nvGraphicFramePr>
        <p:xfrm>
          <a:off x="457200" y="10668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10400" y="26670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Difference due to moving sales up 3 years and tax advantages</a:t>
            </a:r>
          </a:p>
        </p:txBody>
      </p:sp>
    </p:spTree>
    <p:extLst>
      <p:ext uri="{BB962C8B-B14F-4D97-AF65-F5344CB8AC3E}">
        <p14:creationId xmlns:p14="http://schemas.microsoft.com/office/powerpoint/2010/main" val="3001098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234" y="1883430"/>
            <a:ext cx="8229600" cy="4389120"/>
          </a:xfrm>
        </p:spPr>
        <p:txBody>
          <a:bodyPr>
            <a:normAutofit/>
          </a:bodyPr>
          <a:lstStyle/>
          <a:p>
            <a:r>
              <a:rPr lang="en-US" sz="2800" dirty="0"/>
              <a:t>Even in well developed markets, some areas face limited demand conditions.</a:t>
            </a:r>
          </a:p>
          <a:p>
            <a:r>
              <a:rPr lang="en-US" sz="2800" dirty="0"/>
              <a:t>Limits to the extent to which commercial banks can serve all off-site compensatory mitigation needs</a:t>
            </a:r>
          </a:p>
          <a:p>
            <a:r>
              <a:rPr lang="en-US" sz="2800" dirty="0"/>
              <a:t> ILF programs selling advance credits have some financial advantages that but still face challenges</a:t>
            </a:r>
          </a:p>
        </p:txBody>
      </p:sp>
    </p:spTree>
    <p:extLst>
      <p:ext uri="{BB962C8B-B14F-4D97-AF65-F5344CB8AC3E}">
        <p14:creationId xmlns:p14="http://schemas.microsoft.com/office/powerpoint/2010/main" val="99101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Permitting programs that allow third party compensation for wetland impacts since 1990s.</a:t>
            </a:r>
          </a:p>
          <a:p>
            <a:r>
              <a:rPr lang="en-US" sz="3200" dirty="0"/>
              <a:t>2008 mitigation rule ushers in important changes in compensatory mitigation</a:t>
            </a:r>
          </a:p>
          <a:p>
            <a:pPr lvl="1"/>
            <a:r>
              <a:rPr lang="en-US" sz="3000" dirty="0"/>
              <a:t>Maintained avoid &amp; minimize sequencing</a:t>
            </a:r>
          </a:p>
          <a:p>
            <a:pPr lvl="1"/>
            <a:r>
              <a:rPr lang="en-US" sz="3000" dirty="0"/>
              <a:t>Changed regulatory preferences for compensatory mitigation (now prefer offsite)</a:t>
            </a:r>
          </a:p>
          <a:p>
            <a:pPr lvl="1"/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14933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26" y="1066800"/>
            <a:ext cx="8077200" cy="1143000"/>
          </a:xfrm>
        </p:spPr>
        <p:txBody>
          <a:bodyPr>
            <a:noAutofit/>
          </a:bodyPr>
          <a:lstStyle/>
          <a:p>
            <a:r>
              <a:rPr lang="en-US" sz="4000" dirty="0"/>
              <a:t>2008 Compensatory Mitigation Rule: The ILF Debate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326" y="2362200"/>
            <a:ext cx="8229600" cy="4343400"/>
          </a:xfrm>
        </p:spPr>
        <p:txBody>
          <a:bodyPr>
            <a:normAutofit/>
          </a:bodyPr>
          <a:lstStyle/>
          <a:p>
            <a:r>
              <a:rPr lang="en-US" sz="2800" dirty="0"/>
              <a:t>Criticisms of ILF programs</a:t>
            </a:r>
          </a:p>
          <a:p>
            <a:r>
              <a:rPr lang="en-US" sz="2800" dirty="0"/>
              <a:t>Retained ILF as a back-up for circumstances in which commercial mitigation credits are unavailable. </a:t>
            </a:r>
          </a:p>
          <a:p>
            <a:r>
              <a:rPr lang="en-US" sz="2800" dirty="0"/>
              <a:t>Requires ILF to meet “equivalent” standards for   compensatory mitigation providers</a:t>
            </a:r>
          </a:p>
          <a:p>
            <a:pPr lvl="1"/>
            <a:r>
              <a:rPr lang="en-US" sz="2600" dirty="0"/>
              <a:t>Biggest exception: ILF can accept fees in advance of mitigation (“advance credits”).  Mitigation must begin within 3 y</a:t>
            </a:r>
            <a:r>
              <a:rPr lang="en-US" dirty="0"/>
              <a:t>ears </a:t>
            </a:r>
          </a:p>
        </p:txBody>
      </p:sp>
    </p:spTree>
    <p:extLst>
      <p:ext uri="{BB962C8B-B14F-4D97-AF65-F5344CB8AC3E}">
        <p14:creationId xmlns:p14="http://schemas.microsoft.com/office/powerpoint/2010/main" val="2881881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Demand Side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2255520"/>
          </a:xfrm>
        </p:spPr>
        <p:txBody>
          <a:bodyPr>
            <a:normAutofit/>
          </a:bodyPr>
          <a:lstStyle/>
          <a:p>
            <a:r>
              <a:rPr lang="en-US" sz="3200" dirty="0"/>
              <a:t>Like many environmental trading programs, compensatory wetland credit markets confronted with limited and uncertain demand.</a:t>
            </a:r>
          </a:p>
        </p:txBody>
      </p:sp>
    </p:spTree>
    <p:extLst>
      <p:ext uri="{BB962C8B-B14F-4D97-AF65-F5344CB8AC3E}">
        <p14:creationId xmlns:p14="http://schemas.microsoft.com/office/powerpoint/2010/main" val="3590522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578" y="2133600"/>
            <a:ext cx="8229600" cy="3029712"/>
          </a:xfrm>
        </p:spPr>
        <p:txBody>
          <a:bodyPr>
            <a:normAutofit/>
          </a:bodyPr>
          <a:lstStyle/>
          <a:p>
            <a:r>
              <a:rPr lang="en-US" sz="3200" dirty="0"/>
              <a:t>Examine private investment incentives under low credit demand </a:t>
            </a:r>
          </a:p>
          <a:p>
            <a:r>
              <a:rPr lang="en-US" sz="3200" dirty="0"/>
              <a:t>Identify the degree to which ILF programs can provide financially feasible compensation in limited demand situations</a:t>
            </a:r>
          </a:p>
        </p:txBody>
      </p:sp>
    </p:spTree>
    <p:extLst>
      <p:ext uri="{BB962C8B-B14F-4D97-AF65-F5344CB8AC3E}">
        <p14:creationId xmlns:p14="http://schemas.microsoft.com/office/powerpoint/2010/main" val="18852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Simulation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Estimates rates of return  and net present value for compensatory wetland mitigation project</a:t>
            </a:r>
          </a:p>
          <a:p>
            <a:r>
              <a:rPr lang="en-US" dirty="0"/>
              <a:t>Includes: </a:t>
            </a:r>
          </a:p>
          <a:p>
            <a:pPr lvl="1"/>
            <a:r>
              <a:rPr lang="en-US" dirty="0"/>
              <a:t>Pre construction design and permitting costs</a:t>
            </a:r>
          </a:p>
          <a:p>
            <a:pPr lvl="1"/>
            <a:r>
              <a:rPr lang="en-US" dirty="0"/>
              <a:t>Land acquisition</a:t>
            </a:r>
          </a:p>
          <a:p>
            <a:pPr lvl="1"/>
            <a:r>
              <a:rPr lang="en-US" dirty="0"/>
              <a:t>Construction</a:t>
            </a:r>
          </a:p>
          <a:p>
            <a:pPr lvl="1"/>
            <a:r>
              <a:rPr lang="en-US" dirty="0"/>
              <a:t>Post construction monitoring/maintenance</a:t>
            </a:r>
          </a:p>
          <a:p>
            <a:pPr lvl="1"/>
            <a:r>
              <a:rPr lang="en-US" dirty="0"/>
              <a:t>Financial Assurances</a:t>
            </a:r>
          </a:p>
          <a:p>
            <a:pPr lvl="1"/>
            <a:r>
              <a:rPr lang="en-US" dirty="0"/>
              <a:t>Maintenance and long term management fund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349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Hypothetical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7162800" cy="4389120"/>
          </a:xfrm>
        </p:spPr>
        <p:txBody>
          <a:bodyPr>
            <a:normAutofit/>
          </a:bodyPr>
          <a:lstStyle/>
          <a:p>
            <a:r>
              <a:rPr lang="en-US" sz="3200" dirty="0"/>
              <a:t>50 acre wetland restoration</a:t>
            </a:r>
          </a:p>
          <a:p>
            <a:r>
              <a:rPr lang="en-US" sz="3200" dirty="0"/>
              <a:t>2 year planning/permitting process</a:t>
            </a:r>
          </a:p>
          <a:p>
            <a:r>
              <a:rPr lang="en-US" sz="3200" dirty="0"/>
              <a:t>Construction in year 3</a:t>
            </a:r>
          </a:p>
          <a:p>
            <a:r>
              <a:rPr lang="en-US" sz="3200" dirty="0"/>
              <a:t>First credit sale in year 3, credits released over 10 years</a:t>
            </a:r>
          </a:p>
          <a:p>
            <a:r>
              <a:rPr lang="en-US" sz="3200" dirty="0"/>
              <a:t>Costs generally representative of mid-Atlantic piedmont/coastal plain </a:t>
            </a:r>
          </a:p>
        </p:txBody>
      </p:sp>
    </p:spTree>
    <p:extLst>
      <p:ext uri="{BB962C8B-B14F-4D97-AF65-F5344CB8AC3E}">
        <p14:creationId xmlns:p14="http://schemas.microsoft.com/office/powerpoint/2010/main" val="77928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Hypothetical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8001000" cy="2407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Calculate rate of return under:</a:t>
            </a:r>
          </a:p>
          <a:p>
            <a:r>
              <a:rPr lang="en-US" sz="3200" dirty="0"/>
              <a:t>Annual credit sales, ranging from 1 to 8 credits/year</a:t>
            </a:r>
          </a:p>
          <a:p>
            <a:r>
              <a:rPr lang="en-US" sz="3200" dirty="0"/>
              <a:t>Prices ranging from $40,000 to $60,000</a:t>
            </a:r>
          </a:p>
        </p:txBody>
      </p:sp>
    </p:spTree>
    <p:extLst>
      <p:ext uri="{BB962C8B-B14F-4D97-AF65-F5344CB8AC3E}">
        <p14:creationId xmlns:p14="http://schemas.microsoft.com/office/powerpoint/2010/main" val="327836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5945444"/>
              </p:ext>
            </p:extLst>
          </p:nvPr>
        </p:nvGraphicFramePr>
        <p:xfrm>
          <a:off x="304800" y="1219200"/>
          <a:ext cx="8381999" cy="5113700"/>
        </p:xfrm>
        <a:graphic>
          <a:graphicData uri="http://schemas.openxmlformats.org/drawingml/2006/table">
            <a:tbl>
              <a:tblPr firstRow="1" firstCol="1" bandRow="1"/>
              <a:tblGrid>
                <a:gridCol w="2417467">
                  <a:extLst>
                    <a:ext uri="{9D8B030D-6E8A-4147-A177-3AD203B41FA5}">
                      <a16:colId xmlns:a16="http://schemas.microsoft.com/office/drawing/2014/main" val="31471844"/>
                    </a:ext>
                  </a:extLst>
                </a:gridCol>
                <a:gridCol w="1906480">
                  <a:extLst>
                    <a:ext uri="{9D8B030D-6E8A-4147-A177-3AD203B41FA5}">
                      <a16:colId xmlns:a16="http://schemas.microsoft.com/office/drawing/2014/main" val="293502500"/>
                    </a:ext>
                  </a:extLst>
                </a:gridCol>
                <a:gridCol w="1991493">
                  <a:extLst>
                    <a:ext uri="{9D8B030D-6E8A-4147-A177-3AD203B41FA5}">
                      <a16:colId xmlns:a16="http://schemas.microsoft.com/office/drawing/2014/main" val="1019115664"/>
                    </a:ext>
                  </a:extLst>
                </a:gridCol>
                <a:gridCol w="2066559">
                  <a:extLst>
                    <a:ext uri="{9D8B030D-6E8A-4147-A177-3AD203B41FA5}">
                      <a16:colId xmlns:a16="http://schemas.microsoft.com/office/drawing/2014/main" val="3333423585"/>
                    </a:ext>
                  </a:extLst>
                </a:gridCol>
              </a:tblGrid>
              <a:tr h="872905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Internal Rates of Return for 50 Acre Compensatory Wetland Mitigation Site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702820"/>
                  </a:ext>
                </a:extLst>
              </a:tr>
              <a:tr h="423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Potential Credit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Nontidal Wetland Credit Price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902254"/>
                  </a:ext>
                </a:extLst>
              </a:tr>
              <a:tr h="423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Sales per year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$40,000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$50,000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$60,000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241972"/>
                  </a:ext>
                </a:extLst>
              </a:tr>
              <a:tr h="423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-3.8%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-2.0%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75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-0.5%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7F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64586"/>
                  </a:ext>
                </a:extLst>
              </a:tr>
              <a:tr h="423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3.6%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A7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6.1%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C7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8.3%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B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2716922"/>
                  </a:ext>
                </a:extLst>
              </a:tr>
              <a:tr h="423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7.7%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6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11.2%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7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14.3%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669091"/>
                  </a:ext>
                </a:extLst>
              </a:tr>
              <a:tr h="423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10.5%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7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15.3%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98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19.5%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387308"/>
                  </a:ext>
                </a:extLst>
              </a:tr>
              <a:tr h="423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13.4%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19.5%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0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24.9%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D0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73749"/>
                  </a:ext>
                </a:extLst>
              </a:tr>
              <a:tr h="4315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15.6%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B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22.8%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6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29.4%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5C4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696261"/>
                  </a:ext>
                </a:extLst>
              </a:tr>
              <a:tr h="423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16.2%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E9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23.7%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D4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30.6%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9C07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783985"/>
                  </a:ext>
                </a:extLst>
              </a:tr>
              <a:tr h="4232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16.4%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98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24.1%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D3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31.1%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471658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1584513" y="180775"/>
            <a:ext cx="125498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868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927</TotalTime>
  <Words>566</Words>
  <Application>Microsoft Office PowerPoint</Application>
  <PresentationFormat>On-screen Show (4:3)</PresentationFormat>
  <Paragraphs>147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Constantia</vt:lpstr>
      <vt:lpstr>Times New Roman</vt:lpstr>
      <vt:lpstr>Wingdings 2</vt:lpstr>
      <vt:lpstr>Flow</vt:lpstr>
      <vt:lpstr>The Role of In lieu Fee Programs in Accelerating Third Party Compensatory Mitigation</vt:lpstr>
      <vt:lpstr>Background</vt:lpstr>
      <vt:lpstr>2008 Compensatory Mitigation Rule: The ILF Debate</vt:lpstr>
      <vt:lpstr>Demand Side Challenges</vt:lpstr>
      <vt:lpstr>Objectives</vt:lpstr>
      <vt:lpstr>Financial Simulation Model</vt:lpstr>
      <vt:lpstr>Example Hypothetical Project</vt:lpstr>
      <vt:lpstr>Example Hypothetical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Stephenson, Kurt</dc:creator>
  <cp:lastModifiedBy>Kurt Stephenson</cp:lastModifiedBy>
  <cp:revision>24</cp:revision>
  <dcterms:created xsi:type="dcterms:W3CDTF">2016-12-02T14:59:55Z</dcterms:created>
  <dcterms:modified xsi:type="dcterms:W3CDTF">2016-12-05T04:10:58Z</dcterms:modified>
</cp:coreProperties>
</file>