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93" r:id="rId30"/>
    <p:sldId id="284" r:id="rId31"/>
    <p:sldId id="285" r:id="rId32"/>
    <p:sldId id="286" r:id="rId33"/>
    <p:sldId id="287" r:id="rId34"/>
    <p:sldId id="288" r:id="rId35"/>
    <p:sldId id="289" r:id="rId36"/>
    <p:sldId id="290" r:id="rId37"/>
    <p:sldId id="291" r:id="rId38"/>
    <p:sldId id="294" r:id="rId39"/>
    <p:sldId id="295" r:id="rId40"/>
    <p:sldId id="296" r:id="rId41"/>
    <p:sldId id="297" r:id="rId42"/>
    <p:sldId id="292" r:id="rId43"/>
    <p:sldId id="298"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114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2B64FBF-100D-4683-A2D3-1990C67173B9}" type="datetimeFigureOut">
              <a:rPr lang="en-US" smtClean="0"/>
              <a:t>4/9/2015</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453E032-DE12-4E2D-B81F-9D03BC9C10D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B64FBF-100D-4683-A2D3-1990C67173B9}" type="datetimeFigureOut">
              <a:rPr lang="en-US" smtClean="0"/>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53E032-DE12-4E2D-B81F-9D03BC9C10D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B64FBF-100D-4683-A2D3-1990C67173B9}" type="datetimeFigureOut">
              <a:rPr lang="en-US" smtClean="0"/>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53E032-DE12-4E2D-B81F-9D03BC9C10D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82B64FBF-100D-4683-A2D3-1990C67173B9}" type="datetimeFigureOut">
              <a:rPr lang="en-US" smtClean="0"/>
              <a:t>4/9/2015</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4453E032-DE12-4E2D-B81F-9D03BC9C10D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82B64FBF-100D-4683-A2D3-1990C67173B9}" type="datetimeFigureOut">
              <a:rPr lang="en-US" smtClean="0"/>
              <a:t>4/9/2015</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4453E032-DE12-4E2D-B81F-9D03BC9C10D5}"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82B64FBF-100D-4683-A2D3-1990C67173B9}" type="datetimeFigureOut">
              <a:rPr lang="en-US" smtClean="0"/>
              <a:t>4/9/2015</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4453E032-DE12-4E2D-B81F-9D03BC9C10D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82B64FBF-100D-4683-A2D3-1990C67173B9}" type="datetimeFigureOut">
              <a:rPr lang="en-US" smtClean="0"/>
              <a:t>4/9/2015</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453E032-DE12-4E2D-B81F-9D03BC9C10D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2B64FBF-100D-4683-A2D3-1990C67173B9}" type="datetimeFigureOut">
              <a:rPr lang="en-US" smtClean="0"/>
              <a:t>4/9/2015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53E032-DE12-4E2D-B81F-9D03BC9C10D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2B64FBF-100D-4683-A2D3-1990C67173B9}" type="datetimeFigureOut">
              <a:rPr lang="en-US" smtClean="0"/>
              <a:t>4/9/2015</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4453E032-DE12-4E2D-B81F-9D03BC9C10D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2B64FBF-100D-4683-A2D3-1990C67173B9}" type="datetimeFigureOut">
              <a:rPr lang="en-US" smtClean="0"/>
              <a:t>4/9/2015</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453E032-DE12-4E2D-B81F-9D03BC9C10D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2B64FBF-100D-4683-A2D3-1990C67173B9}" type="datetimeFigureOut">
              <a:rPr lang="en-US" smtClean="0"/>
              <a:t>4/9/2015</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453E032-DE12-4E2D-B81F-9D03BC9C10D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2B64FBF-100D-4683-A2D3-1990C67173B9}" type="datetimeFigureOut">
              <a:rPr lang="en-US" smtClean="0"/>
              <a:t>4/9/2015</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453E032-DE12-4E2D-B81F-9D03BC9C10D5}"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jqueryrain.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omeka.readthedocs.org/en/latest/Reference/libraries/globals/"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omeka.org/forums/" TargetMode="External"/><Relationship Id="rId2" Type="http://schemas.openxmlformats.org/officeDocument/2006/relationships/hyperlink" Target="http://www.codecademy.com/" TargetMode="External"/><Relationship Id="rId1" Type="http://schemas.openxmlformats.org/officeDocument/2006/relationships/slideLayout" Target="../slideLayouts/slideLayout2.xml"/><Relationship Id="rId4" Type="http://schemas.openxmlformats.org/officeDocument/2006/relationships/hyperlink" Target="http://stackoverflow.com/"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omeka.lib.vt.edu/" TargetMode="External"/><Relationship Id="rId2" Type="http://schemas.openxmlformats.org/officeDocument/2006/relationships/hyperlink" Target="mailto:aserra@vt.ed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Making </a:t>
            </a:r>
            <a:r>
              <a:rPr lang="en-US" dirty="0" err="1" smtClean="0"/>
              <a:t>Omeka</a:t>
            </a:r>
            <a:r>
              <a:rPr lang="en-US" dirty="0" smtClean="0"/>
              <a:t> Do More</a:t>
            </a:r>
            <a:endParaRPr lang="en-US" dirty="0"/>
          </a:p>
        </p:txBody>
      </p:sp>
      <p:sp>
        <p:nvSpPr>
          <p:cNvPr id="3" name="Subtitle 2"/>
          <p:cNvSpPr>
            <a:spLocks noGrp="1"/>
          </p:cNvSpPr>
          <p:nvPr>
            <p:ph type="subTitle" idx="1"/>
          </p:nvPr>
        </p:nvSpPr>
        <p:spPr/>
        <p:txBody>
          <a:bodyPr>
            <a:normAutofit/>
          </a:bodyPr>
          <a:lstStyle/>
          <a:p>
            <a:r>
              <a:rPr lang="en-US" dirty="0" smtClean="0"/>
              <a:t>How to Install jQuery Plugins in your </a:t>
            </a:r>
            <a:r>
              <a:rPr lang="en-US" dirty="0" err="1" smtClean="0"/>
              <a:t>Omeka</a:t>
            </a:r>
            <a:r>
              <a:rPr lang="en-US" dirty="0" smtClean="0"/>
              <a:t> Site</a:t>
            </a:r>
            <a:endParaRPr lang="en-US" dirty="0"/>
          </a:p>
        </p:txBody>
      </p:sp>
    </p:spTree>
    <p:extLst>
      <p:ext uri="{BB962C8B-B14F-4D97-AF65-F5344CB8AC3E}">
        <p14:creationId xmlns:p14="http://schemas.microsoft.com/office/powerpoint/2010/main" val="628861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772400" cy="1104106"/>
          </a:xfrm>
        </p:spPr>
        <p:txBody>
          <a:bodyPr>
            <a:normAutofit fontScale="90000"/>
          </a:bodyPr>
          <a:lstStyle/>
          <a:p>
            <a:pPr algn="ctr"/>
            <a:r>
              <a:rPr lang="en-US" sz="3100" dirty="0"/>
              <a:t>Here’s some types of free jQuery ‘plug-ins’ that are awesome for Digital </a:t>
            </a:r>
            <a:r>
              <a:rPr lang="en-US" sz="3100" dirty="0" smtClean="0"/>
              <a:t>Humanities:</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Image galleries and sliders</a:t>
            </a:r>
            <a:endParaRPr lang="en-US" dirty="0"/>
          </a:p>
          <a:p>
            <a:pPr marL="64008" indent="0">
              <a:buNone/>
            </a:pP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396" y="2694992"/>
            <a:ext cx="5257800" cy="2152650"/>
          </a:xfrm>
          <a:prstGeom prst="rect">
            <a:avLst/>
          </a:prstGeom>
        </p:spPr>
      </p:pic>
    </p:spTree>
    <p:extLst>
      <p:ext uri="{BB962C8B-B14F-4D97-AF65-F5344CB8AC3E}">
        <p14:creationId xmlns:p14="http://schemas.microsoft.com/office/powerpoint/2010/main" val="478948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n w="6350">
                  <a:solidFill>
                    <a:srgbClr val="FF388C">
                      <a:shade val="43000"/>
                    </a:srgbClr>
                  </a:solidFill>
                </a:ln>
                <a:solidFill>
                  <a:srgbClr val="FF388C">
                    <a:tint val="83000"/>
                    <a:satMod val="150000"/>
                  </a:srgbClr>
                </a:solidFill>
              </a:rPr>
              <a:t>Here’s some types of free jQuery ‘plug-ins’ that are awesome for Digital Humanities:</a:t>
            </a:r>
            <a:br>
              <a:rPr lang="en-US" sz="2800" dirty="0">
                <a:ln w="6350">
                  <a:solidFill>
                    <a:srgbClr val="FF388C">
                      <a:shade val="43000"/>
                    </a:srgbClr>
                  </a:solidFill>
                </a:ln>
                <a:solidFill>
                  <a:srgbClr val="FF388C">
                    <a:tint val="83000"/>
                    <a:satMod val="150000"/>
                  </a:srgbClr>
                </a:solidFill>
              </a:rPr>
            </a:br>
            <a:endParaRPr lang="en-US" sz="2800" dirty="0"/>
          </a:p>
        </p:txBody>
      </p:sp>
      <p:sp>
        <p:nvSpPr>
          <p:cNvPr id="3" name="Content Placeholder 2"/>
          <p:cNvSpPr>
            <a:spLocks noGrp="1"/>
          </p:cNvSpPr>
          <p:nvPr>
            <p:ph idx="1"/>
          </p:nvPr>
        </p:nvSpPr>
        <p:spPr/>
        <p:txBody>
          <a:bodyPr/>
          <a:lstStyle/>
          <a:p>
            <a:r>
              <a:rPr lang="en-US" dirty="0"/>
              <a:t>Image zoom/magnifier tools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2667000"/>
            <a:ext cx="5003800" cy="3812896"/>
          </a:xfrm>
          <a:prstGeom prst="rect">
            <a:avLst/>
          </a:prstGeom>
        </p:spPr>
      </p:pic>
    </p:spTree>
    <p:extLst>
      <p:ext uri="{BB962C8B-B14F-4D97-AF65-F5344CB8AC3E}">
        <p14:creationId xmlns:p14="http://schemas.microsoft.com/office/powerpoint/2010/main" val="3453346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n w="6350">
                  <a:solidFill>
                    <a:srgbClr val="FF388C">
                      <a:shade val="43000"/>
                    </a:srgbClr>
                  </a:solidFill>
                </a:ln>
                <a:solidFill>
                  <a:srgbClr val="FF388C">
                    <a:tint val="83000"/>
                    <a:satMod val="150000"/>
                  </a:srgbClr>
                </a:solidFill>
              </a:rPr>
              <a:t>Here’s some types of free jQuery ‘plug-ins’ that are awesome for Digital Humanities:</a:t>
            </a:r>
            <a:br>
              <a:rPr lang="en-US" sz="2800" dirty="0">
                <a:ln w="6350">
                  <a:solidFill>
                    <a:srgbClr val="FF388C">
                      <a:shade val="43000"/>
                    </a:srgbClr>
                  </a:solidFill>
                </a:ln>
                <a:solidFill>
                  <a:srgbClr val="FF388C">
                    <a:tint val="83000"/>
                    <a:satMod val="150000"/>
                  </a:srgbClr>
                </a:solidFill>
              </a:rPr>
            </a:br>
            <a:endParaRPr lang="en-US" sz="2800" dirty="0"/>
          </a:p>
        </p:txBody>
      </p:sp>
      <p:sp>
        <p:nvSpPr>
          <p:cNvPr id="3" name="Content Placeholder 2"/>
          <p:cNvSpPr>
            <a:spLocks noGrp="1"/>
          </p:cNvSpPr>
          <p:nvPr>
            <p:ph idx="1"/>
          </p:nvPr>
        </p:nvSpPr>
        <p:spPr/>
        <p:txBody>
          <a:bodyPr/>
          <a:lstStyle/>
          <a:p>
            <a:r>
              <a:rPr lang="en-US" dirty="0"/>
              <a:t>Pop-up notes</a:t>
            </a:r>
            <a:endParaRPr lang="en-US" dirty="0"/>
          </a:p>
          <a:p>
            <a:pPr marL="64008" indent="0">
              <a:buNone/>
            </a:pP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799" y="3048000"/>
            <a:ext cx="4638675" cy="2352675"/>
          </a:xfrm>
          <a:prstGeom prst="rect">
            <a:avLst/>
          </a:prstGeom>
        </p:spPr>
      </p:pic>
    </p:spTree>
    <p:extLst>
      <p:ext uri="{BB962C8B-B14F-4D97-AF65-F5344CB8AC3E}">
        <p14:creationId xmlns:p14="http://schemas.microsoft.com/office/powerpoint/2010/main" val="169796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n w="6350">
                  <a:solidFill>
                    <a:srgbClr val="FF388C">
                      <a:shade val="43000"/>
                    </a:srgbClr>
                  </a:solidFill>
                </a:ln>
                <a:solidFill>
                  <a:srgbClr val="FF388C">
                    <a:tint val="83000"/>
                    <a:satMod val="150000"/>
                  </a:srgbClr>
                </a:solidFill>
              </a:rPr>
              <a:t>Here’s some types of free jQuery ‘plug-ins’ that are awesome for Digital Humanities:</a:t>
            </a:r>
            <a:br>
              <a:rPr lang="en-US" sz="2800" dirty="0">
                <a:ln w="6350">
                  <a:solidFill>
                    <a:srgbClr val="FF388C">
                      <a:shade val="43000"/>
                    </a:srgbClr>
                  </a:solidFill>
                </a:ln>
                <a:solidFill>
                  <a:srgbClr val="FF388C">
                    <a:tint val="83000"/>
                    <a:satMod val="150000"/>
                  </a:srgbClr>
                </a:solidFill>
              </a:rPr>
            </a:br>
            <a:endParaRPr lang="en-US" sz="2800" dirty="0"/>
          </a:p>
        </p:txBody>
      </p:sp>
      <p:sp>
        <p:nvSpPr>
          <p:cNvPr id="3" name="Content Placeholder 2"/>
          <p:cNvSpPr>
            <a:spLocks noGrp="1"/>
          </p:cNvSpPr>
          <p:nvPr>
            <p:ph idx="1"/>
          </p:nvPr>
        </p:nvSpPr>
        <p:spPr/>
        <p:txBody>
          <a:bodyPr/>
          <a:lstStyle/>
          <a:p>
            <a:r>
              <a:rPr lang="en-US" dirty="0"/>
              <a:t>Interactive timelines</a:t>
            </a:r>
            <a:endParaRPr lang="en-US" dirty="0"/>
          </a:p>
          <a:p>
            <a:pPr marL="64008" indent="0">
              <a:buNone/>
            </a:pP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2590800"/>
            <a:ext cx="4800600" cy="3840481"/>
          </a:xfrm>
          <a:prstGeom prst="rect">
            <a:avLst/>
          </a:prstGeom>
        </p:spPr>
      </p:pic>
    </p:spTree>
    <p:extLst>
      <p:ext uri="{BB962C8B-B14F-4D97-AF65-F5344CB8AC3E}">
        <p14:creationId xmlns:p14="http://schemas.microsoft.com/office/powerpoint/2010/main" val="175142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n w="6350">
                  <a:solidFill>
                    <a:srgbClr val="FF388C">
                      <a:shade val="43000"/>
                    </a:srgbClr>
                  </a:solidFill>
                </a:ln>
                <a:solidFill>
                  <a:srgbClr val="FF388C">
                    <a:tint val="83000"/>
                    <a:satMod val="150000"/>
                  </a:srgbClr>
                </a:solidFill>
              </a:rPr>
              <a:t>Here’s some types of free jQuery ‘plug-ins’ that are awesome for Digital Humanities:</a:t>
            </a:r>
            <a:br>
              <a:rPr lang="en-US" sz="2800" dirty="0">
                <a:ln w="6350">
                  <a:solidFill>
                    <a:srgbClr val="FF388C">
                      <a:shade val="43000"/>
                    </a:srgbClr>
                  </a:solidFill>
                </a:ln>
                <a:solidFill>
                  <a:srgbClr val="FF388C">
                    <a:tint val="83000"/>
                    <a:satMod val="150000"/>
                  </a:srgbClr>
                </a:solidFill>
              </a:rPr>
            </a:br>
            <a:endParaRPr lang="en-US" sz="2800" dirty="0"/>
          </a:p>
        </p:txBody>
      </p:sp>
      <p:sp>
        <p:nvSpPr>
          <p:cNvPr id="3" name="Content Placeholder 2"/>
          <p:cNvSpPr>
            <a:spLocks noGrp="1"/>
          </p:cNvSpPr>
          <p:nvPr>
            <p:ph idx="1"/>
          </p:nvPr>
        </p:nvSpPr>
        <p:spPr/>
        <p:txBody>
          <a:bodyPr>
            <a:normAutofit lnSpcReduction="10000"/>
          </a:bodyPr>
          <a:lstStyle/>
          <a:p>
            <a:r>
              <a:rPr lang="en-US" dirty="0"/>
              <a:t>Graph and chart </a:t>
            </a:r>
            <a:r>
              <a:rPr lang="en-US" dirty="0" smtClean="0"/>
              <a:t>generators</a:t>
            </a:r>
          </a:p>
          <a:p>
            <a:endParaRPr lang="en-US" dirty="0" smtClean="0"/>
          </a:p>
          <a:p>
            <a:pPr marL="64008" indent="0">
              <a:buNone/>
            </a:pPr>
            <a:r>
              <a:rPr lang="en-US" dirty="0"/>
              <a:t/>
            </a:r>
            <a:br>
              <a:rPr lang="en-US" dirty="0"/>
            </a:br>
            <a:r>
              <a:rPr lang="en-US" dirty="0" smtClean="0"/>
              <a:t>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2667000"/>
            <a:ext cx="6096851" cy="2638793"/>
          </a:xfrm>
          <a:prstGeom prst="rect">
            <a:avLst/>
          </a:prstGeo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788" y="5638800"/>
            <a:ext cx="4230687"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4478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399032"/>
          </a:xfrm>
        </p:spPr>
        <p:txBody>
          <a:bodyPr/>
          <a:lstStyle/>
          <a:p>
            <a:r>
              <a:rPr lang="en-US" dirty="0" smtClean="0"/>
              <a:t>Resources</a:t>
            </a:r>
            <a:endParaRPr lang="en-US" dirty="0"/>
          </a:p>
        </p:txBody>
      </p:sp>
      <p:sp>
        <p:nvSpPr>
          <p:cNvPr id="3" name="Content Placeholder 2"/>
          <p:cNvSpPr>
            <a:spLocks noGrp="1"/>
          </p:cNvSpPr>
          <p:nvPr>
            <p:ph idx="1"/>
          </p:nvPr>
        </p:nvSpPr>
        <p:spPr>
          <a:xfrm>
            <a:off x="457200" y="2971800"/>
            <a:ext cx="8229600" cy="2384392"/>
          </a:xfrm>
        </p:spPr>
        <p:txBody>
          <a:bodyPr/>
          <a:lstStyle/>
          <a:p>
            <a:r>
              <a:rPr lang="en-US" u="sng" dirty="0" smtClean="0">
                <a:hlinkClick r:id="rId2"/>
              </a:rPr>
              <a:t>jqueryrain.com</a:t>
            </a:r>
            <a:r>
              <a:rPr lang="en-US" u="sng" dirty="0" smtClean="0"/>
              <a:t> </a:t>
            </a:r>
            <a:r>
              <a:rPr lang="en-US" dirty="0" smtClean="0"/>
              <a:t>is </a:t>
            </a:r>
            <a:r>
              <a:rPr lang="en-US" dirty="0"/>
              <a:t>a great resource for finding free or low-cost jQuery plugins</a:t>
            </a:r>
            <a:endParaRPr lang="en-US" dirty="0"/>
          </a:p>
        </p:txBody>
      </p:sp>
    </p:spTree>
    <p:extLst>
      <p:ext uri="{BB962C8B-B14F-4D97-AF65-F5344CB8AC3E}">
        <p14:creationId xmlns:p14="http://schemas.microsoft.com/office/powerpoint/2010/main" val="40494954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WOW!</a:t>
            </a:r>
            <a:endParaRPr lang="en-US" dirty="0"/>
          </a:p>
        </p:txBody>
      </p:sp>
      <p:sp>
        <p:nvSpPr>
          <p:cNvPr id="3" name="Content Placeholder 2"/>
          <p:cNvSpPr>
            <a:spLocks noGrp="1"/>
          </p:cNvSpPr>
          <p:nvPr>
            <p:ph idx="1"/>
          </p:nvPr>
        </p:nvSpPr>
        <p:spPr>
          <a:xfrm>
            <a:off x="457200" y="1882808"/>
            <a:ext cx="7620000" cy="3832192"/>
          </a:xfrm>
        </p:spPr>
        <p:txBody>
          <a:bodyPr>
            <a:normAutofit fontScale="92500" lnSpcReduction="10000"/>
          </a:bodyPr>
          <a:lstStyle/>
          <a:p>
            <a:r>
              <a:rPr lang="en-US" dirty="0"/>
              <a:t>Wouldn’t it be awesome to use this stuff on your Digital Humanities </a:t>
            </a:r>
            <a:r>
              <a:rPr lang="en-US" dirty="0" err="1"/>
              <a:t>Omeka</a:t>
            </a:r>
            <a:r>
              <a:rPr lang="en-US" dirty="0"/>
              <a:t> site</a:t>
            </a:r>
            <a:r>
              <a:rPr lang="en-US" dirty="0" smtClean="0"/>
              <a:t>?</a:t>
            </a:r>
          </a:p>
          <a:p>
            <a:pPr marL="64008" indent="0">
              <a:buNone/>
            </a:pPr>
            <a:endParaRPr lang="en-US" dirty="0"/>
          </a:p>
          <a:p>
            <a:r>
              <a:rPr lang="en-US" dirty="0" smtClean="0"/>
              <a:t>Is </a:t>
            </a:r>
            <a:r>
              <a:rPr lang="en-US" dirty="0"/>
              <a:t>such a thing even possible?</a:t>
            </a:r>
            <a:endParaRPr lang="en-US" dirty="0"/>
          </a:p>
          <a:p>
            <a:pPr marL="64008" indent="0">
              <a:buNone/>
            </a:pPr>
            <a:r>
              <a:rPr lang="en-US" dirty="0"/>
              <a:t/>
            </a:r>
            <a:br>
              <a:rPr lang="en-US" dirty="0"/>
            </a:br>
            <a:r>
              <a:rPr lang="en-US" dirty="0"/>
              <a:t/>
            </a:r>
            <a:br>
              <a:rPr lang="en-US" dirty="0"/>
            </a:br>
            <a:r>
              <a:rPr lang="en-US" dirty="0"/>
              <a:t/>
            </a:r>
            <a:br>
              <a:rPr lang="en-US" dirty="0"/>
            </a:br>
            <a:r>
              <a:rPr lang="en-US" dirty="0"/>
              <a:t/>
            </a:r>
            <a:br>
              <a:rPr lang="en-US" dirty="0"/>
            </a:b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4183224"/>
            <a:ext cx="3810000" cy="2133600"/>
          </a:xfrm>
          <a:prstGeom prst="rect">
            <a:avLst/>
          </a:prstGeom>
        </p:spPr>
      </p:pic>
    </p:spTree>
    <p:extLst>
      <p:ext uri="{BB962C8B-B14F-4D97-AF65-F5344CB8AC3E}">
        <p14:creationId xmlns:p14="http://schemas.microsoft.com/office/powerpoint/2010/main" val="581000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6000" dirty="0"/>
              <a:t>But…</a:t>
            </a:r>
            <a:r>
              <a:rPr lang="en-US" dirty="0"/>
              <a:t> </a:t>
            </a:r>
            <a:br>
              <a:rPr lang="en-US" dirty="0"/>
            </a:br>
            <a:endParaRPr lang="en-US" dirty="0"/>
          </a:p>
        </p:txBody>
      </p:sp>
      <p:sp>
        <p:nvSpPr>
          <p:cNvPr id="3" name="Content Placeholder 2"/>
          <p:cNvSpPr>
            <a:spLocks noGrp="1"/>
          </p:cNvSpPr>
          <p:nvPr>
            <p:ph idx="1"/>
          </p:nvPr>
        </p:nvSpPr>
        <p:spPr>
          <a:xfrm>
            <a:off x="457200" y="1882808"/>
            <a:ext cx="8229600" cy="3298792"/>
          </a:xfrm>
        </p:spPr>
        <p:txBody>
          <a:bodyPr>
            <a:normAutofit lnSpcReduction="10000"/>
          </a:bodyPr>
          <a:lstStyle/>
          <a:p>
            <a:pPr marL="64008" indent="0">
              <a:buNone/>
            </a:pPr>
            <a:r>
              <a:rPr lang="en-US" dirty="0" err="1"/>
              <a:t>Omeka</a:t>
            </a:r>
            <a:r>
              <a:rPr lang="en-US" dirty="0"/>
              <a:t> is a little different from a simple website, and in order to make these jQuery plugins work with your content in </a:t>
            </a:r>
            <a:r>
              <a:rPr lang="en-US" dirty="0" err="1"/>
              <a:t>Omeka</a:t>
            </a:r>
            <a:r>
              <a:rPr lang="en-US" dirty="0"/>
              <a:t>, we will have to some things a bit </a:t>
            </a:r>
            <a:r>
              <a:rPr lang="en-US" dirty="0" smtClean="0"/>
              <a:t>differently…</a:t>
            </a:r>
            <a:endParaRPr lang="en-US" dirty="0"/>
          </a:p>
          <a:p>
            <a:pPr marL="64008" indent="0">
              <a:buNone/>
            </a:pPr>
            <a:r>
              <a:rPr lang="en-US" dirty="0"/>
              <a:t/>
            </a:r>
            <a:br>
              <a:rPr lang="en-US" dirty="0"/>
            </a:br>
            <a:endParaRPr lang="en-US" dirty="0"/>
          </a:p>
        </p:txBody>
      </p:sp>
    </p:spTree>
    <p:extLst>
      <p:ext uri="{BB962C8B-B14F-4D97-AF65-F5344CB8AC3E}">
        <p14:creationId xmlns:p14="http://schemas.microsoft.com/office/powerpoint/2010/main" val="3322497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vs. Dynamic</a:t>
            </a:r>
            <a:br>
              <a:rPr lang="en-US" dirty="0"/>
            </a:br>
            <a:endParaRPr lang="en-US" dirty="0"/>
          </a:p>
        </p:txBody>
      </p:sp>
      <p:sp>
        <p:nvSpPr>
          <p:cNvPr id="3" name="Content Placeholder 2"/>
          <p:cNvSpPr>
            <a:spLocks noGrp="1"/>
          </p:cNvSpPr>
          <p:nvPr>
            <p:ph idx="1"/>
          </p:nvPr>
        </p:nvSpPr>
        <p:spPr>
          <a:xfrm>
            <a:off x="457200" y="1295400"/>
            <a:ext cx="8229600" cy="5159408"/>
          </a:xfrm>
        </p:spPr>
        <p:txBody>
          <a:bodyPr>
            <a:normAutofit fontScale="62500" lnSpcReduction="20000"/>
          </a:bodyPr>
          <a:lstStyle/>
          <a:p>
            <a:r>
              <a:rPr lang="en-US" dirty="0"/>
              <a:t>The back-end of a very simple webpage can consist of just a few lines of HTML code and a few data files (such as images) located on a web </a:t>
            </a:r>
            <a:r>
              <a:rPr lang="en-US" dirty="0" smtClean="0"/>
              <a:t>server. All </a:t>
            </a:r>
            <a:r>
              <a:rPr lang="en-US" dirty="0"/>
              <a:t>the data files can be linked to directly in the HTML files. </a:t>
            </a:r>
            <a:endParaRPr lang="en-US" dirty="0"/>
          </a:p>
          <a:p>
            <a:r>
              <a:rPr lang="en-US" dirty="0"/>
              <a:t>This means the HTML code to display this content never has to change. The code and content are both ‘static’</a:t>
            </a:r>
            <a:endParaRPr lang="en-US" dirty="0"/>
          </a:p>
          <a:p>
            <a:r>
              <a:rPr lang="en-US" dirty="0"/>
              <a:t>For example, if you only have one logo image, and only need to display in one spot, this is the HTML code you would use:</a:t>
            </a:r>
            <a:endParaRPr lang="en-US" dirty="0"/>
          </a:p>
          <a:p>
            <a:pPr marL="64008" indent="0">
              <a:buNone/>
            </a:pPr>
            <a:r>
              <a:rPr lang="en-US" dirty="0" smtClean="0"/>
              <a:t>	&lt;</a:t>
            </a:r>
            <a:r>
              <a:rPr lang="en-US" dirty="0"/>
              <a:t>div id="logo-container"&gt;</a:t>
            </a:r>
            <a:endParaRPr lang="en-US" dirty="0"/>
          </a:p>
          <a:p>
            <a:pPr marL="64008" indent="0">
              <a:buNone/>
            </a:pPr>
            <a:r>
              <a:rPr lang="en-US" dirty="0" smtClean="0"/>
              <a:t>	&lt;</a:t>
            </a:r>
            <a:r>
              <a:rPr lang="en-US" dirty="0" err="1" smtClean="0"/>
              <a:t>img</a:t>
            </a:r>
            <a:r>
              <a:rPr lang="en-US" dirty="0"/>
              <a:t> </a:t>
            </a:r>
            <a:r>
              <a:rPr lang="en-US" dirty="0" err="1" smtClean="0"/>
              <a:t>src</a:t>
            </a:r>
            <a:r>
              <a:rPr lang="en-US" dirty="0" smtClean="0"/>
              <a:t>="</a:t>
            </a:r>
            <a:r>
              <a:rPr lang="en-US" dirty="0"/>
              <a:t>http://www.example.com/icons/image.gif"&gt; </a:t>
            </a:r>
            <a:endParaRPr lang="en-US" dirty="0"/>
          </a:p>
          <a:p>
            <a:pPr marL="64008" indent="0">
              <a:buNone/>
            </a:pPr>
            <a:r>
              <a:rPr lang="en-US" dirty="0" smtClean="0"/>
              <a:t>	&lt;/</a:t>
            </a:r>
            <a:r>
              <a:rPr lang="en-US" dirty="0"/>
              <a:t>div&gt;</a:t>
            </a:r>
            <a:endParaRPr lang="en-US" dirty="0"/>
          </a:p>
          <a:p>
            <a:r>
              <a:rPr lang="en-US" dirty="0"/>
              <a:t>But your </a:t>
            </a:r>
            <a:r>
              <a:rPr lang="en-US" dirty="0" err="1"/>
              <a:t>Omeka</a:t>
            </a:r>
            <a:r>
              <a:rPr lang="en-US" dirty="0"/>
              <a:t> site has lots of content to show in lots of different places, and this content is getting changed and added to pretty often. It would be impossible for HTML code written like this to keep up! </a:t>
            </a:r>
            <a:endParaRPr lang="en-US" dirty="0"/>
          </a:p>
          <a:p>
            <a:r>
              <a:rPr lang="en-US" dirty="0"/>
              <a:t>Your HTML code needs to be created or altered automatically as things change. This means it’s ‘dynamic</a:t>
            </a:r>
            <a:r>
              <a:rPr lang="en-US" dirty="0" smtClean="0"/>
              <a:t>’</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138300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a:t>
            </a:r>
            <a:r>
              <a:rPr lang="en-US" dirty="0" err="1"/>
              <a:t>Omeka</a:t>
            </a:r>
            <a:r>
              <a:rPr lang="en-US" dirty="0"/>
              <a:t> works</a:t>
            </a:r>
            <a:br>
              <a:rPr lang="en-US" dirty="0"/>
            </a:br>
            <a:endParaRPr lang="en-US" dirty="0"/>
          </a:p>
        </p:txBody>
      </p:sp>
      <p:sp>
        <p:nvSpPr>
          <p:cNvPr id="3" name="Content Placeholder 2"/>
          <p:cNvSpPr>
            <a:spLocks noGrp="1"/>
          </p:cNvSpPr>
          <p:nvPr>
            <p:ph idx="1"/>
          </p:nvPr>
        </p:nvSpPr>
        <p:spPr>
          <a:xfrm>
            <a:off x="381000" y="1295400"/>
            <a:ext cx="8229600" cy="4572000"/>
          </a:xfrm>
        </p:spPr>
        <p:txBody>
          <a:bodyPr>
            <a:normAutofit fontScale="77500" lnSpcReduction="20000"/>
          </a:bodyPr>
          <a:lstStyle/>
          <a:p>
            <a:r>
              <a:rPr lang="en-US" dirty="0" err="1"/>
              <a:t>Omeka</a:t>
            </a:r>
            <a:r>
              <a:rPr lang="en-US" dirty="0"/>
              <a:t> is more than just a website to share your digital collection (client-side). Because it has to manage all this changing content, it also creates and runs a database of all your data and associated metadata (server-side)</a:t>
            </a:r>
            <a:endParaRPr lang="en-US" dirty="0"/>
          </a:p>
          <a:p>
            <a:r>
              <a:rPr lang="en-US" dirty="0"/>
              <a:t>This makes </a:t>
            </a:r>
            <a:r>
              <a:rPr lang="en-US" dirty="0" err="1"/>
              <a:t>Omeka</a:t>
            </a:r>
            <a:r>
              <a:rPr lang="en-US" dirty="0"/>
              <a:t> a Content Management </a:t>
            </a:r>
            <a:r>
              <a:rPr lang="en-US" dirty="0" smtClean="0"/>
              <a:t>System. </a:t>
            </a:r>
            <a:r>
              <a:rPr lang="en-US" dirty="0"/>
              <a:t>A CMS is a computer application that allows you to organize, edit, maintain and publish content from a central interface.</a:t>
            </a:r>
            <a:endParaRPr lang="en-US" dirty="0"/>
          </a:p>
          <a:p>
            <a:r>
              <a:rPr lang="en-US" dirty="0"/>
              <a:t>The programming language used to run </a:t>
            </a:r>
            <a:r>
              <a:rPr lang="en-US" dirty="0" err="1"/>
              <a:t>Omeka</a:t>
            </a:r>
            <a:r>
              <a:rPr lang="en-US" dirty="0"/>
              <a:t> on the server-side is called PHP. Instead of using HTML files, </a:t>
            </a:r>
            <a:r>
              <a:rPr lang="en-US" dirty="0" err="1"/>
              <a:t>Omeka</a:t>
            </a:r>
            <a:r>
              <a:rPr lang="en-US" dirty="0"/>
              <a:t> uses PHP scripts to pull in the content from the database and build HTML code on request</a:t>
            </a:r>
            <a:endParaRPr lang="en-US" dirty="0"/>
          </a:p>
          <a:p>
            <a:pPr marL="64008"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71800" y="5206482"/>
            <a:ext cx="2971800" cy="1485900"/>
          </a:xfrm>
          <a:prstGeom prst="rect">
            <a:avLst/>
          </a:prstGeom>
        </p:spPr>
      </p:pic>
    </p:spTree>
    <p:extLst>
      <p:ext uri="{BB962C8B-B14F-4D97-AF65-F5344CB8AC3E}">
        <p14:creationId xmlns:p14="http://schemas.microsoft.com/office/powerpoint/2010/main" val="495513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0"/>
            <a:ext cx="8229600" cy="1399032"/>
          </a:xfrm>
        </p:spPr>
        <p:txBody>
          <a:bodyPr/>
          <a:lstStyle/>
          <a:p>
            <a:r>
              <a:rPr lang="en-US" dirty="0" smtClean="0"/>
              <a:t>What is jQuery?</a:t>
            </a:r>
            <a:endParaRPr lang="en-US" dirty="0"/>
          </a:p>
        </p:txBody>
      </p:sp>
      <p:sp>
        <p:nvSpPr>
          <p:cNvPr id="3" name="Content Placeholder 2"/>
          <p:cNvSpPr>
            <a:spLocks noGrp="1"/>
          </p:cNvSpPr>
          <p:nvPr>
            <p:ph idx="1"/>
          </p:nvPr>
        </p:nvSpPr>
        <p:spPr>
          <a:xfrm>
            <a:off x="457200" y="3352800"/>
            <a:ext cx="8183880" cy="2286000"/>
          </a:xfrm>
        </p:spPr>
        <p:txBody>
          <a:bodyPr>
            <a:normAutofit/>
          </a:bodyPr>
          <a:lstStyle/>
          <a:p>
            <a:r>
              <a:rPr lang="en-US" dirty="0" smtClean="0"/>
              <a:t>A </a:t>
            </a:r>
            <a:r>
              <a:rPr lang="en-US" dirty="0" err="1" smtClean="0"/>
              <a:t>Javascript</a:t>
            </a:r>
            <a:r>
              <a:rPr lang="en-US" dirty="0" smtClean="0"/>
              <a:t> library designed to simplify client-side scripting of HTML</a:t>
            </a:r>
            <a:endParaRPr lang="en-US" dirty="0"/>
          </a:p>
        </p:txBody>
      </p:sp>
      <p:pic>
        <p:nvPicPr>
          <p:cNvPr id="1026" name="Picture 2" descr="C:\Users\aserra\Desktop\jquery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609600"/>
            <a:ext cx="4981575"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469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667000"/>
            <a:ext cx="8229600" cy="1399032"/>
          </a:xfrm>
        </p:spPr>
        <p:txBody>
          <a:bodyPr>
            <a:normAutofit fontScale="90000"/>
          </a:bodyPr>
          <a:lstStyle/>
          <a:p>
            <a:r>
              <a:rPr lang="en-US" dirty="0"/>
              <a:t>So now that we know what we’re talking about, let’s get started!</a:t>
            </a:r>
            <a:br>
              <a:rPr lang="en-US" dirty="0"/>
            </a:br>
            <a:endParaRPr lang="en-US" dirty="0"/>
          </a:p>
        </p:txBody>
      </p:sp>
    </p:spTree>
    <p:extLst>
      <p:ext uri="{BB962C8B-B14F-4D97-AF65-F5344CB8AC3E}">
        <p14:creationId xmlns:p14="http://schemas.microsoft.com/office/powerpoint/2010/main" val="2424603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will need</a:t>
            </a:r>
          </a:p>
        </p:txBody>
      </p:sp>
      <p:sp>
        <p:nvSpPr>
          <p:cNvPr id="3" name="Content Placeholder 2"/>
          <p:cNvSpPr>
            <a:spLocks noGrp="1"/>
          </p:cNvSpPr>
          <p:nvPr>
            <p:ph idx="1"/>
          </p:nvPr>
        </p:nvSpPr>
        <p:spPr/>
        <p:txBody>
          <a:bodyPr>
            <a:normAutofit fontScale="62500" lnSpcReduction="20000"/>
          </a:bodyPr>
          <a:lstStyle/>
          <a:p>
            <a:r>
              <a:rPr lang="en-US" dirty="0"/>
              <a:t>You will need to be able to access and edit your </a:t>
            </a:r>
            <a:r>
              <a:rPr lang="en-US" dirty="0" err="1"/>
              <a:t>omeka</a:t>
            </a:r>
            <a:r>
              <a:rPr lang="en-US" dirty="0"/>
              <a:t> theme files on your website’s </a:t>
            </a:r>
            <a:r>
              <a:rPr lang="en-US" dirty="0" smtClean="0"/>
              <a:t>server</a:t>
            </a:r>
          </a:p>
          <a:p>
            <a:pPr marL="64008" indent="0">
              <a:buNone/>
            </a:pPr>
            <a:r>
              <a:rPr lang="en-US" dirty="0" smtClean="0"/>
              <a:t>	(without </a:t>
            </a:r>
            <a:r>
              <a:rPr lang="en-US" dirty="0"/>
              <a:t>this, you can’t do anything</a:t>
            </a:r>
            <a:r>
              <a:rPr lang="en-US" dirty="0" smtClean="0"/>
              <a:t>!)</a:t>
            </a:r>
          </a:p>
          <a:p>
            <a:pPr marL="64008" indent="0">
              <a:buNone/>
            </a:pPr>
            <a:endParaRPr lang="en-US" dirty="0"/>
          </a:p>
          <a:p>
            <a:r>
              <a:rPr lang="en-US" dirty="0"/>
              <a:t>You also need to be able to ‘look under the hood’ to see what HTML is being generated and what your browser is doing using the ‘Inspect Element’ </a:t>
            </a:r>
            <a:r>
              <a:rPr lang="en-US" dirty="0" smtClean="0"/>
              <a:t>feature. To </a:t>
            </a:r>
            <a:r>
              <a:rPr lang="en-US" dirty="0"/>
              <a:t>do this, go to your site in a web browser, right click on the page and choose ‘inspect element’ from the drop-down menu</a:t>
            </a:r>
            <a:r>
              <a:rPr lang="en-US" dirty="0" smtClean="0"/>
              <a:t>.</a:t>
            </a:r>
          </a:p>
          <a:p>
            <a:pPr marL="64008" indent="0">
              <a:buNone/>
            </a:pPr>
            <a:endParaRPr lang="en-US" dirty="0" smtClean="0"/>
          </a:p>
          <a:p>
            <a:r>
              <a:rPr lang="en-US" dirty="0"/>
              <a:t>And of course, we need to find a jQuery plugin we like and download the files</a:t>
            </a:r>
            <a:endParaRPr lang="en-US" dirty="0"/>
          </a:p>
          <a:p>
            <a:pPr marL="64008" indent="0">
              <a:buNone/>
            </a:pPr>
            <a:r>
              <a:rPr lang="en-US" dirty="0" smtClean="0"/>
              <a:t>	(</a:t>
            </a:r>
            <a:r>
              <a:rPr lang="en-US" dirty="0"/>
              <a:t>usually these will consist of some </a:t>
            </a:r>
            <a:r>
              <a:rPr lang="en-US" dirty="0" err="1"/>
              <a:t>javascript</a:t>
            </a:r>
            <a:r>
              <a:rPr lang="en-US" dirty="0"/>
              <a:t> files, a CSS file for </a:t>
            </a:r>
            <a:r>
              <a:rPr lang="en-US" dirty="0" smtClean="0"/>
              <a:t>	styling</a:t>
            </a:r>
            <a:r>
              <a:rPr lang="en-US" dirty="0"/>
              <a:t>, and possibly some icons)</a:t>
            </a:r>
            <a:endParaRPr lang="en-US" dirty="0"/>
          </a:p>
          <a:p>
            <a:pPr marL="64008" indent="0">
              <a:buNone/>
            </a:pPr>
            <a:r>
              <a:rPr lang="en-US" dirty="0"/>
              <a:t/>
            </a:r>
            <a:br>
              <a:rPr lang="en-US" dirty="0"/>
            </a:br>
            <a:endParaRPr lang="en-US" dirty="0"/>
          </a:p>
        </p:txBody>
      </p:sp>
    </p:spTree>
    <p:extLst>
      <p:ext uri="{BB962C8B-B14F-4D97-AF65-F5344CB8AC3E}">
        <p14:creationId xmlns:p14="http://schemas.microsoft.com/office/powerpoint/2010/main" val="2933713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Backups and Version control</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a:t>Before you start making any changes to your theme, it’s a very good idea to save a copy of the entire thing and back it up somewhere, even offline</a:t>
            </a:r>
            <a:r>
              <a:rPr lang="en-US" dirty="0" smtClean="0"/>
              <a:t>.</a:t>
            </a:r>
          </a:p>
          <a:p>
            <a:pPr marL="64008" indent="0">
              <a:buNone/>
            </a:pPr>
            <a:endParaRPr lang="en-US" dirty="0" smtClean="0"/>
          </a:p>
          <a:p>
            <a:r>
              <a:rPr lang="en-US" dirty="0"/>
              <a:t>If you have the means</a:t>
            </a:r>
            <a:r>
              <a:rPr lang="en-US" dirty="0" smtClean="0"/>
              <a:t>:</a:t>
            </a:r>
          </a:p>
          <a:p>
            <a:pPr marL="64008" indent="0">
              <a:buNone/>
            </a:pPr>
            <a:endParaRPr lang="en-US" dirty="0"/>
          </a:p>
          <a:p>
            <a:r>
              <a:rPr lang="en-US" dirty="0"/>
              <a:t>You might also want to track the changes you make to your files using a </a:t>
            </a:r>
            <a:r>
              <a:rPr lang="en-US" dirty="0" err="1"/>
              <a:t>Git</a:t>
            </a:r>
            <a:r>
              <a:rPr lang="en-US" dirty="0"/>
              <a:t> repository. </a:t>
            </a:r>
            <a:endParaRPr lang="en-US" dirty="0" smtClean="0"/>
          </a:p>
          <a:p>
            <a:pPr marL="64008" indent="0">
              <a:buNone/>
            </a:pPr>
            <a:endParaRPr lang="en-US" dirty="0"/>
          </a:p>
          <a:p>
            <a:r>
              <a:rPr lang="en-US" dirty="0"/>
              <a:t>If you have access to a development server, it’s a good idea to mirror your </a:t>
            </a:r>
            <a:r>
              <a:rPr lang="en-US" dirty="0" err="1"/>
              <a:t>Omeka</a:t>
            </a:r>
            <a:r>
              <a:rPr lang="en-US" dirty="0"/>
              <a:t> site there and test the theme changes on that site before going ‘live’</a:t>
            </a:r>
            <a:endParaRPr lang="en-US" dirty="0"/>
          </a:p>
          <a:p>
            <a:pPr marL="64008" indent="0">
              <a:buNone/>
            </a:pPr>
            <a:endParaRPr lang="en-US" dirty="0"/>
          </a:p>
        </p:txBody>
      </p:sp>
    </p:spTree>
    <p:extLst>
      <p:ext uri="{BB962C8B-B14F-4D97-AF65-F5344CB8AC3E}">
        <p14:creationId xmlns:p14="http://schemas.microsoft.com/office/powerpoint/2010/main" val="435014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jQuery Version</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a:t>The instructions for the plugin should tell you what version of jQuery it needs. Usually any </a:t>
            </a:r>
            <a:r>
              <a:rPr lang="en-US" dirty="0" smtClean="0"/>
              <a:t>later </a:t>
            </a:r>
            <a:r>
              <a:rPr lang="en-US" dirty="0"/>
              <a:t>version will work fine. </a:t>
            </a:r>
            <a:endParaRPr lang="en-US" dirty="0" smtClean="0"/>
          </a:p>
          <a:p>
            <a:pPr marL="64008" indent="0">
              <a:buNone/>
            </a:pPr>
            <a:endParaRPr lang="en-US" dirty="0"/>
          </a:p>
          <a:p>
            <a:r>
              <a:rPr lang="en-US" dirty="0" err="1"/>
              <a:t>Omeka</a:t>
            </a:r>
            <a:r>
              <a:rPr lang="en-US" dirty="0"/>
              <a:t> version 2.0 automatically links to at least  jQuery version 1.9.1, </a:t>
            </a:r>
            <a:endParaRPr lang="en-US" dirty="0"/>
          </a:p>
          <a:p>
            <a:pPr marL="64008" indent="0">
              <a:buNone/>
            </a:pPr>
            <a:r>
              <a:rPr lang="en-US" dirty="0" smtClean="0"/>
              <a:t>	Version </a:t>
            </a:r>
            <a:r>
              <a:rPr lang="en-US" dirty="0"/>
              <a:t>2.1 links to jQuery 1.10.1</a:t>
            </a:r>
            <a:endParaRPr lang="en-US" dirty="0"/>
          </a:p>
          <a:p>
            <a:pPr marL="64008" indent="0">
              <a:buNone/>
            </a:pPr>
            <a:r>
              <a:rPr lang="en-US" dirty="0" smtClean="0"/>
              <a:t>	So </a:t>
            </a:r>
            <a:r>
              <a:rPr lang="en-US" dirty="0"/>
              <a:t>you don’t need to add the link to </a:t>
            </a:r>
            <a:r>
              <a:rPr lang="en-US" dirty="0" smtClean="0"/>
              <a:t>jQuery</a:t>
            </a:r>
          </a:p>
          <a:p>
            <a:pPr marL="64008" indent="0">
              <a:buNone/>
            </a:pPr>
            <a:endParaRPr lang="en-US" dirty="0"/>
          </a:p>
          <a:p>
            <a:r>
              <a:rPr lang="en-US" dirty="0"/>
              <a:t>You can check which version of jQuery your </a:t>
            </a:r>
            <a:r>
              <a:rPr lang="en-US" dirty="0" err="1"/>
              <a:t>Omeka</a:t>
            </a:r>
            <a:r>
              <a:rPr lang="en-US" dirty="0"/>
              <a:t> site is running by opening up ‘Inspect Element’ on your browser, and looking in the &lt;head&gt; of the html for the page. </a:t>
            </a:r>
            <a:endParaRPr lang="en-US" dirty="0"/>
          </a:p>
          <a:p>
            <a:pPr marL="64008" indent="0">
              <a:buNone/>
            </a:pPr>
            <a:endParaRPr lang="en-US" dirty="0"/>
          </a:p>
        </p:txBody>
      </p:sp>
    </p:spTree>
    <p:extLst>
      <p:ext uri="{BB962C8B-B14F-4D97-AF65-F5344CB8AC3E}">
        <p14:creationId xmlns:p14="http://schemas.microsoft.com/office/powerpoint/2010/main" val="3672989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Navigate to your theme files on your server</a:t>
            </a:r>
          </a:p>
        </p:txBody>
      </p:sp>
      <p:sp>
        <p:nvSpPr>
          <p:cNvPr id="3" name="Content Placeholder 2"/>
          <p:cNvSpPr>
            <a:spLocks noGrp="1"/>
          </p:cNvSpPr>
          <p:nvPr>
            <p:ph idx="1"/>
          </p:nvPr>
        </p:nvSpPr>
        <p:spPr/>
        <p:txBody>
          <a:bodyPr>
            <a:normAutofit lnSpcReduction="10000"/>
          </a:bodyPr>
          <a:lstStyle/>
          <a:p>
            <a:pPr marL="64008" indent="0">
              <a:buNone/>
            </a:pPr>
            <a:r>
              <a:rPr lang="en-US" dirty="0" err="1"/>
              <a:t>Omeka</a:t>
            </a:r>
            <a:r>
              <a:rPr lang="en-US" dirty="0"/>
              <a:t> files are organized in folders in the following way on your server</a:t>
            </a:r>
            <a:r>
              <a:rPr lang="en-US" dirty="0" smtClean="0"/>
              <a:t>:</a:t>
            </a:r>
          </a:p>
          <a:p>
            <a:r>
              <a:rPr lang="en-US" dirty="0" err="1"/>
              <a:t>Omeka</a:t>
            </a:r>
            <a:endParaRPr lang="en-US" dirty="0"/>
          </a:p>
          <a:p>
            <a:pPr lvl="1" fontAlgn="base"/>
            <a:r>
              <a:rPr lang="en-US" dirty="0"/>
              <a:t>www</a:t>
            </a:r>
          </a:p>
          <a:p>
            <a:pPr lvl="2" fontAlgn="base"/>
            <a:r>
              <a:rPr lang="en-US" dirty="0"/>
              <a:t>data</a:t>
            </a:r>
          </a:p>
          <a:p>
            <a:pPr lvl="3" fontAlgn="base"/>
            <a:r>
              <a:rPr lang="en-US" dirty="0"/>
              <a:t>admin</a:t>
            </a:r>
          </a:p>
          <a:p>
            <a:pPr lvl="3" fontAlgn="base"/>
            <a:r>
              <a:rPr lang="en-US" dirty="0"/>
              <a:t>application</a:t>
            </a:r>
          </a:p>
          <a:p>
            <a:pPr lvl="3" fontAlgn="base"/>
            <a:r>
              <a:rPr lang="en-US" dirty="0"/>
              <a:t>files</a:t>
            </a:r>
          </a:p>
          <a:p>
            <a:pPr lvl="3" fontAlgn="base"/>
            <a:r>
              <a:rPr lang="en-US" dirty="0"/>
              <a:t>install</a:t>
            </a:r>
          </a:p>
          <a:p>
            <a:pPr lvl="3" fontAlgn="base"/>
            <a:r>
              <a:rPr lang="en-US" dirty="0"/>
              <a:t>plugins</a:t>
            </a:r>
          </a:p>
          <a:p>
            <a:pPr lvl="3" fontAlgn="base"/>
            <a:r>
              <a:rPr lang="en-US" dirty="0"/>
              <a:t>themes</a:t>
            </a:r>
          </a:p>
          <a:p>
            <a:pPr marL="64008"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0" y="2927804"/>
            <a:ext cx="4749532" cy="3549650"/>
          </a:xfrm>
          <a:prstGeom prst="rect">
            <a:avLst/>
          </a:prstGeom>
        </p:spPr>
      </p:pic>
    </p:spTree>
    <p:extLst>
      <p:ext uri="{BB962C8B-B14F-4D97-AF65-F5344CB8AC3E}">
        <p14:creationId xmlns:p14="http://schemas.microsoft.com/office/powerpoint/2010/main" val="2492963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Upload your plugin files to the server</a:t>
            </a:r>
            <a:br>
              <a:rPr lang="en-US" dirty="0"/>
            </a:br>
            <a:endParaRPr lang="en-US" dirty="0"/>
          </a:p>
        </p:txBody>
      </p:sp>
      <p:sp>
        <p:nvSpPr>
          <p:cNvPr id="3" name="Content Placeholder 2"/>
          <p:cNvSpPr>
            <a:spLocks noGrp="1"/>
          </p:cNvSpPr>
          <p:nvPr>
            <p:ph idx="1"/>
          </p:nvPr>
        </p:nvSpPr>
        <p:spPr>
          <a:xfrm>
            <a:off x="457200" y="1371600"/>
            <a:ext cx="8382000" cy="5083208"/>
          </a:xfrm>
        </p:spPr>
        <p:txBody>
          <a:bodyPr>
            <a:normAutofit fontScale="62500" lnSpcReduction="20000"/>
          </a:bodyPr>
          <a:lstStyle/>
          <a:p>
            <a:r>
              <a:rPr lang="en-US" dirty="0"/>
              <a:t>You need to add the plugin files into the appropriate places in your </a:t>
            </a:r>
            <a:r>
              <a:rPr lang="en-US" dirty="0" err="1"/>
              <a:t>Omeka</a:t>
            </a:r>
            <a:r>
              <a:rPr lang="en-US" dirty="0"/>
              <a:t> theme</a:t>
            </a:r>
            <a:endParaRPr lang="en-US" dirty="0"/>
          </a:p>
          <a:p>
            <a:r>
              <a:rPr lang="en-US" dirty="0" err="1"/>
              <a:t>Omeka</a:t>
            </a:r>
            <a:r>
              <a:rPr lang="en-US" dirty="0"/>
              <a:t> theme files are organized in the following way</a:t>
            </a:r>
            <a:r>
              <a:rPr lang="en-US" dirty="0" smtClean="0"/>
              <a:t>:</a:t>
            </a:r>
          </a:p>
          <a:p>
            <a:pPr marL="64008" indent="0">
              <a:buNone/>
            </a:pPr>
            <a:endParaRPr lang="en-US" dirty="0"/>
          </a:p>
          <a:p>
            <a:pPr lvl="1"/>
            <a:r>
              <a:rPr lang="en-US" dirty="0"/>
              <a:t>Your Theme</a:t>
            </a:r>
            <a:endParaRPr lang="en-US" dirty="0"/>
          </a:p>
          <a:p>
            <a:pPr lvl="2" fontAlgn="base"/>
            <a:r>
              <a:rPr lang="en-US" dirty="0"/>
              <a:t>common</a:t>
            </a:r>
          </a:p>
          <a:p>
            <a:pPr lvl="2" fontAlgn="base"/>
            <a:r>
              <a:rPr lang="en-US" dirty="0" err="1"/>
              <a:t>css</a:t>
            </a:r>
            <a:endParaRPr lang="en-US" dirty="0"/>
          </a:p>
          <a:p>
            <a:pPr lvl="2" fontAlgn="base"/>
            <a:r>
              <a:rPr lang="en-US" dirty="0"/>
              <a:t>images</a:t>
            </a:r>
          </a:p>
          <a:p>
            <a:pPr lvl="2" fontAlgn="base"/>
            <a:r>
              <a:rPr lang="en-US" dirty="0"/>
              <a:t>items</a:t>
            </a:r>
          </a:p>
          <a:p>
            <a:pPr lvl="2" fontAlgn="base"/>
            <a:r>
              <a:rPr lang="en-US" dirty="0" err="1" smtClean="0"/>
              <a:t>Javascripts</a:t>
            </a:r>
            <a:endParaRPr lang="en-US" dirty="0" smtClean="0"/>
          </a:p>
          <a:p>
            <a:pPr marL="877824" lvl="2" indent="0" fontAlgn="base">
              <a:buNone/>
            </a:pPr>
            <a:endParaRPr lang="en-US" dirty="0"/>
          </a:p>
          <a:p>
            <a:pPr marL="877824" lvl="2" indent="0" fontAlgn="base">
              <a:buNone/>
            </a:pPr>
            <a:endParaRPr lang="en-US" dirty="0" smtClean="0"/>
          </a:p>
          <a:p>
            <a:pPr marL="877824" lvl="2" indent="0" fontAlgn="base">
              <a:buNone/>
            </a:pPr>
            <a:endParaRPr lang="en-US" dirty="0" smtClean="0"/>
          </a:p>
          <a:p>
            <a:pPr marL="877824" lvl="2" indent="0" fontAlgn="base">
              <a:buNone/>
            </a:pPr>
            <a:endParaRPr lang="en-US" dirty="0"/>
          </a:p>
          <a:p>
            <a:r>
              <a:rPr lang="en-US" dirty="0"/>
              <a:t>Move your jQuery plugin files into the appropriate folders in your </a:t>
            </a:r>
            <a:r>
              <a:rPr lang="en-US" dirty="0" smtClean="0"/>
              <a:t>theme.</a:t>
            </a:r>
            <a:r>
              <a:rPr lang="en-US" dirty="0"/>
              <a:t/>
            </a:r>
            <a:br>
              <a:rPr lang="en-US" dirty="0"/>
            </a:br>
            <a:r>
              <a:rPr lang="en-US" dirty="0"/>
              <a:t>CSS file(s) needs to go in the CSS folder, </a:t>
            </a:r>
            <a:r>
              <a:rPr lang="en-US" dirty="0" err="1"/>
              <a:t>Javascript</a:t>
            </a:r>
            <a:r>
              <a:rPr lang="en-US" dirty="0"/>
              <a:t> file(s) needs to go in the </a:t>
            </a:r>
            <a:r>
              <a:rPr lang="en-US" dirty="0" err="1"/>
              <a:t>javascripts</a:t>
            </a:r>
            <a:r>
              <a:rPr lang="en-US" dirty="0"/>
              <a:t> folder, any image icons need to go in the images </a:t>
            </a:r>
            <a:r>
              <a:rPr lang="en-US" dirty="0" smtClean="0"/>
              <a:t>folder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1000" y="2248678"/>
            <a:ext cx="3429000" cy="2542636"/>
          </a:xfrm>
          <a:prstGeom prst="rect">
            <a:avLst/>
          </a:prstGeom>
        </p:spPr>
      </p:pic>
    </p:spTree>
    <p:extLst>
      <p:ext uri="{BB962C8B-B14F-4D97-AF65-F5344CB8AC3E}">
        <p14:creationId xmlns:p14="http://schemas.microsoft.com/office/powerpoint/2010/main" val="2536153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Has your theme heard the good news?</a:t>
            </a:r>
          </a:p>
        </p:txBody>
      </p:sp>
      <p:sp>
        <p:nvSpPr>
          <p:cNvPr id="3" name="Content Placeholder 2"/>
          <p:cNvSpPr>
            <a:spLocks noGrp="1"/>
          </p:cNvSpPr>
          <p:nvPr>
            <p:ph idx="1"/>
          </p:nvPr>
        </p:nvSpPr>
        <p:spPr>
          <a:xfrm>
            <a:off x="457200" y="1882808"/>
            <a:ext cx="8305800" cy="3298792"/>
          </a:xfrm>
        </p:spPr>
        <p:txBody>
          <a:bodyPr>
            <a:normAutofit fontScale="77500" lnSpcReduction="20000"/>
          </a:bodyPr>
          <a:lstStyle/>
          <a:p>
            <a:r>
              <a:rPr lang="en-US" dirty="0"/>
              <a:t>Now you need to ‘tell’ your theme that these new files are there, and that it needs to get them loaded up for web browsers to use. You do this by editing </a:t>
            </a:r>
            <a:r>
              <a:rPr lang="en-US" dirty="0" err="1"/>
              <a:t>header.php</a:t>
            </a:r>
            <a:r>
              <a:rPr lang="en-US" dirty="0"/>
              <a:t> in the ‘common’ folder.</a:t>
            </a:r>
            <a:endParaRPr lang="en-US" dirty="0"/>
          </a:p>
          <a:p>
            <a:r>
              <a:rPr lang="en-US" dirty="0"/>
              <a:t>Open </a:t>
            </a:r>
            <a:r>
              <a:rPr lang="en-US" dirty="0" err="1" smtClean="0"/>
              <a:t>header.php</a:t>
            </a:r>
            <a:r>
              <a:rPr lang="en-US" dirty="0" smtClean="0"/>
              <a:t> and find </a:t>
            </a:r>
            <a:r>
              <a:rPr lang="en-US" dirty="0"/>
              <a:t>the stylesheets </a:t>
            </a:r>
            <a:r>
              <a:rPr lang="en-US" dirty="0" smtClean="0"/>
              <a:t>and </a:t>
            </a:r>
            <a:r>
              <a:rPr lang="en-US" dirty="0" err="1" smtClean="0"/>
              <a:t>javascripts</a:t>
            </a:r>
            <a:r>
              <a:rPr lang="en-US" dirty="0" smtClean="0"/>
              <a:t> sections, </a:t>
            </a:r>
            <a:r>
              <a:rPr lang="en-US" dirty="0"/>
              <a:t>which should look something like this:</a:t>
            </a:r>
            <a:endParaRPr lang="en-US" dirty="0"/>
          </a:p>
          <a:p>
            <a:pPr marL="64008" indent="0">
              <a:buNone/>
            </a:pPr>
            <a:r>
              <a:rPr lang="en-US" dirty="0"/>
              <a:t/>
            </a:r>
            <a:br>
              <a:rPr lang="en-US" dirty="0"/>
            </a:b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3810000"/>
            <a:ext cx="5729362" cy="2919709"/>
          </a:xfrm>
          <a:prstGeom prst="rect">
            <a:avLst/>
          </a:prstGeom>
        </p:spPr>
      </p:pic>
    </p:spTree>
    <p:extLst>
      <p:ext uri="{BB962C8B-B14F-4D97-AF65-F5344CB8AC3E}">
        <p14:creationId xmlns:p14="http://schemas.microsoft.com/office/powerpoint/2010/main" val="1337057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to your new files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Add your CSS file(s)</a:t>
            </a:r>
          </a:p>
          <a:p>
            <a:pPr marL="64008" indent="0">
              <a:buNone/>
            </a:pPr>
            <a:r>
              <a:rPr lang="en-US" b="1" dirty="0"/>
              <a:t>	</a:t>
            </a:r>
            <a:r>
              <a:rPr lang="en-US" b="1" dirty="0" err="1" smtClean="0"/>
              <a:t>queue_css_file</a:t>
            </a:r>
            <a:r>
              <a:rPr lang="en-US" b="1" dirty="0"/>
              <a:t>('</a:t>
            </a:r>
            <a:r>
              <a:rPr lang="en-US" b="1" dirty="0" err="1"/>
              <a:t>pluginstyle</a:t>
            </a:r>
            <a:r>
              <a:rPr lang="en-US" b="1" dirty="0" smtClean="0"/>
              <a:t>');</a:t>
            </a:r>
          </a:p>
          <a:p>
            <a:pPr marL="64008" indent="0">
              <a:buNone/>
            </a:pPr>
            <a:r>
              <a:rPr lang="en-US" dirty="0" smtClean="0"/>
              <a:t>Immediately above </a:t>
            </a:r>
          </a:p>
          <a:p>
            <a:pPr marL="64008" indent="0">
              <a:buNone/>
            </a:pPr>
            <a:r>
              <a:rPr lang="en-US" dirty="0"/>
              <a:t>	</a:t>
            </a:r>
            <a:r>
              <a:rPr lang="en-US" b="1" dirty="0" smtClean="0"/>
              <a:t>echo </a:t>
            </a:r>
            <a:r>
              <a:rPr lang="en-US" b="1" dirty="0" err="1"/>
              <a:t>head_css</a:t>
            </a:r>
            <a:r>
              <a:rPr lang="en-US" b="1" dirty="0" smtClean="0"/>
              <a:t>();</a:t>
            </a:r>
            <a:r>
              <a:rPr lang="en-US" b="1" dirty="0"/>
              <a:t/>
            </a:r>
            <a:br>
              <a:rPr lang="en-US" b="1" dirty="0"/>
            </a:br>
            <a:endParaRPr lang="en-US" b="1" dirty="0" smtClean="0"/>
          </a:p>
          <a:p>
            <a:r>
              <a:rPr lang="en-US" dirty="0" smtClean="0"/>
              <a:t>Add your </a:t>
            </a:r>
            <a:r>
              <a:rPr lang="en-US" dirty="0" err="1" smtClean="0"/>
              <a:t>js</a:t>
            </a:r>
            <a:r>
              <a:rPr lang="en-US" dirty="0" smtClean="0"/>
              <a:t> file(s)</a:t>
            </a:r>
            <a:r>
              <a:rPr lang="en-US" b="1" dirty="0" smtClean="0"/>
              <a:t> </a:t>
            </a:r>
          </a:p>
          <a:p>
            <a:pPr marL="537210" lvl="1" indent="0">
              <a:buNone/>
            </a:pPr>
            <a:r>
              <a:rPr lang="en-US" sz="3000" b="1" dirty="0" err="1" smtClean="0"/>
              <a:t>queue_js_file</a:t>
            </a:r>
            <a:r>
              <a:rPr lang="en-US" sz="3000" b="1" dirty="0"/>
              <a:t>('plugin</a:t>
            </a:r>
            <a:r>
              <a:rPr lang="en-US" sz="3000" b="1" dirty="0" smtClean="0"/>
              <a:t>');</a:t>
            </a:r>
          </a:p>
          <a:p>
            <a:pPr marL="537210" lvl="1" indent="0">
              <a:buNone/>
            </a:pPr>
            <a:r>
              <a:rPr lang="en-US" sz="3000" dirty="0" smtClean="0"/>
              <a:t>Immediately above</a:t>
            </a:r>
          </a:p>
          <a:p>
            <a:pPr marL="64008" indent="0">
              <a:buNone/>
            </a:pPr>
            <a:r>
              <a:rPr lang="en-US" dirty="0" smtClean="0"/>
              <a:t>	</a:t>
            </a:r>
            <a:r>
              <a:rPr lang="en-US" b="1" dirty="0" smtClean="0"/>
              <a:t>echo </a:t>
            </a:r>
            <a:r>
              <a:rPr lang="en-US" b="1" dirty="0" err="1"/>
              <a:t>head_js</a:t>
            </a:r>
            <a:r>
              <a:rPr lang="en-US" b="1" dirty="0"/>
              <a:t>();</a:t>
            </a:r>
            <a:endParaRPr lang="en-US" b="1" dirty="0"/>
          </a:p>
          <a:p>
            <a:pPr marL="64008" indent="0">
              <a:buNone/>
            </a:pPr>
            <a:r>
              <a:rPr lang="en-US" dirty="0"/>
              <a:t/>
            </a:r>
            <a:br>
              <a:rPr lang="en-US" dirty="0"/>
            </a:br>
            <a:endParaRPr lang="en-US" dirty="0" smtClean="0"/>
          </a:p>
        </p:txBody>
      </p:sp>
    </p:spTree>
    <p:extLst>
      <p:ext uri="{BB962C8B-B14F-4D97-AF65-F5344CB8AC3E}">
        <p14:creationId xmlns:p14="http://schemas.microsoft.com/office/powerpoint/2010/main" val="3296227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Call the plugin</a:t>
            </a:r>
          </a:p>
        </p:txBody>
      </p:sp>
      <p:sp>
        <p:nvSpPr>
          <p:cNvPr id="3" name="Content Placeholder 2"/>
          <p:cNvSpPr>
            <a:spLocks noGrp="1"/>
          </p:cNvSpPr>
          <p:nvPr>
            <p:ph idx="1"/>
          </p:nvPr>
        </p:nvSpPr>
        <p:spPr/>
        <p:txBody>
          <a:bodyPr>
            <a:normAutofit fontScale="77500" lnSpcReduction="20000"/>
          </a:bodyPr>
          <a:lstStyle/>
          <a:p>
            <a:r>
              <a:rPr lang="en-US" dirty="0"/>
              <a:t>Next, we need to add the jQuery function for your plugin to the </a:t>
            </a:r>
            <a:r>
              <a:rPr lang="en-US" dirty="0" err="1"/>
              <a:t>footer.php</a:t>
            </a:r>
            <a:r>
              <a:rPr lang="en-US" dirty="0"/>
              <a:t> </a:t>
            </a:r>
            <a:r>
              <a:rPr lang="en-US" dirty="0" smtClean="0"/>
              <a:t>file. This script actually tells the plugin to run, and has to be read by your browser after all of the other necessary files.</a:t>
            </a:r>
          </a:p>
          <a:p>
            <a:r>
              <a:rPr lang="en-US" dirty="0"/>
              <a:t>The best way to do this is </a:t>
            </a:r>
            <a:r>
              <a:rPr lang="en-US" dirty="0" smtClean="0"/>
              <a:t>in </a:t>
            </a:r>
            <a:r>
              <a:rPr lang="en-US" dirty="0" err="1" smtClean="0"/>
              <a:t>Omeka</a:t>
            </a:r>
            <a:r>
              <a:rPr lang="en-US" dirty="0" smtClean="0"/>
              <a:t> is to save this in its own </a:t>
            </a:r>
            <a:r>
              <a:rPr lang="en-US" dirty="0" err="1"/>
              <a:t>javascript</a:t>
            </a:r>
            <a:r>
              <a:rPr lang="en-US" dirty="0"/>
              <a:t> </a:t>
            </a:r>
            <a:r>
              <a:rPr lang="en-US" dirty="0" smtClean="0"/>
              <a:t>file and link to it in </a:t>
            </a:r>
            <a:r>
              <a:rPr lang="en-US" dirty="0" err="1" smtClean="0"/>
              <a:t>footer.php</a:t>
            </a:r>
            <a:endParaRPr lang="en-US" dirty="0" smtClean="0"/>
          </a:p>
          <a:p>
            <a:r>
              <a:rPr lang="en-US" dirty="0" smtClean="0"/>
              <a:t>Open </a:t>
            </a:r>
            <a:r>
              <a:rPr lang="en-US" dirty="0"/>
              <a:t>a new file in notepad or any basic </a:t>
            </a:r>
            <a:r>
              <a:rPr lang="en-US" dirty="0" smtClean="0"/>
              <a:t>text </a:t>
            </a:r>
            <a:r>
              <a:rPr lang="en-US" dirty="0"/>
              <a:t>editor program. Copy/paste the </a:t>
            </a:r>
            <a:r>
              <a:rPr lang="en-US" dirty="0" smtClean="0"/>
              <a:t>function </a:t>
            </a:r>
            <a:r>
              <a:rPr lang="en-US" dirty="0"/>
              <a:t>provided by the jQuery plugin’s </a:t>
            </a:r>
            <a:r>
              <a:rPr lang="en-US" dirty="0" smtClean="0"/>
              <a:t>instructions</a:t>
            </a:r>
            <a:r>
              <a:rPr lang="en-US" dirty="0"/>
              <a:t>. Follow the plugin’s instructions to </a:t>
            </a:r>
            <a:r>
              <a:rPr lang="en-US" dirty="0" smtClean="0"/>
              <a:t>edit </a:t>
            </a:r>
            <a:r>
              <a:rPr lang="en-US" dirty="0"/>
              <a:t>this script with the various </a:t>
            </a:r>
            <a:r>
              <a:rPr lang="en-US" dirty="0" smtClean="0"/>
              <a:t>plugin options </a:t>
            </a:r>
            <a:r>
              <a:rPr lang="en-US" dirty="0"/>
              <a:t>provided. Save the file </a:t>
            </a:r>
            <a:r>
              <a:rPr lang="en-US" dirty="0" smtClean="0"/>
              <a:t>something like </a:t>
            </a:r>
            <a:r>
              <a:rPr lang="en-US" dirty="0"/>
              <a:t>‘pluginscript.js’ and then copy this file into your theme’s </a:t>
            </a:r>
            <a:r>
              <a:rPr lang="en-US" dirty="0" err="1"/>
              <a:t>javascripts</a:t>
            </a:r>
            <a:r>
              <a:rPr lang="en-US" dirty="0"/>
              <a:t> folder. </a:t>
            </a:r>
            <a:endParaRPr lang="en-US" dirty="0"/>
          </a:p>
          <a:p>
            <a:pPr marL="64008" indent="0">
              <a:buNone/>
            </a:pPr>
            <a:r>
              <a:rPr lang="en-US" dirty="0"/>
              <a:t/>
            </a:r>
            <a:br>
              <a:rPr lang="en-US" dirty="0"/>
            </a:br>
            <a:endParaRPr lang="en-US" dirty="0"/>
          </a:p>
        </p:txBody>
      </p:sp>
    </p:spTree>
    <p:extLst>
      <p:ext uri="{BB962C8B-B14F-4D97-AF65-F5344CB8AC3E}">
        <p14:creationId xmlns:p14="http://schemas.microsoft.com/office/powerpoint/2010/main" val="2426491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jQuery </a:t>
            </a:r>
            <a:r>
              <a:rPr lang="en-US" dirty="0" err="1" smtClean="0"/>
              <a:t>NoConflicts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Both </a:t>
            </a:r>
            <a:r>
              <a:rPr lang="en-US" dirty="0" err="1" smtClean="0"/>
              <a:t>Omeka</a:t>
            </a:r>
            <a:r>
              <a:rPr lang="en-US" dirty="0" smtClean="0"/>
              <a:t> code and jQuery use the symbol $ to do different things, and this can cause your plugin to not work.</a:t>
            </a:r>
          </a:p>
          <a:p>
            <a:r>
              <a:rPr lang="en-US" dirty="0" smtClean="0"/>
              <a:t>To get around this, simply change all the $ in your plugin script to ‘jQuery’</a:t>
            </a:r>
          </a:p>
          <a:p>
            <a:r>
              <a:rPr lang="en-US" dirty="0" smtClean="0"/>
              <a:t>Example:</a:t>
            </a:r>
          </a:p>
          <a:p>
            <a:pPr marL="64008" indent="0">
              <a:buNone/>
            </a:pPr>
            <a:r>
              <a:rPr lang="en-US" sz="1800" dirty="0" smtClean="0"/>
              <a:t>	$('.</a:t>
            </a:r>
            <a:r>
              <a:rPr lang="en-US" sz="1800" dirty="0"/>
              <a:t>zoom-file').click(function</a:t>
            </a:r>
            <a:r>
              <a:rPr lang="en-US" sz="1800" dirty="0" smtClean="0"/>
              <a:t>(){</a:t>
            </a:r>
          </a:p>
          <a:p>
            <a:pPr marL="64008" indent="0">
              <a:buNone/>
            </a:pPr>
            <a:r>
              <a:rPr lang="en-US" sz="1800" dirty="0" smtClean="0"/>
              <a:t>		$('.</a:t>
            </a:r>
            <a:r>
              <a:rPr lang="en-US" sz="1800" dirty="0" err="1"/>
              <a:t>zoomContainer</a:t>
            </a:r>
            <a:r>
              <a:rPr lang="en-US" sz="1800" dirty="0"/>
              <a:t>').remove();</a:t>
            </a:r>
          </a:p>
          <a:p>
            <a:pPr marL="64008" indent="0">
              <a:buNone/>
            </a:pPr>
            <a:r>
              <a:rPr lang="en-US" sz="1800" dirty="0"/>
              <a:t>	</a:t>
            </a:r>
            <a:r>
              <a:rPr lang="en-US" sz="1800" dirty="0" smtClean="0"/>
              <a:t>});</a:t>
            </a:r>
          </a:p>
          <a:p>
            <a:pPr marL="64008" indent="0">
              <a:buNone/>
            </a:pPr>
            <a:r>
              <a:rPr lang="en-US" sz="1800" dirty="0" smtClean="0"/>
              <a:t>Becomes:</a:t>
            </a:r>
            <a:endParaRPr lang="en-US" sz="1800" dirty="0"/>
          </a:p>
          <a:p>
            <a:pPr marL="64008" indent="0">
              <a:buNone/>
            </a:pPr>
            <a:r>
              <a:rPr lang="en-US" sz="1800" dirty="0" smtClean="0"/>
              <a:t>	jQuery</a:t>
            </a:r>
            <a:r>
              <a:rPr lang="en-US" sz="1800" dirty="0"/>
              <a:t>('.zoom-file').click(function(){</a:t>
            </a:r>
          </a:p>
          <a:p>
            <a:pPr marL="64008" indent="0">
              <a:buNone/>
            </a:pPr>
            <a:r>
              <a:rPr lang="en-US" sz="1800" dirty="0"/>
              <a:t>	</a:t>
            </a:r>
            <a:r>
              <a:rPr lang="en-US" sz="1800" dirty="0" smtClean="0"/>
              <a:t>	jQuery</a:t>
            </a:r>
            <a:r>
              <a:rPr lang="en-US" sz="1800" dirty="0"/>
              <a:t>('.</a:t>
            </a:r>
            <a:r>
              <a:rPr lang="en-US" sz="1800" dirty="0" err="1"/>
              <a:t>zoomContainer</a:t>
            </a:r>
            <a:r>
              <a:rPr lang="en-US" sz="1800" dirty="0"/>
              <a:t>').remove();</a:t>
            </a:r>
          </a:p>
          <a:p>
            <a:pPr marL="64008" indent="0">
              <a:buNone/>
            </a:pPr>
            <a:r>
              <a:rPr lang="en-US" sz="1800" dirty="0"/>
              <a:t>	});</a:t>
            </a:r>
          </a:p>
          <a:p>
            <a:pPr lvl="1"/>
            <a:endParaRPr lang="en-US" dirty="0"/>
          </a:p>
        </p:txBody>
      </p:sp>
    </p:spTree>
    <p:extLst>
      <p:ext uri="{BB962C8B-B14F-4D97-AF65-F5344CB8AC3E}">
        <p14:creationId xmlns:p14="http://schemas.microsoft.com/office/powerpoint/2010/main" val="1355026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0661" y="4876800"/>
            <a:ext cx="7810500" cy="1981200"/>
          </a:xfrm>
        </p:spPr>
        <p:txBody>
          <a:bodyPr>
            <a:normAutofit fontScale="90000"/>
          </a:bodyPr>
          <a:lstStyle/>
          <a:p>
            <a:r>
              <a:rPr lang="en-US" dirty="0"/>
              <a:t>Ok, I understood a few of those words…</a:t>
            </a:r>
            <a:br>
              <a:rPr lang="en-US" dirty="0"/>
            </a:br>
            <a:endParaRPr lang="en-US" dirty="0"/>
          </a:p>
        </p:txBody>
      </p:sp>
      <p:sp>
        <p:nvSpPr>
          <p:cNvPr id="5" name="Content Placeholder 4"/>
          <p:cNvSpPr>
            <a:spLocks noGrp="1"/>
          </p:cNvSpPr>
          <p:nvPr>
            <p:ph idx="1"/>
          </p:nvPr>
        </p:nvSpPr>
        <p:spPr>
          <a:xfrm>
            <a:off x="609600" y="304800"/>
            <a:ext cx="8183880" cy="917448"/>
          </a:xfrm>
        </p:spPr>
        <p:txBody>
          <a:bodyPr>
            <a:normAutofit lnSpcReduction="10000"/>
          </a:bodyPr>
          <a:lstStyle/>
          <a:p>
            <a:r>
              <a:rPr lang="en-US" dirty="0" smtClean="0"/>
              <a:t>A </a:t>
            </a:r>
            <a:r>
              <a:rPr lang="en-US" b="1" i="1" dirty="0" err="1" smtClean="0"/>
              <a:t>Javascript</a:t>
            </a:r>
            <a:r>
              <a:rPr lang="en-US" dirty="0" smtClean="0"/>
              <a:t> </a:t>
            </a:r>
            <a:r>
              <a:rPr lang="en-US" dirty="0"/>
              <a:t>library designed to simplify client-side scripting of HTML</a:t>
            </a:r>
            <a:endParaRPr lang="en-US" dirty="0"/>
          </a:p>
        </p:txBody>
      </p:sp>
      <p:sp>
        <p:nvSpPr>
          <p:cNvPr id="6" name="TextBox 5"/>
          <p:cNvSpPr txBox="1"/>
          <p:nvPr/>
        </p:nvSpPr>
        <p:spPr>
          <a:xfrm>
            <a:off x="762000" y="2057400"/>
            <a:ext cx="7543800" cy="3416320"/>
          </a:xfrm>
          <a:prstGeom prst="rect">
            <a:avLst/>
          </a:prstGeom>
          <a:noFill/>
        </p:spPr>
        <p:txBody>
          <a:bodyPr wrap="square" rtlCol="0">
            <a:spAutoFit/>
          </a:bodyPr>
          <a:lstStyle/>
          <a:p>
            <a:r>
              <a:rPr lang="en-US" u="sng" dirty="0" err="1"/>
              <a:t>Javascript</a:t>
            </a:r>
            <a:r>
              <a:rPr lang="en-US" dirty="0"/>
              <a:t> is a programming language commonly used to run scripts on web browsers. Examples of stuff that </a:t>
            </a:r>
            <a:r>
              <a:rPr lang="en-US" dirty="0" err="1"/>
              <a:t>Javascript</a:t>
            </a:r>
            <a:r>
              <a:rPr lang="en-US" dirty="0"/>
              <a:t> does:</a:t>
            </a:r>
            <a:endParaRPr lang="en-US" b="0" dirty="0" smtClean="0">
              <a:effectLst/>
            </a:endParaRPr>
          </a:p>
          <a:p>
            <a:pPr marL="285750" indent="-285750" fontAlgn="base">
              <a:buFont typeface="Arial" panose="020B0604020202020204" pitchFamily="34" charset="0"/>
              <a:buChar char="•"/>
            </a:pPr>
            <a:r>
              <a:rPr lang="en-US" dirty="0"/>
              <a:t>Animation of webpage elements, such as drop-down menus that expand or fade in and out, objects that move when you click on them, etc.</a:t>
            </a:r>
          </a:p>
          <a:p>
            <a:pPr marL="285750" indent="-285750" fontAlgn="base">
              <a:buFont typeface="Arial" panose="020B0604020202020204" pitchFamily="34" charset="0"/>
              <a:buChar char="•"/>
            </a:pPr>
            <a:r>
              <a:rPr lang="en-US" dirty="0"/>
              <a:t>Interactive content, for example games, and playing audio and </a:t>
            </a:r>
            <a:r>
              <a:rPr lang="en-US" dirty="0" smtClean="0"/>
              <a:t>video</a:t>
            </a:r>
          </a:p>
          <a:p>
            <a:pPr marL="285750" indent="-285750">
              <a:buFont typeface="Arial" panose="020B0604020202020204" pitchFamily="34" charset="0"/>
              <a:buChar char="•"/>
            </a:pPr>
            <a:r>
              <a:rPr lang="en-US" dirty="0"/>
              <a:t>Not to be confused with Java, which is another programming language that works differently (which isn’t confusing at all!)</a:t>
            </a:r>
            <a:endParaRPr lang="en-US" b="0" dirty="0" smtClean="0">
              <a:effectLst/>
            </a:endParaRPr>
          </a:p>
          <a:p>
            <a:r>
              <a:rPr lang="en-US" dirty="0" smtClean="0"/>
              <a:t/>
            </a:r>
            <a:br>
              <a:rPr lang="en-US" dirty="0" smtClean="0"/>
            </a:br>
            <a:endParaRPr lang="en-US" dirty="0"/>
          </a:p>
        </p:txBody>
      </p:sp>
    </p:spTree>
    <p:extLst>
      <p:ext uri="{BB962C8B-B14F-4D97-AF65-F5344CB8AC3E}">
        <p14:creationId xmlns:p14="http://schemas.microsoft.com/office/powerpoint/2010/main" val="2336708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 to it in the footer</a:t>
            </a:r>
            <a:endParaRPr lang="en-US" dirty="0"/>
          </a:p>
        </p:txBody>
      </p:sp>
      <p:sp>
        <p:nvSpPr>
          <p:cNvPr id="3" name="Content Placeholder 2"/>
          <p:cNvSpPr>
            <a:spLocks noGrp="1"/>
          </p:cNvSpPr>
          <p:nvPr>
            <p:ph idx="1"/>
          </p:nvPr>
        </p:nvSpPr>
        <p:spPr>
          <a:xfrm>
            <a:off x="550239" y="1524000"/>
            <a:ext cx="7467600" cy="2612992"/>
          </a:xfrm>
        </p:spPr>
        <p:txBody>
          <a:bodyPr>
            <a:normAutofit fontScale="77500" lnSpcReduction="20000"/>
          </a:bodyPr>
          <a:lstStyle/>
          <a:p>
            <a:r>
              <a:rPr lang="en-US" dirty="0"/>
              <a:t>Now open </a:t>
            </a:r>
            <a:r>
              <a:rPr lang="en-US" dirty="0" err="1" smtClean="0"/>
              <a:t>footer.php</a:t>
            </a:r>
            <a:endParaRPr lang="en-US" dirty="0" smtClean="0"/>
          </a:p>
          <a:p>
            <a:r>
              <a:rPr lang="en-US" dirty="0"/>
              <a:t>Between the &lt;/div&gt; and &lt;/body&gt; add:</a:t>
            </a:r>
            <a:endParaRPr lang="en-US" dirty="0"/>
          </a:p>
          <a:p>
            <a:pPr marL="64008" indent="0">
              <a:buNone/>
            </a:pPr>
            <a:r>
              <a:rPr lang="en-US" dirty="0"/>
              <a:t/>
            </a:r>
            <a:br>
              <a:rPr lang="en-US" dirty="0"/>
            </a:br>
            <a:r>
              <a:rPr lang="en-US" sz="2400" dirty="0" smtClean="0"/>
              <a:t>&lt;</a:t>
            </a:r>
            <a:r>
              <a:rPr lang="en-US" sz="2400" dirty="0"/>
              <a:t>script type="</a:t>
            </a:r>
            <a:r>
              <a:rPr lang="en-US" sz="2400" dirty="0" smtClean="0"/>
              <a:t>text/</a:t>
            </a:r>
            <a:r>
              <a:rPr lang="en-US" sz="2400" dirty="0" err="1" smtClean="0"/>
              <a:t>javascript</a:t>
            </a:r>
            <a:r>
              <a:rPr lang="en-US" sz="2400" dirty="0" smtClean="0"/>
              <a:t>“ </a:t>
            </a:r>
            <a:r>
              <a:rPr lang="en-US" sz="2400" dirty="0" err="1" smtClean="0"/>
              <a:t>src</a:t>
            </a:r>
            <a:r>
              <a:rPr lang="en-US" sz="2400" dirty="0"/>
              <a:t>="https://</a:t>
            </a:r>
            <a:r>
              <a:rPr lang="en-US" sz="2400" dirty="0" smtClean="0"/>
              <a:t>youromeka.com/themes/</a:t>
            </a:r>
          </a:p>
          <a:p>
            <a:pPr marL="64008" indent="0">
              <a:buNone/>
            </a:pPr>
            <a:r>
              <a:rPr lang="en-US" sz="2400" dirty="0" err="1" smtClean="0"/>
              <a:t>yourtheme</a:t>
            </a:r>
            <a:r>
              <a:rPr lang="en-US" sz="2400" dirty="0" smtClean="0"/>
              <a:t>/</a:t>
            </a:r>
            <a:r>
              <a:rPr lang="en-US" sz="2400" dirty="0" err="1" smtClean="0"/>
              <a:t>javascripts</a:t>
            </a:r>
            <a:r>
              <a:rPr lang="en-US" sz="2400" dirty="0" smtClean="0"/>
              <a:t>/pluginscript.js</a:t>
            </a:r>
            <a:r>
              <a:rPr lang="en-US" sz="2400" dirty="0"/>
              <a:t>"&gt;&lt;/script&gt;</a:t>
            </a:r>
            <a:endParaRPr lang="en-US" sz="2400" dirty="0"/>
          </a:p>
          <a:p>
            <a:pPr marL="64008" indent="0">
              <a:buNone/>
            </a:pP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3800" y="3429000"/>
            <a:ext cx="3962400" cy="3159138"/>
          </a:xfrm>
          <a:prstGeom prst="rect">
            <a:avLst/>
          </a:prstGeom>
        </p:spPr>
      </p:pic>
    </p:spTree>
    <p:extLst>
      <p:ext uri="{BB962C8B-B14F-4D97-AF65-F5344CB8AC3E}">
        <p14:creationId xmlns:p14="http://schemas.microsoft.com/office/powerpoint/2010/main" val="643908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Placing the plugin in your site</a:t>
            </a:r>
          </a:p>
        </p:txBody>
      </p:sp>
      <p:sp>
        <p:nvSpPr>
          <p:cNvPr id="3" name="Content Placeholder 2"/>
          <p:cNvSpPr>
            <a:spLocks noGrp="1"/>
          </p:cNvSpPr>
          <p:nvPr>
            <p:ph idx="1"/>
          </p:nvPr>
        </p:nvSpPr>
        <p:spPr>
          <a:xfrm>
            <a:off x="381000" y="1828800"/>
            <a:ext cx="8382000" cy="4746592"/>
          </a:xfrm>
        </p:spPr>
        <p:txBody>
          <a:bodyPr>
            <a:normAutofit fontScale="77500" lnSpcReduction="20000"/>
          </a:bodyPr>
          <a:lstStyle/>
          <a:p>
            <a:r>
              <a:rPr lang="en-US" dirty="0"/>
              <a:t>Now that you’ve added the plugin files to your theme and set them up to load, you’ve got to install the HTML markup for the plugin where you want it to appear in your site</a:t>
            </a:r>
            <a:r>
              <a:rPr lang="en-US" dirty="0" smtClean="0"/>
              <a:t>.</a:t>
            </a:r>
          </a:p>
          <a:p>
            <a:pPr marL="64008" indent="0">
              <a:buNone/>
            </a:pPr>
            <a:endParaRPr lang="en-US" dirty="0" smtClean="0"/>
          </a:p>
          <a:p>
            <a:r>
              <a:rPr lang="en-US" dirty="0"/>
              <a:t>This could be on your home page (</a:t>
            </a:r>
            <a:r>
              <a:rPr lang="en-US" dirty="0" err="1"/>
              <a:t>index.php</a:t>
            </a:r>
            <a:r>
              <a:rPr lang="en-US" dirty="0"/>
              <a:t>) a custom page you’ve added with the </a:t>
            </a:r>
            <a:r>
              <a:rPr lang="en-US" dirty="0" err="1"/>
              <a:t>SimplePages</a:t>
            </a:r>
            <a:r>
              <a:rPr lang="en-US" dirty="0"/>
              <a:t> </a:t>
            </a:r>
            <a:r>
              <a:rPr lang="en-US" dirty="0" err="1"/>
              <a:t>Omeka</a:t>
            </a:r>
            <a:r>
              <a:rPr lang="en-US" dirty="0"/>
              <a:t> plugin, or on your items show page (items/</a:t>
            </a:r>
            <a:r>
              <a:rPr lang="en-US" dirty="0" err="1"/>
              <a:t>show.php</a:t>
            </a:r>
            <a:r>
              <a:rPr lang="en-US" dirty="0" smtClean="0"/>
              <a:t>)</a:t>
            </a:r>
          </a:p>
          <a:p>
            <a:pPr marL="64008" indent="0">
              <a:buNone/>
            </a:pPr>
            <a:endParaRPr lang="en-US" dirty="0"/>
          </a:p>
          <a:p>
            <a:r>
              <a:rPr lang="en-US" dirty="0"/>
              <a:t>Open the appropriate file, and find the section of the file that corresponds to the area of the page where you want your plugin to be. Use the ‘inspect element’ tool on your browser and compare with the </a:t>
            </a:r>
            <a:r>
              <a:rPr lang="en-US" dirty="0" err="1"/>
              <a:t>php</a:t>
            </a:r>
            <a:r>
              <a:rPr lang="en-US" dirty="0"/>
              <a:t> file for that page to find the spot. </a:t>
            </a:r>
            <a:endParaRPr lang="en-US" dirty="0"/>
          </a:p>
        </p:txBody>
      </p:sp>
    </p:spTree>
    <p:extLst>
      <p:ext uri="{BB962C8B-B14F-4D97-AF65-F5344CB8AC3E}">
        <p14:creationId xmlns:p14="http://schemas.microsoft.com/office/powerpoint/2010/main" val="107948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Copy the sample HTML markup</a:t>
            </a:r>
            <a:endParaRPr lang="en-US" sz="3600" dirty="0"/>
          </a:p>
        </p:txBody>
      </p:sp>
      <p:sp>
        <p:nvSpPr>
          <p:cNvPr id="3" name="Content Placeholder 2"/>
          <p:cNvSpPr>
            <a:spLocks noGrp="1"/>
          </p:cNvSpPr>
          <p:nvPr>
            <p:ph idx="1"/>
          </p:nvPr>
        </p:nvSpPr>
        <p:spPr>
          <a:xfrm>
            <a:off x="533400" y="1447800"/>
            <a:ext cx="8077200" cy="1165192"/>
          </a:xfrm>
        </p:spPr>
        <p:txBody>
          <a:bodyPr>
            <a:normAutofit fontScale="62500" lnSpcReduction="20000"/>
          </a:bodyPr>
          <a:lstStyle/>
          <a:p>
            <a:r>
              <a:rPr lang="en-US" dirty="0"/>
              <a:t>Follow the jQuery plugin instructions for how the </a:t>
            </a:r>
            <a:r>
              <a:rPr lang="en-US" dirty="0" smtClean="0"/>
              <a:t>HTML markup </a:t>
            </a:r>
            <a:r>
              <a:rPr lang="en-US" dirty="0"/>
              <a:t>needs to </a:t>
            </a:r>
            <a:r>
              <a:rPr lang="en-US" dirty="0" smtClean="0"/>
              <a:t>be arranged</a:t>
            </a:r>
            <a:endParaRPr lang="en-US" dirty="0"/>
          </a:p>
          <a:p>
            <a:pPr marL="64008" indent="0">
              <a:buNone/>
            </a:pP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2156927"/>
            <a:ext cx="4114800" cy="4558033"/>
          </a:xfrm>
          <a:prstGeom prst="rect">
            <a:avLst/>
          </a:prstGeom>
        </p:spPr>
      </p:pic>
    </p:spTree>
    <p:extLst>
      <p:ext uri="{BB962C8B-B14F-4D97-AF65-F5344CB8AC3E}">
        <p14:creationId xmlns:p14="http://schemas.microsoft.com/office/powerpoint/2010/main" val="274877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But instead of static links and text, this is where PHP comes in!</a:t>
            </a:r>
            <a:endParaRPr lang="en-US" dirty="0"/>
          </a:p>
        </p:txBody>
      </p:sp>
      <p:sp>
        <p:nvSpPr>
          <p:cNvPr id="3" name="Content Placeholder 2"/>
          <p:cNvSpPr>
            <a:spLocks noGrp="1"/>
          </p:cNvSpPr>
          <p:nvPr>
            <p:ph idx="1"/>
          </p:nvPr>
        </p:nvSpPr>
        <p:spPr>
          <a:xfrm>
            <a:off x="457200" y="1882808"/>
            <a:ext cx="8458200" cy="4517992"/>
          </a:xfrm>
        </p:spPr>
        <p:txBody>
          <a:bodyPr/>
          <a:lstStyle/>
          <a:p>
            <a:pPr marL="64008" indent="0">
              <a:buNone/>
            </a:pPr>
            <a:r>
              <a:rPr lang="en-US" dirty="0" smtClean="0"/>
              <a:t>Example: </a:t>
            </a:r>
          </a:p>
          <a:p>
            <a:pPr marL="64008" indent="0">
              <a:buNone/>
            </a:pPr>
            <a:endParaRPr lang="en-US" dirty="0" smtClean="0"/>
          </a:p>
          <a:p>
            <a:pPr marL="64008" indent="0">
              <a:buNone/>
            </a:pPr>
            <a:r>
              <a:rPr lang="en-US" sz="2000" dirty="0" smtClean="0"/>
              <a:t>&lt;</a:t>
            </a:r>
            <a:r>
              <a:rPr lang="en-US" sz="2000" dirty="0" err="1" smtClean="0"/>
              <a:t>img</a:t>
            </a:r>
            <a:r>
              <a:rPr lang="en-US" sz="2000" dirty="0" smtClean="0"/>
              <a:t> </a:t>
            </a:r>
            <a:r>
              <a:rPr lang="en-US" sz="2000" dirty="0" err="1"/>
              <a:t>src</a:t>
            </a:r>
            <a:r>
              <a:rPr lang="en-US" sz="2000" dirty="0"/>
              <a:t>="&lt;?</a:t>
            </a:r>
            <a:r>
              <a:rPr lang="en-US" sz="2000" dirty="0" err="1"/>
              <a:t>php</a:t>
            </a:r>
            <a:r>
              <a:rPr lang="en-US" sz="2000" dirty="0"/>
              <a:t> echo </a:t>
            </a:r>
            <a:r>
              <a:rPr lang="en-US" sz="2000" dirty="0" err="1"/>
              <a:t>file_display_url</a:t>
            </a:r>
            <a:r>
              <a:rPr lang="en-US" sz="2000" dirty="0"/>
              <a:t>($file</a:t>
            </a:r>
            <a:r>
              <a:rPr lang="en-US" sz="2000" dirty="0" smtClean="0"/>
              <a:t>, '</a:t>
            </a:r>
            <a:r>
              <a:rPr lang="en-US" sz="2000" dirty="0" err="1" smtClean="0"/>
              <a:t>square_thumbnail</a:t>
            </a:r>
            <a:r>
              <a:rPr lang="en-US" sz="2000" dirty="0" smtClean="0"/>
              <a:t>')?&gt;"</a:t>
            </a:r>
            <a:r>
              <a:rPr lang="en-US" sz="2000" dirty="0"/>
              <a:t> </a:t>
            </a:r>
            <a:endParaRPr lang="en-US" sz="2000" dirty="0" smtClean="0"/>
          </a:p>
          <a:p>
            <a:pPr marL="64008" indent="0">
              <a:buNone/>
            </a:pPr>
            <a:r>
              <a:rPr lang="en-US" sz="2000" dirty="0" smtClean="0"/>
              <a:t>alt</a:t>
            </a:r>
            <a:r>
              <a:rPr lang="en-US" sz="2000" dirty="0"/>
              <a:t>="&lt;?</a:t>
            </a:r>
            <a:r>
              <a:rPr lang="en-US" sz="2000" dirty="0" err="1"/>
              <a:t>php</a:t>
            </a:r>
            <a:r>
              <a:rPr lang="en-US" sz="2000" dirty="0"/>
              <a:t> echo metadata($file, array('Dublin Core', 'Title'))?&gt;" </a:t>
            </a:r>
            <a:endParaRPr lang="en-US" sz="2000" dirty="0" smtClean="0"/>
          </a:p>
          <a:p>
            <a:pPr marL="64008" indent="0">
              <a:buNone/>
            </a:pPr>
            <a:r>
              <a:rPr lang="en-US" sz="2000" dirty="0" smtClean="0"/>
              <a:t>data-description</a:t>
            </a:r>
            <a:r>
              <a:rPr lang="en-US" sz="2000" dirty="0"/>
              <a:t>="&lt;?</a:t>
            </a:r>
            <a:r>
              <a:rPr lang="en-US" sz="2000" dirty="0" err="1"/>
              <a:t>php</a:t>
            </a:r>
            <a:r>
              <a:rPr lang="en-US" sz="2000" dirty="0"/>
              <a:t> echo metadata($file, array('</a:t>
            </a:r>
            <a:r>
              <a:rPr lang="en-US" sz="2000" dirty="0" err="1"/>
              <a:t>Scripto</a:t>
            </a:r>
            <a:r>
              <a:rPr lang="en-US" sz="2000" dirty="0"/>
              <a:t>', 'Transcription'))?&gt;" </a:t>
            </a:r>
            <a:r>
              <a:rPr lang="en-US" sz="2000" dirty="0" smtClean="0"/>
              <a:t>/&gt;</a:t>
            </a:r>
          </a:p>
          <a:p>
            <a:pPr marL="64008" indent="0">
              <a:buNone/>
            </a:pPr>
            <a:endParaRPr lang="en-US" sz="2000" dirty="0"/>
          </a:p>
          <a:p>
            <a:pPr marL="64008" indent="0">
              <a:buNone/>
            </a:pPr>
            <a:endParaRPr lang="en-US" sz="2000" dirty="0"/>
          </a:p>
        </p:txBody>
      </p:sp>
    </p:spTree>
    <p:extLst>
      <p:ext uri="{BB962C8B-B14F-4D97-AF65-F5344CB8AC3E}">
        <p14:creationId xmlns:p14="http://schemas.microsoft.com/office/powerpoint/2010/main" val="1280113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Uh…what do I write?</a:t>
            </a:r>
            <a:endParaRPr lang="en-US" dirty="0"/>
          </a:p>
        </p:txBody>
      </p:sp>
      <p:sp>
        <p:nvSpPr>
          <p:cNvPr id="3" name="Content Placeholder 2"/>
          <p:cNvSpPr>
            <a:spLocks noGrp="1"/>
          </p:cNvSpPr>
          <p:nvPr>
            <p:ph idx="1"/>
          </p:nvPr>
        </p:nvSpPr>
        <p:spPr>
          <a:xfrm>
            <a:off x="457200" y="1524000"/>
            <a:ext cx="7848600" cy="3048000"/>
          </a:xfrm>
        </p:spPr>
        <p:txBody>
          <a:bodyPr>
            <a:normAutofit fontScale="70000" lnSpcReduction="20000"/>
          </a:bodyPr>
          <a:lstStyle/>
          <a:p>
            <a:r>
              <a:rPr lang="en-US" dirty="0" smtClean="0"/>
              <a:t>This depends on what </a:t>
            </a:r>
            <a:r>
              <a:rPr lang="en-US" dirty="0" err="1" smtClean="0"/>
              <a:t>Omeka</a:t>
            </a:r>
            <a:r>
              <a:rPr lang="en-US" dirty="0" smtClean="0"/>
              <a:t> content you want to pull in, and how it needs to be linked in your plugin.</a:t>
            </a:r>
          </a:p>
          <a:p>
            <a:r>
              <a:rPr lang="en-US" dirty="0" smtClean="0"/>
              <a:t>You can pull in files and information from any of </a:t>
            </a:r>
            <a:r>
              <a:rPr lang="en-US" dirty="0" err="1" smtClean="0"/>
              <a:t>Omeka’s</a:t>
            </a:r>
            <a:r>
              <a:rPr lang="en-US" dirty="0" smtClean="0"/>
              <a:t> metadata fields using these </a:t>
            </a:r>
            <a:r>
              <a:rPr lang="en-US" dirty="0" err="1" smtClean="0"/>
              <a:t>Omeka</a:t>
            </a:r>
            <a:r>
              <a:rPr lang="en-US" dirty="0" smtClean="0"/>
              <a:t> PHP functions.</a:t>
            </a:r>
          </a:p>
          <a:p>
            <a:r>
              <a:rPr lang="en-US" dirty="0" smtClean="0">
                <a:hlinkClick r:id="rId2"/>
              </a:rPr>
              <a:t>omeka.readthedocs.org</a:t>
            </a:r>
            <a:r>
              <a:rPr lang="en-US" dirty="0" smtClean="0"/>
              <a:t> is the place to find out how to write these functions</a:t>
            </a:r>
            <a:endParaRPr lang="en-US" dirty="0"/>
          </a:p>
          <a:p>
            <a:pPr marL="64008" indent="0">
              <a:buNone/>
            </a:pPr>
            <a:r>
              <a:rPr lang="en-US" dirty="0"/>
              <a:t/>
            </a:r>
            <a:br>
              <a:rPr lang="en-US" dirty="0"/>
            </a:b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9400" y="3517703"/>
            <a:ext cx="3733800" cy="3191195"/>
          </a:xfrm>
          <a:prstGeom prst="rect">
            <a:avLst/>
          </a:prstGeom>
        </p:spPr>
      </p:pic>
    </p:spTree>
    <p:extLst>
      <p:ext uri="{BB962C8B-B14F-4D97-AF65-F5344CB8AC3E}">
        <p14:creationId xmlns:p14="http://schemas.microsoft.com/office/powerpoint/2010/main" val="1076283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very useful PHP functions:</a:t>
            </a:r>
            <a:endParaRPr lang="en-US" dirty="0"/>
          </a:p>
        </p:txBody>
      </p:sp>
      <p:sp>
        <p:nvSpPr>
          <p:cNvPr id="3" name="Content Placeholder 2"/>
          <p:cNvSpPr>
            <a:spLocks noGrp="1"/>
          </p:cNvSpPr>
          <p:nvPr>
            <p:ph idx="1"/>
          </p:nvPr>
        </p:nvSpPr>
        <p:spPr>
          <a:xfrm>
            <a:off x="228600" y="1882808"/>
            <a:ext cx="8763000" cy="4572000"/>
          </a:xfrm>
        </p:spPr>
        <p:txBody>
          <a:bodyPr/>
          <a:lstStyle/>
          <a:p>
            <a:r>
              <a:rPr lang="en-US" dirty="0" smtClean="0"/>
              <a:t>If you need to add image URLs: </a:t>
            </a:r>
          </a:p>
          <a:p>
            <a:pPr marL="64008" indent="0">
              <a:buNone/>
            </a:pPr>
            <a:endParaRPr lang="en-US" dirty="0" smtClean="0"/>
          </a:p>
          <a:p>
            <a:pPr marL="64008" indent="0">
              <a:buNone/>
            </a:pPr>
            <a:r>
              <a:rPr lang="en-US" sz="2400" dirty="0" smtClean="0"/>
              <a:t>&lt;?</a:t>
            </a:r>
            <a:r>
              <a:rPr lang="en-US" sz="2400" dirty="0" err="1"/>
              <a:t>php</a:t>
            </a:r>
            <a:r>
              <a:rPr lang="en-US" sz="2400" dirty="0"/>
              <a:t> echo </a:t>
            </a:r>
            <a:r>
              <a:rPr lang="en-US" sz="2400" dirty="0" err="1"/>
              <a:t>file_display_url</a:t>
            </a:r>
            <a:r>
              <a:rPr lang="en-US" sz="2400" dirty="0"/>
              <a:t>($file, 'thumbnail</a:t>
            </a:r>
            <a:r>
              <a:rPr lang="en-US" sz="2400" dirty="0" smtClean="0"/>
              <a:t>')?&gt;</a:t>
            </a:r>
          </a:p>
          <a:p>
            <a:pPr marL="64008" indent="0">
              <a:buNone/>
            </a:pPr>
            <a:endParaRPr lang="en-US" sz="2400" dirty="0" smtClean="0"/>
          </a:p>
          <a:p>
            <a:r>
              <a:rPr lang="en-US" dirty="0" smtClean="0"/>
              <a:t>If you need to add the text from a particular metadata field:</a:t>
            </a:r>
          </a:p>
          <a:p>
            <a:pPr marL="64008" indent="0">
              <a:buNone/>
            </a:pPr>
            <a:endParaRPr lang="en-US" dirty="0" smtClean="0"/>
          </a:p>
          <a:p>
            <a:pPr marL="64008" indent="0">
              <a:buNone/>
            </a:pPr>
            <a:r>
              <a:rPr lang="en-US" sz="2400" dirty="0"/>
              <a:t>&lt;?</a:t>
            </a:r>
            <a:r>
              <a:rPr lang="en-US" sz="2400" dirty="0" err="1"/>
              <a:t>php</a:t>
            </a:r>
            <a:r>
              <a:rPr lang="en-US" sz="2400" dirty="0"/>
              <a:t> echo metadata($file, array('Dublin Core', 'Title'))?&gt;</a:t>
            </a:r>
            <a:endParaRPr lang="en-US" sz="2400" dirty="0"/>
          </a:p>
        </p:txBody>
      </p:sp>
    </p:spTree>
    <p:extLst>
      <p:ext uri="{BB962C8B-B14F-4D97-AF65-F5344CB8AC3E}">
        <p14:creationId xmlns:p14="http://schemas.microsoft.com/office/powerpoint/2010/main" val="2207088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a:t>
            </a:r>
            <a:r>
              <a:rPr lang="en-US" dirty="0" err="1" smtClean="0"/>
              <a:t>oreach</a:t>
            </a:r>
            <a:r>
              <a:rPr lang="en-US" dirty="0" smtClean="0"/>
              <a:t> statements and Looping</a:t>
            </a:r>
            <a:endParaRPr lang="en-US" dirty="0"/>
          </a:p>
        </p:txBody>
      </p:sp>
      <p:sp>
        <p:nvSpPr>
          <p:cNvPr id="3" name="Content Placeholder 2"/>
          <p:cNvSpPr>
            <a:spLocks noGrp="1"/>
          </p:cNvSpPr>
          <p:nvPr>
            <p:ph idx="1"/>
          </p:nvPr>
        </p:nvSpPr>
        <p:spPr/>
        <p:txBody>
          <a:bodyPr/>
          <a:lstStyle/>
          <a:p>
            <a:r>
              <a:rPr lang="en-US" dirty="0" smtClean="0"/>
              <a:t>If you need your plugin to repeat this process for multiple records (like multiple files in an image slider), you need to surround this markup with a ‘</a:t>
            </a:r>
            <a:r>
              <a:rPr lang="en-US" dirty="0" err="1" smtClean="0"/>
              <a:t>foreach</a:t>
            </a:r>
            <a:r>
              <a:rPr lang="en-US" dirty="0" smtClean="0"/>
              <a:t>’ statement and ‘loop’ through all the records you want to get</a:t>
            </a:r>
            <a:endParaRPr lang="en-US" dirty="0"/>
          </a:p>
        </p:txBody>
      </p:sp>
    </p:spTree>
    <p:extLst>
      <p:ext uri="{BB962C8B-B14F-4D97-AF65-F5344CB8AC3E}">
        <p14:creationId xmlns:p14="http://schemas.microsoft.com/office/powerpoint/2010/main" val="21607453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Wut</a:t>
            </a:r>
            <a:r>
              <a:rPr lang="en-US" dirty="0" smtClean="0"/>
              <a:t>….</a:t>
            </a:r>
            <a:endParaRPr lang="en-US" dirty="0"/>
          </a:p>
        </p:txBody>
      </p:sp>
      <p:sp>
        <p:nvSpPr>
          <p:cNvPr id="3" name="Content Placeholder 2"/>
          <p:cNvSpPr>
            <a:spLocks noGrp="1"/>
          </p:cNvSpPr>
          <p:nvPr>
            <p:ph idx="1"/>
          </p:nvPr>
        </p:nvSpPr>
        <p:spPr>
          <a:xfrm>
            <a:off x="442740" y="1447800"/>
            <a:ext cx="7329660" cy="762000"/>
          </a:xfrm>
        </p:spPr>
        <p:txBody>
          <a:bodyPr>
            <a:normAutofit fontScale="85000" lnSpcReduction="20000"/>
          </a:bodyPr>
          <a:lstStyle/>
          <a:p>
            <a:r>
              <a:rPr lang="en-US" dirty="0" smtClean="0"/>
              <a:t>Let’s take a look at the same plugin markup with the PHP added in: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2211944"/>
            <a:ext cx="4343400" cy="4506591"/>
          </a:xfrm>
          <a:prstGeom prst="rect">
            <a:avLst/>
          </a:prstGeom>
        </p:spPr>
      </p:pic>
    </p:spTree>
    <p:extLst>
      <p:ext uri="{BB962C8B-B14F-4D97-AF65-F5344CB8AC3E}">
        <p14:creationId xmlns:p14="http://schemas.microsoft.com/office/powerpoint/2010/main" val="277928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it to actually work</a:t>
            </a:r>
            <a:endParaRPr lang="en-US" dirty="0"/>
          </a:p>
        </p:txBody>
      </p:sp>
      <p:sp>
        <p:nvSpPr>
          <p:cNvPr id="3" name="Content Placeholder 2"/>
          <p:cNvSpPr>
            <a:spLocks noGrp="1"/>
          </p:cNvSpPr>
          <p:nvPr>
            <p:ph idx="1"/>
          </p:nvPr>
        </p:nvSpPr>
        <p:spPr/>
        <p:txBody>
          <a:bodyPr/>
          <a:lstStyle/>
          <a:p>
            <a:r>
              <a:rPr lang="en-US" dirty="0" smtClean="0"/>
              <a:t>After you’ve completed these steps, you need to make sure all your changed files are saved, refresh your webpage and test it out. </a:t>
            </a:r>
          </a:p>
          <a:p>
            <a:r>
              <a:rPr lang="en-US" dirty="0" smtClean="0"/>
              <a:t>Chances are it will not be displaying right, or working at all.</a:t>
            </a:r>
          </a:p>
          <a:p>
            <a:r>
              <a:rPr lang="en-US" dirty="0" smtClean="0"/>
              <a:t>You’ve got a lot of troubleshooting ahead!</a:t>
            </a:r>
            <a:endParaRPr lang="en-US" dirty="0"/>
          </a:p>
        </p:txBody>
      </p:sp>
    </p:spTree>
    <p:extLst>
      <p:ext uri="{BB962C8B-B14F-4D97-AF65-F5344CB8AC3E}">
        <p14:creationId xmlns:p14="http://schemas.microsoft.com/office/powerpoint/2010/main" val="2265880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Troubleshooting</a:t>
            </a:r>
            <a:endParaRPr lang="en-US" dirty="0"/>
          </a:p>
        </p:txBody>
      </p:sp>
      <p:sp>
        <p:nvSpPr>
          <p:cNvPr id="3" name="Content Placeholder 2"/>
          <p:cNvSpPr>
            <a:spLocks noGrp="1"/>
          </p:cNvSpPr>
          <p:nvPr>
            <p:ph idx="1"/>
          </p:nvPr>
        </p:nvSpPr>
        <p:spPr>
          <a:xfrm>
            <a:off x="457200" y="1882808"/>
            <a:ext cx="8077200" cy="3070192"/>
          </a:xfrm>
        </p:spPr>
        <p:txBody>
          <a:bodyPr/>
          <a:lstStyle/>
          <a:p>
            <a:r>
              <a:rPr lang="en-US" dirty="0" smtClean="0"/>
              <a:t>Did you type everything correctly? </a:t>
            </a:r>
          </a:p>
          <a:p>
            <a:pPr lvl="1"/>
            <a:r>
              <a:rPr lang="en-US" dirty="0" smtClean="0"/>
              <a:t>Check your files and make sure all the brackets and statements are ‘closed.’ If something is really wrong, the webpage will show an error and tell you the line number of your file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4572000"/>
            <a:ext cx="8153400" cy="2018168"/>
          </a:xfrm>
          <a:prstGeom prst="rect">
            <a:avLst/>
          </a:prstGeom>
        </p:spPr>
      </p:pic>
    </p:spTree>
    <p:extLst>
      <p:ext uri="{BB962C8B-B14F-4D97-AF65-F5344CB8AC3E}">
        <p14:creationId xmlns:p14="http://schemas.microsoft.com/office/powerpoint/2010/main" val="603958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638800"/>
            <a:ext cx="8183880" cy="396240"/>
          </a:xfrm>
        </p:spPr>
        <p:txBody>
          <a:bodyPr>
            <a:normAutofit fontScale="90000"/>
          </a:bodyPr>
          <a:lstStyle/>
          <a:p>
            <a:r>
              <a:rPr lang="en-US" dirty="0">
                <a:effectLst/>
              </a:rPr>
              <a:t>Ok, I understood a few of those words…</a:t>
            </a:r>
            <a:r>
              <a:rPr lang="en-US" b="0" dirty="0">
                <a:effectLst/>
              </a:rPr>
              <a:t/>
            </a:r>
            <a:br>
              <a:rPr lang="en-US" b="0" dirty="0">
                <a:effectLst/>
              </a:rPr>
            </a:br>
            <a:r>
              <a:rPr lang="en-US" dirty="0"/>
              <a:t/>
            </a:r>
            <a:br>
              <a:rPr lang="en-US" dirty="0"/>
            </a:br>
            <a:endParaRPr lang="en-US" dirty="0"/>
          </a:p>
        </p:txBody>
      </p:sp>
      <p:sp>
        <p:nvSpPr>
          <p:cNvPr id="3" name="Content Placeholder 2"/>
          <p:cNvSpPr>
            <a:spLocks noGrp="1"/>
          </p:cNvSpPr>
          <p:nvPr>
            <p:ph idx="1"/>
          </p:nvPr>
        </p:nvSpPr>
        <p:spPr>
          <a:xfrm>
            <a:off x="502920" y="530352"/>
            <a:ext cx="8183880" cy="2593848"/>
          </a:xfrm>
        </p:spPr>
        <p:txBody>
          <a:bodyPr>
            <a:normAutofit/>
          </a:bodyPr>
          <a:lstStyle/>
          <a:p>
            <a:r>
              <a:rPr lang="en-US" dirty="0" smtClean="0"/>
              <a:t>A </a:t>
            </a:r>
            <a:r>
              <a:rPr lang="en-US" dirty="0" err="1" smtClean="0"/>
              <a:t>Javascript</a:t>
            </a:r>
            <a:r>
              <a:rPr lang="en-US" dirty="0" smtClean="0"/>
              <a:t> </a:t>
            </a:r>
            <a:r>
              <a:rPr lang="en-US" b="1" i="1" dirty="0"/>
              <a:t>library</a:t>
            </a:r>
            <a:r>
              <a:rPr lang="en-US" dirty="0"/>
              <a:t> designed to simplify client-side scripting of HTML</a:t>
            </a:r>
            <a:endParaRPr lang="en-US" dirty="0"/>
          </a:p>
          <a:p>
            <a:pPr marL="0" indent="0">
              <a:buNone/>
            </a:pPr>
            <a:r>
              <a:rPr lang="en-US" dirty="0"/>
              <a:t/>
            </a:r>
            <a:br>
              <a:rPr lang="en-US" dirty="0"/>
            </a:br>
            <a:endParaRPr lang="en-US" dirty="0"/>
          </a:p>
        </p:txBody>
      </p:sp>
      <p:sp>
        <p:nvSpPr>
          <p:cNvPr id="5" name="TextBox 4"/>
          <p:cNvSpPr txBox="1"/>
          <p:nvPr/>
        </p:nvSpPr>
        <p:spPr>
          <a:xfrm>
            <a:off x="609600" y="2057400"/>
            <a:ext cx="7924800" cy="2585323"/>
          </a:xfrm>
          <a:prstGeom prst="rect">
            <a:avLst/>
          </a:prstGeom>
          <a:noFill/>
        </p:spPr>
        <p:txBody>
          <a:bodyPr wrap="square" rtlCol="0">
            <a:spAutoFit/>
          </a:bodyPr>
          <a:lstStyle/>
          <a:p>
            <a:r>
              <a:rPr lang="en-US" dirty="0" smtClean="0"/>
              <a:t>A</a:t>
            </a:r>
            <a:r>
              <a:rPr lang="en-US" u="sng" dirty="0" smtClean="0"/>
              <a:t> </a:t>
            </a:r>
            <a:r>
              <a:rPr lang="en-US" u="sng" dirty="0" err="1" smtClean="0"/>
              <a:t>javascript</a:t>
            </a:r>
            <a:r>
              <a:rPr lang="en-US" u="sng" dirty="0" smtClean="0"/>
              <a:t> library</a:t>
            </a:r>
            <a:r>
              <a:rPr lang="en-US" dirty="0" smtClean="0"/>
              <a:t> is a collection of pre-written </a:t>
            </a:r>
            <a:r>
              <a:rPr lang="en-US" dirty="0" err="1" smtClean="0"/>
              <a:t>Javascript</a:t>
            </a:r>
            <a:r>
              <a:rPr lang="en-US" dirty="0" smtClean="0"/>
              <a:t> functions, or ‘tools’ that take the grunt work out of writing </a:t>
            </a:r>
            <a:r>
              <a:rPr lang="en-US" dirty="0" err="1" smtClean="0"/>
              <a:t>Javascript</a:t>
            </a:r>
            <a:r>
              <a:rPr lang="en-US" dirty="0" smtClean="0"/>
              <a:t> and extends its compatibility and features. </a:t>
            </a:r>
          </a:p>
          <a:p>
            <a:endParaRPr lang="en-US" dirty="0"/>
          </a:p>
          <a:p>
            <a:r>
              <a:rPr lang="en-US" dirty="0" smtClean="0"/>
              <a:t>My half-baked analogy:</a:t>
            </a:r>
          </a:p>
          <a:p>
            <a:r>
              <a:rPr lang="en-US" dirty="0" smtClean="0"/>
              <a:t>Using jQuery (</a:t>
            </a:r>
            <a:r>
              <a:rPr lang="en-US" dirty="0" err="1" smtClean="0"/>
              <a:t>javascript</a:t>
            </a:r>
            <a:r>
              <a:rPr lang="en-US" dirty="0" smtClean="0"/>
              <a:t> library) is kind of like using a cake mix to make a cake, instead of making it from scratch</a:t>
            </a:r>
          </a:p>
          <a:p>
            <a:r>
              <a:rPr lang="en-US" dirty="0" smtClean="0"/>
              <a:t/>
            </a:r>
            <a:br>
              <a:rPr lang="en-US" dirty="0" smtClean="0"/>
            </a:br>
            <a:endParaRPr lang="en-US" dirty="0"/>
          </a:p>
        </p:txBody>
      </p:sp>
    </p:spTree>
    <p:extLst>
      <p:ext uri="{BB962C8B-B14F-4D97-AF65-F5344CB8AC3E}">
        <p14:creationId xmlns:p14="http://schemas.microsoft.com/office/powerpoint/2010/main" val="3314779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Troubleshooting</a:t>
            </a:r>
            <a:endParaRPr lang="en-US" dirty="0"/>
          </a:p>
        </p:txBody>
      </p:sp>
      <p:sp>
        <p:nvSpPr>
          <p:cNvPr id="3" name="Content Placeholder 2"/>
          <p:cNvSpPr>
            <a:spLocks noGrp="1"/>
          </p:cNvSpPr>
          <p:nvPr>
            <p:ph idx="1"/>
          </p:nvPr>
        </p:nvSpPr>
        <p:spPr/>
        <p:txBody>
          <a:bodyPr/>
          <a:lstStyle/>
          <a:p>
            <a:r>
              <a:rPr lang="en-US" dirty="0" smtClean="0"/>
              <a:t>jQuery Conflicts</a:t>
            </a:r>
          </a:p>
          <a:p>
            <a:pPr lvl="1"/>
            <a:r>
              <a:rPr lang="en-US" dirty="0" smtClean="0"/>
              <a:t>There might be more conflicts with $ in your </a:t>
            </a:r>
            <a:r>
              <a:rPr lang="en-US" dirty="0" err="1" smtClean="0"/>
              <a:t>js</a:t>
            </a:r>
            <a:r>
              <a:rPr lang="en-US" dirty="0" smtClean="0"/>
              <a:t> files. Try changing the $ for ‘jQuery’ in your other plugin files</a:t>
            </a:r>
          </a:p>
          <a:p>
            <a:pPr lvl="1"/>
            <a:r>
              <a:rPr lang="en-US" dirty="0" smtClean="0"/>
              <a:t>Check the ‘Script’ section of your inspect element tool to see if your scripts are loading properly</a:t>
            </a:r>
            <a:endParaRPr lang="en-US" dirty="0"/>
          </a:p>
        </p:txBody>
      </p:sp>
    </p:spTree>
    <p:extLst>
      <p:ext uri="{BB962C8B-B14F-4D97-AF65-F5344CB8AC3E}">
        <p14:creationId xmlns:p14="http://schemas.microsoft.com/office/powerpoint/2010/main" val="191135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Troubleshooting</a:t>
            </a:r>
            <a:endParaRPr lang="en-US" dirty="0"/>
          </a:p>
        </p:txBody>
      </p:sp>
      <p:sp>
        <p:nvSpPr>
          <p:cNvPr id="3" name="Content Placeholder 2"/>
          <p:cNvSpPr>
            <a:spLocks noGrp="1"/>
          </p:cNvSpPr>
          <p:nvPr>
            <p:ph idx="1"/>
          </p:nvPr>
        </p:nvSpPr>
        <p:spPr/>
        <p:txBody>
          <a:bodyPr/>
          <a:lstStyle/>
          <a:p>
            <a:r>
              <a:rPr lang="en-US" dirty="0" smtClean="0"/>
              <a:t>Fix your CSS</a:t>
            </a:r>
          </a:p>
          <a:p>
            <a:pPr lvl="1"/>
            <a:r>
              <a:rPr lang="en-US" dirty="0" smtClean="0"/>
              <a:t>You might have to add some style such as dimensions and positioning of the plugin’s HTML containers. Use ‘Inspect Element’ to find out where things are going wrong</a:t>
            </a:r>
          </a:p>
          <a:p>
            <a:pPr lvl="1"/>
            <a:r>
              <a:rPr lang="en-US" sz="2400" dirty="0" smtClean="0"/>
              <a:t>Example</a:t>
            </a:r>
            <a:r>
              <a:rPr lang="en-US" sz="2000" dirty="0" smtClean="0"/>
              <a:t>:</a:t>
            </a:r>
          </a:p>
          <a:p>
            <a:pPr lvl="2"/>
            <a:r>
              <a:rPr lang="en-US" sz="1800" dirty="0" smtClean="0"/>
              <a:t>.</a:t>
            </a:r>
            <a:r>
              <a:rPr lang="en-US" sz="1800" dirty="0" err="1" smtClean="0"/>
              <a:t>rg</a:t>
            </a:r>
            <a:r>
              <a:rPr lang="en-US" sz="1800" dirty="0" smtClean="0"/>
              <a:t>-image</a:t>
            </a:r>
            <a:r>
              <a:rPr lang="en-US" sz="1800" dirty="0"/>
              <a:t>{</a:t>
            </a:r>
          </a:p>
          <a:p>
            <a:pPr marL="64008" indent="0">
              <a:buNone/>
            </a:pPr>
            <a:r>
              <a:rPr lang="en-US" sz="2400" dirty="0"/>
              <a:t>	</a:t>
            </a:r>
            <a:r>
              <a:rPr lang="en-US" sz="2400" dirty="0" smtClean="0"/>
              <a:t>	</a:t>
            </a:r>
            <a:r>
              <a:rPr lang="en-US" sz="1800" dirty="0" smtClean="0"/>
              <a:t>position</a:t>
            </a:r>
            <a:r>
              <a:rPr lang="en-US" sz="1800" dirty="0"/>
              <a:t>: relative</a:t>
            </a:r>
            <a:r>
              <a:rPr lang="en-US" sz="1800" dirty="0" smtClean="0"/>
              <a:t>;</a:t>
            </a:r>
            <a:endParaRPr lang="en-US" sz="1800" dirty="0"/>
          </a:p>
          <a:p>
            <a:pPr marL="64008" indent="0">
              <a:buNone/>
            </a:pPr>
            <a:r>
              <a:rPr lang="en-US" sz="1800" dirty="0"/>
              <a:t>	</a:t>
            </a:r>
            <a:r>
              <a:rPr lang="en-US" sz="1800" dirty="0" smtClean="0"/>
              <a:t>	</a:t>
            </a:r>
            <a:r>
              <a:rPr lang="en-US" sz="1800" dirty="0" err="1" smtClean="0"/>
              <a:t>text-align:center</a:t>
            </a:r>
            <a:r>
              <a:rPr lang="en-US" sz="1800" dirty="0"/>
              <a:t>;</a:t>
            </a:r>
          </a:p>
          <a:p>
            <a:pPr lvl="2"/>
            <a:r>
              <a:rPr lang="en-US" sz="1400" dirty="0" smtClean="0"/>
              <a:t>}</a:t>
            </a:r>
            <a:endParaRPr lang="en-US" sz="1400" dirty="0"/>
          </a:p>
        </p:txBody>
      </p:sp>
    </p:spTree>
    <p:extLst>
      <p:ext uri="{BB962C8B-B14F-4D97-AF65-F5344CB8AC3E}">
        <p14:creationId xmlns:p14="http://schemas.microsoft.com/office/powerpoint/2010/main" val="3139259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more:</a:t>
            </a:r>
            <a:endParaRPr lang="en-US" dirty="0"/>
          </a:p>
        </p:txBody>
      </p:sp>
      <p:sp>
        <p:nvSpPr>
          <p:cNvPr id="3" name="Content Placeholder 2"/>
          <p:cNvSpPr>
            <a:spLocks noGrp="1"/>
          </p:cNvSpPr>
          <p:nvPr>
            <p:ph idx="1"/>
          </p:nvPr>
        </p:nvSpPr>
        <p:spPr/>
        <p:txBody>
          <a:bodyPr>
            <a:normAutofit lnSpcReduction="10000"/>
          </a:bodyPr>
          <a:lstStyle/>
          <a:p>
            <a:r>
              <a:rPr lang="en-US" dirty="0" smtClean="0">
                <a:hlinkClick r:id="rId2"/>
              </a:rPr>
              <a:t>codeacademy.com</a:t>
            </a:r>
            <a:endParaRPr lang="en-US" dirty="0" smtClean="0"/>
          </a:p>
          <a:p>
            <a:pPr marL="64008" indent="0">
              <a:buNone/>
            </a:pPr>
            <a:endParaRPr lang="en-US" dirty="0" smtClean="0"/>
          </a:p>
          <a:p>
            <a:r>
              <a:rPr lang="en-US" dirty="0" smtClean="0">
                <a:hlinkClick r:id="rId3"/>
              </a:rPr>
              <a:t>omeka.org/forums</a:t>
            </a:r>
            <a:endParaRPr lang="en-US" dirty="0" smtClean="0"/>
          </a:p>
          <a:p>
            <a:endParaRPr lang="en-US" dirty="0" smtClean="0"/>
          </a:p>
          <a:p>
            <a:r>
              <a:rPr lang="en-US" dirty="0" smtClean="0">
                <a:hlinkClick r:id="rId4"/>
              </a:rPr>
              <a:t>stackoverflow.com</a:t>
            </a:r>
            <a:endParaRPr lang="en-US" dirty="0" smtClean="0"/>
          </a:p>
          <a:p>
            <a:endParaRPr lang="en-US" dirty="0"/>
          </a:p>
          <a:p>
            <a:r>
              <a:rPr lang="en-US" dirty="0" smtClean="0"/>
              <a:t>Desperate Googling</a:t>
            </a:r>
          </a:p>
          <a:p>
            <a:endParaRPr lang="en-US" dirty="0"/>
          </a:p>
          <a:p>
            <a:r>
              <a:rPr lang="en-US" dirty="0" smtClean="0"/>
              <a:t>Contact me! (aserra@vt.edu)</a:t>
            </a:r>
            <a:endParaRPr lang="en-US" dirty="0"/>
          </a:p>
          <a:p>
            <a:endParaRPr lang="en-US" dirty="0"/>
          </a:p>
        </p:txBody>
      </p:sp>
    </p:spTree>
    <p:extLst>
      <p:ext uri="{BB962C8B-B14F-4D97-AF65-F5344CB8AC3E}">
        <p14:creationId xmlns:p14="http://schemas.microsoft.com/office/powerpoint/2010/main" val="8564673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your mental endurance!</a:t>
            </a:r>
            <a:endParaRPr lang="en-US" dirty="0"/>
          </a:p>
        </p:txBody>
      </p:sp>
      <p:sp>
        <p:nvSpPr>
          <p:cNvPr id="3" name="Content Placeholder 2"/>
          <p:cNvSpPr>
            <a:spLocks noGrp="1"/>
          </p:cNvSpPr>
          <p:nvPr>
            <p:ph idx="1"/>
          </p:nvPr>
        </p:nvSpPr>
        <p:spPr/>
        <p:txBody>
          <a:bodyPr/>
          <a:lstStyle/>
          <a:p>
            <a:r>
              <a:rPr lang="en-US" dirty="0" smtClean="0"/>
              <a:t>Contact me:</a:t>
            </a:r>
          </a:p>
          <a:p>
            <a:pPr lvl="1"/>
            <a:r>
              <a:rPr lang="en-US" dirty="0" smtClean="0"/>
              <a:t>Adrienne Serra</a:t>
            </a:r>
          </a:p>
          <a:p>
            <a:pPr lvl="1"/>
            <a:r>
              <a:rPr lang="en-US" dirty="0" smtClean="0"/>
              <a:t>Technical  Archivist</a:t>
            </a:r>
          </a:p>
          <a:p>
            <a:pPr lvl="1"/>
            <a:r>
              <a:rPr lang="en-US" dirty="0" smtClean="0"/>
              <a:t>Special Collections, Virginia Tech</a:t>
            </a:r>
          </a:p>
          <a:p>
            <a:pPr lvl="1"/>
            <a:r>
              <a:rPr lang="en-US" dirty="0" smtClean="0">
                <a:hlinkClick r:id="rId2"/>
              </a:rPr>
              <a:t>aserra@vt.edu</a:t>
            </a:r>
            <a:endParaRPr lang="en-US" dirty="0" smtClean="0"/>
          </a:p>
          <a:p>
            <a:pPr marL="537210" lvl="1" indent="0">
              <a:buNone/>
            </a:pPr>
            <a:endParaRPr lang="en-US" dirty="0" smtClean="0"/>
          </a:p>
          <a:p>
            <a:pPr lvl="1"/>
            <a:r>
              <a:rPr lang="en-US" dirty="0" smtClean="0"/>
              <a:t>Our </a:t>
            </a:r>
            <a:r>
              <a:rPr lang="en-US" dirty="0" err="1" smtClean="0"/>
              <a:t>Omeka</a:t>
            </a:r>
            <a:r>
              <a:rPr lang="en-US" dirty="0" smtClean="0"/>
              <a:t> site:</a:t>
            </a:r>
          </a:p>
          <a:p>
            <a:pPr lvl="1"/>
            <a:r>
              <a:rPr lang="en-US" dirty="0" smtClean="0">
                <a:hlinkClick r:id="rId3"/>
              </a:rPr>
              <a:t>Virginia Tech Special Collections Online</a:t>
            </a:r>
            <a:endParaRPr lang="en-US" dirty="0"/>
          </a:p>
        </p:txBody>
      </p:sp>
    </p:spTree>
    <p:extLst>
      <p:ext uri="{BB962C8B-B14F-4D97-AF65-F5344CB8AC3E}">
        <p14:creationId xmlns:p14="http://schemas.microsoft.com/office/powerpoint/2010/main" val="194377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99032"/>
          </a:xfrm>
        </p:spPr>
        <p:txBody>
          <a:bodyPr>
            <a:normAutofit/>
          </a:bodyPr>
          <a:lstStyle/>
          <a:p>
            <a:r>
              <a:rPr lang="en-US" dirty="0"/>
              <a:t/>
            </a:r>
            <a:br>
              <a:rPr lang="en-US" dirty="0"/>
            </a:br>
            <a:endParaRPr lang="en-US" dirty="0"/>
          </a:p>
        </p:txBody>
      </p:sp>
      <p:sp>
        <p:nvSpPr>
          <p:cNvPr id="3" name="Content Placeholder 2"/>
          <p:cNvSpPr>
            <a:spLocks noGrp="1"/>
          </p:cNvSpPr>
          <p:nvPr>
            <p:ph idx="1"/>
          </p:nvPr>
        </p:nvSpPr>
        <p:spPr>
          <a:xfrm>
            <a:off x="502920" y="530352"/>
            <a:ext cx="8183880" cy="1755648"/>
          </a:xfrm>
        </p:spPr>
        <p:txBody>
          <a:bodyPr/>
          <a:lstStyle/>
          <a:p>
            <a:r>
              <a:rPr lang="en-US" dirty="0" smtClean="0"/>
              <a:t>A </a:t>
            </a:r>
            <a:r>
              <a:rPr lang="en-US" dirty="0" err="1" smtClean="0"/>
              <a:t>Javascript</a:t>
            </a:r>
            <a:r>
              <a:rPr lang="en-US" dirty="0" smtClean="0"/>
              <a:t> </a:t>
            </a:r>
            <a:r>
              <a:rPr lang="en-US" dirty="0"/>
              <a:t>library designed to simplify </a:t>
            </a:r>
            <a:r>
              <a:rPr lang="en-US" b="1" i="1" dirty="0"/>
              <a:t>client-side</a:t>
            </a:r>
            <a:r>
              <a:rPr lang="en-US" dirty="0"/>
              <a:t> scripting of HTML</a:t>
            </a:r>
            <a:endParaRPr lang="en-US" dirty="0"/>
          </a:p>
        </p:txBody>
      </p:sp>
      <p:sp>
        <p:nvSpPr>
          <p:cNvPr id="5" name="TextBox 4"/>
          <p:cNvSpPr txBox="1"/>
          <p:nvPr/>
        </p:nvSpPr>
        <p:spPr>
          <a:xfrm>
            <a:off x="740229" y="2209800"/>
            <a:ext cx="7772400" cy="2185214"/>
          </a:xfrm>
          <a:prstGeom prst="rect">
            <a:avLst/>
          </a:prstGeom>
          <a:noFill/>
        </p:spPr>
        <p:txBody>
          <a:bodyPr wrap="square" rtlCol="0">
            <a:spAutoFit/>
          </a:bodyPr>
          <a:lstStyle/>
          <a:p>
            <a:r>
              <a:rPr lang="en-US" sz="2000" dirty="0"/>
              <a:t>This means the script is doing stuff in your user’s web browser (front-end), as opposed to </a:t>
            </a:r>
            <a:r>
              <a:rPr lang="en-US" sz="2000" u="sng" dirty="0"/>
              <a:t>server-side</a:t>
            </a:r>
            <a:r>
              <a:rPr lang="en-US" sz="2000" dirty="0"/>
              <a:t>, which is where the script is doing stuff with data in your web server (back-end). </a:t>
            </a:r>
            <a:endParaRPr lang="en-US" sz="2000" b="0" dirty="0" smtClean="0">
              <a:effectLst/>
            </a:endParaRPr>
          </a:p>
          <a:p>
            <a:r>
              <a:rPr lang="en-US" sz="2000" dirty="0"/>
              <a:t>(we will be working with both today!)</a:t>
            </a:r>
            <a:endParaRPr lang="en-US" sz="2000" b="0" dirty="0" smtClean="0">
              <a:effectLst/>
            </a:endParaRPr>
          </a:p>
          <a:p>
            <a:r>
              <a:rPr lang="en-US" dirty="0" smtClean="0"/>
              <a:t/>
            </a:r>
            <a:br>
              <a:rPr lang="en-US" dirty="0" smtClean="0"/>
            </a:br>
            <a:endParaRPr lang="en-US" dirty="0"/>
          </a:p>
        </p:txBody>
      </p:sp>
      <p:sp>
        <p:nvSpPr>
          <p:cNvPr id="6" name="TextBox 5"/>
          <p:cNvSpPr txBox="1"/>
          <p:nvPr/>
        </p:nvSpPr>
        <p:spPr>
          <a:xfrm>
            <a:off x="685800" y="4572000"/>
            <a:ext cx="7467600" cy="1661993"/>
          </a:xfrm>
          <a:prstGeom prst="rect">
            <a:avLst/>
          </a:prstGeom>
          <a:noFill/>
        </p:spPr>
        <p:txBody>
          <a:bodyPr wrap="square" rtlCol="0">
            <a:spAutoFit/>
          </a:bodyPr>
          <a:lstStyle/>
          <a:p>
            <a:r>
              <a:rPr lang="en-US" sz="4200" dirty="0">
                <a:ln w="6350">
                  <a:solidFill>
                    <a:srgbClr val="FF388C">
                      <a:shade val="43000"/>
                    </a:srgbClr>
                  </a:solidFill>
                </a:ln>
                <a:solidFill>
                  <a:srgbClr val="FF388C">
                    <a:tint val="83000"/>
                    <a:satMod val="150000"/>
                  </a:srgbClr>
                </a:solidFill>
                <a:ea typeface="+mj-ea"/>
                <a:cs typeface="+mj-cs"/>
              </a:rPr>
              <a:t>Ok, I understood a few of those words…</a:t>
            </a:r>
            <a:br>
              <a:rPr lang="en-US" sz="4200" dirty="0">
                <a:ln w="6350">
                  <a:solidFill>
                    <a:srgbClr val="FF388C">
                      <a:shade val="43000"/>
                    </a:srgbClr>
                  </a:solidFill>
                </a:ln>
                <a:solidFill>
                  <a:srgbClr val="FF388C">
                    <a:tint val="83000"/>
                    <a:satMod val="150000"/>
                  </a:srgbClr>
                </a:solidFill>
                <a:ea typeface="+mj-ea"/>
                <a:cs typeface="+mj-cs"/>
              </a:rPr>
            </a:br>
            <a:endParaRPr lang="en-US" dirty="0"/>
          </a:p>
        </p:txBody>
      </p:sp>
    </p:spTree>
    <p:extLst>
      <p:ext uri="{BB962C8B-B14F-4D97-AF65-F5344CB8AC3E}">
        <p14:creationId xmlns:p14="http://schemas.microsoft.com/office/powerpoint/2010/main" val="41766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a:r>
            <a:br>
              <a:rPr lang="en-US" dirty="0"/>
            </a:br>
            <a:endParaRPr lang="en-US" dirty="0"/>
          </a:p>
        </p:txBody>
      </p:sp>
      <p:sp>
        <p:nvSpPr>
          <p:cNvPr id="3" name="Content Placeholder 2"/>
          <p:cNvSpPr>
            <a:spLocks noGrp="1"/>
          </p:cNvSpPr>
          <p:nvPr>
            <p:ph idx="1"/>
          </p:nvPr>
        </p:nvSpPr>
        <p:spPr>
          <a:xfrm>
            <a:off x="502920" y="530352"/>
            <a:ext cx="8488680" cy="2060448"/>
          </a:xfrm>
        </p:spPr>
        <p:txBody>
          <a:bodyPr>
            <a:normAutofit/>
          </a:bodyPr>
          <a:lstStyle/>
          <a:p>
            <a:r>
              <a:rPr lang="en-US" dirty="0" smtClean="0"/>
              <a:t>A </a:t>
            </a:r>
            <a:r>
              <a:rPr lang="en-US" dirty="0" err="1" smtClean="0"/>
              <a:t>Javascript</a:t>
            </a:r>
            <a:r>
              <a:rPr lang="en-US" dirty="0" smtClean="0"/>
              <a:t> </a:t>
            </a:r>
            <a:r>
              <a:rPr lang="en-US" dirty="0"/>
              <a:t>library designed to simplify client-side </a:t>
            </a:r>
            <a:r>
              <a:rPr lang="en-US" b="1" i="1" dirty="0"/>
              <a:t>scripting</a:t>
            </a:r>
            <a:r>
              <a:rPr lang="en-US" dirty="0"/>
              <a:t> of HTML</a:t>
            </a:r>
            <a:endParaRPr lang="en-US" dirty="0"/>
          </a:p>
          <a:p>
            <a:pPr marL="0" indent="0">
              <a:buNone/>
            </a:pPr>
            <a:r>
              <a:rPr lang="en-US" dirty="0"/>
              <a:t/>
            </a:r>
            <a:br>
              <a:rPr lang="en-US" dirty="0"/>
            </a:br>
            <a:endParaRPr lang="en-US" dirty="0"/>
          </a:p>
        </p:txBody>
      </p:sp>
      <p:sp>
        <p:nvSpPr>
          <p:cNvPr id="4" name="TextBox 3"/>
          <p:cNvSpPr txBox="1"/>
          <p:nvPr/>
        </p:nvSpPr>
        <p:spPr>
          <a:xfrm>
            <a:off x="769776" y="2590800"/>
            <a:ext cx="7696200" cy="1877437"/>
          </a:xfrm>
          <a:prstGeom prst="rect">
            <a:avLst/>
          </a:prstGeom>
          <a:noFill/>
        </p:spPr>
        <p:txBody>
          <a:bodyPr wrap="square" rtlCol="0">
            <a:spAutoFit/>
          </a:bodyPr>
          <a:lstStyle/>
          <a:p>
            <a:r>
              <a:rPr lang="en-US" sz="2000" dirty="0"/>
              <a:t>Using ‘scripts’ of code (like sets of instructions) written in a programming language that get interpreted and executed by another program (such as your web browser) to make something happen</a:t>
            </a:r>
            <a:endParaRPr lang="en-US" sz="2000" b="0" dirty="0" smtClean="0">
              <a:effectLst/>
            </a:endParaRPr>
          </a:p>
          <a:p>
            <a:r>
              <a:rPr lang="en-US" dirty="0" smtClean="0"/>
              <a:t/>
            </a:r>
            <a:br>
              <a:rPr lang="en-US" dirty="0" smtClean="0"/>
            </a:br>
            <a:endParaRPr lang="en-US" dirty="0"/>
          </a:p>
        </p:txBody>
      </p:sp>
      <p:sp>
        <p:nvSpPr>
          <p:cNvPr id="5" name="TextBox 4"/>
          <p:cNvSpPr txBox="1"/>
          <p:nvPr/>
        </p:nvSpPr>
        <p:spPr>
          <a:xfrm>
            <a:off x="762000" y="4873690"/>
            <a:ext cx="7086600" cy="1661993"/>
          </a:xfrm>
          <a:prstGeom prst="rect">
            <a:avLst/>
          </a:prstGeom>
          <a:noFill/>
        </p:spPr>
        <p:txBody>
          <a:bodyPr wrap="square" rtlCol="0">
            <a:spAutoFit/>
          </a:bodyPr>
          <a:lstStyle/>
          <a:p>
            <a:r>
              <a:rPr lang="en-US" sz="4200" dirty="0">
                <a:ln w="6350">
                  <a:solidFill>
                    <a:srgbClr val="FF388C">
                      <a:shade val="43000"/>
                    </a:srgbClr>
                  </a:solidFill>
                </a:ln>
                <a:solidFill>
                  <a:srgbClr val="FF388C">
                    <a:tint val="83000"/>
                    <a:satMod val="150000"/>
                  </a:srgbClr>
                </a:solidFill>
                <a:ea typeface="+mj-ea"/>
                <a:cs typeface="+mj-cs"/>
              </a:rPr>
              <a:t>Ok, I understood a few of those words…</a:t>
            </a:r>
            <a:br>
              <a:rPr lang="en-US" sz="4200" dirty="0">
                <a:ln w="6350">
                  <a:solidFill>
                    <a:srgbClr val="FF388C">
                      <a:shade val="43000"/>
                    </a:srgbClr>
                  </a:solidFill>
                </a:ln>
                <a:solidFill>
                  <a:srgbClr val="FF388C">
                    <a:tint val="83000"/>
                    <a:satMod val="150000"/>
                  </a:srgbClr>
                </a:solidFill>
                <a:ea typeface="+mj-ea"/>
                <a:cs typeface="+mj-cs"/>
              </a:rPr>
            </a:br>
            <a:endParaRPr lang="en-US" dirty="0"/>
          </a:p>
        </p:txBody>
      </p:sp>
    </p:spTree>
    <p:extLst>
      <p:ext uri="{BB962C8B-B14F-4D97-AF65-F5344CB8AC3E}">
        <p14:creationId xmlns:p14="http://schemas.microsoft.com/office/powerpoint/2010/main" val="55657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522120"/>
            <a:ext cx="8183880" cy="512920"/>
          </a:xfrm>
        </p:spPr>
        <p:txBody>
          <a:bodyPr>
            <a:normAutofit fontScale="90000"/>
          </a:bodyPr>
          <a:lstStyle/>
          <a:p>
            <a:r>
              <a:rPr lang="en-US" dirty="0" smtClean="0">
                <a:effectLst/>
              </a:rPr>
              <a:t/>
            </a:r>
            <a:br>
              <a:rPr lang="en-US" dirty="0" smtClean="0">
                <a:effectLst/>
              </a:rPr>
            </a:br>
            <a:r>
              <a:rPr lang="en-US" dirty="0" smtClean="0">
                <a:effectLst/>
              </a:rPr>
              <a:t>Ok</a:t>
            </a:r>
            <a:r>
              <a:rPr lang="en-US" dirty="0">
                <a:effectLst/>
              </a:rPr>
              <a:t>, I understood a few of those words…</a:t>
            </a:r>
            <a:r>
              <a:rPr lang="en-US" b="0" dirty="0">
                <a:effectLst/>
              </a:rPr>
              <a:t/>
            </a:r>
            <a:br>
              <a:rPr lang="en-US" b="0" dirty="0">
                <a:effectLst/>
              </a:rPr>
            </a:br>
            <a:r>
              <a:rPr lang="en-US" dirty="0"/>
              <a:t/>
            </a:r>
            <a:br>
              <a:rPr lang="en-US" dirty="0"/>
            </a:br>
            <a:endParaRPr lang="en-US" dirty="0"/>
          </a:p>
        </p:txBody>
      </p:sp>
      <p:sp>
        <p:nvSpPr>
          <p:cNvPr id="3" name="Content Placeholder 2"/>
          <p:cNvSpPr>
            <a:spLocks noGrp="1"/>
          </p:cNvSpPr>
          <p:nvPr>
            <p:ph idx="1"/>
          </p:nvPr>
        </p:nvSpPr>
        <p:spPr>
          <a:xfrm>
            <a:off x="502920" y="530352"/>
            <a:ext cx="8183880" cy="1908048"/>
          </a:xfrm>
        </p:spPr>
        <p:txBody>
          <a:bodyPr>
            <a:normAutofit lnSpcReduction="10000"/>
          </a:bodyPr>
          <a:lstStyle/>
          <a:p>
            <a:r>
              <a:rPr lang="en-US" dirty="0" smtClean="0"/>
              <a:t>A </a:t>
            </a:r>
            <a:r>
              <a:rPr lang="en-US" dirty="0" err="1" smtClean="0"/>
              <a:t>Javascript</a:t>
            </a:r>
            <a:r>
              <a:rPr lang="en-US" dirty="0" smtClean="0"/>
              <a:t> </a:t>
            </a:r>
            <a:r>
              <a:rPr lang="en-US" dirty="0"/>
              <a:t>library designed to simplify client-side scripting of </a:t>
            </a:r>
            <a:r>
              <a:rPr lang="en-US" b="1" i="1" dirty="0"/>
              <a:t>HTML</a:t>
            </a:r>
            <a:endParaRPr lang="en-US" b="1" i="1" dirty="0"/>
          </a:p>
          <a:p>
            <a:pPr marL="0" indent="0">
              <a:buNone/>
            </a:pPr>
            <a:r>
              <a:rPr lang="en-US" dirty="0"/>
              <a:t/>
            </a:r>
            <a:br>
              <a:rPr lang="en-US" dirty="0"/>
            </a:br>
            <a:endParaRPr lang="en-US" dirty="0"/>
          </a:p>
        </p:txBody>
      </p:sp>
      <p:sp>
        <p:nvSpPr>
          <p:cNvPr id="4" name="TextBox 3"/>
          <p:cNvSpPr txBox="1"/>
          <p:nvPr/>
        </p:nvSpPr>
        <p:spPr>
          <a:xfrm>
            <a:off x="762000" y="1828801"/>
            <a:ext cx="7848600" cy="3693319"/>
          </a:xfrm>
          <a:prstGeom prst="rect">
            <a:avLst/>
          </a:prstGeom>
          <a:noFill/>
        </p:spPr>
        <p:txBody>
          <a:bodyPr wrap="square" rtlCol="0">
            <a:spAutoFit/>
          </a:bodyPr>
          <a:lstStyle/>
          <a:p>
            <a:r>
              <a:rPr lang="en-US" dirty="0"/>
              <a:t>(I hope you’ve heard of this before</a:t>
            </a:r>
            <a:r>
              <a:rPr lang="en-US" dirty="0" smtClean="0"/>
              <a:t>)</a:t>
            </a:r>
          </a:p>
          <a:p>
            <a:endParaRPr lang="en-US" dirty="0" smtClean="0"/>
          </a:p>
          <a:p>
            <a:pPr marL="285750" indent="-285750">
              <a:buFont typeface="Arial" panose="020B0604020202020204" pitchFamily="34" charset="0"/>
              <a:buChar char="•"/>
            </a:pPr>
            <a:r>
              <a:rPr lang="en-US" dirty="0" smtClean="0"/>
              <a:t>It is the language used to create web pages</a:t>
            </a:r>
            <a:endParaRPr lang="en-US" b="0" dirty="0" smtClean="0">
              <a:effectLst/>
            </a:endParaRPr>
          </a:p>
          <a:p>
            <a:pPr marL="285750" indent="-285750">
              <a:buFont typeface="Arial" panose="020B0604020202020204" pitchFamily="34" charset="0"/>
              <a:buChar char="•"/>
            </a:pPr>
            <a:r>
              <a:rPr lang="en-US" dirty="0" smtClean="0"/>
              <a:t>Stands </a:t>
            </a:r>
            <a:r>
              <a:rPr lang="en-US" dirty="0"/>
              <a:t>for </a:t>
            </a:r>
            <a:r>
              <a:rPr lang="en-US" dirty="0" err="1"/>
              <a:t>HyperText</a:t>
            </a:r>
            <a:r>
              <a:rPr lang="en-US" dirty="0"/>
              <a:t> Markup </a:t>
            </a:r>
            <a:r>
              <a:rPr lang="en-US" dirty="0" smtClean="0"/>
              <a:t>Language</a:t>
            </a:r>
            <a:endParaRPr lang="en-US" dirty="0"/>
          </a:p>
          <a:p>
            <a:pPr marL="285750" indent="-285750">
              <a:buFont typeface="Arial" panose="020B0604020202020204" pitchFamily="34" charset="0"/>
              <a:buChar char="•"/>
            </a:pPr>
            <a:r>
              <a:rPr lang="en-US" dirty="0" smtClean="0"/>
              <a:t>Written </a:t>
            </a:r>
            <a:r>
              <a:rPr lang="en-US" dirty="0"/>
              <a:t>as a series of elements that are enclosed in tags </a:t>
            </a:r>
            <a:endParaRPr lang="en-US" b="0" dirty="0" smtClean="0">
              <a:effectLst/>
            </a:endParaRPr>
          </a:p>
          <a:p>
            <a:r>
              <a:rPr lang="en-US" dirty="0"/>
              <a:t>	</a:t>
            </a:r>
            <a:r>
              <a:rPr lang="en-US" dirty="0" smtClean="0"/>
              <a:t>example</a:t>
            </a:r>
            <a:r>
              <a:rPr lang="en-US" dirty="0"/>
              <a:t>: &lt;h1&gt;This is my header&lt;/h1&gt;</a:t>
            </a:r>
            <a:endParaRPr lang="en-US" b="0" dirty="0" smtClean="0">
              <a:effectLst/>
            </a:endParaRPr>
          </a:p>
          <a:p>
            <a:pPr marL="285750" indent="-285750">
              <a:buFont typeface="Arial" panose="020B0604020202020204" pitchFamily="34" charset="0"/>
              <a:buChar char="•"/>
            </a:pPr>
            <a:r>
              <a:rPr lang="en-US" dirty="0"/>
              <a:t>Ultimately, everything that appears on your web page is made from just HTML. </a:t>
            </a:r>
            <a:r>
              <a:rPr lang="en-US" dirty="0" smtClean="0"/>
              <a:t>Other </a:t>
            </a:r>
            <a:r>
              <a:rPr lang="en-US" dirty="0"/>
              <a:t>languages like </a:t>
            </a:r>
            <a:r>
              <a:rPr lang="en-US" dirty="0" err="1"/>
              <a:t>Javascript</a:t>
            </a:r>
            <a:r>
              <a:rPr lang="en-US" dirty="0"/>
              <a:t>, CSS and PHP just create or transform the HTML.</a:t>
            </a:r>
            <a:r>
              <a:rPr lang="en-US" dirty="0" smtClean="0"/>
              <a:t/>
            </a:r>
            <a:br>
              <a:rPr lang="en-US" dirty="0" smtClean="0"/>
            </a:br>
            <a:endParaRPr lang="en-US" dirty="0" smtClean="0"/>
          </a:p>
          <a:p>
            <a:pPr marL="285750" indent="-285750">
              <a:buFont typeface="Arial" panose="020B0604020202020204" pitchFamily="34" charset="0"/>
              <a:buChar char="•"/>
            </a:pPr>
            <a:endParaRPr lang="en-US" b="0" dirty="0" smtClean="0">
              <a:effectLst/>
            </a:endParaRPr>
          </a:p>
          <a:p>
            <a:r>
              <a:rPr lang="en-US" dirty="0" smtClean="0"/>
              <a:t/>
            </a:r>
            <a:br>
              <a:rPr lang="en-US" dirty="0" smtClean="0"/>
            </a:br>
            <a:endParaRPr lang="en-US" dirty="0"/>
          </a:p>
        </p:txBody>
      </p:sp>
    </p:spTree>
    <p:extLst>
      <p:ext uri="{BB962C8B-B14F-4D97-AF65-F5344CB8AC3E}">
        <p14:creationId xmlns:p14="http://schemas.microsoft.com/office/powerpoint/2010/main" val="380173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Ok, so what was jQuery again?</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 </a:t>
            </a:r>
            <a:r>
              <a:rPr lang="en-US" dirty="0" err="1" smtClean="0"/>
              <a:t>Javascript</a:t>
            </a:r>
            <a:r>
              <a:rPr lang="en-US" dirty="0" smtClean="0"/>
              <a:t> </a:t>
            </a:r>
            <a:r>
              <a:rPr lang="en-US" dirty="0"/>
              <a:t>library designed to simplify client-side scripting of </a:t>
            </a:r>
            <a:r>
              <a:rPr lang="en-US" dirty="0" smtClean="0"/>
              <a:t>HTML</a:t>
            </a:r>
          </a:p>
          <a:p>
            <a:pPr marL="64008" indent="0">
              <a:buNone/>
            </a:pPr>
            <a:endParaRPr lang="en-US" dirty="0" smtClean="0"/>
          </a:p>
          <a:p>
            <a:pPr marL="64008" indent="0">
              <a:buNone/>
            </a:pPr>
            <a:r>
              <a:rPr lang="en-US" dirty="0"/>
              <a:t>In other words</a:t>
            </a:r>
            <a:r>
              <a:rPr lang="en-US" dirty="0" smtClean="0"/>
              <a:t>….</a:t>
            </a:r>
          </a:p>
          <a:p>
            <a:pPr marL="64008" indent="0">
              <a:buNone/>
            </a:pPr>
            <a:endParaRPr lang="en-US" dirty="0"/>
          </a:p>
          <a:p>
            <a:r>
              <a:rPr lang="en-US" dirty="0"/>
              <a:t>A collection of functions written in the </a:t>
            </a:r>
            <a:r>
              <a:rPr lang="en-US" dirty="0" err="1"/>
              <a:t>Javascript</a:t>
            </a:r>
            <a:r>
              <a:rPr lang="en-US" dirty="0"/>
              <a:t> language that make it easy to write scripts that tell the user’s web browser how to transform your website’s </a:t>
            </a:r>
            <a:r>
              <a:rPr lang="en-US" dirty="0" smtClean="0"/>
              <a:t>HTML</a:t>
            </a:r>
          </a:p>
          <a:p>
            <a:pPr marL="64008" indent="0">
              <a:buNone/>
            </a:pPr>
            <a:r>
              <a:rPr lang="en-US" dirty="0"/>
              <a:t/>
            </a:r>
            <a:br>
              <a:rPr lang="en-US" dirty="0"/>
            </a:br>
            <a:r>
              <a:rPr lang="en-US" dirty="0"/>
              <a:t>Or in other words</a:t>
            </a:r>
            <a:r>
              <a:rPr lang="en-US" dirty="0" smtClean="0"/>
              <a:t>….</a:t>
            </a:r>
          </a:p>
          <a:p>
            <a:pPr marL="64008" indent="0">
              <a:buNone/>
            </a:pPr>
            <a:endParaRPr lang="en-US" dirty="0"/>
          </a:p>
          <a:p>
            <a:r>
              <a:rPr lang="en-US" dirty="0"/>
              <a:t>You can use this library to easily create awesome interactive stuff for your website!</a:t>
            </a:r>
            <a:endParaRPr lang="en-US" dirty="0"/>
          </a:p>
          <a:p>
            <a:pPr marL="64008" indent="0">
              <a:buNone/>
            </a:pPr>
            <a:r>
              <a:rPr lang="en-US" dirty="0"/>
              <a:t/>
            </a:r>
            <a:br>
              <a:rPr lang="en-US" dirty="0"/>
            </a:br>
            <a:endParaRPr lang="en-US" dirty="0"/>
          </a:p>
        </p:txBody>
      </p:sp>
    </p:spTree>
    <p:extLst>
      <p:ext uri="{BB962C8B-B14F-4D97-AF65-F5344CB8AC3E}">
        <p14:creationId xmlns:p14="http://schemas.microsoft.com/office/powerpoint/2010/main" val="61054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wait- there’s more!</a:t>
            </a:r>
            <a:br>
              <a:rPr lang="en-US" dirty="0"/>
            </a:br>
            <a:endParaRPr lang="en-US" dirty="0"/>
          </a:p>
        </p:txBody>
      </p:sp>
      <p:sp>
        <p:nvSpPr>
          <p:cNvPr id="3" name="Content Placeholder 2"/>
          <p:cNvSpPr>
            <a:spLocks noGrp="1"/>
          </p:cNvSpPr>
          <p:nvPr>
            <p:ph idx="1"/>
          </p:nvPr>
        </p:nvSpPr>
        <p:spPr>
          <a:xfrm>
            <a:off x="457200" y="1447800"/>
            <a:ext cx="8229600" cy="5007008"/>
          </a:xfrm>
        </p:spPr>
        <p:txBody>
          <a:bodyPr>
            <a:normAutofit fontScale="92500" lnSpcReduction="10000"/>
          </a:bodyPr>
          <a:lstStyle/>
          <a:p>
            <a:r>
              <a:rPr lang="en-US" dirty="0"/>
              <a:t>jQuery is free and open </a:t>
            </a:r>
            <a:r>
              <a:rPr lang="en-US" dirty="0" smtClean="0"/>
              <a:t>source</a:t>
            </a:r>
          </a:p>
          <a:p>
            <a:pPr marL="64008" indent="0">
              <a:buNone/>
            </a:pPr>
            <a:endParaRPr lang="en-US" dirty="0"/>
          </a:p>
          <a:p>
            <a:r>
              <a:rPr lang="en-US" dirty="0" smtClean="0"/>
              <a:t>It’s </a:t>
            </a:r>
            <a:r>
              <a:rPr lang="en-US" dirty="0"/>
              <a:t>currently the most popular </a:t>
            </a:r>
            <a:r>
              <a:rPr lang="en-US" dirty="0" err="1"/>
              <a:t>Javascript</a:t>
            </a:r>
            <a:r>
              <a:rPr lang="en-US" dirty="0"/>
              <a:t> library in use on the </a:t>
            </a:r>
            <a:r>
              <a:rPr lang="en-US" dirty="0" smtClean="0"/>
              <a:t>web</a:t>
            </a:r>
          </a:p>
          <a:p>
            <a:pPr marL="64008" indent="0">
              <a:buNone/>
            </a:pPr>
            <a:endParaRPr lang="en-US" dirty="0"/>
          </a:p>
          <a:p>
            <a:r>
              <a:rPr lang="en-US" dirty="0"/>
              <a:t>Because of this, lots of people have already created lots of cool stuff </a:t>
            </a:r>
            <a:endParaRPr lang="en-US" dirty="0" smtClean="0"/>
          </a:p>
          <a:p>
            <a:pPr marL="64008" indent="0">
              <a:buNone/>
            </a:pPr>
            <a:endParaRPr lang="en-US" dirty="0"/>
          </a:p>
          <a:p>
            <a:r>
              <a:rPr lang="en-US" dirty="0"/>
              <a:t>And lots of it’s available to use off the shelf, complete with instructions on how to ‘plug it in’ on your website, some of it for free!</a:t>
            </a:r>
            <a:endParaRPr lang="en-US" dirty="0"/>
          </a:p>
          <a:p>
            <a:pPr marL="64008" indent="0">
              <a:buNone/>
            </a:pPr>
            <a:endParaRPr lang="en-US" dirty="0"/>
          </a:p>
        </p:txBody>
      </p:sp>
    </p:spTree>
    <p:extLst>
      <p:ext uri="{BB962C8B-B14F-4D97-AF65-F5344CB8AC3E}">
        <p14:creationId xmlns:p14="http://schemas.microsoft.com/office/powerpoint/2010/main" val="1036036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1525</TotalTime>
  <Words>1999</Words>
  <Application>Microsoft Office PowerPoint</Application>
  <PresentationFormat>On-screen Show (4:3)</PresentationFormat>
  <Paragraphs>257</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Verve</vt:lpstr>
      <vt:lpstr>Making Omeka Do More</vt:lpstr>
      <vt:lpstr>What is jQuery?</vt:lpstr>
      <vt:lpstr>Ok, I understood a few of those words… </vt:lpstr>
      <vt:lpstr>Ok, I understood a few of those words…  </vt:lpstr>
      <vt:lpstr> </vt:lpstr>
      <vt:lpstr> </vt:lpstr>
      <vt:lpstr> Ok, I understood a few of those words…  </vt:lpstr>
      <vt:lpstr>Ok, so what was jQuery again? </vt:lpstr>
      <vt:lpstr>But wait- there’s more! </vt:lpstr>
      <vt:lpstr>Here’s some types of free jQuery ‘plug-ins’ that are awesome for Digital Humanities: </vt:lpstr>
      <vt:lpstr>Here’s some types of free jQuery ‘plug-ins’ that are awesome for Digital Humanities: </vt:lpstr>
      <vt:lpstr>Here’s some types of free jQuery ‘plug-ins’ that are awesome for Digital Humanities: </vt:lpstr>
      <vt:lpstr>Here’s some types of free jQuery ‘plug-ins’ that are awesome for Digital Humanities: </vt:lpstr>
      <vt:lpstr>Here’s some types of free jQuery ‘plug-ins’ that are awesome for Digital Humanities: </vt:lpstr>
      <vt:lpstr>Resources</vt:lpstr>
      <vt:lpstr>WOW!</vt:lpstr>
      <vt:lpstr>But…  </vt:lpstr>
      <vt:lpstr>Static vs. Dynamic </vt:lpstr>
      <vt:lpstr>How Omeka works </vt:lpstr>
      <vt:lpstr>So now that we know what we’re talking about, let’s get started! </vt:lpstr>
      <vt:lpstr>What you will need</vt:lpstr>
      <vt:lpstr>Backups and Version control </vt:lpstr>
      <vt:lpstr>jQuery Version </vt:lpstr>
      <vt:lpstr>Navigate to your theme files on your server</vt:lpstr>
      <vt:lpstr>Upload your plugin files to the server </vt:lpstr>
      <vt:lpstr>Has your theme heard the good news?</vt:lpstr>
      <vt:lpstr>Point to your new files</vt:lpstr>
      <vt:lpstr>Call the plugin</vt:lpstr>
      <vt:lpstr>jQuery NoConflicts</vt:lpstr>
      <vt:lpstr>Link to it in the footer</vt:lpstr>
      <vt:lpstr>Placing the plugin in your site</vt:lpstr>
      <vt:lpstr>Copy the sample HTML markup</vt:lpstr>
      <vt:lpstr>But instead of static links and text, this is where PHP comes in!</vt:lpstr>
      <vt:lpstr>Uh…what do I write?</vt:lpstr>
      <vt:lpstr>Some very useful PHP functions:</vt:lpstr>
      <vt:lpstr>Foreach statements and Looping</vt:lpstr>
      <vt:lpstr>Wut….</vt:lpstr>
      <vt:lpstr>Getting it to actually work</vt:lpstr>
      <vt:lpstr>Troubleshooting</vt:lpstr>
      <vt:lpstr>Troubleshooting</vt:lpstr>
      <vt:lpstr>Troubleshooting</vt:lpstr>
      <vt:lpstr>Learning more:</vt:lpstr>
      <vt:lpstr>Thanks for your mental endurance!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Omeka Do More</dc:title>
  <dc:creator>Adrienne Serra</dc:creator>
  <cp:lastModifiedBy>Adrienne Serra</cp:lastModifiedBy>
  <cp:revision>41</cp:revision>
  <dcterms:created xsi:type="dcterms:W3CDTF">2015-04-09T15:02:10Z</dcterms:created>
  <dcterms:modified xsi:type="dcterms:W3CDTF">2015-04-10T16:27:34Z</dcterms:modified>
</cp:coreProperties>
</file>